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3" r:id="rId8"/>
    <p:sldId id="266" r:id="rId9"/>
    <p:sldId id="267" r:id="rId10"/>
    <p:sldId id="269" r:id="rId11"/>
    <p:sldId id="270"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339A-2CF6-487A-95F8-997B6301A7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8D8C72-4A9C-416C-8813-F5EA8A844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16EFA0BA-F2C2-4CD6-9CC2-C44E32B9EF86}"/>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8A81F1B8-5428-4CE7-8D20-2F7E582DD75F}"/>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00037422-942F-4A08-A676-6C4EBB311AA8}"/>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183454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277C-5FFA-4BD2-9A92-92A249E017E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B142962-64FB-43A8-8205-D180C1B15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B69806F-7F9F-4565-8F91-2BAD59401AF3}"/>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DD8259BF-5B5E-4790-988D-17135EFEC6C5}"/>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BB46EA37-E1D0-4830-B9C2-939A3137488C}"/>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258103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A0C33-13F3-429E-A35C-E994DD1919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23404F-B17A-4DA5-A929-FED65E151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887902-3F9A-4FA2-9BDE-00E57DABF659}"/>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A85EAEB3-52EE-4EF7-8F0F-E891332B3D8D}"/>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2FFAA94F-297C-4C2A-B9E0-C64448F3ABB9}"/>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330787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E2F8-C2C3-47ED-B6C0-8753362216B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F8CEEF6-4E44-4081-927E-F7809EF987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ED1E556-CFE5-4D7C-A426-87165D928994}"/>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B6E25E50-6BCF-403E-AB7C-A36A765EDCC5}"/>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2C1F6DDE-52A0-4B60-9ACB-A8FF541BBB1C}"/>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17419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E905-C093-4D14-B7B2-C99EF58BD5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C642588-BD49-430A-BF74-BE8FD40F6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22173-9548-4E7F-A815-C1B8454F60A2}"/>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8497C7C8-0A5E-44D1-B7BA-DF55D3439181}"/>
              </a:ext>
            </a:extLst>
          </p:cNvPr>
          <p:cNvSpPr>
            <a:spLocks noGrp="1"/>
          </p:cNvSpPr>
          <p:nvPr>
            <p:ph type="ftr" sz="quarter" idx="11"/>
          </p:nvPr>
        </p:nvSpPr>
        <p:spPr/>
        <p:txBody>
          <a:bodyPr/>
          <a:lstStyle/>
          <a:p>
            <a:endParaRPr lang="en-NG" dirty="0"/>
          </a:p>
        </p:txBody>
      </p:sp>
      <p:sp>
        <p:nvSpPr>
          <p:cNvPr id="6" name="Slide Number Placeholder 5">
            <a:extLst>
              <a:ext uri="{FF2B5EF4-FFF2-40B4-BE49-F238E27FC236}">
                <a16:creationId xmlns:a16="http://schemas.microsoft.com/office/drawing/2014/main" id="{A56F1C2D-E4A4-49A3-9422-2B1B8F478699}"/>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279647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8821-10B9-4095-BB62-7CEC98132DD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5932342-8404-4239-8032-B4717C34D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3F28AAD2-AC3A-4B53-9D89-ABFC02ECF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1684A287-7F8A-4F7F-8E3C-ED19A2ACB0F8}"/>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6" name="Footer Placeholder 5">
            <a:extLst>
              <a:ext uri="{FF2B5EF4-FFF2-40B4-BE49-F238E27FC236}">
                <a16:creationId xmlns:a16="http://schemas.microsoft.com/office/drawing/2014/main" id="{E69FB63D-205C-43CA-873D-C9693E85F85D}"/>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229E087D-6114-4D27-B6AE-421BB2823121}"/>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296497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3434-62F5-4DE9-B865-ED3934E3B7BC}"/>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E48DF30-2C5D-4964-ACC4-D75D46EAB2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57CE28-3D0E-4F1C-8ED4-3C79A389D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2146E72-2151-4DA7-8033-6CACF20A5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CE0D9-647D-4227-BE72-17ED9262A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82305104-4555-48A8-A074-060A279C9AD9}"/>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8" name="Footer Placeholder 7">
            <a:extLst>
              <a:ext uri="{FF2B5EF4-FFF2-40B4-BE49-F238E27FC236}">
                <a16:creationId xmlns:a16="http://schemas.microsoft.com/office/drawing/2014/main" id="{DAC80636-6C54-44C6-8B0F-A3F35BC2A313}"/>
              </a:ext>
            </a:extLst>
          </p:cNvPr>
          <p:cNvSpPr>
            <a:spLocks noGrp="1"/>
          </p:cNvSpPr>
          <p:nvPr>
            <p:ph type="ftr" sz="quarter" idx="11"/>
          </p:nvPr>
        </p:nvSpPr>
        <p:spPr/>
        <p:txBody>
          <a:bodyPr/>
          <a:lstStyle/>
          <a:p>
            <a:endParaRPr lang="en-NG" dirty="0"/>
          </a:p>
        </p:txBody>
      </p:sp>
      <p:sp>
        <p:nvSpPr>
          <p:cNvPr id="9" name="Slide Number Placeholder 8">
            <a:extLst>
              <a:ext uri="{FF2B5EF4-FFF2-40B4-BE49-F238E27FC236}">
                <a16:creationId xmlns:a16="http://schemas.microsoft.com/office/drawing/2014/main" id="{AB2188E2-7B7E-48B4-A242-472F78BFD53D}"/>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293083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F436-9C6F-48F4-B865-73865E2C2EE5}"/>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E6E59FE-A9BE-483C-A90B-745FD828DB1E}"/>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4" name="Footer Placeholder 3">
            <a:extLst>
              <a:ext uri="{FF2B5EF4-FFF2-40B4-BE49-F238E27FC236}">
                <a16:creationId xmlns:a16="http://schemas.microsoft.com/office/drawing/2014/main" id="{DE26FEEE-FA45-4679-B69F-5D2BD73BDA24}"/>
              </a:ext>
            </a:extLst>
          </p:cNvPr>
          <p:cNvSpPr>
            <a:spLocks noGrp="1"/>
          </p:cNvSpPr>
          <p:nvPr>
            <p:ph type="ftr" sz="quarter" idx="11"/>
          </p:nvPr>
        </p:nvSpPr>
        <p:spPr/>
        <p:txBody>
          <a:bodyPr/>
          <a:lstStyle/>
          <a:p>
            <a:endParaRPr lang="en-NG" dirty="0"/>
          </a:p>
        </p:txBody>
      </p:sp>
      <p:sp>
        <p:nvSpPr>
          <p:cNvPr id="5" name="Slide Number Placeholder 4">
            <a:extLst>
              <a:ext uri="{FF2B5EF4-FFF2-40B4-BE49-F238E27FC236}">
                <a16:creationId xmlns:a16="http://schemas.microsoft.com/office/drawing/2014/main" id="{73F53B43-1C14-4E56-819A-890F9ACD4170}"/>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296361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AE3F2-2D8D-45CB-A6BB-54AAF828484E}"/>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3" name="Footer Placeholder 2">
            <a:extLst>
              <a:ext uri="{FF2B5EF4-FFF2-40B4-BE49-F238E27FC236}">
                <a16:creationId xmlns:a16="http://schemas.microsoft.com/office/drawing/2014/main" id="{6D9BAB4F-8710-4AD2-A7E8-D5A52CD5B018}"/>
              </a:ext>
            </a:extLst>
          </p:cNvPr>
          <p:cNvSpPr>
            <a:spLocks noGrp="1"/>
          </p:cNvSpPr>
          <p:nvPr>
            <p:ph type="ftr" sz="quarter" idx="11"/>
          </p:nvPr>
        </p:nvSpPr>
        <p:spPr/>
        <p:txBody>
          <a:bodyPr/>
          <a:lstStyle/>
          <a:p>
            <a:endParaRPr lang="en-NG" dirty="0"/>
          </a:p>
        </p:txBody>
      </p:sp>
      <p:sp>
        <p:nvSpPr>
          <p:cNvPr id="4" name="Slide Number Placeholder 3">
            <a:extLst>
              <a:ext uri="{FF2B5EF4-FFF2-40B4-BE49-F238E27FC236}">
                <a16:creationId xmlns:a16="http://schemas.microsoft.com/office/drawing/2014/main" id="{35B52A82-78FD-4946-ADDB-7EF452F044DB}"/>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88581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450D-C865-4846-895B-BBF45A302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425B3E6-5DC9-4410-A982-D95CF5CC6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7931F28-CC56-4E08-AD09-8C1517C33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E67E-2AA9-4CFE-863D-F0808BE74774}"/>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6" name="Footer Placeholder 5">
            <a:extLst>
              <a:ext uri="{FF2B5EF4-FFF2-40B4-BE49-F238E27FC236}">
                <a16:creationId xmlns:a16="http://schemas.microsoft.com/office/drawing/2014/main" id="{41A03F01-16E8-4FB6-B627-D7BB306E74AA}"/>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E668879D-D1E1-4698-BB7F-80C239C4D9C2}"/>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127278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4C3F-CAAF-45BC-966A-2F74B8A86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B19DBBB-4A1E-4BDE-A390-B657AE281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dirty="0"/>
          </a:p>
        </p:txBody>
      </p:sp>
      <p:sp>
        <p:nvSpPr>
          <p:cNvPr id="4" name="Text Placeholder 3">
            <a:extLst>
              <a:ext uri="{FF2B5EF4-FFF2-40B4-BE49-F238E27FC236}">
                <a16:creationId xmlns:a16="http://schemas.microsoft.com/office/drawing/2014/main" id="{3FCEB2E1-6678-4BB7-B2AB-40427F886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B9165-D977-4D29-8E2A-5D1DBA741A4B}"/>
              </a:ext>
            </a:extLst>
          </p:cNvPr>
          <p:cNvSpPr>
            <a:spLocks noGrp="1"/>
          </p:cNvSpPr>
          <p:nvPr>
            <p:ph type="dt" sz="half" idx="10"/>
          </p:nvPr>
        </p:nvSpPr>
        <p:spPr/>
        <p:txBody>
          <a:bodyPr/>
          <a:lstStyle/>
          <a:p>
            <a:fld id="{B5460FC2-10BC-4D72-983A-2666067001FF}" type="datetimeFigureOut">
              <a:rPr lang="en-NG" smtClean="0"/>
              <a:t>05/08/2021</a:t>
            </a:fld>
            <a:endParaRPr lang="en-NG" dirty="0"/>
          </a:p>
        </p:txBody>
      </p:sp>
      <p:sp>
        <p:nvSpPr>
          <p:cNvPr id="6" name="Footer Placeholder 5">
            <a:extLst>
              <a:ext uri="{FF2B5EF4-FFF2-40B4-BE49-F238E27FC236}">
                <a16:creationId xmlns:a16="http://schemas.microsoft.com/office/drawing/2014/main" id="{A4F38D95-99EF-430C-995D-2050791514E4}"/>
              </a:ext>
            </a:extLst>
          </p:cNvPr>
          <p:cNvSpPr>
            <a:spLocks noGrp="1"/>
          </p:cNvSpPr>
          <p:nvPr>
            <p:ph type="ftr" sz="quarter" idx="11"/>
          </p:nvPr>
        </p:nvSpPr>
        <p:spPr/>
        <p:txBody>
          <a:bodyPr/>
          <a:lstStyle/>
          <a:p>
            <a:endParaRPr lang="en-NG" dirty="0"/>
          </a:p>
        </p:txBody>
      </p:sp>
      <p:sp>
        <p:nvSpPr>
          <p:cNvPr id="7" name="Slide Number Placeholder 6">
            <a:extLst>
              <a:ext uri="{FF2B5EF4-FFF2-40B4-BE49-F238E27FC236}">
                <a16:creationId xmlns:a16="http://schemas.microsoft.com/office/drawing/2014/main" id="{7B345F3E-7714-4E9C-9E13-B25B8FBCDA16}"/>
              </a:ext>
            </a:extLst>
          </p:cNvPr>
          <p:cNvSpPr>
            <a:spLocks noGrp="1"/>
          </p:cNvSpPr>
          <p:nvPr>
            <p:ph type="sldNum" sz="quarter" idx="12"/>
          </p:nvPr>
        </p:nvSpPr>
        <p:spPr/>
        <p:txBody>
          <a:bodyPr/>
          <a:lstStyle/>
          <a:p>
            <a:fld id="{19DB124C-D4B2-499C-BDAF-A7D43F9B46B0}" type="slidenum">
              <a:rPr lang="en-NG" smtClean="0"/>
              <a:t>‹#›</a:t>
            </a:fld>
            <a:endParaRPr lang="en-NG" dirty="0"/>
          </a:p>
        </p:txBody>
      </p:sp>
    </p:spTree>
    <p:extLst>
      <p:ext uri="{BB962C8B-B14F-4D97-AF65-F5344CB8AC3E}">
        <p14:creationId xmlns:p14="http://schemas.microsoft.com/office/powerpoint/2010/main" val="735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98609-B5FE-4B5A-9B6B-DB9634171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D7641AD-BA4B-466E-822C-B59DBDEC1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AF27ADB-1FB0-4FE7-B7F9-1CCCE3383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60FC2-10BC-4D72-983A-2666067001FF}" type="datetimeFigureOut">
              <a:rPr lang="en-NG" smtClean="0"/>
              <a:t>05/08/2021</a:t>
            </a:fld>
            <a:endParaRPr lang="en-NG" dirty="0"/>
          </a:p>
        </p:txBody>
      </p:sp>
      <p:sp>
        <p:nvSpPr>
          <p:cNvPr id="5" name="Footer Placeholder 4">
            <a:extLst>
              <a:ext uri="{FF2B5EF4-FFF2-40B4-BE49-F238E27FC236}">
                <a16:creationId xmlns:a16="http://schemas.microsoft.com/office/drawing/2014/main" id="{F869023C-7C12-457E-AE71-5CF9288AF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dirty="0"/>
          </a:p>
        </p:txBody>
      </p:sp>
      <p:sp>
        <p:nvSpPr>
          <p:cNvPr id="6" name="Slide Number Placeholder 5">
            <a:extLst>
              <a:ext uri="{FF2B5EF4-FFF2-40B4-BE49-F238E27FC236}">
                <a16:creationId xmlns:a16="http://schemas.microsoft.com/office/drawing/2014/main" id="{4DAFA241-1E90-48EF-90C6-EB553D229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B124C-D4B2-499C-BDAF-A7D43F9B46B0}" type="slidenum">
              <a:rPr lang="en-NG" smtClean="0"/>
              <a:t>‹#›</a:t>
            </a:fld>
            <a:endParaRPr lang="en-NG" dirty="0"/>
          </a:p>
        </p:txBody>
      </p:sp>
    </p:spTree>
    <p:extLst>
      <p:ext uri="{BB962C8B-B14F-4D97-AF65-F5344CB8AC3E}">
        <p14:creationId xmlns:p14="http://schemas.microsoft.com/office/powerpoint/2010/main" val="255010899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github.com/knathanieltucker/bit-of-data-science-and-scikit-learn/tree/master/notebooks" TargetMode="External"/><Relationship Id="rId1" Type="http://schemas.openxmlformats.org/officeDocument/2006/relationships/slideLayout" Target="../slideLayouts/slideLayout2.xml"/><Relationship Id="rId5" Type="http://schemas.openxmlformats.org/officeDocument/2006/relationships/hyperlink" Target="https://towardsdatascience.com/top-10-popular-github-repositories-to-learn-about-data-science-4acc7b99c44" TargetMode="External"/><Relationship Id="rId4" Type="http://schemas.openxmlformats.org/officeDocument/2006/relationships/hyperlink" Target="https://github.com/KutayAkalin/ML_Course_19-11-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D83C-95BA-44E9-9091-BE9F0423DE82}"/>
              </a:ext>
            </a:extLst>
          </p:cNvPr>
          <p:cNvSpPr>
            <a:spLocks noGrp="1"/>
          </p:cNvSpPr>
          <p:nvPr>
            <p:ph type="ctrTitle"/>
          </p:nvPr>
        </p:nvSpPr>
        <p:spPr/>
        <p:txBody>
          <a:bodyPr/>
          <a:lstStyle/>
          <a:p>
            <a:pPr algn="ctr"/>
            <a:r>
              <a:rPr lang="en-US" dirty="0"/>
              <a:t>Introduction to Scikit-Learn</a:t>
            </a:r>
            <a:endParaRPr lang="en-NG" dirty="0"/>
          </a:p>
        </p:txBody>
      </p:sp>
      <p:sp>
        <p:nvSpPr>
          <p:cNvPr id="3" name="Subtitle 2">
            <a:extLst>
              <a:ext uri="{FF2B5EF4-FFF2-40B4-BE49-F238E27FC236}">
                <a16:creationId xmlns:a16="http://schemas.microsoft.com/office/drawing/2014/main" id="{B83EAD77-0BC8-4798-9241-1E88A8BB6C27}"/>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76559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8E9A-A696-437A-AEDC-4596C1D37158}"/>
              </a:ext>
            </a:extLst>
          </p:cNvPr>
          <p:cNvSpPr>
            <a:spLocks noGrp="1"/>
          </p:cNvSpPr>
          <p:nvPr>
            <p:ph type="title"/>
          </p:nvPr>
        </p:nvSpPr>
        <p:spPr/>
        <p:txBody>
          <a:bodyPr/>
          <a:lstStyle/>
          <a:p>
            <a:pPr algn="ctr"/>
            <a:r>
              <a:rPr lang="en-US" dirty="0"/>
              <a:t>Companies using Scikit-Learn</a:t>
            </a:r>
            <a:endParaRPr lang="en-NG" dirty="0"/>
          </a:p>
        </p:txBody>
      </p:sp>
      <p:sp>
        <p:nvSpPr>
          <p:cNvPr id="3" name="Content Placeholder 2">
            <a:extLst>
              <a:ext uri="{FF2B5EF4-FFF2-40B4-BE49-F238E27FC236}">
                <a16:creationId xmlns:a16="http://schemas.microsoft.com/office/drawing/2014/main" id="{2570E31B-739A-42FF-8955-6B82A70B5F4E}"/>
              </a:ext>
            </a:extLst>
          </p:cNvPr>
          <p:cNvSpPr>
            <a:spLocks noGrp="1"/>
          </p:cNvSpPr>
          <p:nvPr>
            <p:ph sz="half" idx="1"/>
          </p:nvPr>
        </p:nvSpPr>
        <p:spPr/>
        <p:txBody>
          <a:bodyPr/>
          <a:lstStyle/>
          <a:p>
            <a:r>
              <a:rPr lang="en-US" dirty="0"/>
              <a:t>JPMorgan</a:t>
            </a:r>
          </a:p>
          <a:p>
            <a:r>
              <a:rPr lang="en-US" dirty="0"/>
              <a:t>Spotify</a:t>
            </a:r>
          </a:p>
          <a:p>
            <a:r>
              <a:rPr lang="en-US" dirty="0"/>
              <a:t>Inria</a:t>
            </a:r>
          </a:p>
          <a:p>
            <a:r>
              <a:rPr lang="en-US" dirty="0"/>
              <a:t>Betaworks</a:t>
            </a:r>
          </a:p>
          <a:p>
            <a:r>
              <a:rPr lang="en-US" dirty="0"/>
              <a:t>Hugging Face</a:t>
            </a:r>
          </a:p>
          <a:p>
            <a:r>
              <a:rPr lang="en-US" dirty="0"/>
              <a:t>Evernote</a:t>
            </a:r>
          </a:p>
          <a:p>
            <a:r>
              <a:rPr lang="en-US" dirty="0"/>
              <a:t>Telecom ParisTech</a:t>
            </a:r>
          </a:p>
          <a:p>
            <a:r>
              <a:rPr lang="en-US" dirty="0"/>
              <a:t>Booking.com</a:t>
            </a:r>
          </a:p>
        </p:txBody>
      </p:sp>
      <p:sp>
        <p:nvSpPr>
          <p:cNvPr id="4" name="Content Placeholder 3">
            <a:extLst>
              <a:ext uri="{FF2B5EF4-FFF2-40B4-BE49-F238E27FC236}">
                <a16:creationId xmlns:a16="http://schemas.microsoft.com/office/drawing/2014/main" id="{7CF58A23-02EE-4E78-A89F-00F30B462B85}"/>
              </a:ext>
            </a:extLst>
          </p:cNvPr>
          <p:cNvSpPr>
            <a:spLocks noGrp="1"/>
          </p:cNvSpPr>
          <p:nvPr>
            <p:ph sz="half" idx="2"/>
          </p:nvPr>
        </p:nvSpPr>
        <p:spPr/>
        <p:txBody>
          <a:bodyPr/>
          <a:lstStyle/>
          <a:p>
            <a:r>
              <a:rPr lang="en-US" dirty="0"/>
              <a:t>Aweber</a:t>
            </a:r>
          </a:p>
          <a:p>
            <a:r>
              <a:rPr lang="en-US" dirty="0"/>
              <a:t>Yhat</a:t>
            </a:r>
          </a:p>
          <a:p>
            <a:r>
              <a:rPr lang="en-US" dirty="0"/>
              <a:t>Rangespan</a:t>
            </a:r>
          </a:p>
          <a:p>
            <a:r>
              <a:rPr lang="en-US" dirty="0"/>
              <a:t>Birchbox</a:t>
            </a:r>
          </a:p>
          <a:p>
            <a:r>
              <a:rPr lang="en-US" dirty="0"/>
              <a:t>Change.org</a:t>
            </a:r>
          </a:p>
          <a:p>
            <a:r>
              <a:rPr lang="en-US" dirty="0"/>
              <a:t>DataRobot</a:t>
            </a:r>
          </a:p>
          <a:p>
            <a:r>
              <a:rPr lang="en-US" dirty="0"/>
              <a:t>OkCupid</a:t>
            </a:r>
          </a:p>
          <a:p>
            <a:r>
              <a:rPr lang="en-US" dirty="0"/>
              <a:t>Lovely etc.</a:t>
            </a:r>
            <a:endParaRPr lang="en-NG" dirty="0"/>
          </a:p>
        </p:txBody>
      </p:sp>
    </p:spTree>
    <p:extLst>
      <p:ext uri="{BB962C8B-B14F-4D97-AF65-F5344CB8AC3E}">
        <p14:creationId xmlns:p14="http://schemas.microsoft.com/office/powerpoint/2010/main" val="126822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5165-9B08-4EFC-B55C-927353BD2453}"/>
              </a:ext>
            </a:extLst>
          </p:cNvPr>
          <p:cNvSpPr>
            <a:spLocks noGrp="1"/>
          </p:cNvSpPr>
          <p:nvPr>
            <p:ph type="title"/>
          </p:nvPr>
        </p:nvSpPr>
        <p:spPr/>
        <p:txBody>
          <a:bodyPr/>
          <a:lstStyle/>
          <a:p>
            <a:pPr algn="ctr"/>
            <a:r>
              <a:rPr lang="en-US" dirty="0"/>
              <a:t>Useful Links</a:t>
            </a:r>
            <a:endParaRPr lang="en-NG" dirty="0"/>
          </a:p>
        </p:txBody>
      </p:sp>
      <p:sp>
        <p:nvSpPr>
          <p:cNvPr id="3" name="Content Placeholder 2">
            <a:extLst>
              <a:ext uri="{FF2B5EF4-FFF2-40B4-BE49-F238E27FC236}">
                <a16:creationId xmlns:a16="http://schemas.microsoft.com/office/drawing/2014/main" id="{121C4A10-8605-4575-8BFE-FA6D7D4803DC}"/>
              </a:ext>
            </a:extLst>
          </p:cNvPr>
          <p:cNvSpPr>
            <a:spLocks noGrp="1"/>
          </p:cNvSpPr>
          <p:nvPr>
            <p:ph idx="1"/>
          </p:nvPr>
        </p:nvSpPr>
        <p:spPr/>
        <p:txBody>
          <a:bodyPr>
            <a:normAutofit fontScale="85000" lnSpcReduction="10000"/>
          </a:bodyPr>
          <a:lstStyle/>
          <a:p>
            <a:r>
              <a:rPr lang="en-US" dirty="0"/>
              <a:t>A bit of data science and scikit-learn (</a:t>
            </a:r>
            <a:r>
              <a:rPr lang="en-US" dirty="0">
                <a:hlinkClick r:id="rId2"/>
              </a:rPr>
              <a:t>https://github.com/knathanieltucker/bit-of-data-science-and-scikit-learn/tree/master/notebooks</a:t>
            </a:r>
            <a:r>
              <a:rPr lang="en-US" dirty="0"/>
              <a:t>)</a:t>
            </a:r>
          </a:p>
          <a:p>
            <a:endParaRPr lang="en-US" dirty="0"/>
          </a:p>
          <a:p>
            <a:r>
              <a:rPr lang="en-US" dirty="0"/>
              <a:t>Machine Learning Mastery (</a:t>
            </a:r>
            <a:r>
              <a:rPr lang="en-US" dirty="0">
                <a:hlinkClick r:id="rId3"/>
              </a:rPr>
              <a:t>https://machinelearningmastery.com/start-here</a:t>
            </a:r>
            <a:r>
              <a:rPr lang="en-US" dirty="0"/>
              <a:t>)</a:t>
            </a:r>
          </a:p>
          <a:p>
            <a:endParaRPr lang="en-US" dirty="0"/>
          </a:p>
          <a:p>
            <a:r>
              <a:rPr lang="en-US" dirty="0"/>
              <a:t>Global AI Hub GitHub repository for machine learning using scikit-learn (</a:t>
            </a:r>
            <a:r>
              <a:rPr lang="en-US" dirty="0">
                <a:hlinkClick r:id="rId4"/>
              </a:rPr>
              <a:t>https://github.com/KutayAkalin/ML_Course_19-11-20</a:t>
            </a:r>
            <a:r>
              <a:rPr lang="en-US" dirty="0"/>
              <a:t>)</a:t>
            </a:r>
          </a:p>
          <a:p>
            <a:endParaRPr lang="en-US" dirty="0"/>
          </a:p>
          <a:p>
            <a:r>
              <a:rPr lang="en-US" dirty="0"/>
              <a:t>Top 10 Popular GitHub Repositories to learn about Data Science (</a:t>
            </a:r>
            <a:r>
              <a:rPr lang="en-US" dirty="0">
                <a:hlinkClick r:id="rId5"/>
              </a:rPr>
              <a:t>https://towardsdatascience.com/top-10-popular-github-repositories-to-learn-about-data-science-4acc7b99c44</a:t>
            </a:r>
            <a:r>
              <a:rPr lang="en-US" dirty="0"/>
              <a:t>)</a:t>
            </a:r>
            <a:endParaRPr lang="en-NG" dirty="0"/>
          </a:p>
        </p:txBody>
      </p:sp>
    </p:spTree>
    <p:extLst>
      <p:ext uri="{BB962C8B-B14F-4D97-AF65-F5344CB8AC3E}">
        <p14:creationId xmlns:p14="http://schemas.microsoft.com/office/powerpoint/2010/main" val="67031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48BA-B6B5-4E72-A4B9-D4700C7E5EC2}"/>
              </a:ext>
            </a:extLst>
          </p:cNvPr>
          <p:cNvSpPr>
            <a:spLocks noGrp="1"/>
          </p:cNvSpPr>
          <p:nvPr>
            <p:ph type="title"/>
          </p:nvPr>
        </p:nvSpPr>
        <p:spPr/>
        <p:txBody>
          <a:bodyPr/>
          <a:lstStyle/>
          <a:p>
            <a:pPr algn="ctr"/>
            <a:r>
              <a:rPr lang="en-US" dirty="0"/>
              <a:t>Overview</a:t>
            </a:r>
            <a:endParaRPr lang="en-NG" dirty="0"/>
          </a:p>
        </p:txBody>
      </p:sp>
      <p:sp>
        <p:nvSpPr>
          <p:cNvPr id="3" name="Content Placeholder 2">
            <a:extLst>
              <a:ext uri="{FF2B5EF4-FFF2-40B4-BE49-F238E27FC236}">
                <a16:creationId xmlns:a16="http://schemas.microsoft.com/office/drawing/2014/main" id="{DFEEBC2D-BD24-463C-B8E9-935423C620B5}"/>
              </a:ext>
            </a:extLst>
          </p:cNvPr>
          <p:cNvSpPr>
            <a:spLocks noGrp="1"/>
          </p:cNvSpPr>
          <p:nvPr>
            <p:ph idx="1"/>
          </p:nvPr>
        </p:nvSpPr>
        <p:spPr/>
        <p:txBody>
          <a:bodyPr/>
          <a:lstStyle/>
          <a:p>
            <a:r>
              <a:rPr lang="en-US" dirty="0"/>
              <a:t>Scikit-learn (Sklearn) is the most popular and robust library for machine learning in Python. It provides a selection of efficient tools for machine learning statistical modelling including classification, regression, clustering and dimensionality reduction via a consistent interface in Python.</a:t>
            </a:r>
          </a:p>
          <a:p>
            <a:pPr marL="0" indent="0">
              <a:buNone/>
            </a:pPr>
            <a:endParaRPr lang="en-US" dirty="0"/>
          </a:p>
          <a:p>
            <a:r>
              <a:rPr lang="en-US" dirty="0"/>
              <a:t>It is built upon Numpy, SciPy and matplotlib frameworks.</a:t>
            </a:r>
          </a:p>
          <a:p>
            <a:endParaRPr lang="en-US" dirty="0"/>
          </a:p>
        </p:txBody>
      </p:sp>
    </p:spTree>
    <p:extLst>
      <p:ext uri="{BB962C8B-B14F-4D97-AF65-F5344CB8AC3E}">
        <p14:creationId xmlns:p14="http://schemas.microsoft.com/office/powerpoint/2010/main" val="252411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0982-83A4-4833-A2BB-9387330D75A2}"/>
              </a:ext>
            </a:extLst>
          </p:cNvPr>
          <p:cNvSpPr>
            <a:spLocks noGrp="1"/>
          </p:cNvSpPr>
          <p:nvPr>
            <p:ph type="title"/>
          </p:nvPr>
        </p:nvSpPr>
        <p:spPr/>
        <p:txBody>
          <a:bodyPr/>
          <a:lstStyle/>
          <a:p>
            <a:pPr algn="ctr"/>
            <a:r>
              <a:rPr lang="en-US" dirty="0"/>
              <a:t>History</a:t>
            </a:r>
            <a:endParaRPr lang="en-NG" dirty="0"/>
          </a:p>
        </p:txBody>
      </p:sp>
      <p:sp>
        <p:nvSpPr>
          <p:cNvPr id="3" name="Content Placeholder 2">
            <a:extLst>
              <a:ext uri="{FF2B5EF4-FFF2-40B4-BE49-F238E27FC236}">
                <a16:creationId xmlns:a16="http://schemas.microsoft.com/office/drawing/2014/main" id="{10CEF891-A4DB-41A0-871A-193030C0EAEA}"/>
              </a:ext>
            </a:extLst>
          </p:cNvPr>
          <p:cNvSpPr>
            <a:spLocks noGrp="1"/>
          </p:cNvSpPr>
          <p:nvPr>
            <p:ph idx="1"/>
          </p:nvPr>
        </p:nvSpPr>
        <p:spPr/>
        <p:txBody>
          <a:bodyPr>
            <a:normAutofit/>
          </a:bodyPr>
          <a:lstStyle/>
          <a:p>
            <a:endParaRPr lang="en-US" dirty="0"/>
          </a:p>
          <a:p>
            <a:r>
              <a:rPr lang="en-US" dirty="0"/>
              <a:t>It was originally called </a:t>
            </a:r>
            <a:r>
              <a:rPr lang="en-US" b="1" dirty="0"/>
              <a:t>scikits.learn </a:t>
            </a:r>
            <a:r>
              <a:rPr lang="en-US" dirty="0"/>
              <a:t>and was initially developed by David Cournapeau as a Google summer of code project in 2007. Later, in 2010, Fabian Pedregosa, Gael Varoquaux, Alexandre Gramfort, and Vincent Michel, from FIRCA (French Institute for Research in Computer Science and Automation), took this project at another level and made the first public release (v0.1 beta) on 1st Feb. 2010.</a:t>
            </a:r>
            <a:endParaRPr lang="en-NG" dirty="0"/>
          </a:p>
        </p:txBody>
      </p:sp>
    </p:spTree>
    <p:extLst>
      <p:ext uri="{BB962C8B-B14F-4D97-AF65-F5344CB8AC3E}">
        <p14:creationId xmlns:p14="http://schemas.microsoft.com/office/powerpoint/2010/main" val="400509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C866-3341-44CF-BF5D-FF9D71466917}"/>
              </a:ext>
            </a:extLst>
          </p:cNvPr>
          <p:cNvSpPr>
            <a:spLocks noGrp="1"/>
          </p:cNvSpPr>
          <p:nvPr>
            <p:ph type="title"/>
          </p:nvPr>
        </p:nvSpPr>
        <p:spPr/>
        <p:txBody>
          <a:bodyPr/>
          <a:lstStyle/>
          <a:p>
            <a:pPr algn="ctr"/>
            <a:r>
              <a:rPr lang="en-US" dirty="0"/>
              <a:t>Installation Requirements</a:t>
            </a:r>
            <a:endParaRPr lang="en-NG" dirty="0"/>
          </a:p>
        </p:txBody>
      </p:sp>
      <p:sp>
        <p:nvSpPr>
          <p:cNvPr id="3" name="Content Placeholder 2">
            <a:extLst>
              <a:ext uri="{FF2B5EF4-FFF2-40B4-BE49-F238E27FC236}">
                <a16:creationId xmlns:a16="http://schemas.microsoft.com/office/drawing/2014/main" id="{114FE703-48B7-4D39-A15E-9D9B31208221}"/>
              </a:ext>
            </a:extLst>
          </p:cNvPr>
          <p:cNvSpPr>
            <a:spLocks noGrp="1"/>
          </p:cNvSpPr>
          <p:nvPr>
            <p:ph idx="1"/>
          </p:nvPr>
        </p:nvSpPr>
        <p:spPr/>
        <p:txBody>
          <a:bodyPr/>
          <a:lstStyle/>
          <a:p>
            <a:pPr algn="just"/>
            <a:r>
              <a:rPr lang="en-US" b="0" i="0" dirty="0">
                <a:solidFill>
                  <a:srgbClr val="000000"/>
                </a:solidFill>
                <a:effectLst/>
              </a:rPr>
              <a:t>Before we start using scikit-learn latest release, we require the following −</a:t>
            </a:r>
          </a:p>
          <a:p>
            <a:pPr algn="just">
              <a:buFont typeface="Arial" panose="020B0604020202020204" pitchFamily="34" charset="0"/>
              <a:buChar char="•"/>
            </a:pPr>
            <a:r>
              <a:rPr lang="en-US" b="0" i="0" dirty="0">
                <a:solidFill>
                  <a:srgbClr val="000000"/>
                </a:solidFill>
                <a:effectLst/>
              </a:rPr>
              <a:t>Python (&gt;=3.5)</a:t>
            </a:r>
          </a:p>
          <a:p>
            <a:pPr algn="just">
              <a:buFont typeface="Arial" panose="020B0604020202020204" pitchFamily="34" charset="0"/>
              <a:buChar char="•"/>
            </a:pPr>
            <a:r>
              <a:rPr lang="en-US" b="0" i="0" dirty="0">
                <a:solidFill>
                  <a:srgbClr val="000000"/>
                </a:solidFill>
                <a:effectLst/>
              </a:rPr>
              <a:t>NumPy (&gt;= 1.11.0)</a:t>
            </a:r>
          </a:p>
          <a:p>
            <a:pPr algn="just">
              <a:buFont typeface="Arial" panose="020B0604020202020204" pitchFamily="34" charset="0"/>
              <a:buChar char="•"/>
            </a:pPr>
            <a:r>
              <a:rPr lang="en-US" b="0" i="0" dirty="0">
                <a:solidFill>
                  <a:srgbClr val="000000"/>
                </a:solidFill>
                <a:effectLst/>
              </a:rPr>
              <a:t>Scipy (&gt;= 0.17.0)</a:t>
            </a:r>
          </a:p>
          <a:p>
            <a:pPr algn="just">
              <a:buFont typeface="Arial" panose="020B0604020202020204" pitchFamily="34" charset="0"/>
              <a:buChar char="•"/>
            </a:pPr>
            <a:r>
              <a:rPr lang="en-US" b="0" i="0" dirty="0">
                <a:solidFill>
                  <a:srgbClr val="000000"/>
                </a:solidFill>
                <a:effectLst/>
              </a:rPr>
              <a:t>Joblib (&gt;= 0.11)</a:t>
            </a:r>
          </a:p>
          <a:p>
            <a:pPr algn="just">
              <a:buFont typeface="Arial" panose="020B0604020202020204" pitchFamily="34" charset="0"/>
              <a:buChar char="•"/>
            </a:pPr>
            <a:r>
              <a:rPr lang="en-US" b="0" i="0" dirty="0">
                <a:solidFill>
                  <a:srgbClr val="000000"/>
                </a:solidFill>
                <a:effectLst/>
              </a:rPr>
              <a:t>Matplotlib (&gt;= 1.5.1) is required for Sklearn plotting capabilities.</a:t>
            </a:r>
          </a:p>
          <a:p>
            <a:pPr algn="just">
              <a:buFont typeface="Arial" panose="020B0604020202020204" pitchFamily="34" charset="0"/>
              <a:buChar char="•"/>
            </a:pPr>
            <a:r>
              <a:rPr lang="en-US" b="0" i="0" dirty="0">
                <a:solidFill>
                  <a:srgbClr val="000000"/>
                </a:solidFill>
                <a:effectLst/>
              </a:rPr>
              <a:t>Pandas (&gt;= 0.18.0) is required for some of the scikit-learn examples using data structure and analysis.</a:t>
            </a:r>
          </a:p>
        </p:txBody>
      </p:sp>
    </p:spTree>
    <p:extLst>
      <p:ext uri="{BB962C8B-B14F-4D97-AF65-F5344CB8AC3E}">
        <p14:creationId xmlns:p14="http://schemas.microsoft.com/office/powerpoint/2010/main" val="362039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BDFA-3A5D-4D1B-B840-0C41AB4AACA3}"/>
              </a:ext>
            </a:extLst>
          </p:cNvPr>
          <p:cNvSpPr>
            <a:spLocks noGrp="1"/>
          </p:cNvSpPr>
          <p:nvPr>
            <p:ph type="title"/>
          </p:nvPr>
        </p:nvSpPr>
        <p:spPr/>
        <p:txBody>
          <a:bodyPr/>
          <a:lstStyle/>
          <a:p>
            <a:pPr algn="ctr"/>
            <a:r>
              <a:rPr lang="en-US" dirty="0"/>
              <a:t>Installation Procedure</a:t>
            </a:r>
            <a:endParaRPr lang="en-NG" dirty="0"/>
          </a:p>
        </p:txBody>
      </p:sp>
      <p:sp>
        <p:nvSpPr>
          <p:cNvPr id="3" name="Content Placeholder 2">
            <a:extLst>
              <a:ext uri="{FF2B5EF4-FFF2-40B4-BE49-F238E27FC236}">
                <a16:creationId xmlns:a16="http://schemas.microsoft.com/office/drawing/2014/main" id="{AF0F3A58-42B7-4EC2-BC40-223B9CB0251D}"/>
              </a:ext>
            </a:extLst>
          </p:cNvPr>
          <p:cNvSpPr>
            <a:spLocks noGrp="1"/>
          </p:cNvSpPr>
          <p:nvPr>
            <p:ph idx="1"/>
          </p:nvPr>
        </p:nvSpPr>
        <p:spPr/>
        <p:txBody>
          <a:bodyPr/>
          <a:lstStyle/>
          <a:p>
            <a:r>
              <a:rPr lang="en-US" dirty="0"/>
              <a:t>Using Pip (Preferred Installer Program)</a:t>
            </a:r>
          </a:p>
          <a:p>
            <a:pPr lvl="1"/>
            <a:endParaRPr lang="en-US" dirty="0"/>
          </a:p>
          <a:p>
            <a:pPr lvl="1"/>
            <a:r>
              <a:rPr lang="en-US" dirty="0"/>
              <a:t>pip install scikit-learn</a:t>
            </a:r>
          </a:p>
          <a:p>
            <a:pPr lvl="1"/>
            <a:endParaRPr lang="en-US" dirty="0"/>
          </a:p>
          <a:p>
            <a:pPr lvl="1"/>
            <a:endParaRPr lang="en-US" dirty="0"/>
          </a:p>
          <a:p>
            <a:r>
              <a:rPr lang="en-US" dirty="0"/>
              <a:t>Using Anaconda or Miniconda (a data science toolkit)</a:t>
            </a:r>
          </a:p>
          <a:p>
            <a:pPr lvl="1"/>
            <a:endParaRPr lang="en-US" dirty="0"/>
          </a:p>
          <a:p>
            <a:pPr lvl="1"/>
            <a:r>
              <a:rPr lang="en-US" dirty="0"/>
              <a:t>conda install scikit-learn</a:t>
            </a:r>
          </a:p>
        </p:txBody>
      </p:sp>
    </p:spTree>
    <p:extLst>
      <p:ext uri="{BB962C8B-B14F-4D97-AF65-F5344CB8AC3E}">
        <p14:creationId xmlns:p14="http://schemas.microsoft.com/office/powerpoint/2010/main" val="657461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C18B-A988-401E-B4EC-D99BF3EB917E}"/>
              </a:ext>
            </a:extLst>
          </p:cNvPr>
          <p:cNvSpPr>
            <a:spLocks noGrp="1"/>
          </p:cNvSpPr>
          <p:nvPr>
            <p:ph type="title"/>
          </p:nvPr>
        </p:nvSpPr>
        <p:spPr/>
        <p:txBody>
          <a:bodyPr/>
          <a:lstStyle/>
          <a:p>
            <a:pPr algn="ctr"/>
            <a:r>
              <a:rPr lang="en-US" dirty="0"/>
              <a:t>Scikit-Learn API Features</a:t>
            </a:r>
            <a:endParaRPr lang="en-NG" dirty="0"/>
          </a:p>
        </p:txBody>
      </p:sp>
      <p:sp>
        <p:nvSpPr>
          <p:cNvPr id="3" name="Content Placeholder 2">
            <a:extLst>
              <a:ext uri="{FF2B5EF4-FFF2-40B4-BE49-F238E27FC236}">
                <a16:creationId xmlns:a16="http://schemas.microsoft.com/office/drawing/2014/main" id="{AD118EAB-43FA-43CF-B953-9ED03990E251}"/>
              </a:ext>
            </a:extLst>
          </p:cNvPr>
          <p:cNvSpPr>
            <a:spLocks noGrp="1"/>
          </p:cNvSpPr>
          <p:nvPr>
            <p:ph sz="half" idx="1"/>
          </p:nvPr>
        </p:nvSpPr>
        <p:spPr/>
        <p:txBody>
          <a:bodyPr>
            <a:normAutofit lnSpcReduction="10000"/>
          </a:bodyPr>
          <a:lstStyle/>
          <a:p>
            <a:r>
              <a:rPr lang="en-US" sz="2000" dirty="0"/>
              <a:t>sklearn.base (Base classes and utility functions)</a:t>
            </a:r>
          </a:p>
          <a:p>
            <a:r>
              <a:rPr lang="en-US" sz="2000" dirty="0"/>
              <a:t>sklearn.calibration (Probability Calibration)</a:t>
            </a:r>
          </a:p>
          <a:p>
            <a:r>
              <a:rPr lang="en-US" sz="2000" dirty="0"/>
              <a:t>sklearn.cluster (Clustering)</a:t>
            </a:r>
          </a:p>
          <a:p>
            <a:r>
              <a:rPr lang="en-US" sz="2000" dirty="0"/>
              <a:t>sklearn.compose (Composite Estimators)</a:t>
            </a:r>
          </a:p>
          <a:p>
            <a:r>
              <a:rPr lang="en-US" sz="2000" dirty="0"/>
              <a:t>sklearn.covariance (Covariance Estimators)</a:t>
            </a:r>
          </a:p>
          <a:p>
            <a:r>
              <a:rPr lang="en-US" sz="2000" dirty="0"/>
              <a:t>sklearn.cross_decomposition (Cross Decomposition)</a:t>
            </a:r>
          </a:p>
          <a:p>
            <a:r>
              <a:rPr lang="en-US" sz="2000" dirty="0"/>
              <a:t>sklearn.datasets (Datasets)</a:t>
            </a:r>
          </a:p>
          <a:p>
            <a:r>
              <a:rPr lang="en-US" sz="2000" dirty="0"/>
              <a:t>sklearn.decomposition (Matrix Decompostion)</a:t>
            </a:r>
          </a:p>
          <a:p>
            <a:r>
              <a:rPr lang="en-US" sz="2000" dirty="0"/>
              <a:t>sklearn.discriminant_analysis (Discriminant Analysis)</a:t>
            </a:r>
          </a:p>
          <a:p>
            <a:endParaRPr lang="en-NG" dirty="0"/>
          </a:p>
        </p:txBody>
      </p:sp>
      <p:sp>
        <p:nvSpPr>
          <p:cNvPr id="4" name="Content Placeholder 3">
            <a:extLst>
              <a:ext uri="{FF2B5EF4-FFF2-40B4-BE49-F238E27FC236}">
                <a16:creationId xmlns:a16="http://schemas.microsoft.com/office/drawing/2014/main" id="{4D012B6F-0735-4CCE-A0C9-CFD0DBFDBF1D}"/>
              </a:ext>
            </a:extLst>
          </p:cNvPr>
          <p:cNvSpPr>
            <a:spLocks noGrp="1"/>
          </p:cNvSpPr>
          <p:nvPr>
            <p:ph sz="half" idx="2"/>
          </p:nvPr>
        </p:nvSpPr>
        <p:spPr>
          <a:xfrm>
            <a:off x="6172199" y="1825625"/>
            <a:ext cx="5329989" cy="4351338"/>
          </a:xfrm>
        </p:spPr>
        <p:txBody>
          <a:bodyPr>
            <a:normAutofit lnSpcReduction="10000"/>
          </a:bodyPr>
          <a:lstStyle/>
          <a:p>
            <a:r>
              <a:rPr lang="en-US" sz="2000" dirty="0"/>
              <a:t>sklearn.dummy (Dummy estimators)</a:t>
            </a:r>
          </a:p>
          <a:p>
            <a:r>
              <a:rPr lang="en-US" sz="2000" dirty="0"/>
              <a:t>sklearn.ensemble (Ensemble Methods)</a:t>
            </a:r>
          </a:p>
          <a:p>
            <a:r>
              <a:rPr lang="en-US" sz="2000" dirty="0"/>
              <a:t>sklearn.exception (Exceptions and warning)</a:t>
            </a:r>
          </a:p>
          <a:p>
            <a:r>
              <a:rPr lang="en-US" sz="2000" dirty="0"/>
              <a:t>skearn.experimental (Experimental)</a:t>
            </a:r>
          </a:p>
          <a:p>
            <a:r>
              <a:rPr lang="en-US" sz="2000" dirty="0"/>
              <a:t>sklearn.feature_extraction (Feature Extraction)</a:t>
            </a:r>
          </a:p>
          <a:p>
            <a:r>
              <a:rPr lang="en-US" sz="2000" dirty="0"/>
              <a:t>sklearn.feature_selection (Feature Selection)</a:t>
            </a:r>
          </a:p>
          <a:p>
            <a:r>
              <a:rPr lang="en-US" sz="2000" dirty="0"/>
              <a:t>sklearn.gaussian_process (Gaussian Processes)</a:t>
            </a:r>
          </a:p>
          <a:p>
            <a:r>
              <a:rPr lang="en-US" sz="2000" dirty="0"/>
              <a:t>sklearn.impute (Impute)</a:t>
            </a:r>
          </a:p>
          <a:p>
            <a:r>
              <a:rPr lang="en-US" sz="2000" dirty="0"/>
              <a:t>sklearn.inspection (Inspection)</a:t>
            </a:r>
          </a:p>
          <a:p>
            <a:r>
              <a:rPr lang="en-US" sz="2000" dirty="0"/>
              <a:t>sklearn.isotonic (Isotonic regression)</a:t>
            </a:r>
          </a:p>
          <a:p>
            <a:r>
              <a:rPr lang="en-US" sz="2000" dirty="0"/>
              <a:t>sklearn.kernel_approximation (Kernel Approximation)</a:t>
            </a:r>
            <a:endParaRPr lang="en-NG" sz="2000" dirty="0"/>
          </a:p>
        </p:txBody>
      </p:sp>
    </p:spTree>
    <p:extLst>
      <p:ext uri="{BB962C8B-B14F-4D97-AF65-F5344CB8AC3E}">
        <p14:creationId xmlns:p14="http://schemas.microsoft.com/office/powerpoint/2010/main" val="337874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A93C-B2B1-4A04-A501-E1D636D33D4D}"/>
              </a:ext>
            </a:extLst>
          </p:cNvPr>
          <p:cNvSpPr>
            <a:spLocks noGrp="1"/>
          </p:cNvSpPr>
          <p:nvPr>
            <p:ph type="title"/>
          </p:nvPr>
        </p:nvSpPr>
        <p:spPr/>
        <p:txBody>
          <a:bodyPr/>
          <a:lstStyle/>
          <a:p>
            <a:pPr algn="ctr"/>
            <a:r>
              <a:rPr lang="en-US" dirty="0"/>
              <a:t>Scikit-Learn API Features Cont’d</a:t>
            </a:r>
            <a:endParaRPr lang="en-NG" dirty="0"/>
          </a:p>
        </p:txBody>
      </p:sp>
      <p:sp>
        <p:nvSpPr>
          <p:cNvPr id="3" name="Content Placeholder 2">
            <a:extLst>
              <a:ext uri="{FF2B5EF4-FFF2-40B4-BE49-F238E27FC236}">
                <a16:creationId xmlns:a16="http://schemas.microsoft.com/office/drawing/2014/main" id="{CE943C1A-25EE-4E5C-A9FA-FBBE14E1F48E}"/>
              </a:ext>
            </a:extLst>
          </p:cNvPr>
          <p:cNvSpPr>
            <a:spLocks noGrp="1"/>
          </p:cNvSpPr>
          <p:nvPr>
            <p:ph sz="half" idx="1"/>
          </p:nvPr>
        </p:nvSpPr>
        <p:spPr/>
        <p:txBody>
          <a:bodyPr>
            <a:normAutofit/>
          </a:bodyPr>
          <a:lstStyle/>
          <a:p>
            <a:r>
              <a:rPr lang="en-US" sz="2000" dirty="0"/>
              <a:t>sklearn.kernel_ridge (Kernel Ridge Regression)</a:t>
            </a:r>
          </a:p>
          <a:p>
            <a:r>
              <a:rPr lang="en-US" sz="2000" dirty="0"/>
              <a:t>sklearn.linear_model (Linear Models)</a:t>
            </a:r>
          </a:p>
          <a:p>
            <a:r>
              <a:rPr lang="en-US" sz="2000" dirty="0"/>
              <a:t>sklearn.manifold (Manifold Learning)</a:t>
            </a:r>
          </a:p>
          <a:p>
            <a:r>
              <a:rPr lang="en-US" sz="2000" dirty="0"/>
              <a:t>sklearn.metrics (Metrics)</a:t>
            </a:r>
          </a:p>
          <a:p>
            <a:r>
              <a:rPr lang="en-US" sz="2000" dirty="0"/>
              <a:t>sklearn.mixture (Gaussian Mixture Models)</a:t>
            </a:r>
          </a:p>
          <a:p>
            <a:r>
              <a:rPr lang="en-US" sz="2000" dirty="0"/>
              <a:t>sklearn.model_selection (Model Selection)</a:t>
            </a:r>
          </a:p>
          <a:p>
            <a:r>
              <a:rPr lang="en-US" sz="2000" dirty="0"/>
              <a:t>sklearn.multiclass (Multiclass Classification)</a:t>
            </a:r>
          </a:p>
          <a:p>
            <a:r>
              <a:rPr lang="en-US" sz="2000" dirty="0"/>
              <a:t>sklearn.multioutput (Multioutput Regression and Classification</a:t>
            </a:r>
          </a:p>
          <a:p>
            <a:r>
              <a:rPr lang="en-US" sz="2000" dirty="0"/>
              <a:t>sklearn.naive_bayes (Naïve Bayes)</a:t>
            </a:r>
          </a:p>
          <a:p>
            <a:endParaRPr lang="en-US" sz="2000" dirty="0"/>
          </a:p>
          <a:p>
            <a:endParaRPr lang="en-NG" sz="2000" dirty="0"/>
          </a:p>
        </p:txBody>
      </p:sp>
      <p:sp>
        <p:nvSpPr>
          <p:cNvPr id="4" name="Content Placeholder 3">
            <a:extLst>
              <a:ext uri="{FF2B5EF4-FFF2-40B4-BE49-F238E27FC236}">
                <a16:creationId xmlns:a16="http://schemas.microsoft.com/office/drawing/2014/main" id="{A1F26445-9C4E-4420-80E5-8C75672043BE}"/>
              </a:ext>
            </a:extLst>
          </p:cNvPr>
          <p:cNvSpPr>
            <a:spLocks noGrp="1"/>
          </p:cNvSpPr>
          <p:nvPr>
            <p:ph sz="half" idx="2"/>
          </p:nvPr>
        </p:nvSpPr>
        <p:spPr>
          <a:xfrm>
            <a:off x="6172200" y="1825624"/>
            <a:ext cx="5181600" cy="4783723"/>
          </a:xfrm>
        </p:spPr>
        <p:txBody>
          <a:bodyPr>
            <a:normAutofit/>
          </a:bodyPr>
          <a:lstStyle/>
          <a:p>
            <a:r>
              <a:rPr lang="en-US" sz="2000" dirty="0"/>
              <a:t>sklearn.neighbors (Nearest Neighbors)</a:t>
            </a:r>
          </a:p>
          <a:p>
            <a:r>
              <a:rPr lang="en-US" sz="2000" dirty="0"/>
              <a:t>sklearn.neural_network (Neural Network Models)</a:t>
            </a:r>
          </a:p>
          <a:p>
            <a:r>
              <a:rPr lang="en-US" sz="2000" dirty="0"/>
              <a:t>sklearn.pipeline (Pipeline)</a:t>
            </a:r>
          </a:p>
          <a:p>
            <a:r>
              <a:rPr lang="en-US" sz="2000" dirty="0"/>
              <a:t>sklearn.preprocessing (Preprocessing and Normalization)</a:t>
            </a:r>
          </a:p>
          <a:p>
            <a:r>
              <a:rPr lang="en-US" sz="2000" dirty="0"/>
              <a:t>sklearn.random_projection (Random Projection)</a:t>
            </a:r>
          </a:p>
          <a:p>
            <a:r>
              <a:rPr lang="en-US" sz="2000" dirty="0"/>
              <a:t>sklearn.semi_supervised (Semi-Supervised Learning)</a:t>
            </a:r>
          </a:p>
          <a:p>
            <a:r>
              <a:rPr lang="en-US" sz="2000" dirty="0"/>
              <a:t>sklearn.svm (Support Vector Machines)</a:t>
            </a:r>
          </a:p>
          <a:p>
            <a:r>
              <a:rPr lang="en-US" sz="2000" dirty="0"/>
              <a:t>sklearn.tree (Decision Trees)</a:t>
            </a:r>
          </a:p>
          <a:p>
            <a:r>
              <a:rPr lang="en-US" sz="2000" dirty="0"/>
              <a:t>sklearn.utils (Utilities)</a:t>
            </a:r>
          </a:p>
          <a:p>
            <a:endParaRPr lang="en-NG" sz="2000" dirty="0"/>
          </a:p>
        </p:txBody>
      </p:sp>
    </p:spTree>
    <p:extLst>
      <p:ext uri="{BB962C8B-B14F-4D97-AF65-F5344CB8AC3E}">
        <p14:creationId xmlns:p14="http://schemas.microsoft.com/office/powerpoint/2010/main" val="182170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2210-0660-421B-B146-DA0C88928F1D}"/>
              </a:ext>
            </a:extLst>
          </p:cNvPr>
          <p:cNvSpPr>
            <a:spLocks noGrp="1"/>
          </p:cNvSpPr>
          <p:nvPr>
            <p:ph type="title"/>
          </p:nvPr>
        </p:nvSpPr>
        <p:spPr/>
        <p:txBody>
          <a:bodyPr/>
          <a:lstStyle/>
          <a:p>
            <a:pPr algn="ctr"/>
            <a:r>
              <a:rPr lang="en-US" dirty="0"/>
              <a:t>Common Features Explained</a:t>
            </a:r>
            <a:endParaRPr lang="en-NG" dirty="0"/>
          </a:p>
        </p:txBody>
      </p:sp>
      <p:sp>
        <p:nvSpPr>
          <p:cNvPr id="3" name="Content Placeholder 2">
            <a:extLst>
              <a:ext uri="{FF2B5EF4-FFF2-40B4-BE49-F238E27FC236}">
                <a16:creationId xmlns:a16="http://schemas.microsoft.com/office/drawing/2014/main" id="{9A5B2BCB-E1AE-4AB0-B889-444E8C6EB42E}"/>
              </a:ext>
            </a:extLst>
          </p:cNvPr>
          <p:cNvSpPr>
            <a:spLocks noGrp="1"/>
          </p:cNvSpPr>
          <p:nvPr>
            <p:ph idx="1"/>
          </p:nvPr>
        </p:nvSpPr>
        <p:spPr/>
        <p:txBody>
          <a:bodyPr>
            <a:normAutofit/>
          </a:bodyPr>
          <a:lstStyle/>
          <a:p>
            <a:pPr algn="just"/>
            <a:r>
              <a:rPr lang="en-US" sz="1600" b="0" i="0" dirty="0">
                <a:solidFill>
                  <a:srgbClr val="000000"/>
                </a:solidFill>
                <a:effectLst/>
              </a:rPr>
              <a:t>Rather than focusing on loading, manipulating and summarizing data, Scikit-learn library is focused on modeling the data. Some of the most popular groups of models provided by Sklearn are as follows −</a:t>
            </a:r>
          </a:p>
          <a:p>
            <a:pPr algn="just"/>
            <a:r>
              <a:rPr lang="en-US" sz="1600" b="1" i="0" dirty="0">
                <a:solidFill>
                  <a:srgbClr val="000000"/>
                </a:solidFill>
                <a:effectLst/>
              </a:rPr>
              <a:t>Supervised Learning algorithms</a:t>
            </a:r>
            <a:r>
              <a:rPr lang="en-US" sz="1600" b="0" i="0" dirty="0">
                <a:solidFill>
                  <a:srgbClr val="000000"/>
                </a:solidFill>
                <a:effectLst/>
              </a:rPr>
              <a:t> − Almost all the popular supervised learning algorithms, like Linear Regression, Support Vector Machine (SVM), Decision Tree etc., are the part of scikit-learn.</a:t>
            </a:r>
          </a:p>
          <a:p>
            <a:pPr algn="just"/>
            <a:r>
              <a:rPr lang="en-US" sz="1600" b="1" i="0" dirty="0">
                <a:solidFill>
                  <a:srgbClr val="000000"/>
                </a:solidFill>
                <a:effectLst/>
              </a:rPr>
              <a:t>Unsupervised Learning algorithms</a:t>
            </a:r>
            <a:r>
              <a:rPr lang="en-US" sz="1600" b="0" i="0" dirty="0">
                <a:solidFill>
                  <a:srgbClr val="000000"/>
                </a:solidFill>
                <a:effectLst/>
              </a:rPr>
              <a:t> − On the other hand, it also has all the popular unsupervised learning algorithms from clustering, factor analysis, PCA (Principal Component Analysis) to unsupervised neural networks.</a:t>
            </a:r>
          </a:p>
          <a:p>
            <a:pPr algn="just"/>
            <a:r>
              <a:rPr lang="en-US" sz="1600" b="1" i="0" dirty="0">
                <a:solidFill>
                  <a:srgbClr val="000000"/>
                </a:solidFill>
                <a:effectLst/>
              </a:rPr>
              <a:t>Clustering</a:t>
            </a:r>
            <a:r>
              <a:rPr lang="en-US" sz="1600" b="0" i="0" dirty="0">
                <a:solidFill>
                  <a:srgbClr val="000000"/>
                </a:solidFill>
                <a:effectLst/>
              </a:rPr>
              <a:t> − This model is used for grouping unlabeled data.</a:t>
            </a:r>
          </a:p>
          <a:p>
            <a:pPr algn="just"/>
            <a:r>
              <a:rPr lang="en-US" sz="1600" b="1" i="0" dirty="0">
                <a:solidFill>
                  <a:srgbClr val="000000"/>
                </a:solidFill>
                <a:effectLst/>
              </a:rPr>
              <a:t>Cross Validation</a:t>
            </a:r>
            <a:r>
              <a:rPr lang="en-US" sz="1600" b="0" i="0" dirty="0">
                <a:solidFill>
                  <a:srgbClr val="000000"/>
                </a:solidFill>
                <a:effectLst/>
              </a:rPr>
              <a:t> − It is used to check the accuracy of supervised models on unseen data.</a:t>
            </a:r>
          </a:p>
          <a:p>
            <a:pPr algn="just"/>
            <a:r>
              <a:rPr lang="en-US" sz="1600" b="1" i="0" dirty="0">
                <a:solidFill>
                  <a:srgbClr val="000000"/>
                </a:solidFill>
                <a:effectLst/>
              </a:rPr>
              <a:t>Dimensionality Reduction</a:t>
            </a:r>
            <a:r>
              <a:rPr lang="en-US" sz="1600" b="0" i="0" dirty="0">
                <a:solidFill>
                  <a:srgbClr val="000000"/>
                </a:solidFill>
                <a:effectLst/>
              </a:rPr>
              <a:t> − It is used for reducing the number of attributes in data which can be further used for summarization, visualization and feature selection.</a:t>
            </a:r>
          </a:p>
          <a:p>
            <a:pPr algn="just"/>
            <a:r>
              <a:rPr lang="en-US" sz="1600" b="1" i="0" dirty="0">
                <a:solidFill>
                  <a:srgbClr val="000000"/>
                </a:solidFill>
                <a:effectLst/>
              </a:rPr>
              <a:t>Ensemble methods</a:t>
            </a:r>
            <a:r>
              <a:rPr lang="en-US" sz="1600" b="0" i="0" dirty="0">
                <a:solidFill>
                  <a:srgbClr val="000000"/>
                </a:solidFill>
                <a:effectLst/>
              </a:rPr>
              <a:t> − As name suggest, it is used for combining the predictions of multiple supervised models.</a:t>
            </a:r>
          </a:p>
          <a:p>
            <a:pPr algn="just"/>
            <a:r>
              <a:rPr lang="en-US" sz="1600" b="1" i="0" dirty="0">
                <a:solidFill>
                  <a:srgbClr val="000000"/>
                </a:solidFill>
                <a:effectLst/>
              </a:rPr>
              <a:t>Feature extraction</a:t>
            </a:r>
            <a:r>
              <a:rPr lang="en-US" sz="1600" b="0" i="0" dirty="0">
                <a:solidFill>
                  <a:srgbClr val="000000"/>
                </a:solidFill>
                <a:effectLst/>
              </a:rPr>
              <a:t> − It is used to extract the features from data to define the attributes in image and text data.</a:t>
            </a:r>
          </a:p>
          <a:p>
            <a:pPr algn="just"/>
            <a:r>
              <a:rPr lang="en-US" sz="1600" b="1" i="0" dirty="0">
                <a:solidFill>
                  <a:srgbClr val="000000"/>
                </a:solidFill>
                <a:effectLst/>
              </a:rPr>
              <a:t>Feature selection</a:t>
            </a:r>
            <a:r>
              <a:rPr lang="en-US" sz="1600" b="0" i="0" dirty="0">
                <a:solidFill>
                  <a:srgbClr val="000000"/>
                </a:solidFill>
                <a:effectLst/>
              </a:rPr>
              <a:t> − It is used to identify useful attributes to create supervised models.</a:t>
            </a:r>
          </a:p>
          <a:p>
            <a:endParaRPr lang="en-NG" sz="2000" dirty="0"/>
          </a:p>
        </p:txBody>
      </p:sp>
    </p:spTree>
    <p:extLst>
      <p:ext uri="{BB962C8B-B14F-4D97-AF65-F5344CB8AC3E}">
        <p14:creationId xmlns:p14="http://schemas.microsoft.com/office/powerpoint/2010/main" val="312481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8C2A-A231-4B65-8062-BFA2862A9553}"/>
              </a:ext>
            </a:extLst>
          </p:cNvPr>
          <p:cNvSpPr>
            <a:spLocks noGrp="1"/>
          </p:cNvSpPr>
          <p:nvPr>
            <p:ph type="title"/>
          </p:nvPr>
        </p:nvSpPr>
        <p:spPr/>
        <p:txBody>
          <a:bodyPr/>
          <a:lstStyle/>
          <a:p>
            <a:pPr algn="ctr"/>
            <a:r>
              <a:rPr lang="en-US" dirty="0"/>
              <a:t>Guide to choosing the right estimator in Scikit-Learn</a:t>
            </a:r>
            <a:endParaRPr lang="en-NG" dirty="0"/>
          </a:p>
        </p:txBody>
      </p:sp>
      <p:pic>
        <p:nvPicPr>
          <p:cNvPr id="5" name="Content Placeholder 4">
            <a:extLst>
              <a:ext uri="{FF2B5EF4-FFF2-40B4-BE49-F238E27FC236}">
                <a16:creationId xmlns:a16="http://schemas.microsoft.com/office/drawing/2014/main" id="{9BD182BA-B286-4044-B5D3-09BA2830FF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116" y="1825625"/>
            <a:ext cx="9817768" cy="4351338"/>
          </a:xfrm>
        </p:spPr>
      </p:pic>
    </p:spTree>
    <p:extLst>
      <p:ext uri="{BB962C8B-B14F-4D97-AF65-F5344CB8AC3E}">
        <p14:creationId xmlns:p14="http://schemas.microsoft.com/office/powerpoint/2010/main" val="1375176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857</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Introduction to Scikit-Learn</vt:lpstr>
      <vt:lpstr>Overview</vt:lpstr>
      <vt:lpstr>History</vt:lpstr>
      <vt:lpstr>Installation Requirements</vt:lpstr>
      <vt:lpstr>Installation Procedure</vt:lpstr>
      <vt:lpstr>Scikit-Learn API Features</vt:lpstr>
      <vt:lpstr>Scikit-Learn API Features Cont’d</vt:lpstr>
      <vt:lpstr>Common Features Explained</vt:lpstr>
      <vt:lpstr>Guide to choosing the right estimator in Scikit-Learn</vt:lpstr>
      <vt:lpstr>Companies using Scikit-Learn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Scikit-Learn</dc:title>
  <dc:creator>chizurum olorondu</dc:creator>
  <cp:lastModifiedBy>chizurum olorondu</cp:lastModifiedBy>
  <cp:revision>5</cp:revision>
  <dcterms:created xsi:type="dcterms:W3CDTF">2021-08-05T10:12:03Z</dcterms:created>
  <dcterms:modified xsi:type="dcterms:W3CDTF">2021-08-05T12:57:38Z</dcterms:modified>
</cp:coreProperties>
</file>