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CA2DEF-4062-43E0-8F7C-10FDAD7E765F}">
  <a:tblStyle styleId="{6BCA2DEF-4062-43E0-8F7C-10FDAD7E76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056fd93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056fd93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056fd938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056fd938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56fd938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56fd938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056fd938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056fd938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056fd938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056fd938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056fd938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056fd938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056fd93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056fd93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056fd938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056fd938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056fd938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056fd938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56fd938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56fd938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787fcbe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787fcbe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056fd938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056fd938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056fd938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056fd938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056fd938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056fd938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056fd938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056fd938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056fd93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056fd93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056fd938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056fd938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056fd938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056fd938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56fd938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056fd938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056fd938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056fd938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056fd938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056fd938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787fcbe1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787fcbe1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056fd938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056fd938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787fcbe1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787fcbe1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787fcbe1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787fcbe1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787fcbe1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787fcbe1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787fcbe1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787fcbe1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056fd93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056fd93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56fd9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56fd9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056fd93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056fd93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056fd938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056fd938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056fd93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056fd93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787fcbe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787fcbe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056fd93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056fd93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787fcbe1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787fcbe1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87fcbe1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87fcbe1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56fd938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056fd938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056fd938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056fd93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056fd93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056fd93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playlist?list=PLCof9EqayQgt6iSJnt8ABPhMNiU2hmZiK" TargetMode="External"/><Relationship Id="rId4" Type="http://schemas.openxmlformats.org/officeDocument/2006/relationships/hyperlink" Target="https://mlvu.github.io/lectures/21.Methodology1.annotated.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n.wikipedia.org/wiki/Simpson%27s_ru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Experim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8937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 Evaluation</a:t>
            </a:r>
            <a:endParaRPr/>
          </a:p>
        </p:txBody>
      </p:sp>
      <p:sp>
        <p:nvSpPr>
          <p:cNvPr id="68" name="Google Shape;68;p13"/>
          <p:cNvSpPr txBox="1"/>
          <p:nvPr>
            <p:ph idx="1" type="subTitle"/>
          </p:nvPr>
        </p:nvSpPr>
        <p:spPr>
          <a:xfrm>
            <a:off x="390525" y="1827355"/>
            <a:ext cx="8222100" cy="4329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GB" sz="4800"/>
              <a:t>Once you’ve trained some models, how do you figure out which of them is best?</a:t>
            </a:r>
            <a:endParaRPr/>
          </a:p>
        </p:txBody>
      </p:sp>
      <p:sp>
        <p:nvSpPr>
          <p:cNvPr id="69" name="Google Shape;69;p13"/>
          <p:cNvSpPr txBox="1"/>
          <p:nvPr/>
        </p:nvSpPr>
        <p:spPr>
          <a:xfrm>
            <a:off x="390525" y="3355850"/>
            <a:ext cx="439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Adapted from </a:t>
            </a:r>
            <a:br>
              <a:rPr lang="en-GB">
                <a:latin typeface="Roboto"/>
                <a:ea typeface="Roboto"/>
                <a:cs typeface="Roboto"/>
                <a:sym typeface="Roboto"/>
              </a:rPr>
            </a:br>
            <a:r>
              <a:rPr lang="en-GB" u="sng">
                <a:solidFill>
                  <a:schemeClr val="hlink"/>
                </a:solidFill>
                <a:latin typeface="Roboto"/>
                <a:ea typeface="Roboto"/>
                <a:cs typeface="Roboto"/>
                <a:sym typeface="Roboto"/>
                <a:hlinkClick r:id="rId3"/>
              </a:rPr>
              <a:t>https://www.youtube.com/playlist?list=PLCof9EqayQgt6iSJnt8ABPhMNiU2hmZiK</a:t>
            </a:r>
            <a:br>
              <a:rPr lang="en-GB">
                <a:latin typeface="Roboto"/>
                <a:ea typeface="Roboto"/>
                <a:cs typeface="Roboto"/>
                <a:sym typeface="Roboto"/>
              </a:rPr>
            </a:br>
            <a:br>
              <a:rPr lang="en-GB">
                <a:latin typeface="Roboto"/>
                <a:ea typeface="Roboto"/>
                <a:cs typeface="Roboto"/>
                <a:sym typeface="Roboto"/>
              </a:rPr>
            </a:br>
            <a:r>
              <a:rPr lang="en-GB" u="sng">
                <a:solidFill>
                  <a:schemeClr val="hlink"/>
                </a:solidFill>
                <a:latin typeface="Roboto"/>
                <a:ea typeface="Roboto"/>
                <a:cs typeface="Roboto"/>
                <a:sym typeface="Roboto"/>
                <a:hlinkClick r:id="rId4"/>
              </a:rPr>
              <a:t>https://mlvu.github.io/lectures/21.Methodology1.annotated.pdf</a:t>
            </a:r>
            <a:br>
              <a:rPr lang="en-GB">
                <a:latin typeface="Roboto"/>
                <a:ea typeface="Roboto"/>
                <a:cs typeface="Roboto"/>
                <a:sym typeface="Roboto"/>
              </a:rPr>
            </a:br>
            <a:r>
              <a:rPr lang="en-GB">
                <a:latin typeface="Roboto"/>
                <a:ea typeface="Roboto"/>
                <a:cs typeface="Roboto"/>
                <a:sym typeface="Roboto"/>
              </a:rPr>
              <a:t>Nov 6, 2021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Overfitting &amp; Underfitting</a:t>
            </a:r>
            <a:endParaRPr/>
          </a:p>
        </p:txBody>
      </p:sp>
      <p:sp>
        <p:nvSpPr>
          <p:cNvPr id="125" name="Google Shape;125;p22"/>
          <p:cNvSpPr txBox="1"/>
          <p:nvPr>
            <p:ph idx="1" type="body"/>
          </p:nvPr>
        </p:nvSpPr>
        <p:spPr>
          <a:xfrm>
            <a:off x="471900" y="1919075"/>
            <a:ext cx="8222100" cy="248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71900" y="1919075"/>
            <a:ext cx="3686700" cy="2486400"/>
          </a:xfrm>
          <a:prstGeom prst="rect">
            <a:avLst/>
          </a:prstGeom>
          <a:noFill/>
          <a:ln>
            <a:noFill/>
          </a:ln>
        </p:spPr>
      </p:pic>
      <p:pic>
        <p:nvPicPr>
          <p:cNvPr id="127" name="Google Shape;127;p22"/>
          <p:cNvPicPr preferRelativeResize="0"/>
          <p:nvPr/>
        </p:nvPicPr>
        <p:blipFill>
          <a:blip r:embed="rId4">
            <a:alphaModFix/>
          </a:blip>
          <a:stretch>
            <a:fillRect/>
          </a:stretch>
        </p:blipFill>
        <p:spPr>
          <a:xfrm>
            <a:off x="5674575" y="1919075"/>
            <a:ext cx="3019425" cy="2486400"/>
          </a:xfrm>
          <a:prstGeom prst="rect">
            <a:avLst/>
          </a:prstGeom>
          <a:noFill/>
          <a:ln>
            <a:noFill/>
          </a:ln>
        </p:spPr>
      </p:pic>
      <p:sp>
        <p:nvSpPr>
          <p:cNvPr id="128" name="Google Shape;128;p22"/>
          <p:cNvSpPr txBox="1"/>
          <p:nvPr/>
        </p:nvSpPr>
        <p:spPr>
          <a:xfrm>
            <a:off x="518275" y="4516475"/>
            <a:ext cx="36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                               Overfitting                                            </a:t>
            </a:r>
            <a:endParaRPr>
              <a:latin typeface="Roboto"/>
              <a:ea typeface="Roboto"/>
              <a:cs typeface="Roboto"/>
              <a:sym typeface="Roboto"/>
            </a:endParaRPr>
          </a:p>
        </p:txBody>
      </p:sp>
      <p:sp>
        <p:nvSpPr>
          <p:cNvPr id="129" name="Google Shape;129;p22"/>
          <p:cNvSpPr txBox="1"/>
          <p:nvPr/>
        </p:nvSpPr>
        <p:spPr>
          <a:xfrm>
            <a:off x="5674575" y="4656525"/>
            <a:ext cx="30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                        Underfitting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How to reduce high bias &amp; variance</a:t>
            </a:r>
            <a:endParaRPr/>
          </a:p>
        </p:txBody>
      </p:sp>
      <p:pic>
        <p:nvPicPr>
          <p:cNvPr id="135" name="Google Shape;135;p23"/>
          <p:cNvPicPr preferRelativeResize="0"/>
          <p:nvPr/>
        </p:nvPicPr>
        <p:blipFill>
          <a:blip r:embed="rId3">
            <a:alphaModFix/>
          </a:blip>
          <a:stretch>
            <a:fillRect/>
          </a:stretch>
        </p:blipFill>
        <p:spPr>
          <a:xfrm>
            <a:off x="2265888" y="1919075"/>
            <a:ext cx="4612225" cy="27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555775"/>
            <a:ext cx="8222100" cy="950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Choosing Performance Metrics - Classification</a:t>
            </a:r>
            <a:endParaRPr/>
          </a:p>
        </p:txBody>
      </p:sp>
      <p:sp>
        <p:nvSpPr>
          <p:cNvPr id="141" name="Google Shape;141;p24"/>
          <p:cNvSpPr txBox="1"/>
          <p:nvPr>
            <p:ph idx="1" type="body"/>
          </p:nvPr>
        </p:nvSpPr>
        <p:spPr>
          <a:xfrm>
            <a:off x="460950" y="1868225"/>
            <a:ext cx="8222100" cy="298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GB" sz="1050"/>
              <a:t>Confusion Matrix is the most fundamental  performance metric for Classification tasks, out of it came more detailed concepts like</a:t>
            </a:r>
            <a:endParaRPr sz="1050"/>
          </a:p>
          <a:p>
            <a:pPr indent="-295275" lvl="0" marL="457200" rtl="0" algn="l">
              <a:lnSpc>
                <a:spcPct val="105000"/>
              </a:lnSpc>
              <a:spcBef>
                <a:spcPts val="1200"/>
              </a:spcBef>
              <a:spcAft>
                <a:spcPts val="0"/>
              </a:spcAft>
              <a:buSzPts val="1050"/>
              <a:buChar char="-"/>
            </a:pPr>
            <a:r>
              <a:rPr lang="en-GB" sz="1050"/>
              <a:t>True positive rate</a:t>
            </a:r>
            <a:endParaRPr sz="1050"/>
          </a:p>
          <a:p>
            <a:pPr indent="-295275" lvl="0" marL="457200" rtl="0" algn="l">
              <a:lnSpc>
                <a:spcPct val="105000"/>
              </a:lnSpc>
              <a:spcBef>
                <a:spcPts val="0"/>
              </a:spcBef>
              <a:spcAft>
                <a:spcPts val="0"/>
              </a:spcAft>
              <a:buSzPts val="1050"/>
              <a:buChar char="-"/>
            </a:pPr>
            <a:r>
              <a:rPr lang="en-GB" sz="1050"/>
              <a:t>False  positive  rate</a:t>
            </a:r>
            <a:endParaRPr sz="1050"/>
          </a:p>
          <a:p>
            <a:pPr indent="-295275" lvl="0" marL="457200" rtl="0" algn="l">
              <a:lnSpc>
                <a:spcPct val="105000"/>
              </a:lnSpc>
              <a:spcBef>
                <a:spcPts val="0"/>
              </a:spcBef>
              <a:spcAft>
                <a:spcPts val="0"/>
              </a:spcAft>
              <a:buSzPts val="1050"/>
              <a:buChar char="-"/>
            </a:pPr>
            <a:r>
              <a:rPr lang="en-GB" sz="1050"/>
              <a:t>Precision</a:t>
            </a:r>
            <a:endParaRPr sz="1050"/>
          </a:p>
          <a:p>
            <a:pPr indent="-295275" lvl="0" marL="457200" rtl="0" algn="l">
              <a:lnSpc>
                <a:spcPct val="105000"/>
              </a:lnSpc>
              <a:spcBef>
                <a:spcPts val="0"/>
              </a:spcBef>
              <a:spcAft>
                <a:spcPts val="0"/>
              </a:spcAft>
              <a:buSzPts val="1050"/>
              <a:buChar char="-"/>
            </a:pPr>
            <a:r>
              <a:rPr lang="en-GB" sz="1050"/>
              <a:t>Recall</a:t>
            </a:r>
            <a:endParaRPr sz="1050"/>
          </a:p>
          <a:p>
            <a:pPr indent="-295275" lvl="0" marL="457200" rtl="0" algn="l">
              <a:lnSpc>
                <a:spcPct val="105000"/>
              </a:lnSpc>
              <a:spcBef>
                <a:spcPts val="0"/>
              </a:spcBef>
              <a:spcAft>
                <a:spcPts val="0"/>
              </a:spcAft>
              <a:buSzPts val="1050"/>
              <a:buChar char="-"/>
            </a:pPr>
            <a:r>
              <a:rPr lang="en-GB" sz="1050"/>
              <a:t>AUC ROC</a:t>
            </a:r>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Classification</a:t>
            </a:r>
            <a:endParaRPr/>
          </a:p>
        </p:txBody>
      </p:sp>
      <p:sp>
        <p:nvSpPr>
          <p:cNvPr id="147" name="Google Shape;147;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We’ve seen how RMSE, bias and variance can be used to evaluate regression experiments. </a:t>
            </a:r>
            <a:endParaRPr/>
          </a:p>
          <a:p>
            <a:pPr indent="0" lvl="0" marL="0" rtl="0" algn="l">
              <a:spcBef>
                <a:spcPts val="1200"/>
              </a:spcBef>
              <a:spcAft>
                <a:spcPts val="0"/>
              </a:spcAft>
              <a:buNone/>
            </a:pPr>
            <a:r>
              <a:rPr lang="en-GB"/>
              <a:t>For classification to be able to interpret errors you need to </a:t>
            </a:r>
            <a:r>
              <a:rPr lang="en-GB"/>
              <a:t>understand the following concepts</a:t>
            </a:r>
            <a:endParaRPr/>
          </a:p>
          <a:p>
            <a:pPr indent="-342900" lvl="0" marL="457200" rtl="0" algn="l">
              <a:spcBef>
                <a:spcPts val="1200"/>
              </a:spcBef>
              <a:spcAft>
                <a:spcPts val="0"/>
              </a:spcAft>
              <a:buSzPts val="1800"/>
              <a:buChar char="-"/>
            </a:pPr>
            <a:r>
              <a:rPr lang="en-GB"/>
              <a:t>Class Imbalance</a:t>
            </a:r>
            <a:endParaRPr/>
          </a:p>
          <a:p>
            <a:pPr indent="-342900" lvl="0" marL="457200" rtl="0" algn="l">
              <a:spcBef>
                <a:spcPts val="0"/>
              </a:spcBef>
              <a:spcAft>
                <a:spcPts val="0"/>
              </a:spcAft>
              <a:buSzPts val="1800"/>
              <a:buChar char="-"/>
            </a:pPr>
            <a:r>
              <a:rPr lang="en-GB"/>
              <a:t>Cost Imbalance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Class Imbalance</a:t>
            </a:r>
            <a:endParaRPr/>
          </a:p>
        </p:txBody>
      </p:sp>
      <p:sp>
        <p:nvSpPr>
          <p:cNvPr id="153" name="Google Shape;153;p26"/>
          <p:cNvSpPr txBox="1"/>
          <p:nvPr>
            <p:ph idx="1" type="body"/>
          </p:nvPr>
        </p:nvSpPr>
        <p:spPr>
          <a:xfrm>
            <a:off x="471900" y="1919075"/>
            <a:ext cx="8222100" cy="322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Class imbalance occurs positive and negative class aren’t the same proportion in your dataset. Imbalance is a normal phenomenon but poses a problem when it’s extreme. </a:t>
            </a:r>
            <a:endParaRPr/>
          </a:p>
        </p:txBody>
      </p:sp>
      <p:pic>
        <p:nvPicPr>
          <p:cNvPr id="154" name="Google Shape;154;p26"/>
          <p:cNvPicPr preferRelativeResize="0"/>
          <p:nvPr/>
        </p:nvPicPr>
        <p:blipFill>
          <a:blip r:embed="rId3">
            <a:alphaModFix/>
          </a:blip>
          <a:stretch>
            <a:fillRect/>
          </a:stretch>
        </p:blipFill>
        <p:spPr>
          <a:xfrm>
            <a:off x="471900" y="3118025"/>
            <a:ext cx="3924300" cy="19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Cost Imbalance</a:t>
            </a:r>
            <a:endParaRPr/>
          </a:p>
        </p:txBody>
      </p:sp>
      <p:sp>
        <p:nvSpPr>
          <p:cNvPr id="160" name="Google Shape;160;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classification problems one misclassification one way costs much more than a misclassification the </a:t>
            </a:r>
            <a:r>
              <a:rPr lang="en-GB"/>
              <a:t>other</a:t>
            </a:r>
            <a:r>
              <a:rPr lang="en-GB"/>
              <a:t> way.</a:t>
            </a:r>
            <a:endParaRPr/>
          </a:p>
        </p:txBody>
      </p:sp>
      <p:pic>
        <p:nvPicPr>
          <p:cNvPr id="161" name="Google Shape;161;p27"/>
          <p:cNvPicPr preferRelativeResize="0"/>
          <p:nvPr/>
        </p:nvPicPr>
        <p:blipFill>
          <a:blip r:embed="rId3">
            <a:alphaModFix/>
          </a:blip>
          <a:stretch>
            <a:fillRect/>
          </a:stretch>
        </p:blipFill>
        <p:spPr>
          <a:xfrm>
            <a:off x="545950" y="2744525"/>
            <a:ext cx="4834325" cy="220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Bias &amp; Variance</a:t>
            </a:r>
            <a:endParaRPr/>
          </a:p>
        </p:txBody>
      </p:sp>
      <p:sp>
        <p:nvSpPr>
          <p:cNvPr id="167" name="Google Shape;167;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471900" y="1919075"/>
            <a:ext cx="3905250" cy="2710200"/>
          </a:xfrm>
          <a:prstGeom prst="rect">
            <a:avLst/>
          </a:prstGeom>
          <a:noFill/>
          <a:ln>
            <a:noFill/>
          </a:ln>
        </p:spPr>
      </p:pic>
      <p:pic>
        <p:nvPicPr>
          <p:cNvPr id="169" name="Google Shape;169;p28"/>
          <p:cNvPicPr preferRelativeResize="0"/>
          <p:nvPr/>
        </p:nvPicPr>
        <p:blipFill>
          <a:blip r:embed="rId4">
            <a:alphaModFix/>
          </a:blip>
          <a:stretch>
            <a:fillRect/>
          </a:stretch>
        </p:blipFill>
        <p:spPr>
          <a:xfrm>
            <a:off x="5614725" y="1919075"/>
            <a:ext cx="3079275" cy="271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Accuracy &amp; Error</a:t>
            </a:r>
            <a:endParaRPr/>
          </a:p>
        </p:txBody>
      </p:sp>
      <p:sp>
        <p:nvSpPr>
          <p:cNvPr id="175" name="Google Shape;175;p29"/>
          <p:cNvSpPr txBox="1"/>
          <p:nvPr>
            <p:ph idx="1" type="body"/>
          </p:nvPr>
        </p:nvSpPr>
        <p:spPr>
          <a:xfrm>
            <a:off x="460950" y="1868225"/>
            <a:ext cx="8222100" cy="45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275"/>
              <a:buNone/>
            </a:pPr>
            <a:r>
              <a:rPr lang="en-GB" sz="1050"/>
              <a:t>For binary classification tasks the simplest form of performance metrics are </a:t>
            </a:r>
            <a:r>
              <a:rPr b="1" lang="en-GB" sz="1050"/>
              <a:t>Accuracy</a:t>
            </a:r>
            <a:r>
              <a:rPr lang="en-GB" sz="1050"/>
              <a:t> &amp; </a:t>
            </a:r>
            <a:r>
              <a:rPr b="1" lang="en-GB" sz="1050"/>
              <a:t>Error</a:t>
            </a:r>
            <a:endParaRPr b="1" sz="1050"/>
          </a:p>
        </p:txBody>
      </p:sp>
      <p:pic>
        <p:nvPicPr>
          <p:cNvPr id="176" name="Google Shape;176;p29"/>
          <p:cNvPicPr preferRelativeResize="0"/>
          <p:nvPr/>
        </p:nvPicPr>
        <p:blipFill>
          <a:blip r:embed="rId3">
            <a:alphaModFix/>
          </a:blip>
          <a:stretch>
            <a:fillRect/>
          </a:stretch>
        </p:blipFill>
        <p:spPr>
          <a:xfrm>
            <a:off x="471900" y="2328125"/>
            <a:ext cx="4152900" cy="208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Confusion Matrix</a:t>
            </a:r>
            <a:endParaRPr/>
          </a:p>
        </p:txBody>
      </p:sp>
      <p:sp>
        <p:nvSpPr>
          <p:cNvPr id="182" name="Google Shape;182;p30"/>
          <p:cNvSpPr txBox="1"/>
          <p:nvPr>
            <p:ph idx="1" type="body"/>
          </p:nvPr>
        </p:nvSpPr>
        <p:spPr>
          <a:xfrm>
            <a:off x="471900" y="1919075"/>
            <a:ext cx="8222100" cy="30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a good way to get insight into what your classifier is actually doing in terms of </a:t>
            </a:r>
            <a:r>
              <a:rPr lang="en-GB"/>
              <a:t>predicting</a:t>
            </a:r>
            <a:r>
              <a:rPr lang="en-GB"/>
              <a:t> </a:t>
            </a:r>
            <a:r>
              <a:rPr lang="en-GB"/>
              <a:t>positive</a:t>
            </a:r>
            <a:r>
              <a:rPr lang="en-GB"/>
              <a:t> classes as positive and negative classes as negative.</a:t>
            </a:r>
            <a:endParaRPr/>
          </a:p>
          <a:p>
            <a:pPr indent="0" lvl="0" marL="0" rtl="0" algn="l">
              <a:spcBef>
                <a:spcPts val="120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471900" y="3094675"/>
            <a:ext cx="3699050" cy="174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Precision &amp; Recall</a:t>
            </a:r>
            <a:endParaRPr/>
          </a:p>
        </p:txBody>
      </p:sp>
      <p:sp>
        <p:nvSpPr>
          <p:cNvPr id="189" name="Google Shape;189;p31"/>
          <p:cNvSpPr txBox="1"/>
          <p:nvPr>
            <p:ph idx="1" type="body"/>
          </p:nvPr>
        </p:nvSpPr>
        <p:spPr>
          <a:xfrm>
            <a:off x="471900" y="1919075"/>
            <a:ext cx="82221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Precision &amp; Recall are derived from the Confusion Matrix. </a:t>
            </a:r>
            <a:endParaRPr/>
          </a:p>
          <a:p>
            <a:pPr indent="-342900" lvl="0" marL="457200" rtl="0" algn="l">
              <a:spcBef>
                <a:spcPts val="1200"/>
              </a:spcBef>
              <a:spcAft>
                <a:spcPts val="0"/>
              </a:spcAft>
              <a:buSzPts val="1800"/>
              <a:buChar char="-"/>
            </a:pPr>
            <a:r>
              <a:rPr lang="en-GB"/>
              <a:t>Precision is the proportion of the returned </a:t>
            </a:r>
            <a:r>
              <a:rPr lang="en-GB"/>
              <a:t>positives</a:t>
            </a:r>
            <a:r>
              <a:rPr lang="en-GB"/>
              <a:t> that are actually positive</a:t>
            </a:r>
            <a:endParaRPr/>
          </a:p>
          <a:p>
            <a:pPr indent="-342900" lvl="0" marL="457200" rtl="0" algn="l">
              <a:spcBef>
                <a:spcPts val="0"/>
              </a:spcBef>
              <a:spcAft>
                <a:spcPts val="0"/>
              </a:spcAft>
              <a:buSzPts val="1800"/>
              <a:buChar char="-"/>
            </a:pPr>
            <a:r>
              <a:rPr lang="en-GB"/>
              <a:t>Recall is the proportion of the existing positives that was found</a:t>
            </a:r>
            <a:endParaRPr/>
          </a:p>
        </p:txBody>
      </p:sp>
      <p:pic>
        <p:nvPicPr>
          <p:cNvPr id="190" name="Google Shape;190;p31"/>
          <p:cNvPicPr preferRelativeResize="0"/>
          <p:nvPr/>
        </p:nvPicPr>
        <p:blipFill>
          <a:blip r:embed="rId3">
            <a:alphaModFix/>
          </a:blip>
          <a:stretch>
            <a:fillRect/>
          </a:stretch>
        </p:blipFill>
        <p:spPr>
          <a:xfrm>
            <a:off x="2764600" y="3460500"/>
            <a:ext cx="2800350" cy="150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4"/>
          <p:cNvSpPr txBox="1"/>
          <p:nvPr/>
        </p:nvSpPr>
        <p:spPr>
          <a:xfrm>
            <a:off x="478200" y="420250"/>
            <a:ext cx="83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5" name="Google Shape;75;p14"/>
          <p:cNvSpPr txBox="1"/>
          <p:nvPr/>
        </p:nvSpPr>
        <p:spPr>
          <a:xfrm>
            <a:off x="507200" y="507200"/>
            <a:ext cx="82311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latin typeface="Roboto"/>
                <a:ea typeface="Roboto"/>
                <a:cs typeface="Roboto"/>
                <a:sym typeface="Roboto"/>
              </a:rPr>
              <a:t>This presentation </a:t>
            </a:r>
            <a:r>
              <a:rPr lang="en-GB" sz="2500">
                <a:latin typeface="Roboto"/>
                <a:ea typeface="Roboto"/>
                <a:cs typeface="Roboto"/>
                <a:sym typeface="Roboto"/>
              </a:rPr>
              <a:t>can serve as a guide on how to </a:t>
            </a:r>
            <a:r>
              <a:rPr lang="en-GB" sz="2500">
                <a:latin typeface="Roboto"/>
                <a:ea typeface="Roboto"/>
                <a:cs typeface="Roboto"/>
                <a:sym typeface="Roboto"/>
              </a:rPr>
              <a:t>successfully evaluate a </a:t>
            </a:r>
            <a:r>
              <a:rPr lang="en-GB" sz="2500">
                <a:latin typeface="Roboto"/>
                <a:ea typeface="Roboto"/>
                <a:cs typeface="Roboto"/>
                <a:sym typeface="Roboto"/>
              </a:rPr>
              <a:t>machine learning </a:t>
            </a:r>
            <a:r>
              <a:rPr lang="en-GB" sz="2500">
                <a:latin typeface="Roboto"/>
                <a:ea typeface="Roboto"/>
                <a:cs typeface="Roboto"/>
                <a:sym typeface="Roboto"/>
              </a:rPr>
              <a:t>model.</a:t>
            </a:r>
            <a:endParaRPr sz="2500">
              <a:latin typeface="Roboto"/>
              <a:ea typeface="Roboto"/>
              <a:cs typeface="Roboto"/>
              <a:sym typeface="Roboto"/>
            </a:endParaRPr>
          </a:p>
          <a:p>
            <a:pPr indent="0" lvl="0" marL="0" rtl="0" algn="l">
              <a:spcBef>
                <a:spcPts val="0"/>
              </a:spcBef>
              <a:spcAft>
                <a:spcPts val="0"/>
              </a:spcAft>
              <a:buNone/>
            </a:pPr>
            <a:r>
              <a:t/>
            </a:r>
            <a:endParaRPr sz="2500">
              <a:latin typeface="Roboto"/>
              <a:ea typeface="Roboto"/>
              <a:cs typeface="Roboto"/>
              <a:sym typeface="Roboto"/>
            </a:endParaRPr>
          </a:p>
          <a:p>
            <a:pPr indent="0" lvl="0" marL="0" rtl="0" algn="l">
              <a:spcBef>
                <a:spcPts val="0"/>
              </a:spcBef>
              <a:spcAft>
                <a:spcPts val="0"/>
              </a:spcAft>
              <a:buNone/>
            </a:pPr>
            <a:r>
              <a:rPr lang="en-GB" sz="2500">
                <a:latin typeface="Roboto"/>
                <a:ea typeface="Roboto"/>
                <a:cs typeface="Roboto"/>
                <a:sym typeface="Roboto"/>
              </a:rPr>
              <a:t>While it’s almost impossible to tell how your model would behave in the real world, model evaluation helps to give a sense of what to expect after deployment.</a:t>
            </a:r>
            <a:endParaRPr sz="2500">
              <a:latin typeface="Roboto"/>
              <a:ea typeface="Roboto"/>
              <a:cs typeface="Roboto"/>
              <a:sym typeface="Roboto"/>
            </a:endParaRPr>
          </a:p>
          <a:p>
            <a:pPr indent="0" lvl="0" marL="0" rtl="0" algn="l">
              <a:spcBef>
                <a:spcPts val="0"/>
              </a:spcBef>
              <a:spcAft>
                <a:spcPts val="0"/>
              </a:spcAft>
              <a:buNone/>
            </a:pPr>
            <a:r>
              <a:t/>
            </a:r>
            <a:endParaRPr sz="25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Fitting problems in Classification and how to detect it. </a:t>
            </a:r>
            <a:endParaRPr/>
          </a:p>
        </p:txBody>
      </p:sp>
      <p:sp>
        <p:nvSpPr>
          <p:cNvPr id="196" name="Google Shape;196;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be able to tell when your model is either underfitting or overfitting, you can use the difference between the validation and training error. </a:t>
            </a:r>
            <a:endParaRPr/>
          </a:p>
        </p:txBody>
      </p:sp>
      <p:pic>
        <p:nvPicPr>
          <p:cNvPr id="197" name="Google Shape;197;p32"/>
          <p:cNvPicPr preferRelativeResize="0"/>
          <p:nvPr/>
        </p:nvPicPr>
        <p:blipFill>
          <a:blip r:embed="rId3">
            <a:alphaModFix/>
          </a:blip>
          <a:stretch>
            <a:fillRect/>
          </a:stretch>
        </p:blipFill>
        <p:spPr>
          <a:xfrm>
            <a:off x="2763675" y="2752838"/>
            <a:ext cx="3638550" cy="187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900" y="505950"/>
            <a:ext cx="8222100" cy="100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True Positive Rate (TPR) and False Positive Rate (FPR)</a:t>
            </a:r>
            <a:endParaRPr/>
          </a:p>
        </p:txBody>
      </p:sp>
      <p:sp>
        <p:nvSpPr>
          <p:cNvPr id="203" name="Google Shape;203;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good pair of metrics to consider, especially when we have </a:t>
            </a:r>
            <a:r>
              <a:rPr lang="en-GB"/>
              <a:t>class</a:t>
            </a:r>
            <a:r>
              <a:rPr lang="en-GB"/>
              <a:t> imbalance is the TPR &amp; FPR</a:t>
            </a:r>
            <a:endParaRPr/>
          </a:p>
          <a:p>
            <a:pPr indent="-342900" lvl="0" marL="457200" rtl="0" algn="l">
              <a:spcBef>
                <a:spcPts val="1200"/>
              </a:spcBef>
              <a:spcAft>
                <a:spcPts val="0"/>
              </a:spcAft>
              <a:buSzPts val="1800"/>
              <a:buChar char="-"/>
            </a:pPr>
            <a:r>
              <a:rPr lang="en-GB"/>
              <a:t>TPR : What </a:t>
            </a:r>
            <a:r>
              <a:rPr lang="en-GB"/>
              <a:t>proportion</a:t>
            </a:r>
            <a:r>
              <a:rPr lang="en-GB"/>
              <a:t> of the actual positives did we get right. (The higher the better) </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GB"/>
              <a:t>FPR : What proportion of the actual negatives did we get wrong. (The lower the better)   </a:t>
            </a:r>
            <a:endParaRPr/>
          </a:p>
        </p:txBody>
      </p:sp>
      <p:pic>
        <p:nvPicPr>
          <p:cNvPr id="204" name="Google Shape;204;p33"/>
          <p:cNvPicPr preferRelativeResize="0"/>
          <p:nvPr/>
        </p:nvPicPr>
        <p:blipFill>
          <a:blip r:embed="rId3">
            <a:alphaModFix/>
          </a:blip>
          <a:stretch>
            <a:fillRect/>
          </a:stretch>
        </p:blipFill>
        <p:spPr>
          <a:xfrm>
            <a:off x="2287225" y="3169475"/>
            <a:ext cx="1501175" cy="471750"/>
          </a:xfrm>
          <a:prstGeom prst="rect">
            <a:avLst/>
          </a:prstGeom>
          <a:noFill/>
          <a:ln>
            <a:noFill/>
          </a:ln>
        </p:spPr>
      </p:pic>
      <p:pic>
        <p:nvPicPr>
          <p:cNvPr id="205" name="Google Shape;205;p33"/>
          <p:cNvPicPr preferRelativeResize="0"/>
          <p:nvPr/>
        </p:nvPicPr>
        <p:blipFill>
          <a:blip r:embed="rId4">
            <a:alphaModFix/>
          </a:blip>
          <a:stretch>
            <a:fillRect/>
          </a:stretch>
        </p:blipFill>
        <p:spPr>
          <a:xfrm>
            <a:off x="2287225" y="4105400"/>
            <a:ext cx="1331625" cy="6003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ROC Curve</a:t>
            </a:r>
            <a:endParaRPr/>
          </a:p>
        </p:txBody>
      </p:sp>
      <p:sp>
        <p:nvSpPr>
          <p:cNvPr id="211" name="Google Shape;211;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ROC </a:t>
            </a:r>
            <a:r>
              <a:rPr lang="en-GB"/>
              <a:t>stands for Receiver-Operating-Characteristic and it makes use of the TPR and FPR space</a:t>
            </a:r>
            <a:endParaRPr/>
          </a:p>
          <a:p>
            <a:pPr indent="0" lvl="0" marL="0" rtl="0" algn="l">
              <a:spcBef>
                <a:spcPts val="1200"/>
              </a:spcBef>
              <a:spcAft>
                <a:spcPts val="1200"/>
              </a:spcAft>
              <a:buNone/>
            </a:pPr>
            <a:r>
              <a:t/>
            </a:r>
            <a:endParaRPr/>
          </a:p>
        </p:txBody>
      </p:sp>
      <p:pic>
        <p:nvPicPr>
          <p:cNvPr id="212" name="Google Shape;212;p34"/>
          <p:cNvPicPr preferRelativeResize="0"/>
          <p:nvPr/>
        </p:nvPicPr>
        <p:blipFill>
          <a:blip r:embed="rId3">
            <a:alphaModFix/>
          </a:blip>
          <a:stretch>
            <a:fillRect/>
          </a:stretch>
        </p:blipFill>
        <p:spPr>
          <a:xfrm>
            <a:off x="471901" y="2810000"/>
            <a:ext cx="2366325" cy="1819275"/>
          </a:xfrm>
          <a:prstGeom prst="rect">
            <a:avLst/>
          </a:prstGeom>
          <a:noFill/>
          <a:ln>
            <a:noFill/>
          </a:ln>
        </p:spPr>
      </p:pic>
      <p:sp>
        <p:nvSpPr>
          <p:cNvPr id="213" name="Google Shape;213;p34"/>
          <p:cNvSpPr txBox="1"/>
          <p:nvPr/>
        </p:nvSpPr>
        <p:spPr>
          <a:xfrm>
            <a:off x="3010975" y="2813550"/>
            <a:ext cx="5442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Roboto"/>
                <a:ea typeface="Roboto"/>
                <a:cs typeface="Roboto"/>
                <a:sym typeface="Roboto"/>
              </a:rPr>
              <a:t>Since we want to get </a:t>
            </a:r>
            <a:r>
              <a:rPr lang="en-GB" sz="1900">
                <a:latin typeface="Roboto"/>
                <a:ea typeface="Roboto"/>
                <a:cs typeface="Roboto"/>
                <a:sym typeface="Roboto"/>
              </a:rPr>
              <a:t>the</a:t>
            </a:r>
            <a:r>
              <a:rPr lang="en-GB" sz="1900">
                <a:latin typeface="Roboto"/>
                <a:ea typeface="Roboto"/>
                <a:cs typeface="Roboto"/>
                <a:sym typeface="Roboto"/>
              </a:rPr>
              <a:t> TPR as high as possible and the FPR as low as possible, this means the TPR/FPR space has the best classifier in the top left corner.</a:t>
            </a:r>
            <a:endParaRPr sz="19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ROC Curve</a:t>
            </a:r>
            <a:endParaRPr/>
          </a:p>
        </p:txBody>
      </p:sp>
      <p:sp>
        <p:nvSpPr>
          <p:cNvPr id="219" name="Google Shape;219;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5"/>
          <p:cNvPicPr preferRelativeResize="0"/>
          <p:nvPr/>
        </p:nvPicPr>
        <p:blipFill>
          <a:blip r:embed="rId3">
            <a:alphaModFix/>
          </a:blip>
          <a:stretch>
            <a:fillRect/>
          </a:stretch>
        </p:blipFill>
        <p:spPr>
          <a:xfrm>
            <a:off x="471900" y="1919075"/>
            <a:ext cx="4439566" cy="271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Ranking Classifiers</a:t>
            </a:r>
            <a:endParaRPr/>
          </a:p>
        </p:txBody>
      </p:sp>
      <p:sp>
        <p:nvSpPr>
          <p:cNvPr id="226" name="Google Shape;226;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be able to plot the ROC Curve we can achieve this by turning a regular classifier into a ranking classifier.</a:t>
            </a:r>
            <a:endParaRPr/>
          </a:p>
          <a:p>
            <a:pPr indent="0" lvl="0" marL="0" rtl="0" algn="l">
              <a:spcBef>
                <a:spcPts val="1200"/>
              </a:spcBef>
              <a:spcAft>
                <a:spcPts val="0"/>
              </a:spcAft>
              <a:buNone/>
            </a:pPr>
            <a:r>
              <a:rPr lang="en-GB"/>
              <a:t>A ranking classifier does more than just classifying data points and goes further to give a score on how negative or positive a point is.</a:t>
            </a:r>
            <a:endParaRPr/>
          </a:p>
          <a:p>
            <a:pPr indent="0" lvl="0" marL="0" rtl="0" algn="l">
              <a:spcBef>
                <a:spcPts val="1200"/>
              </a:spcBef>
              <a:spcAft>
                <a:spcPts val="1200"/>
              </a:spcAft>
              <a:buNone/>
            </a:pPr>
            <a:r>
              <a:rPr lang="en-GB"/>
              <a:t>To determine how negative or positive a point is, we measure the distance to the decision boundary and the curve is plotted as the threshold for the decision boundary moves from left to right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Ranking Classifier</a:t>
            </a:r>
            <a:endParaRPr/>
          </a:p>
        </p:txBody>
      </p:sp>
      <p:sp>
        <p:nvSpPr>
          <p:cNvPr id="232" name="Google Shape;232;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7"/>
          <p:cNvPicPr preferRelativeResize="0"/>
          <p:nvPr/>
        </p:nvPicPr>
        <p:blipFill>
          <a:blip r:embed="rId3">
            <a:alphaModFix/>
          </a:blip>
          <a:stretch>
            <a:fillRect/>
          </a:stretch>
        </p:blipFill>
        <p:spPr>
          <a:xfrm>
            <a:off x="471900" y="1919075"/>
            <a:ext cx="3476925" cy="271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Ranking Error</a:t>
            </a:r>
            <a:endParaRPr/>
          </a:p>
        </p:txBody>
      </p:sp>
      <p:sp>
        <p:nvSpPr>
          <p:cNvPr id="239" name="Google Shape;239;p38"/>
          <p:cNvSpPr txBox="1"/>
          <p:nvPr>
            <p:ph idx="1" type="body"/>
          </p:nvPr>
        </p:nvSpPr>
        <p:spPr>
          <a:xfrm>
            <a:off x="471900" y="1919075"/>
            <a:ext cx="8222100" cy="18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be able to judge our Ranking Classifier we need the ranking error because it tells us which pairs are ranked the wrong way around.</a:t>
            </a:r>
            <a:endParaRPr/>
          </a:p>
        </p:txBody>
      </p:sp>
      <p:pic>
        <p:nvPicPr>
          <p:cNvPr id="240" name="Google Shape;240;p38"/>
          <p:cNvPicPr preferRelativeResize="0"/>
          <p:nvPr/>
        </p:nvPicPr>
        <p:blipFill>
          <a:blip r:embed="rId3">
            <a:alphaModFix/>
          </a:blip>
          <a:stretch>
            <a:fillRect/>
          </a:stretch>
        </p:blipFill>
        <p:spPr>
          <a:xfrm>
            <a:off x="2073125" y="2768500"/>
            <a:ext cx="4417750" cy="767700"/>
          </a:xfrm>
          <a:prstGeom prst="rect">
            <a:avLst/>
          </a:prstGeom>
          <a:noFill/>
          <a:ln>
            <a:noFill/>
          </a:ln>
        </p:spPr>
      </p:pic>
      <p:sp>
        <p:nvSpPr>
          <p:cNvPr id="241" name="Google Shape;241;p38"/>
          <p:cNvSpPr txBox="1"/>
          <p:nvPr/>
        </p:nvSpPr>
        <p:spPr>
          <a:xfrm>
            <a:off x="505950" y="4035200"/>
            <a:ext cx="81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a:t>
            </a:r>
            <a:r>
              <a:rPr lang="en-GB">
                <a:latin typeface="Roboto"/>
                <a:ea typeface="Roboto"/>
                <a:cs typeface="Roboto"/>
                <a:sym typeface="Roboto"/>
              </a:rPr>
              <a:t> and f form a ranking </a:t>
            </a:r>
            <a:r>
              <a:rPr lang="en-GB">
                <a:latin typeface="Roboto"/>
                <a:ea typeface="Roboto"/>
                <a:cs typeface="Roboto"/>
                <a:sym typeface="Roboto"/>
              </a:rPr>
              <a:t>error; t is ranked as more negative than f, even though t is positive and f is negative.</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Coverage Matrix</a:t>
            </a:r>
            <a:endParaRPr/>
          </a:p>
        </p:txBody>
      </p:sp>
      <p:sp>
        <p:nvSpPr>
          <p:cNvPr id="247" name="Google Shape;247;p3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shows us what happens to the TPR &amp; FPR if we move the threshold from right to left.</a:t>
            </a:r>
            <a:endParaRPr/>
          </a:p>
        </p:txBody>
      </p:sp>
      <p:pic>
        <p:nvPicPr>
          <p:cNvPr id="248" name="Google Shape;248;p39"/>
          <p:cNvPicPr preferRelativeResize="0"/>
          <p:nvPr/>
        </p:nvPicPr>
        <p:blipFill>
          <a:blip r:embed="rId3">
            <a:alphaModFix/>
          </a:blip>
          <a:stretch>
            <a:fillRect/>
          </a:stretch>
        </p:blipFill>
        <p:spPr>
          <a:xfrm>
            <a:off x="2566725" y="2698250"/>
            <a:ext cx="3936500" cy="2066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AUC-ROC</a:t>
            </a:r>
            <a:endParaRPr/>
          </a:p>
        </p:txBody>
      </p:sp>
      <p:sp>
        <p:nvSpPr>
          <p:cNvPr id="254" name="Google Shape;254;p40"/>
          <p:cNvSpPr txBox="1"/>
          <p:nvPr>
            <p:ph idx="1" type="body"/>
          </p:nvPr>
        </p:nvSpPr>
        <p:spPr>
          <a:xfrm>
            <a:off x="471900" y="1690600"/>
            <a:ext cx="8222100" cy="29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Area Under the  Curve (AUC) is a good way of judging the </a:t>
            </a:r>
            <a:r>
              <a:rPr lang="en-GB"/>
              <a:t>quality</a:t>
            </a:r>
            <a:r>
              <a:rPr lang="en-GB"/>
              <a:t> of a </a:t>
            </a:r>
            <a:r>
              <a:rPr lang="en-GB"/>
              <a:t>classifier</a:t>
            </a:r>
            <a:r>
              <a:rPr lang="en-GB"/>
              <a:t> by assessing how much area under the ROC space it covers, the bigger the area the more useful the classifier in predicting </a:t>
            </a:r>
            <a:r>
              <a:rPr lang="en-GB"/>
              <a:t>positive</a:t>
            </a:r>
            <a:r>
              <a:rPr lang="en-GB"/>
              <a:t> examples as positive and negative examples as negative.</a:t>
            </a:r>
            <a:endParaRPr/>
          </a:p>
          <a:p>
            <a:pPr indent="0" lvl="0" marL="0" rtl="0" algn="l">
              <a:spcBef>
                <a:spcPts val="1200"/>
              </a:spcBef>
              <a:spcAft>
                <a:spcPts val="1200"/>
              </a:spcAft>
              <a:buNone/>
            </a:pPr>
            <a:r>
              <a:t/>
            </a:r>
            <a:endParaRPr/>
          </a:p>
        </p:txBody>
      </p:sp>
      <p:pic>
        <p:nvPicPr>
          <p:cNvPr id="255" name="Google Shape;255;p40"/>
          <p:cNvPicPr preferRelativeResize="0"/>
          <p:nvPr/>
        </p:nvPicPr>
        <p:blipFill>
          <a:blip r:embed="rId3">
            <a:alphaModFix/>
          </a:blip>
          <a:stretch>
            <a:fillRect/>
          </a:stretch>
        </p:blipFill>
        <p:spPr>
          <a:xfrm>
            <a:off x="2900363" y="3023175"/>
            <a:ext cx="3343275" cy="188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AUC-ROC</a:t>
            </a:r>
            <a:endParaRPr/>
          </a:p>
        </p:txBody>
      </p:sp>
      <p:sp>
        <p:nvSpPr>
          <p:cNvPr id="261" name="Google Shape;261;p4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800"/>
              <a:t>The AUC (in ROC space) is an estimate of the probability that a ranking classifier puts a randomly drawn pair of </a:t>
            </a:r>
            <a:r>
              <a:rPr lang="en-GB" sz="2800"/>
              <a:t>positive</a:t>
            </a:r>
            <a:r>
              <a:rPr lang="en-GB" sz="2800"/>
              <a:t> and negative examples in the correct order</a:t>
            </a:r>
            <a:endParaRPr sz="2800"/>
          </a:p>
          <a:p>
            <a:pPr indent="0" lvl="0" marL="0" rtl="0" algn="l">
              <a:spcBef>
                <a:spcPts val="1200"/>
              </a:spcBef>
              <a:spcAft>
                <a:spcPts val="0"/>
              </a:spcAft>
              <a:buNone/>
            </a:pPr>
            <a:r>
              <a:rPr lang="en-GB" sz="2800"/>
              <a:t>You can calculate an AUC Score by using the </a:t>
            </a:r>
            <a:r>
              <a:rPr lang="en-GB" sz="2800" u="sng">
                <a:solidFill>
                  <a:schemeClr val="hlink"/>
                </a:solidFill>
                <a:hlinkClick r:id="rId3"/>
              </a:rPr>
              <a:t>Simpson’s Rule</a:t>
            </a:r>
            <a:r>
              <a:rPr lang="en-GB" sz="2800"/>
              <a:t> the bigger the score the better.</a:t>
            </a:r>
            <a:endParaRPr sz="2800"/>
          </a:p>
          <a:p>
            <a:pPr indent="0" lvl="0" marL="0" rtl="0" algn="l">
              <a:spcBef>
                <a:spcPts val="1200"/>
              </a:spcBef>
              <a:spcAft>
                <a:spcPts val="0"/>
              </a:spcAft>
              <a:buNone/>
            </a:pPr>
            <a:r>
              <a:t/>
            </a:r>
            <a:endParaRPr sz="2800"/>
          </a:p>
          <a:p>
            <a:pPr indent="0" lvl="0" marL="0" rtl="0" algn="l">
              <a:spcBef>
                <a:spcPts val="1200"/>
              </a:spcBef>
              <a:spcAft>
                <a:spcPts val="1200"/>
              </a:spcAft>
              <a:buNone/>
            </a:pPr>
            <a:r>
              <a:rPr lang="en-GB" sz="2800"/>
              <a:t>Note : How we get a ranking classifier depends entirely on the model.</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593400" y="1934250"/>
            <a:ext cx="8222100" cy="1275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Performing</a:t>
            </a:r>
            <a:endParaRPr/>
          </a:p>
          <a:p>
            <a:pPr indent="0" lvl="0" marL="0" rtl="0" algn="l">
              <a:spcBef>
                <a:spcPts val="0"/>
              </a:spcBef>
              <a:spcAft>
                <a:spcPts val="0"/>
              </a:spcAft>
              <a:buNone/>
            </a:pPr>
            <a:r>
              <a:rPr lang="en-GB"/>
              <a:t>Experiments </a:t>
            </a:r>
            <a:endParaRPr/>
          </a:p>
        </p:txBody>
      </p:sp>
      <p:pic>
        <p:nvPicPr>
          <p:cNvPr id="81" name="Google Shape;81;p15"/>
          <p:cNvPicPr preferRelativeResize="0"/>
          <p:nvPr/>
        </p:nvPicPr>
        <p:blipFill>
          <a:blip r:embed="rId3">
            <a:alphaModFix/>
          </a:blip>
          <a:stretch>
            <a:fillRect/>
          </a:stretch>
        </p:blipFill>
        <p:spPr>
          <a:xfrm>
            <a:off x="5347300" y="1592593"/>
            <a:ext cx="2467411" cy="16166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PR-ROC</a:t>
            </a:r>
            <a:endParaRPr/>
          </a:p>
        </p:txBody>
      </p:sp>
      <p:sp>
        <p:nvSpPr>
          <p:cNvPr id="267" name="Google Shape;267;p4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precision/recall curve in the ROIC space is a very similar metric to AUC-ROC but instead of the TPR &amp; FPR on the axes it has Precision &amp; Recall on it’s axes.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Comparing Models in an Experiment</a:t>
            </a:r>
            <a:endParaRPr/>
          </a:p>
        </p:txBody>
      </p:sp>
      <p:sp>
        <p:nvSpPr>
          <p:cNvPr id="273" name="Google Shape;273;p43"/>
          <p:cNvSpPr txBox="1"/>
          <p:nvPr>
            <p:ph idx="1" type="body"/>
          </p:nvPr>
        </p:nvSpPr>
        <p:spPr>
          <a:xfrm>
            <a:off x="471900" y="1919075"/>
            <a:ext cx="8222100" cy="301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Model comparison during experiments can be approached from two world views</a:t>
            </a:r>
            <a:endParaRPr/>
          </a:p>
          <a:p>
            <a:pPr indent="-334327" lvl="0" marL="457200" rtl="0" algn="l">
              <a:spcBef>
                <a:spcPts val="1200"/>
              </a:spcBef>
              <a:spcAft>
                <a:spcPts val="0"/>
              </a:spcAft>
              <a:buSzPct val="100000"/>
              <a:buChar char="-"/>
            </a:pPr>
            <a:r>
              <a:rPr lang="en-GB"/>
              <a:t>Comparing different model classes (</a:t>
            </a:r>
            <a:r>
              <a:rPr lang="en-GB">
                <a:solidFill>
                  <a:schemeClr val="dk1"/>
                </a:solidFill>
              </a:rPr>
              <a:t>Logistic Regression</a:t>
            </a:r>
            <a:r>
              <a:rPr lang="en-GB"/>
              <a:t> </a:t>
            </a:r>
            <a:r>
              <a:rPr b="1" lang="en-GB"/>
              <a:t>VS</a:t>
            </a:r>
            <a:r>
              <a:rPr lang="en-GB"/>
              <a:t> </a:t>
            </a:r>
            <a:r>
              <a:rPr lang="en-GB">
                <a:solidFill>
                  <a:schemeClr val="dk1"/>
                </a:solidFill>
              </a:rPr>
              <a:t>Trees</a:t>
            </a:r>
            <a:r>
              <a:rPr lang="en-GB"/>
              <a:t> </a:t>
            </a:r>
            <a:r>
              <a:rPr b="1" lang="en-GB"/>
              <a:t>VS</a:t>
            </a:r>
            <a:r>
              <a:rPr lang="en-GB"/>
              <a:t> </a:t>
            </a:r>
            <a:r>
              <a:rPr lang="en-GB">
                <a:solidFill>
                  <a:schemeClr val="dk1"/>
                </a:solidFill>
              </a:rPr>
              <a:t>kNN</a:t>
            </a:r>
            <a:r>
              <a:rPr lang="en-GB"/>
              <a:t>)</a:t>
            </a:r>
            <a:endParaRPr/>
          </a:p>
          <a:p>
            <a:pPr indent="-334327" lvl="0" marL="457200" rtl="0" algn="l">
              <a:spcBef>
                <a:spcPts val="0"/>
              </a:spcBef>
              <a:spcAft>
                <a:spcPts val="0"/>
              </a:spcAft>
              <a:buSzPct val="100000"/>
              <a:buChar char="-"/>
            </a:pPr>
            <a:r>
              <a:rPr lang="en-GB"/>
              <a:t>Comparing hyperparameters of a single model class (</a:t>
            </a:r>
            <a:r>
              <a:rPr lang="en-GB">
                <a:solidFill>
                  <a:schemeClr val="dk1"/>
                </a:solidFill>
              </a:rPr>
              <a:t>different values of k, for the kNN model</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Comparing Models in an Experiment</a:t>
            </a:r>
            <a:endParaRPr/>
          </a:p>
        </p:txBody>
      </p:sp>
      <p:sp>
        <p:nvSpPr>
          <p:cNvPr id="279" name="Google Shape;279;p4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Whether you’re comparing different model classes or just comparing several values for a single hyperparameter of a model class, you’d need to compute the Performance Metrics that was chosen for the Experiment</a:t>
            </a:r>
            <a:endParaRPr/>
          </a:p>
          <a:p>
            <a:pPr indent="-342900" lvl="0" marL="457200" rtl="0" algn="l">
              <a:spcBef>
                <a:spcPts val="1200"/>
              </a:spcBef>
              <a:spcAft>
                <a:spcPts val="0"/>
              </a:spcAft>
              <a:buSzPts val="1800"/>
              <a:buChar char="-"/>
            </a:pPr>
            <a:r>
              <a:rPr lang="en-GB"/>
              <a:t>Train Model A, Train Model B</a:t>
            </a:r>
            <a:endParaRPr/>
          </a:p>
          <a:p>
            <a:pPr indent="-342900" lvl="0" marL="457200" rtl="0" algn="l">
              <a:spcBef>
                <a:spcPts val="0"/>
              </a:spcBef>
              <a:spcAft>
                <a:spcPts val="0"/>
              </a:spcAft>
              <a:buSzPts val="1800"/>
              <a:buChar char="-"/>
            </a:pPr>
            <a:r>
              <a:rPr lang="en-GB"/>
              <a:t>Compute Performance Metric A, Compute Performance Metric B</a:t>
            </a:r>
            <a:endParaRPr/>
          </a:p>
          <a:p>
            <a:pPr indent="-342900" lvl="0" marL="457200" rtl="0" algn="l">
              <a:spcBef>
                <a:spcPts val="0"/>
              </a:spcBef>
              <a:spcAft>
                <a:spcPts val="0"/>
              </a:spcAft>
              <a:buSzPts val="1800"/>
              <a:buChar char="-"/>
            </a:pPr>
            <a:r>
              <a:rPr lang="en-GB"/>
              <a:t>Depending on the domain of the Performance Metric (The lower the better / The higher the better)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471900" y="544500"/>
            <a:ext cx="8222100" cy="96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Selecting Data for Experiments</a:t>
            </a:r>
            <a:endParaRPr/>
          </a:p>
        </p:txBody>
      </p:sp>
      <p:sp>
        <p:nvSpPr>
          <p:cNvPr id="285" name="Google Shape;285;p4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Selecting data for experiments is very critical to building robust models and there are two factors to have at the back of mind while performing experiments (training models)</a:t>
            </a:r>
            <a:endParaRPr/>
          </a:p>
          <a:p>
            <a:pPr indent="-342900" lvl="0" marL="457200" rtl="0" algn="l">
              <a:spcBef>
                <a:spcPts val="1200"/>
              </a:spcBef>
              <a:spcAft>
                <a:spcPts val="0"/>
              </a:spcAft>
              <a:buSzPts val="1800"/>
              <a:buChar char="-"/>
            </a:pPr>
            <a:r>
              <a:rPr lang="en-GB"/>
              <a:t>On which data do we compute the error? </a:t>
            </a:r>
            <a:r>
              <a:rPr lang="en-GB">
                <a:solidFill>
                  <a:schemeClr val="dk1"/>
                </a:solidFill>
              </a:rPr>
              <a:t>Ensure you using the right data splitting Strategy.</a:t>
            </a:r>
            <a:endParaRPr>
              <a:solidFill>
                <a:schemeClr val="dk1"/>
              </a:solidFill>
            </a:endParaRPr>
          </a:p>
          <a:p>
            <a:pPr indent="-342900" lvl="0" marL="457200" rtl="0" algn="l">
              <a:spcBef>
                <a:spcPts val="0"/>
              </a:spcBef>
              <a:spcAft>
                <a:spcPts val="0"/>
              </a:spcAft>
              <a:buSzPts val="1800"/>
              <a:buChar char="-"/>
            </a:pPr>
            <a:r>
              <a:rPr lang="en-GB"/>
              <a:t>How do we eliminate random Effects? </a:t>
            </a:r>
            <a:r>
              <a:rPr lang="en-GB">
                <a:solidFill>
                  <a:schemeClr val="dk1"/>
                </a:solidFill>
              </a:rPr>
              <a:t>Avoid Testing Multiple things at the same time on the dataset and avoid re-using your test data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Splitting Strategy</a:t>
            </a:r>
            <a:endParaRPr/>
          </a:p>
        </p:txBody>
      </p:sp>
      <p:sp>
        <p:nvSpPr>
          <p:cNvPr id="291" name="Google Shape;291;p4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successfully carry out an </a:t>
            </a:r>
            <a:r>
              <a:rPr lang="en-GB"/>
              <a:t>experiment you </a:t>
            </a:r>
            <a:r>
              <a:rPr lang="en-GB"/>
              <a:t> need to split your data into </a:t>
            </a:r>
            <a:r>
              <a:rPr i="1" lang="en-GB"/>
              <a:t>train &amp; test</a:t>
            </a:r>
            <a:r>
              <a:rPr lang="en-GB"/>
              <a:t> set.</a:t>
            </a:r>
            <a:endParaRPr/>
          </a:p>
          <a:p>
            <a:pPr indent="-342900" lvl="0" marL="457200" rtl="0" algn="l">
              <a:spcBef>
                <a:spcPts val="1200"/>
              </a:spcBef>
              <a:spcAft>
                <a:spcPts val="0"/>
              </a:spcAft>
              <a:buSzPts val="1800"/>
              <a:buChar char="-"/>
            </a:pPr>
            <a:r>
              <a:rPr lang="en-GB"/>
              <a:t>Training set is only used for choosing your model and it’s hyperparameters</a:t>
            </a:r>
            <a:endParaRPr/>
          </a:p>
          <a:p>
            <a:pPr indent="-342900" lvl="0" marL="457200" rtl="0" algn="l">
              <a:spcBef>
                <a:spcPts val="0"/>
              </a:spcBef>
              <a:spcAft>
                <a:spcPts val="0"/>
              </a:spcAft>
              <a:buSzPts val="1800"/>
              <a:buChar char="-"/>
            </a:pPr>
            <a:r>
              <a:rPr lang="en-GB"/>
              <a:t>Test set is used for testing your hypothesis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Splitting Strategy</a:t>
            </a:r>
            <a:endParaRPr/>
          </a:p>
        </p:txBody>
      </p:sp>
      <p:pic>
        <p:nvPicPr>
          <p:cNvPr id="297" name="Google Shape;297;p47"/>
          <p:cNvPicPr preferRelativeResize="0"/>
          <p:nvPr/>
        </p:nvPicPr>
        <p:blipFill>
          <a:blip r:embed="rId3">
            <a:alphaModFix/>
          </a:blip>
          <a:stretch>
            <a:fillRect/>
          </a:stretch>
        </p:blipFill>
        <p:spPr>
          <a:xfrm>
            <a:off x="1400050" y="3241575"/>
            <a:ext cx="5331800" cy="1731475"/>
          </a:xfrm>
          <a:prstGeom prst="rect">
            <a:avLst/>
          </a:prstGeom>
          <a:noFill/>
          <a:ln>
            <a:noFill/>
          </a:ln>
        </p:spPr>
      </p:pic>
      <p:sp>
        <p:nvSpPr>
          <p:cNvPr id="298" name="Google Shape;298;p47"/>
          <p:cNvSpPr txBox="1"/>
          <p:nvPr/>
        </p:nvSpPr>
        <p:spPr>
          <a:xfrm>
            <a:off x="626300" y="1764075"/>
            <a:ext cx="704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 typical split would be a 80(Train)/20(Test) split but it isn’t a rigid rule and you can make use of other splits like 70/30 or 60/40.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 good rule of </a:t>
            </a:r>
            <a:r>
              <a:rPr lang="en-GB">
                <a:latin typeface="Roboto"/>
                <a:ea typeface="Roboto"/>
                <a:cs typeface="Roboto"/>
                <a:sym typeface="Roboto"/>
              </a:rPr>
              <a:t>thumb</a:t>
            </a:r>
            <a:r>
              <a:rPr lang="en-GB">
                <a:latin typeface="Roboto"/>
                <a:ea typeface="Roboto"/>
                <a:cs typeface="Roboto"/>
                <a:sym typeface="Roboto"/>
              </a:rPr>
              <a:t> is to always ensure that your train proportion is always greater than than test.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In some use cases like credit risk, time is an important factor and you have to order the whole dataset from the </a:t>
            </a:r>
            <a:r>
              <a:rPr lang="en-GB">
                <a:latin typeface="Roboto"/>
                <a:ea typeface="Roboto"/>
                <a:cs typeface="Roboto"/>
                <a:sym typeface="Roboto"/>
              </a:rPr>
              <a:t>earliest</a:t>
            </a:r>
            <a:r>
              <a:rPr lang="en-GB">
                <a:latin typeface="Roboto"/>
                <a:ea typeface="Roboto"/>
                <a:cs typeface="Roboto"/>
                <a:sym typeface="Roboto"/>
              </a:rPr>
              <a:t> to the latest</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Don’t re-use your test data!</a:t>
            </a:r>
            <a:endParaRPr/>
          </a:p>
        </p:txBody>
      </p:sp>
      <p:sp>
        <p:nvSpPr>
          <p:cNvPr id="304" name="Google Shape;304;p4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Just	 to emphasize the important point:	</a:t>
            </a:r>
            <a:endParaRPr/>
          </a:p>
          <a:p>
            <a:pPr indent="-342900" lvl="0" marL="457200" rtl="0" algn="l">
              <a:spcBef>
                <a:spcPts val="1200"/>
              </a:spcBef>
              <a:spcAft>
                <a:spcPts val="0"/>
              </a:spcAft>
              <a:buSzPts val="1800"/>
              <a:buChar char="-"/>
            </a:pPr>
            <a:r>
              <a:rPr lang="en-GB"/>
              <a:t>The more you use the	test	data, the	less	reliable your conclusions become</a:t>
            </a:r>
            <a:endParaRPr/>
          </a:p>
          <a:p>
            <a:pPr indent="-342900" lvl="0" marL="457200" rtl="0" algn="l">
              <a:spcBef>
                <a:spcPts val="0"/>
              </a:spcBef>
              <a:spcAft>
                <a:spcPts val="0"/>
              </a:spcAft>
              <a:buSzPts val="1800"/>
              <a:buChar char="-"/>
            </a:pPr>
            <a:r>
              <a:rPr lang="en-GB"/>
              <a:t>Not	only	does reusing	test	data	 mean that you pick  the wrong	model, it	also means that the error estimate you get  is probably much lower than	the	error you would actually get if you gathered some	more test data.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to make the most of your training set  </a:t>
            </a:r>
            <a:endParaRPr/>
          </a:p>
        </p:txBody>
      </p:sp>
      <p:sp>
        <p:nvSpPr>
          <p:cNvPr id="310" name="Google Shape;310;p49"/>
          <p:cNvSpPr txBox="1"/>
          <p:nvPr>
            <p:ph idx="1" type="body"/>
          </p:nvPr>
        </p:nvSpPr>
        <p:spPr>
          <a:xfrm>
            <a:off x="471900" y="187732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Since we have to split the data into and train set this now limits the number of observations </a:t>
            </a:r>
            <a:r>
              <a:rPr lang="en-GB"/>
              <a:t>available</a:t>
            </a:r>
            <a:r>
              <a:rPr lang="en-GB"/>
              <a:t> for training your model, It’s common practice to create the validation set.</a:t>
            </a:r>
            <a:endParaRPr/>
          </a:p>
          <a:p>
            <a:pPr indent="0" lvl="0" marL="0" rtl="0" algn="l">
              <a:spcBef>
                <a:spcPts val="1200"/>
              </a:spcBef>
              <a:spcAft>
                <a:spcPts val="0"/>
              </a:spcAft>
              <a:buNone/>
            </a:pPr>
            <a:r>
              <a:rPr lang="en-GB"/>
              <a:t>The validation set is usually the same size as your test set but </a:t>
            </a:r>
            <a:r>
              <a:rPr lang="en-GB"/>
              <a:t>you</a:t>
            </a:r>
            <a:r>
              <a:rPr lang="en-GB"/>
              <a:t> can make it a little smaller to get some more training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Validation data</a:t>
            </a:r>
            <a:endParaRPr/>
          </a:p>
        </p:txBody>
      </p:sp>
      <p:pic>
        <p:nvPicPr>
          <p:cNvPr id="316" name="Google Shape;316;p50"/>
          <p:cNvPicPr preferRelativeResize="0"/>
          <p:nvPr/>
        </p:nvPicPr>
        <p:blipFill>
          <a:blip r:embed="rId3">
            <a:alphaModFix/>
          </a:blip>
          <a:stretch>
            <a:fillRect/>
          </a:stretch>
        </p:blipFill>
        <p:spPr>
          <a:xfrm>
            <a:off x="580000" y="1801650"/>
            <a:ext cx="5293875" cy="3233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You can even make better use of your training data by using cross-validation</a:t>
            </a:r>
            <a:endParaRPr/>
          </a:p>
        </p:txBody>
      </p:sp>
      <p:pic>
        <p:nvPicPr>
          <p:cNvPr id="322" name="Google Shape;322;p51"/>
          <p:cNvPicPr preferRelativeResize="0"/>
          <p:nvPr/>
        </p:nvPicPr>
        <p:blipFill>
          <a:blip r:embed="rId3">
            <a:alphaModFix/>
          </a:blip>
          <a:stretch>
            <a:fillRect/>
          </a:stretch>
        </p:blipFill>
        <p:spPr>
          <a:xfrm>
            <a:off x="765100" y="1926350"/>
            <a:ext cx="4997725" cy="272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Why do we need Experiments?</a:t>
            </a:r>
            <a:endParaRPr/>
          </a:p>
        </p:txBody>
      </p:sp>
      <p:sp>
        <p:nvSpPr>
          <p:cNvPr id="87" name="Google Shape;87;p16"/>
          <p:cNvSpPr txBox="1"/>
          <p:nvPr>
            <p:ph idx="1" type="body"/>
          </p:nvPr>
        </p:nvSpPr>
        <p:spPr>
          <a:xfrm>
            <a:off x="471900" y="1919075"/>
            <a:ext cx="8450100" cy="30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850">
                <a:solidFill>
                  <a:srgbClr val="202122"/>
                </a:solidFill>
                <a:highlight>
                  <a:srgbClr val="FFFFFF"/>
                </a:highlight>
                <a:latin typeface="Arial"/>
                <a:ea typeface="Arial"/>
                <a:cs typeface="Arial"/>
                <a:sym typeface="Arial"/>
              </a:rPr>
              <a:t>An </a:t>
            </a:r>
            <a:r>
              <a:rPr b="1" lang="en-GB" sz="1850">
                <a:solidFill>
                  <a:srgbClr val="202122"/>
                </a:solidFill>
                <a:highlight>
                  <a:srgbClr val="FFFFFF"/>
                </a:highlight>
                <a:latin typeface="Arial"/>
                <a:ea typeface="Arial"/>
                <a:cs typeface="Arial"/>
                <a:sym typeface="Arial"/>
              </a:rPr>
              <a:t>experiment</a:t>
            </a:r>
            <a:r>
              <a:rPr lang="en-GB" sz="1850">
                <a:solidFill>
                  <a:srgbClr val="202122"/>
                </a:solidFill>
                <a:highlight>
                  <a:srgbClr val="FFFFFF"/>
                </a:highlight>
                <a:latin typeface="Arial"/>
                <a:ea typeface="Arial"/>
                <a:cs typeface="Arial"/>
                <a:sym typeface="Arial"/>
              </a:rPr>
              <a:t> is a procedure carried out to support or refute a hypothesis </a:t>
            </a:r>
            <a:br>
              <a:rPr lang="en-GB" sz="1850">
                <a:solidFill>
                  <a:srgbClr val="202122"/>
                </a:solidFill>
                <a:highlight>
                  <a:srgbClr val="FFFFFF"/>
                </a:highlight>
                <a:latin typeface="Arial"/>
                <a:ea typeface="Arial"/>
                <a:cs typeface="Arial"/>
                <a:sym typeface="Arial"/>
              </a:rPr>
            </a:br>
            <a:r>
              <a:rPr lang="en-GB" sz="1850">
                <a:solidFill>
                  <a:srgbClr val="202122"/>
                </a:solidFill>
                <a:highlight>
                  <a:srgbClr val="FFFFFF"/>
                </a:highlight>
                <a:latin typeface="Arial"/>
                <a:ea typeface="Arial"/>
                <a:cs typeface="Arial"/>
                <a:sym typeface="Arial"/>
              </a:rPr>
              <a:t>(</a:t>
            </a:r>
            <a:r>
              <a:rPr lang="en-GB" sz="1850" u="sng">
                <a:solidFill>
                  <a:schemeClr val="hlink"/>
                </a:solidFill>
                <a:highlight>
                  <a:srgbClr val="FFFFFF"/>
                </a:highlight>
                <a:latin typeface="Arial"/>
                <a:ea typeface="Arial"/>
                <a:cs typeface="Arial"/>
                <a:sym typeface="Arial"/>
                <a:hlinkClick r:id="rId3"/>
              </a:rPr>
              <a:t>https://en.wikipedia.org/wiki/Experiment</a:t>
            </a:r>
            <a:r>
              <a:rPr lang="en-GB" sz="1850">
                <a:solidFill>
                  <a:srgbClr val="202122"/>
                </a:solidFill>
                <a:highlight>
                  <a:srgbClr val="FFFFFF"/>
                </a:highlight>
                <a:latin typeface="Arial"/>
                <a:ea typeface="Arial"/>
                <a:cs typeface="Arial"/>
                <a:sym typeface="Arial"/>
              </a:rPr>
              <a:t>)</a:t>
            </a:r>
            <a:endParaRPr sz="18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GB" sz="1850">
                <a:solidFill>
                  <a:srgbClr val="202122"/>
                </a:solidFill>
                <a:highlight>
                  <a:srgbClr val="FFFFFF"/>
                </a:highlight>
                <a:latin typeface="Arial"/>
                <a:ea typeface="Arial"/>
                <a:cs typeface="Arial"/>
                <a:sym typeface="Arial"/>
              </a:rPr>
              <a:t>When you think about the world of </a:t>
            </a:r>
            <a:r>
              <a:rPr lang="en-GB" sz="1850">
                <a:solidFill>
                  <a:srgbClr val="202122"/>
                </a:solidFill>
                <a:highlight>
                  <a:srgbClr val="FFFFFF"/>
                </a:highlight>
                <a:latin typeface="Arial"/>
                <a:ea typeface="Arial"/>
                <a:cs typeface="Arial"/>
                <a:sym typeface="Arial"/>
              </a:rPr>
              <a:t>building machine models you’re basically proposing a solution to a problem that might have a baseline performance and the best way to prove that your solution is better is to carry out an experiment.</a:t>
            </a:r>
            <a:endParaRPr sz="18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en-GB" sz="1850">
                <a:solidFill>
                  <a:srgbClr val="202122"/>
                </a:solidFill>
                <a:highlight>
                  <a:srgbClr val="FFFFFF"/>
                </a:highlight>
                <a:latin typeface="Arial"/>
                <a:ea typeface="Arial"/>
                <a:cs typeface="Arial"/>
                <a:sym typeface="Arial"/>
              </a:rPr>
              <a:t>It’s important to think of Model Evaluation as an experiment, because every time you train your algorithm against your dataset and produce a model you’re essentially running an Experiment and how well you follow established principles is critical to the performance of your solution/model. </a:t>
            </a:r>
            <a:endParaRPr sz="1850">
              <a:solidFill>
                <a:srgbClr val="202122"/>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Reporting Experiment Results</a:t>
            </a:r>
            <a:endParaRPr/>
          </a:p>
        </p:txBody>
      </p:sp>
      <p:pic>
        <p:nvPicPr>
          <p:cNvPr id="328" name="Google Shape;328;p52"/>
          <p:cNvPicPr preferRelativeResize="0"/>
          <p:nvPr/>
        </p:nvPicPr>
        <p:blipFill>
          <a:blip r:embed="rId3">
            <a:alphaModFix/>
          </a:blip>
          <a:stretch>
            <a:fillRect/>
          </a:stretch>
        </p:blipFill>
        <p:spPr>
          <a:xfrm>
            <a:off x="5424888" y="2421675"/>
            <a:ext cx="3057525" cy="1704975"/>
          </a:xfrm>
          <a:prstGeom prst="rect">
            <a:avLst/>
          </a:prstGeom>
          <a:noFill/>
          <a:ln>
            <a:noFill/>
          </a:ln>
        </p:spPr>
      </p:pic>
      <p:pic>
        <p:nvPicPr>
          <p:cNvPr id="329" name="Google Shape;329;p52"/>
          <p:cNvPicPr preferRelativeResize="0"/>
          <p:nvPr/>
        </p:nvPicPr>
        <p:blipFill>
          <a:blip r:embed="rId4">
            <a:alphaModFix/>
          </a:blip>
          <a:stretch>
            <a:fillRect/>
          </a:stretch>
        </p:blipFill>
        <p:spPr>
          <a:xfrm>
            <a:off x="533450" y="2416913"/>
            <a:ext cx="3067050" cy="1714500"/>
          </a:xfrm>
          <a:prstGeom prst="rect">
            <a:avLst/>
          </a:prstGeom>
          <a:noFill/>
          <a:ln>
            <a:noFill/>
          </a:ln>
        </p:spPr>
      </p:pic>
      <p:sp>
        <p:nvSpPr>
          <p:cNvPr id="330" name="Google Shape;330;p52"/>
          <p:cNvSpPr txBox="1"/>
          <p:nvPr/>
        </p:nvSpPr>
        <p:spPr>
          <a:xfrm>
            <a:off x="613200" y="4331375"/>
            <a:ext cx="793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Roboto"/>
                <a:ea typeface="Roboto"/>
                <a:cs typeface="Roboto"/>
                <a:sym typeface="Roboto"/>
              </a:rPr>
              <a:t>Avoid Testing Multiple things at the same time on the same dataset!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Establishing a Baseline</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Establishing a baseline performance is the very first step when performing an experiment, because that’s the only way you can verify that your proposed model is worthy to solve the problem at hand.</a:t>
            </a:r>
            <a:endParaRPr/>
          </a:p>
          <a:p>
            <a:pPr indent="0" lvl="0" marL="0" rtl="0" algn="l">
              <a:spcBef>
                <a:spcPts val="1200"/>
              </a:spcBef>
              <a:spcAft>
                <a:spcPts val="0"/>
              </a:spcAft>
              <a:buNone/>
            </a:pPr>
            <a:r>
              <a:rPr lang="en-GB"/>
              <a:t>Example : </a:t>
            </a:r>
            <a:r>
              <a:rPr i="1" lang="en-GB">
                <a:solidFill>
                  <a:schemeClr val="dk1"/>
                </a:solidFill>
              </a:rPr>
              <a:t>Building a Credit Risk Model is better than randomly selecting different loan applicants</a:t>
            </a:r>
            <a:r>
              <a:rPr lang="en-GB"/>
              <a:t> or </a:t>
            </a:r>
            <a:r>
              <a:rPr i="1" lang="en-GB">
                <a:solidFill>
                  <a:schemeClr val="dk1"/>
                </a:solidFill>
              </a:rPr>
              <a:t>using</a:t>
            </a:r>
            <a:r>
              <a:rPr i="1" lang="en-GB">
                <a:solidFill>
                  <a:schemeClr val="dk1"/>
                </a:solidFill>
              </a:rPr>
              <a:t> a new SVM algorithm is better than existing kNN algorithm for a recommender system. </a:t>
            </a:r>
            <a:endParaRPr i="1">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Measuring experiments</a:t>
            </a:r>
            <a:endParaRPr/>
          </a:p>
        </p:txBody>
      </p:sp>
      <p:sp>
        <p:nvSpPr>
          <p:cNvPr id="99" name="Google Shape;99;p18"/>
          <p:cNvSpPr txBox="1"/>
          <p:nvPr>
            <p:ph idx="1" type="body"/>
          </p:nvPr>
        </p:nvSpPr>
        <p:spPr>
          <a:xfrm>
            <a:off x="471900" y="1857375"/>
            <a:ext cx="8222100" cy="271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To be able to measure experiments we need </a:t>
            </a:r>
            <a:r>
              <a:rPr b="1" lang="en-GB"/>
              <a:t>P</a:t>
            </a:r>
            <a:r>
              <a:rPr b="1" lang="en-GB"/>
              <a:t>erformance Metrics</a:t>
            </a:r>
            <a:r>
              <a:rPr lang="en-GB"/>
              <a:t> to measure how good or bad it’s solving the problem at hand.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GB">
                <a:solidFill>
                  <a:schemeClr val="dk1"/>
                </a:solidFill>
              </a:rPr>
              <a:t>E.g How well is a classifier good at classifying a borrower as a defaulter  </a:t>
            </a:r>
            <a:endParaRPr i="1">
              <a:solidFill>
                <a:schemeClr val="dk1"/>
              </a:solidFill>
            </a:endParaRPr>
          </a:p>
          <a:p>
            <a:pPr indent="0" lvl="0" marL="0" rtl="0" algn="l">
              <a:spcBef>
                <a:spcPts val="1200"/>
              </a:spcBef>
              <a:spcAft>
                <a:spcPts val="0"/>
              </a:spcAft>
              <a:buNone/>
            </a:pPr>
            <a:r>
              <a:t/>
            </a:r>
            <a:endParaRPr i="1">
              <a:solidFill>
                <a:schemeClr val="dk1"/>
              </a:solidFill>
            </a:endParaRPr>
          </a:p>
          <a:p>
            <a:pPr indent="0" lvl="0" marL="0" rtl="0" algn="l">
              <a:spcBef>
                <a:spcPts val="1200"/>
              </a:spcBef>
              <a:spcAft>
                <a:spcPts val="1200"/>
              </a:spcAft>
              <a:buNone/>
            </a:pPr>
            <a:r>
              <a:rPr lang="en-GB">
                <a:solidFill>
                  <a:srgbClr val="202122"/>
                </a:solidFill>
              </a:rPr>
              <a:t>Note : We have to compute these performance metrics for both the baseline and the new solution/model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Choosing Performance Metrics - Regression</a:t>
            </a:r>
            <a:endParaRPr/>
          </a:p>
        </p:txBody>
      </p:sp>
      <p:sp>
        <p:nvSpPr>
          <p:cNvPr id="105" name="Google Shape;105;p19"/>
          <p:cNvSpPr txBox="1"/>
          <p:nvPr>
            <p:ph idx="1" type="body"/>
          </p:nvPr>
        </p:nvSpPr>
        <p:spPr>
          <a:xfrm>
            <a:off x="460950" y="1868225"/>
            <a:ext cx="8222100" cy="298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GB" sz="1250"/>
              <a:t>Typically the Mean Squared Error is used as a loss function that the regression algorithm seeks to minimize  but when it comes to choosing a performance metric that we can easily interpret the Root Mean Squared Error is used  because it has the same units as the original output value  </a:t>
            </a:r>
            <a:endParaRPr sz="1250"/>
          </a:p>
          <a:p>
            <a:pPr indent="0" lvl="0" marL="0" rtl="0" algn="l">
              <a:lnSpc>
                <a:spcPct val="105000"/>
              </a:lnSpc>
              <a:spcBef>
                <a:spcPts val="1200"/>
              </a:spcBef>
              <a:spcAft>
                <a:spcPts val="0"/>
              </a:spcAft>
              <a:buSzPts val="275"/>
              <a:buNone/>
            </a:pPr>
            <a:r>
              <a:rPr lang="en-GB" sz="1250"/>
              <a:t>For instance, if your outputs are in meters, then your MSE is measured in square meters but your RMSE is also measured in meters.</a:t>
            </a:r>
            <a:endParaRPr sz="1250"/>
          </a:p>
          <a:p>
            <a:pPr indent="0" lvl="0" marL="0" rtl="0" algn="l">
              <a:lnSpc>
                <a:spcPct val="105000"/>
              </a:lnSpc>
              <a:spcBef>
                <a:spcPts val="1200"/>
              </a:spcBef>
              <a:spcAft>
                <a:spcPts val="0"/>
              </a:spcAft>
              <a:buSzPts val="275"/>
              <a:buNone/>
            </a:pPr>
            <a:r>
              <a:rPr lang="en-GB" sz="1250"/>
              <a:t>When evaluating the Root Mean Squared Error the two concepts are important </a:t>
            </a:r>
            <a:endParaRPr sz="1250"/>
          </a:p>
          <a:p>
            <a:pPr indent="-307975" lvl="0" marL="457200" rtl="0" algn="l">
              <a:lnSpc>
                <a:spcPct val="105000"/>
              </a:lnSpc>
              <a:spcBef>
                <a:spcPts val="1200"/>
              </a:spcBef>
              <a:spcAft>
                <a:spcPts val="0"/>
              </a:spcAft>
              <a:buSzPts val="1250"/>
              <a:buChar char="-"/>
            </a:pPr>
            <a:r>
              <a:rPr lang="en-GB" sz="1250"/>
              <a:t>Bias</a:t>
            </a:r>
            <a:endParaRPr sz="1250"/>
          </a:p>
          <a:p>
            <a:pPr indent="-307975" lvl="0" marL="457200" rtl="0" algn="l">
              <a:lnSpc>
                <a:spcPct val="105000"/>
              </a:lnSpc>
              <a:spcBef>
                <a:spcPts val="0"/>
              </a:spcBef>
              <a:spcAft>
                <a:spcPts val="0"/>
              </a:spcAft>
              <a:buSzPts val="1250"/>
              <a:buChar char="-"/>
            </a:pPr>
            <a:r>
              <a:rPr lang="en-GB" sz="1250"/>
              <a:t>Variance</a:t>
            </a:r>
            <a:endParaRPr sz="1250"/>
          </a:p>
          <a:p>
            <a:pPr indent="0" lvl="0" marL="0" rtl="0" algn="l">
              <a:lnSpc>
                <a:spcPct val="105000"/>
              </a:lnSpc>
              <a:spcBef>
                <a:spcPts val="1200"/>
              </a:spcBef>
              <a:spcAft>
                <a:spcPts val="1200"/>
              </a:spcAft>
              <a:buNone/>
            </a:pPr>
            <a:r>
              <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Root mean </a:t>
            </a:r>
            <a:r>
              <a:rPr lang="en-GB"/>
              <a:t>squared</a:t>
            </a:r>
            <a:r>
              <a:rPr lang="en-GB"/>
              <a:t> error</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471900" y="1919075"/>
            <a:ext cx="4847987" cy="2710200"/>
          </a:xfrm>
          <a:prstGeom prst="rect">
            <a:avLst/>
          </a:prstGeom>
          <a:noFill/>
          <a:ln>
            <a:noFill/>
          </a:ln>
        </p:spPr>
      </p:pic>
      <p:graphicFrame>
        <p:nvGraphicFramePr>
          <p:cNvPr id="113" name="Google Shape;113;p20"/>
          <p:cNvGraphicFramePr/>
          <p:nvPr/>
        </p:nvGraphicFramePr>
        <p:xfrm>
          <a:off x="6126550" y="1919075"/>
          <a:ext cx="3000000" cy="3000000"/>
        </p:xfrm>
        <a:graphic>
          <a:graphicData uri="http://schemas.openxmlformats.org/drawingml/2006/table">
            <a:tbl>
              <a:tblPr>
                <a:noFill/>
                <a:tableStyleId>{6BCA2DEF-4062-43E0-8F7C-10FDAD7E765F}</a:tableStyleId>
              </a:tblPr>
              <a:tblGrid>
                <a:gridCol w="975175"/>
                <a:gridCol w="968200"/>
              </a:tblGrid>
              <a:tr h="542050">
                <a:tc>
                  <a:txBody>
                    <a:bodyPr/>
                    <a:lstStyle/>
                    <a:p>
                      <a:pPr indent="0" lvl="0" marL="0" rtl="0" algn="l">
                        <a:spcBef>
                          <a:spcPts val="0"/>
                        </a:spcBef>
                        <a:spcAft>
                          <a:spcPts val="0"/>
                        </a:spcAft>
                        <a:buNone/>
                      </a:pPr>
                      <a:r>
                        <a:rPr lang="en-GB"/>
                        <a:t>f(x)</a:t>
                      </a:r>
                      <a:endParaRPr/>
                    </a:p>
                  </a:txBody>
                  <a:tcPr marT="91425" marB="91425" marR="91425" marL="91425"/>
                </a:tc>
                <a:tc>
                  <a:txBody>
                    <a:bodyPr/>
                    <a:lstStyle/>
                    <a:p>
                      <a:pPr indent="0" lvl="0" marL="0" rtl="0" algn="l">
                        <a:spcBef>
                          <a:spcPts val="0"/>
                        </a:spcBef>
                        <a:spcAft>
                          <a:spcPts val="0"/>
                        </a:spcAft>
                        <a:buNone/>
                      </a:pPr>
                      <a:r>
                        <a:rPr lang="en-GB"/>
                        <a:t>t</a:t>
                      </a:r>
                      <a:endParaRPr/>
                    </a:p>
                  </a:txBody>
                  <a:tcPr marT="91425" marB="91425" marR="91425" marL="91425"/>
                </a:tc>
              </a:tr>
              <a:tr h="542050">
                <a:tc>
                  <a:txBody>
                    <a:bodyPr/>
                    <a:lstStyle/>
                    <a:p>
                      <a:pPr indent="0" lvl="0" marL="0" rtl="0" algn="l">
                        <a:spcBef>
                          <a:spcPts val="0"/>
                        </a:spcBef>
                        <a:spcAft>
                          <a:spcPts val="0"/>
                        </a:spcAft>
                        <a:buNone/>
                      </a:pPr>
                      <a:r>
                        <a:rPr lang="en-GB"/>
                        <a:t>56</a:t>
                      </a:r>
                      <a:endParaRPr/>
                    </a:p>
                  </a:txBody>
                  <a:tcPr marT="91425" marB="91425" marR="91425" marL="91425"/>
                </a:tc>
                <a:tc>
                  <a:txBody>
                    <a:bodyPr/>
                    <a:lstStyle/>
                    <a:p>
                      <a:pPr indent="0" lvl="0" marL="0" rtl="0" algn="l">
                        <a:spcBef>
                          <a:spcPts val="0"/>
                        </a:spcBef>
                        <a:spcAft>
                          <a:spcPts val="0"/>
                        </a:spcAft>
                        <a:buNone/>
                      </a:pPr>
                      <a:r>
                        <a:rPr lang="en-GB"/>
                        <a:t>60</a:t>
                      </a:r>
                      <a:endParaRPr/>
                    </a:p>
                  </a:txBody>
                  <a:tcPr marT="91425" marB="91425" marR="91425" marL="91425"/>
                </a:tc>
              </a:tr>
              <a:tr h="542050">
                <a:tc>
                  <a:txBody>
                    <a:bodyPr/>
                    <a:lstStyle/>
                    <a:p>
                      <a:pPr indent="0" lvl="0" marL="0" rtl="0" algn="l">
                        <a:spcBef>
                          <a:spcPts val="0"/>
                        </a:spcBef>
                        <a:spcAft>
                          <a:spcPts val="0"/>
                        </a:spcAft>
                        <a:buNone/>
                      </a:pPr>
                      <a:r>
                        <a:rPr lang="en-GB"/>
                        <a:t>45</a:t>
                      </a:r>
                      <a:endParaRPr/>
                    </a:p>
                  </a:txBody>
                  <a:tcPr marT="91425" marB="91425" marR="91425" marL="91425"/>
                </a:tc>
                <a:tc>
                  <a:txBody>
                    <a:bodyPr/>
                    <a:lstStyle/>
                    <a:p>
                      <a:pPr indent="0" lvl="0" marL="0" rtl="0" algn="l">
                        <a:spcBef>
                          <a:spcPts val="0"/>
                        </a:spcBef>
                        <a:spcAft>
                          <a:spcPts val="0"/>
                        </a:spcAft>
                        <a:buNone/>
                      </a:pPr>
                      <a:r>
                        <a:rPr lang="en-GB"/>
                        <a:t>44</a:t>
                      </a:r>
                      <a:endParaRPr/>
                    </a:p>
                  </a:txBody>
                  <a:tcPr marT="91425" marB="91425" marR="91425" marL="91425"/>
                </a:tc>
              </a:tr>
              <a:tr h="542050">
                <a:tc>
                  <a:txBody>
                    <a:bodyPr/>
                    <a:lstStyle/>
                    <a:p>
                      <a:pPr indent="0" lvl="0" marL="0" rtl="0" algn="l">
                        <a:spcBef>
                          <a:spcPts val="0"/>
                        </a:spcBef>
                        <a:spcAft>
                          <a:spcPts val="0"/>
                        </a:spcAft>
                        <a:buNone/>
                      </a:pPr>
                      <a:r>
                        <a:rPr lang="en-GB"/>
                        <a:t>67</a:t>
                      </a:r>
                      <a:endParaRPr/>
                    </a:p>
                  </a:txBody>
                  <a:tcPr marT="91425" marB="91425" marR="91425" marL="91425"/>
                </a:tc>
                <a:tc>
                  <a:txBody>
                    <a:bodyPr/>
                    <a:lstStyle/>
                    <a:p>
                      <a:pPr indent="0" lvl="0" marL="0" rtl="0" algn="l">
                        <a:spcBef>
                          <a:spcPts val="0"/>
                        </a:spcBef>
                        <a:spcAft>
                          <a:spcPts val="0"/>
                        </a:spcAft>
                        <a:buNone/>
                      </a:pPr>
                      <a:r>
                        <a:rPr lang="en-GB"/>
                        <a:t>60</a:t>
                      </a:r>
                      <a:endParaRPr/>
                    </a:p>
                  </a:txBody>
                  <a:tcPr marT="91425" marB="91425" marR="91425" marL="91425"/>
                </a:tc>
              </a:tr>
              <a:tr h="542050">
                <a:tc>
                  <a:txBody>
                    <a:bodyPr/>
                    <a:lstStyle/>
                    <a:p>
                      <a:pPr indent="0" lvl="0" marL="0" rtl="0" algn="l">
                        <a:spcBef>
                          <a:spcPts val="0"/>
                        </a:spcBef>
                        <a:spcAft>
                          <a:spcPts val="0"/>
                        </a:spcAft>
                        <a:buNone/>
                      </a:pPr>
                      <a:r>
                        <a:rPr lang="en-GB"/>
                        <a:t>55</a:t>
                      </a:r>
                      <a:endParaRPr/>
                    </a:p>
                  </a:txBody>
                  <a:tcPr marT="91425" marB="91425" marR="91425" marL="91425"/>
                </a:tc>
                <a:tc>
                  <a:txBody>
                    <a:bodyPr/>
                    <a:lstStyle/>
                    <a:p>
                      <a:pPr indent="0" lvl="0" marL="0" rtl="0" algn="l">
                        <a:spcBef>
                          <a:spcPts val="0"/>
                        </a:spcBef>
                        <a:spcAft>
                          <a:spcPts val="0"/>
                        </a:spcAft>
                        <a:buNone/>
                      </a:pPr>
                      <a:r>
                        <a:rPr lang="en-GB"/>
                        <a:t>52</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246825"/>
            <a:ext cx="8222100" cy="143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Bias &amp; Variance</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a:t>
            </a:r>
            <a:r>
              <a:rPr lang="en-GB"/>
              <a:t>understand</a:t>
            </a:r>
            <a:r>
              <a:rPr lang="en-GB"/>
              <a:t> the results of a regression experiment better and be able to interpret error, bias and variance </a:t>
            </a:r>
            <a:r>
              <a:rPr lang="en-GB"/>
              <a:t>are important concepts.</a:t>
            </a:r>
            <a:endParaRPr/>
          </a:p>
          <a:p>
            <a:pPr indent="0" lvl="0" marL="0" rtl="0" algn="l">
              <a:spcBef>
                <a:spcPts val="1200"/>
              </a:spcBef>
              <a:spcAft>
                <a:spcPts val="0"/>
              </a:spcAft>
              <a:buNone/>
            </a:pPr>
            <a:r>
              <a:rPr lang="en-GB"/>
              <a:t>Bias - All the errors introduced by the limitation of the model</a:t>
            </a:r>
            <a:endParaRPr/>
          </a:p>
          <a:p>
            <a:pPr indent="0" lvl="0" marL="0" rtl="0" algn="l">
              <a:spcBef>
                <a:spcPts val="1200"/>
              </a:spcBef>
              <a:spcAft>
                <a:spcPts val="1200"/>
              </a:spcAft>
              <a:buNone/>
            </a:pPr>
            <a:r>
              <a:rPr lang="en-GB"/>
              <a:t>Variance - All the errors introduced by the randomness in sampling the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