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6" roundtripDataSignature="AMtx7mgdacKoQQQ6ycNojA7Bz5XH3Dab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hefunctionalart.com/" TargetMode="External"/><Relationship Id="rId3" Type="http://schemas.openxmlformats.org/officeDocument/2006/relationships/hyperlink" Target="http://www.thefunctionalart.com/2016/08/download-datasaurus-never-trust-summary.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cb0c2591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cb0c2591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cb0c259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cb0c259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Clr>
                <a:srgbClr val="ED7D31"/>
              </a:buClr>
              <a:buSzPts val="1200"/>
              <a:buFont typeface="Calibri"/>
              <a:buChar char="•"/>
            </a:pPr>
            <a:r>
              <a:rPr lang="en" sz="1200">
                <a:solidFill>
                  <a:schemeClr val="dk1"/>
                </a:solidFill>
                <a:latin typeface="Calibri"/>
                <a:ea typeface="Calibri"/>
                <a:cs typeface="Calibri"/>
                <a:sym typeface="Calibri"/>
              </a:rPr>
              <a:t>Understanding what is true about the data</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rgbClr val="ED7D31"/>
              </a:buClr>
              <a:buSzPts val="1200"/>
              <a:buFont typeface="Calibri"/>
              <a:buChar char="•"/>
            </a:pPr>
            <a:r>
              <a:rPr lang="en" sz="1200">
                <a:solidFill>
                  <a:schemeClr val="dk1"/>
                </a:solidFill>
                <a:latin typeface="Calibri"/>
                <a:ea typeface="Calibri"/>
                <a:cs typeface="Calibri"/>
                <a:sym typeface="Calibri"/>
              </a:rPr>
              <a:t>Understanding a collection of data for further analysis</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rgbClr val="ED7D31"/>
              </a:buClr>
              <a:buSzPts val="1200"/>
              <a:buFont typeface="Calibri"/>
              <a:buChar char="•"/>
            </a:pPr>
            <a:r>
              <a:rPr lang="en" sz="1200">
                <a:solidFill>
                  <a:schemeClr val="dk1"/>
                </a:solidFill>
                <a:latin typeface="Calibri"/>
                <a:ea typeface="Calibri"/>
                <a:cs typeface="Calibri"/>
                <a:sym typeface="Calibri"/>
              </a:rPr>
              <a:t>Brings to bear the data stories in the data</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rgbClr val="ED7D31"/>
              </a:buClr>
              <a:buSzPts val="1200"/>
              <a:buFont typeface="Calibri"/>
              <a:buChar char="•"/>
            </a:pPr>
            <a:r>
              <a:rPr lang="en" sz="1200">
                <a:solidFill>
                  <a:schemeClr val="dk1"/>
                </a:solidFill>
                <a:latin typeface="Calibri"/>
                <a:ea typeface="Calibri"/>
                <a:cs typeface="Calibri"/>
                <a:sym typeface="Calibri"/>
              </a:rPr>
              <a:t>Usually to be viewed only by the analyst and doesn’t need to be shiny</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will be doing some EDA later</a:t>
            </a:r>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cb0c259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cb0c2591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cb0c2591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cb0c259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72C37"/>
                </a:solidFill>
                <a:latin typeface="Roboto"/>
                <a:ea typeface="Roboto"/>
                <a:cs typeface="Roboto"/>
                <a:sym typeface="Roboto"/>
              </a:rPr>
              <a:t>Ex: Sales Performance Dashboard</a:t>
            </a:r>
            <a:endParaRPr sz="1000">
              <a:solidFill>
                <a:srgbClr val="272C37"/>
              </a:solidFill>
              <a:latin typeface="Roboto"/>
              <a:ea typeface="Roboto"/>
              <a:cs typeface="Roboto"/>
              <a:sym typeface="Roboto"/>
            </a:endParaRPr>
          </a:p>
          <a:p>
            <a:pPr indent="0" lvl="0" marL="0" rtl="0" algn="l">
              <a:spcBef>
                <a:spcPts val="0"/>
              </a:spcBef>
              <a:spcAft>
                <a:spcPts val="0"/>
              </a:spcAft>
              <a:buNone/>
            </a:pPr>
            <a:r>
              <a:rPr lang="en" sz="1000">
                <a:solidFill>
                  <a:srgbClr val="272C37"/>
                </a:solidFill>
                <a:latin typeface="Roboto"/>
                <a:ea typeface="Roboto"/>
                <a:cs typeface="Roboto"/>
                <a:sym typeface="Roboto"/>
              </a:rPr>
              <a:t>Sales executives can track quarter-to-date revenue growth and evaluate statistics from the previous and current quarters using the user-friendly sales summary dashboard. </a:t>
            </a:r>
            <a:endParaRPr sz="1000">
              <a:solidFill>
                <a:srgbClr val="272C37"/>
              </a:solidFill>
              <a:latin typeface="Roboto"/>
              <a:ea typeface="Roboto"/>
              <a:cs typeface="Roboto"/>
              <a:sym typeface="Roboto"/>
            </a:endParaRPr>
          </a:p>
          <a:p>
            <a:pPr indent="0" lvl="0" marL="0" rtl="0" algn="l">
              <a:spcBef>
                <a:spcPts val="0"/>
              </a:spcBef>
              <a:spcAft>
                <a:spcPts val="0"/>
              </a:spcAft>
              <a:buNone/>
            </a:pPr>
            <a:r>
              <a:t/>
            </a:r>
            <a:endParaRPr sz="1000">
              <a:solidFill>
                <a:srgbClr val="272C37"/>
              </a:solidFill>
              <a:latin typeface="Roboto"/>
              <a:ea typeface="Roboto"/>
              <a:cs typeface="Roboto"/>
              <a:sym typeface="Roboto"/>
            </a:endParaRPr>
          </a:p>
          <a:p>
            <a:pPr indent="0" lvl="0" marL="0" rtl="0" algn="l">
              <a:spcBef>
                <a:spcPts val="0"/>
              </a:spcBef>
              <a:spcAft>
                <a:spcPts val="0"/>
              </a:spcAft>
              <a:buNone/>
            </a:pPr>
            <a:r>
              <a:rPr lang="en" sz="1000">
                <a:solidFill>
                  <a:srgbClr val="272C37"/>
                </a:solidFill>
                <a:latin typeface="Roboto"/>
                <a:ea typeface="Roboto"/>
                <a:cs typeface="Roboto"/>
                <a:sym typeface="Roboto"/>
              </a:rPr>
              <a:t>Numerous sales departments monitor growth, customize strategies, and plan future projects using year-over-year sales performance dashboards. Sales management can use this to compare the sales performance from one year to the next by business, region, and client.</a:t>
            </a:r>
            <a:endParaRPr sz="1000">
              <a:solidFill>
                <a:srgbClr val="272C37"/>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cb0c2591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cb0c2591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cb0c2591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cb0c2591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cb0c259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cb0c259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add left skewed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cb0c2591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cb0c2591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the quartiles and skewness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cb0c2591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cb0c2591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cb0c2591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cb0c2591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cb0c259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cb0c259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cb0c2591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cb0c2591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cb0c2591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cb0c2591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careful when using Pi-charts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cb0c2591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cb0c2591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and many more. We’ll be using Matplotlib and Plotly in the mini-project.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cb0c2591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cb0c2591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cb0c2591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cb0c2591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cb0c2591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7cb0c2591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cb0c2591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cb0c2591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cb0c2591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cb0c2591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ED7D31"/>
              </a:buClr>
              <a:buSzPts val="1100"/>
              <a:buChar char="•"/>
            </a:pPr>
            <a:r>
              <a:rPr lang="en">
                <a:solidFill>
                  <a:schemeClr val="dk1"/>
                </a:solidFill>
                <a:latin typeface="Trebuchet MS"/>
                <a:ea typeface="Trebuchet MS"/>
                <a:cs typeface="Trebuchet MS"/>
                <a:sym typeface="Trebuchet MS"/>
              </a:rPr>
              <a:t>Part of descriptive statistics </a:t>
            </a:r>
            <a:endParaRPr>
              <a:solidFill>
                <a:schemeClr val="dk1"/>
              </a:solidFill>
              <a:latin typeface="Trebuchet MS"/>
              <a:ea typeface="Trebuchet MS"/>
              <a:cs typeface="Trebuchet MS"/>
              <a:sym typeface="Trebuchet MS"/>
            </a:endParaRPr>
          </a:p>
          <a:p>
            <a:pPr indent="-298450" lvl="0" marL="457200" rtl="0" algn="l">
              <a:lnSpc>
                <a:spcPct val="115000"/>
              </a:lnSpc>
              <a:spcBef>
                <a:spcPts val="0"/>
              </a:spcBef>
              <a:spcAft>
                <a:spcPts val="0"/>
              </a:spcAft>
              <a:buClr>
                <a:srgbClr val="ED7D31"/>
              </a:buClr>
              <a:buSzPts val="1100"/>
              <a:buChar char="•"/>
            </a:pPr>
            <a:r>
              <a:rPr lang="en">
                <a:solidFill>
                  <a:schemeClr val="dk1"/>
                </a:solidFill>
                <a:latin typeface="Trebuchet MS"/>
                <a:ea typeface="Trebuchet MS"/>
                <a:cs typeface="Trebuchet MS"/>
                <a:sym typeface="Trebuchet MS"/>
              </a:rPr>
              <a:t>summarizes and provides a gist of information about the sample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cb0c259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cb0c259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12121"/>
                </a:solidFill>
              </a:rPr>
              <a:t>Anscombe’s Quartet: Developed by F.J. Anscombe in 1973, Anscombe’s Quartet is a set of four datasets, where each produces the same summary statistics (mean, standard deviation, and correlation), which could lead one to believe the datasets are quite similar. However, after visualizing (plotting) the data, it becomes clear that the datasets are markedly different.</a:t>
            </a:r>
            <a:endParaRPr sz="1150">
              <a:solidFill>
                <a:srgbClr val="212121"/>
              </a:solidFill>
            </a:endParaRPr>
          </a:p>
          <a:p>
            <a:pPr indent="0" lvl="0" marL="0" rtl="0" algn="l">
              <a:spcBef>
                <a:spcPts val="0"/>
              </a:spcBef>
              <a:spcAft>
                <a:spcPts val="0"/>
              </a:spcAft>
              <a:buNone/>
            </a:pPr>
            <a:r>
              <a:rPr lang="en" sz="1150">
                <a:solidFill>
                  <a:srgbClr val="212121"/>
                </a:solidFill>
              </a:rPr>
              <a:t>How he created his dataset is unknown and so datasaurus was created.</a:t>
            </a:r>
            <a:endParaRPr sz="1150">
              <a:solidFill>
                <a:srgbClr val="21212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cb0c2591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cb0c2591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12121"/>
                </a:solidFill>
              </a:rPr>
              <a:t>Recently, </a:t>
            </a:r>
            <a:r>
              <a:rPr lang="en" sz="1150" u="sng">
                <a:solidFill>
                  <a:srgbClr val="212121"/>
                </a:solidFill>
                <a:hlinkClick r:id="rId2">
                  <a:extLst>
                    <a:ext uri="{A12FA001-AC4F-418D-AE19-62706E023703}">
                      <ahyp:hlinkClr val="tx"/>
                    </a:ext>
                  </a:extLst>
                </a:hlinkClick>
              </a:rPr>
              <a:t>Albert Cairo</a:t>
            </a:r>
            <a:r>
              <a:rPr lang="en" sz="1150">
                <a:solidFill>
                  <a:srgbClr val="212121"/>
                </a:solidFill>
              </a:rPr>
              <a:t> created the </a:t>
            </a:r>
            <a:r>
              <a:rPr lang="en" sz="1150" u="sng">
                <a:solidFill>
                  <a:srgbClr val="212121"/>
                </a:solidFill>
                <a:hlinkClick r:id="rId3">
                  <a:extLst>
                    <a:ext uri="{A12FA001-AC4F-418D-AE19-62706E023703}">
                      <ahyp:hlinkClr val="tx"/>
                    </a:ext>
                  </a:extLst>
                </a:hlinkClick>
              </a:rPr>
              <a:t>Datasaurus</a:t>
            </a:r>
            <a:r>
              <a:rPr lang="en" sz="1150">
                <a:solidFill>
                  <a:srgbClr val="212121"/>
                </a:solidFill>
              </a:rPr>
              <a:t> dataset which urges people to “never trust summary statistics alone; always visualize your data.” While the data exhibits normal-seeming statistics, plotting the data reveals a picture of a dinosaur. Inspired by Anscombe’s Quartet and Datasaurus, we present, The Datasaurus Dozen.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cb0c259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cb0c259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12121"/>
                </a:solidFill>
              </a:rPr>
              <a:t>From Autodesk: The Datasaurus Dozen. While different in appearance, each dataset has the same summary statistics (mean, standard deviation, and Pearson’s correlation) to two decimal places.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cb0c2591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cb0c2591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2F2F2"/>
        </a:solidFill>
      </p:bgPr>
    </p:bg>
    <p:spTree>
      <p:nvGrpSpPr>
        <p:cNvPr id="15" name="Shape 15"/>
        <p:cNvGrpSpPr/>
        <p:nvPr/>
      </p:nvGrpSpPr>
      <p:grpSpPr>
        <a:xfrm>
          <a:off x="0" y="0"/>
          <a:ext cx="0" cy="0"/>
          <a:chOff x="0" y="0"/>
          <a:chExt cx="0" cy="0"/>
        </a:xfrm>
      </p:grpSpPr>
      <p:sp>
        <p:nvSpPr>
          <p:cNvPr id="16" name="Google Shape;16;p5"/>
          <p:cNvSpPr txBox="1"/>
          <p:nvPr>
            <p:ph type="ctrTitle"/>
          </p:nvPr>
        </p:nvSpPr>
        <p:spPr>
          <a:xfrm>
            <a:off x="628650" y="473299"/>
            <a:ext cx="4150200" cy="2049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3F3F3F"/>
              </a:buClr>
              <a:buSzPts val="4500"/>
              <a:buFont typeface="Trebuchet MS"/>
              <a:buNone/>
              <a:defRPr sz="4500">
                <a:solidFill>
                  <a:srgbClr val="3F3F3F"/>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5"/>
          <p:cNvSpPr txBox="1"/>
          <p:nvPr>
            <p:ph idx="1" type="subTitle"/>
          </p:nvPr>
        </p:nvSpPr>
        <p:spPr>
          <a:xfrm>
            <a:off x="628650" y="2791175"/>
            <a:ext cx="41502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SzPts val="1800"/>
              <a:buNone/>
              <a:defRPr sz="1800">
                <a:solidFill>
                  <a:srgbClr val="595959"/>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8" name="Google Shape;18;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5"/>
          <p:cNvSpPr txBox="1"/>
          <p:nvPr/>
        </p:nvSpPr>
        <p:spPr>
          <a:xfrm>
            <a:off x="628650" y="2800796"/>
            <a:ext cx="4150200" cy="1241700"/>
          </a:xfrm>
          <a:prstGeom prst="rect">
            <a:avLst/>
          </a:prstGeom>
          <a:noFill/>
          <a:ln>
            <a:noFill/>
          </a:ln>
        </p:spPr>
        <p:txBody>
          <a:bodyPr anchorCtr="0" anchor="t" bIns="34275" lIns="68575" spcFirstLastPara="1" rIns="68575" wrap="square" tIns="34275">
            <a:noAutofit/>
          </a:bodyPr>
          <a:lstStyle/>
          <a:p>
            <a:pPr indent="-361950" lvl="0" marL="457200" marR="0" rtl="0" algn="ctr">
              <a:lnSpc>
                <a:spcPct val="90000"/>
              </a:lnSpc>
              <a:spcBef>
                <a:spcPts val="800"/>
              </a:spcBef>
              <a:spcAft>
                <a:spcPts val="0"/>
              </a:spcAft>
              <a:buClr>
                <a:schemeClr val="accent2"/>
              </a:buClr>
              <a:buSzPts val="1800"/>
              <a:buFont typeface="Arial"/>
              <a:buNone/>
            </a:pPr>
            <a:r>
              <a:rPr b="0" i="0" lang="en" sz="1800" u="none" cap="none" strike="noStrike">
                <a:solidFill>
                  <a:srgbClr val="595959"/>
                </a:solidFill>
                <a:latin typeface="Calibri"/>
                <a:ea typeface="Calibri"/>
                <a:cs typeface="Calibri"/>
                <a:sym typeface="Calibri"/>
              </a:rPr>
              <a:t> </a:t>
            </a:r>
            <a:endParaRPr b="0" i="0" sz="1800" u="none" cap="none" strike="noStrike">
              <a:solidFill>
                <a:srgbClr val="595959"/>
              </a:solidFill>
              <a:latin typeface="Calibri"/>
              <a:ea typeface="Calibri"/>
              <a:cs typeface="Calibri"/>
              <a:sym typeface="Calibri"/>
            </a:endParaRPr>
          </a:p>
        </p:txBody>
      </p:sp>
      <p:pic>
        <p:nvPicPr>
          <p:cNvPr id="21" name="Google Shape;21;p5"/>
          <p:cNvPicPr preferRelativeResize="0"/>
          <p:nvPr/>
        </p:nvPicPr>
        <p:blipFill rotWithShape="1">
          <a:blip r:embed="rId2">
            <a:alphaModFix/>
          </a:blip>
          <a:srcRect b="0" l="0" r="0" t="0"/>
          <a:stretch/>
        </p:blipFill>
        <p:spPr>
          <a:xfrm>
            <a:off x="5214416" y="0"/>
            <a:ext cx="3929584"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4"/>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4"/>
          <p:cNvSpPr/>
          <p:nvPr>
            <p:ph idx="2" type="pic"/>
          </p:nvPr>
        </p:nvSpPr>
        <p:spPr>
          <a:xfrm>
            <a:off x="3887391" y="740569"/>
            <a:ext cx="4629000" cy="3655200"/>
          </a:xfrm>
          <a:prstGeom prst="rect">
            <a:avLst/>
          </a:prstGeom>
          <a:noFill/>
          <a:ln>
            <a:noFill/>
          </a:ln>
        </p:spPr>
      </p:sp>
      <p:sp>
        <p:nvSpPr>
          <p:cNvPr id="74" name="Google Shape;74;p14"/>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5" name="Google Shape;75;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6"/>
          <p:cNvSpPr txBox="1"/>
          <p:nvPr>
            <p:ph type="title"/>
          </p:nvPr>
        </p:nvSpPr>
        <p:spPr>
          <a:xfrm>
            <a:off x="367853" y="128236"/>
            <a:ext cx="7886700" cy="644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2"/>
              </a:buClr>
              <a:buSzPts val="2700"/>
              <a:buFont typeface="Trebuchet MS"/>
              <a:buNone/>
              <a:defRPr sz="2700">
                <a:solidFill>
                  <a:schemeClr val="accent2"/>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6"/>
          <p:cNvSpPr txBox="1"/>
          <p:nvPr>
            <p:ph idx="1" type="body"/>
          </p:nvPr>
        </p:nvSpPr>
        <p:spPr>
          <a:xfrm>
            <a:off x="367853" y="1138246"/>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SzPts val="2100"/>
              <a:buChar char="•"/>
              <a:defRPr>
                <a:latin typeface="Trebuchet MS"/>
                <a:ea typeface="Trebuchet MS"/>
                <a:cs typeface="Trebuchet MS"/>
                <a:sym typeface="Trebuchet MS"/>
              </a:defRPr>
            </a:lvl1pPr>
            <a:lvl2pPr indent="-342900" lvl="1" marL="914400" algn="l">
              <a:lnSpc>
                <a:spcPct val="90000"/>
              </a:lnSpc>
              <a:spcBef>
                <a:spcPts val="400"/>
              </a:spcBef>
              <a:spcAft>
                <a:spcPts val="0"/>
              </a:spcAft>
              <a:buSzPts val="1800"/>
              <a:buChar char="•"/>
              <a:defRPr>
                <a:latin typeface="Trebuchet MS"/>
                <a:ea typeface="Trebuchet MS"/>
                <a:cs typeface="Trebuchet MS"/>
                <a:sym typeface="Trebuchet MS"/>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7"/>
          <p:cNvSpPr/>
          <p:nvPr/>
        </p:nvSpPr>
        <p:spPr>
          <a:xfrm>
            <a:off x="0" y="1"/>
            <a:ext cx="4539900" cy="51435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 name="Google Shape;30;p7"/>
          <p:cNvSpPr txBox="1"/>
          <p:nvPr>
            <p:ph type="title"/>
          </p:nvPr>
        </p:nvSpPr>
        <p:spPr>
          <a:xfrm>
            <a:off x="536486" y="554681"/>
            <a:ext cx="3466800" cy="40341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lt1"/>
              </a:buClr>
              <a:buSzPts val="4500"/>
              <a:buFont typeface="Trebuchet MS"/>
              <a:buNone/>
              <a:defRPr b="0" sz="4500" cap="none">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7"/>
          <p:cNvSpPr/>
          <p:nvPr/>
        </p:nvSpPr>
        <p:spPr>
          <a:xfrm>
            <a:off x="4539803" y="1"/>
            <a:ext cx="4604100" cy="5143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32" name="Google Shape;32;p7"/>
          <p:cNvPicPr preferRelativeResize="0"/>
          <p:nvPr/>
        </p:nvPicPr>
        <p:blipFill rotWithShape="1">
          <a:blip r:embed="rId2">
            <a:alphaModFix/>
          </a:blip>
          <a:srcRect b="0" l="0" r="0" t="0"/>
          <a:stretch/>
        </p:blipFill>
        <p:spPr>
          <a:xfrm>
            <a:off x="5458519" y="1216325"/>
            <a:ext cx="2759260" cy="27108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2"/>
              </a:buClr>
              <a:buSzPts val="4100"/>
              <a:buFont typeface="Trebuchet MS"/>
              <a:buNone/>
              <a:defRPr sz="4100">
                <a:solidFill>
                  <a:schemeClr val="accent2"/>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8"/>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sz="1800">
                <a:solidFill>
                  <a:srgbClr val="888888"/>
                </a:solidFill>
              </a:defRPr>
            </a:lvl1pPr>
            <a:lvl2pPr indent="-228600" lvl="1" marL="914400" algn="l">
              <a:lnSpc>
                <a:spcPct val="90000"/>
              </a:lnSpc>
              <a:spcBef>
                <a:spcPts val="400"/>
              </a:spcBef>
              <a:spcAft>
                <a:spcPts val="0"/>
              </a:spcAft>
              <a:buSzPts val="1500"/>
              <a:buNone/>
              <a:defRPr sz="1500">
                <a:solidFill>
                  <a:srgbClr val="888888"/>
                </a:solidFill>
              </a:defRPr>
            </a:lvl2pPr>
            <a:lvl3pPr indent="-228600" lvl="2" marL="1371600" algn="l">
              <a:lnSpc>
                <a:spcPct val="90000"/>
              </a:lnSpc>
              <a:spcBef>
                <a:spcPts val="400"/>
              </a:spcBef>
              <a:spcAft>
                <a:spcPts val="0"/>
              </a:spcAft>
              <a:buSzPts val="1400"/>
              <a:buNone/>
              <a:defRPr sz="1400">
                <a:solidFill>
                  <a:srgbClr val="888888"/>
                </a:solidFill>
              </a:defRPr>
            </a:lvl3pPr>
            <a:lvl4pPr indent="-228600" lvl="3" marL="1828800" algn="l">
              <a:lnSpc>
                <a:spcPct val="90000"/>
              </a:lnSpc>
              <a:spcBef>
                <a:spcPts val="400"/>
              </a:spcBef>
              <a:spcAft>
                <a:spcPts val="0"/>
              </a:spcAft>
              <a:buSzPts val="1200"/>
              <a:buNone/>
              <a:defRPr sz="1200">
                <a:solidFill>
                  <a:srgbClr val="888888"/>
                </a:solidFill>
              </a:defRPr>
            </a:lvl4pPr>
            <a:lvl5pPr indent="-228600" lvl="4" marL="2286000" algn="l">
              <a:lnSpc>
                <a:spcPct val="90000"/>
              </a:lnSpc>
              <a:spcBef>
                <a:spcPts val="400"/>
              </a:spcBef>
              <a:spcAft>
                <a:spcPts val="0"/>
              </a:spcAft>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6" name="Google Shape;3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10"/>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9" name="Google Shape;49;p10"/>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0" name="Google Shape;50;p1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1" name="Google Shape;51;p1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3"/>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SzPts val="2400"/>
              <a:buChar char="•"/>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7" name="Google Shape;67;p13"/>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8" name="Google Shape;6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9.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accent2"/>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4"/>
          <p:cNvPicPr preferRelativeResize="0"/>
          <p:nvPr/>
        </p:nvPicPr>
        <p:blipFill rotWithShape="1">
          <a:blip r:embed="rId1">
            <a:alphaModFix/>
          </a:blip>
          <a:srcRect b="0" l="0" r="0" t="0"/>
          <a:stretch/>
        </p:blipFill>
        <p:spPr>
          <a:xfrm>
            <a:off x="8265226" y="4259499"/>
            <a:ext cx="482765" cy="474295"/>
          </a:xfrm>
          <a:prstGeom prst="rect">
            <a:avLst/>
          </a:prstGeom>
          <a:noFill/>
          <a:ln>
            <a:noFill/>
          </a:ln>
        </p:spPr>
      </p:pic>
      <p:sp>
        <p:nvSpPr>
          <p:cNvPr id="12" name="Google Shape;12;p4"/>
          <p:cNvSpPr/>
          <p:nvPr/>
        </p:nvSpPr>
        <p:spPr>
          <a:xfrm>
            <a:off x="122330" y="814678"/>
            <a:ext cx="134148" cy="1081668"/>
          </a:xfrm>
          <a:prstGeom prst="rect">
            <a:avLst/>
          </a:prstGeom>
          <a:solidFill>
            <a:srgbClr val="F794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 name="Google Shape;13;p4"/>
          <p:cNvSpPr/>
          <p:nvPr/>
        </p:nvSpPr>
        <p:spPr>
          <a:xfrm>
            <a:off x="122330" y="273844"/>
            <a:ext cx="134148" cy="1081668"/>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4" name="Google Shape;14;p4"/>
          <p:cNvPicPr preferRelativeResize="0"/>
          <p:nvPr/>
        </p:nvPicPr>
        <p:blipFill rotWithShape="1">
          <a:blip r:embed="rId2">
            <a:alphaModFix/>
          </a:blip>
          <a:srcRect b="0" l="0" r="0" t="0"/>
          <a:stretch/>
        </p:blipFill>
        <p:spPr>
          <a:xfrm>
            <a:off x="7019192" y="1834802"/>
            <a:ext cx="2133600" cy="3327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4.png"/><Relationship Id="rId9"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6.png"/><Relationship Id="rId12"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1.png"/><Relationship Id="rId9" Type="http://schemas.openxmlformats.org/officeDocument/2006/relationships/image" Target="../media/image35.png"/><Relationship Id="rId5" Type="http://schemas.openxmlformats.org/officeDocument/2006/relationships/image" Target="../media/image14.png"/><Relationship Id="rId6" Type="http://schemas.openxmlformats.org/officeDocument/2006/relationships/image" Target="../media/image33.png"/><Relationship Id="rId7" Type="http://schemas.openxmlformats.org/officeDocument/2006/relationships/image" Target="../media/image32.png"/><Relationship Id="rId8"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rive.google.com/drive/folders/1-eG-r4RIxFEh6QvTwlHLS1SQtVVMVBW1?usp=drive_lin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pp.datacamp.com/learn/courses/understanding-data-visualization" TargetMode="External"/><Relationship Id="rId4" Type="http://schemas.openxmlformats.org/officeDocument/2006/relationships/hyperlink" Target="https://elvtr.com/" TargetMode="External"/><Relationship Id="rId5" Type="http://schemas.openxmlformats.org/officeDocument/2006/relationships/hyperlink" Target="https://www.youtube.com/watch?v=oVyu-P6f95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google.com/forms/d/e/1FAIpQLSfoYXRTHJfjQo1Xj2PrgoNLKWOAUeiVl4MLrRrOACtYFzM8cg/viewform?usp=pp_ur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thefunctionalart.com/2016/08/download-datasaurus-never-trust-summary.html"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444675" y="95100"/>
            <a:ext cx="4711500" cy="21603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3F3F3F"/>
              </a:buClr>
              <a:buSzPts val="4500"/>
              <a:buFont typeface="Trebuchet MS"/>
              <a:buNone/>
            </a:pPr>
            <a:r>
              <a:rPr lang="en" sz="3600"/>
              <a:t>AI SATURDAYS LAGOS</a:t>
            </a:r>
            <a:endParaRPr sz="3600"/>
          </a:p>
        </p:txBody>
      </p:sp>
      <p:sp>
        <p:nvSpPr>
          <p:cNvPr id="95" name="Google Shape;95;p1"/>
          <p:cNvSpPr txBox="1"/>
          <p:nvPr>
            <p:ph idx="1" type="subTitle"/>
          </p:nvPr>
        </p:nvSpPr>
        <p:spPr>
          <a:xfrm>
            <a:off x="617525" y="2731450"/>
            <a:ext cx="5120700" cy="124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5400"/>
              <a:buFont typeface="Arial"/>
              <a:buNone/>
            </a:pPr>
            <a:r>
              <a:rPr lang="en" sz="2400">
                <a:solidFill>
                  <a:schemeClr val="dk1"/>
                </a:solidFill>
                <a:latin typeface="Trebuchet MS"/>
                <a:ea typeface="Trebuchet MS"/>
                <a:cs typeface="Trebuchet MS"/>
                <a:sym typeface="Trebuchet MS"/>
              </a:rPr>
              <a:t>Visualization &amp; Data Exploration</a:t>
            </a:r>
            <a:endParaRPr sz="2400">
              <a:latin typeface="Trebuchet MS"/>
              <a:ea typeface="Trebuchet MS"/>
              <a:cs typeface="Trebuchet MS"/>
              <a:sym typeface="Trebuchet MS"/>
            </a:endParaRPr>
          </a:p>
        </p:txBody>
      </p:sp>
      <p:sp>
        <p:nvSpPr>
          <p:cNvPr id="96" name="Google Shape;96;p1"/>
          <p:cNvSpPr txBox="1"/>
          <p:nvPr/>
        </p:nvSpPr>
        <p:spPr>
          <a:xfrm>
            <a:off x="722400" y="3526750"/>
            <a:ext cx="2469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alibri"/>
                <a:ea typeface="Calibri"/>
                <a:cs typeface="Calibri"/>
                <a:sym typeface="Calibri"/>
              </a:rPr>
              <a:t>Aseda Addai-Deseh</a:t>
            </a:r>
            <a:endParaRPr b="1" sz="17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cb0c2591b_0_169"/>
          <p:cNvSpPr txBox="1"/>
          <p:nvPr>
            <p:ph type="title"/>
          </p:nvPr>
        </p:nvSpPr>
        <p:spPr>
          <a:xfrm>
            <a:off x="536486" y="554681"/>
            <a:ext cx="3466800" cy="4034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Data Viz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7cb0c2591b_0_33"/>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Exploratory Data Analysis (EDA)</a:t>
            </a:r>
            <a:endParaRPr sz="2800"/>
          </a:p>
        </p:txBody>
      </p:sp>
      <p:sp>
        <p:nvSpPr>
          <p:cNvPr id="162" name="Google Shape;162;g27cb0c2591b_0_33"/>
          <p:cNvSpPr txBox="1"/>
          <p:nvPr>
            <p:ph idx="1" type="body"/>
          </p:nvPr>
        </p:nvSpPr>
        <p:spPr>
          <a:xfrm>
            <a:off x="367850" y="1054350"/>
            <a:ext cx="7886700" cy="3584100"/>
          </a:xfrm>
          <a:prstGeom prst="rect">
            <a:avLst/>
          </a:prstGeom>
        </p:spPr>
        <p:txBody>
          <a:bodyPr anchorCtr="0" anchor="t" bIns="34275" lIns="68575" spcFirstLastPara="1" rIns="68575" wrap="square" tIns="34275">
            <a:noAutofit/>
          </a:bodyPr>
          <a:lstStyle/>
          <a:p>
            <a:pPr indent="-342900" lvl="0" marL="457200" rtl="0" algn="l">
              <a:lnSpc>
                <a:spcPct val="150000"/>
              </a:lnSpc>
              <a:spcBef>
                <a:spcPts val="1000"/>
              </a:spcBef>
              <a:spcAft>
                <a:spcPts val="0"/>
              </a:spcAft>
              <a:buClr>
                <a:schemeClr val="dk1"/>
              </a:buClr>
              <a:buSzPts val="1800"/>
              <a:buFont typeface="Trebuchet MS"/>
              <a:buChar char="•"/>
            </a:pPr>
            <a:r>
              <a:rPr lang="en" sz="1800"/>
              <a:t>Answering </a:t>
            </a:r>
            <a:r>
              <a:rPr lang="en" sz="1800"/>
              <a:t>questions</a:t>
            </a:r>
            <a:r>
              <a:rPr lang="en" sz="1800"/>
              <a:t> with data</a:t>
            </a:r>
            <a:endParaRPr sz="1800"/>
          </a:p>
          <a:p>
            <a:pPr indent="-342900" lvl="0" marL="457200" rtl="0" algn="l">
              <a:lnSpc>
                <a:spcPct val="150000"/>
              </a:lnSpc>
              <a:spcBef>
                <a:spcPts val="0"/>
              </a:spcBef>
              <a:spcAft>
                <a:spcPts val="0"/>
              </a:spcAft>
              <a:buClr>
                <a:schemeClr val="dk1"/>
              </a:buClr>
              <a:buSzPts val="1800"/>
              <a:buFont typeface="Trebuchet MS"/>
              <a:buChar char="•"/>
            </a:pPr>
            <a:r>
              <a:rPr lang="en" sz="1800"/>
              <a:t>Exploring </a:t>
            </a:r>
            <a:r>
              <a:rPr lang="en" sz="1800"/>
              <a:t>what</a:t>
            </a:r>
            <a:r>
              <a:rPr lang="en" sz="1800"/>
              <a:t> questions to ask in data exploration</a:t>
            </a:r>
            <a:endParaRPr sz="1800"/>
          </a:p>
          <a:p>
            <a:pPr indent="-342900" lvl="0" marL="457200" rtl="0" algn="l">
              <a:lnSpc>
                <a:spcPct val="150000"/>
              </a:lnSpc>
              <a:spcBef>
                <a:spcPts val="0"/>
              </a:spcBef>
              <a:spcAft>
                <a:spcPts val="0"/>
              </a:spcAft>
              <a:buClr>
                <a:schemeClr val="dk1"/>
              </a:buClr>
              <a:buSzPts val="1800"/>
              <a:buFont typeface="Trebuchet MS"/>
              <a:buChar char="•"/>
            </a:pPr>
            <a:r>
              <a:rPr lang="en" sz="1800"/>
              <a:t>Discover the underlying structure of the data.</a:t>
            </a:r>
            <a:endParaRPr sz="1800"/>
          </a:p>
          <a:p>
            <a:pPr indent="-342900" lvl="0" marL="457200" rtl="0" algn="l">
              <a:lnSpc>
                <a:spcPct val="150000"/>
              </a:lnSpc>
              <a:spcBef>
                <a:spcPts val="0"/>
              </a:spcBef>
              <a:spcAft>
                <a:spcPts val="0"/>
              </a:spcAft>
              <a:buClr>
                <a:schemeClr val="dk1"/>
              </a:buClr>
              <a:buSzPts val="1800"/>
              <a:buFont typeface="Trebuchet MS"/>
              <a:buChar char="•"/>
            </a:pPr>
            <a:r>
              <a:rPr lang="en" sz="1800"/>
              <a:t>Look for trends, patterns, and anomalies in the data.</a:t>
            </a:r>
            <a:endParaRPr sz="1800"/>
          </a:p>
          <a:p>
            <a:pPr indent="-342900" lvl="0" marL="457200" rtl="0" algn="l">
              <a:lnSpc>
                <a:spcPct val="150000"/>
              </a:lnSpc>
              <a:spcBef>
                <a:spcPts val="0"/>
              </a:spcBef>
              <a:spcAft>
                <a:spcPts val="0"/>
              </a:spcAft>
              <a:buClr>
                <a:schemeClr val="dk1"/>
              </a:buClr>
              <a:buSzPts val="1800"/>
              <a:buFont typeface="Trebuchet MS"/>
              <a:buChar char="•"/>
            </a:pPr>
            <a:r>
              <a:rPr lang="en" sz="1800"/>
              <a:t>Could be done separate or in conjunction with data cleaning</a:t>
            </a:r>
            <a:endParaRPr sz="1800"/>
          </a:p>
          <a:p>
            <a:pPr indent="-342900" lvl="0" marL="457200" rtl="0" algn="l">
              <a:lnSpc>
                <a:spcPct val="150000"/>
              </a:lnSpc>
              <a:spcBef>
                <a:spcPts val="0"/>
              </a:spcBef>
              <a:spcAft>
                <a:spcPts val="0"/>
              </a:spcAft>
              <a:buClr>
                <a:schemeClr val="dk1"/>
              </a:buClr>
              <a:buSzPts val="1800"/>
              <a:buFont typeface="Trebuchet MS"/>
              <a:buChar char="•"/>
            </a:pPr>
            <a:r>
              <a:rPr lang="en" sz="1800"/>
              <a:t>Usually to be viewed only by the analyst and doesn’t need to be shiny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7cb0c2591b_0_38"/>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Presentation</a:t>
            </a:r>
            <a:endParaRPr/>
          </a:p>
        </p:txBody>
      </p:sp>
      <p:sp>
        <p:nvSpPr>
          <p:cNvPr id="168" name="Google Shape;168;g27cb0c2591b_0_38"/>
          <p:cNvSpPr txBox="1"/>
          <p:nvPr>
            <p:ph idx="1" type="body"/>
          </p:nvPr>
        </p:nvSpPr>
        <p:spPr>
          <a:xfrm>
            <a:off x="367850" y="1138250"/>
            <a:ext cx="7886700" cy="3446700"/>
          </a:xfrm>
          <a:prstGeom prst="rect">
            <a:avLst/>
          </a:prstGeom>
        </p:spPr>
        <p:txBody>
          <a:bodyPr anchorCtr="0" anchor="t" bIns="34275" lIns="68575" spcFirstLastPara="1" rIns="68575" wrap="square" tIns="34275">
            <a:noAutofit/>
          </a:bodyPr>
          <a:lstStyle/>
          <a:p>
            <a:pPr indent="-342900" lvl="0" marL="457200" rtl="0" algn="l">
              <a:lnSpc>
                <a:spcPct val="150000"/>
              </a:lnSpc>
              <a:spcBef>
                <a:spcPts val="1000"/>
              </a:spcBef>
              <a:spcAft>
                <a:spcPts val="0"/>
              </a:spcAft>
              <a:buSzPts val="1800"/>
              <a:buFont typeface="Trebuchet MS"/>
              <a:buChar char="•"/>
            </a:pPr>
            <a:r>
              <a:rPr lang="en" sz="1800"/>
              <a:t>Distilling some </a:t>
            </a:r>
            <a:r>
              <a:rPr lang="en" sz="1800"/>
              <a:t>aspect</a:t>
            </a:r>
            <a:r>
              <a:rPr lang="en" sz="1800"/>
              <a:t> of data into easily understandable charts that convey insights</a:t>
            </a:r>
            <a:endParaRPr sz="1800"/>
          </a:p>
          <a:p>
            <a:pPr indent="-342900" lvl="0" marL="457200" rtl="0" algn="l">
              <a:lnSpc>
                <a:spcPct val="150000"/>
              </a:lnSpc>
              <a:spcBef>
                <a:spcPts val="0"/>
              </a:spcBef>
              <a:spcAft>
                <a:spcPts val="0"/>
              </a:spcAft>
              <a:buSzPts val="1800"/>
              <a:buFont typeface="Trebuchet MS"/>
              <a:buChar char="•"/>
            </a:pPr>
            <a:r>
              <a:rPr lang="en" sz="1800"/>
              <a:t>Convincing other people your findings are true</a:t>
            </a:r>
            <a:endParaRPr sz="1800"/>
          </a:p>
          <a:p>
            <a:pPr indent="-342900" lvl="0" marL="457200" rtl="0" algn="l">
              <a:lnSpc>
                <a:spcPct val="150000"/>
              </a:lnSpc>
              <a:spcBef>
                <a:spcPts val="0"/>
              </a:spcBef>
              <a:spcAft>
                <a:spcPts val="0"/>
              </a:spcAft>
              <a:buSzPts val="1800"/>
              <a:buChar char="•"/>
            </a:pPr>
            <a:r>
              <a:rPr lang="en" sz="1800"/>
              <a:t>Usually for business stakeholders</a:t>
            </a:r>
            <a:endParaRPr sz="1800"/>
          </a:p>
          <a:p>
            <a:pPr indent="-342900" lvl="0" marL="457200" rtl="0" algn="l">
              <a:lnSpc>
                <a:spcPct val="150000"/>
              </a:lnSpc>
              <a:spcBef>
                <a:spcPts val="0"/>
              </a:spcBef>
              <a:spcAft>
                <a:spcPts val="0"/>
              </a:spcAft>
              <a:buSzPts val="1800"/>
              <a:buFont typeface="Trebuchet MS"/>
              <a:buChar char="•"/>
            </a:pPr>
            <a:r>
              <a:rPr lang="en" sz="1800"/>
              <a:t>Needs to be visually </a:t>
            </a:r>
            <a:r>
              <a:rPr lang="en" sz="1800"/>
              <a:t>appealing</a:t>
            </a:r>
            <a:endParaRPr sz="1800"/>
          </a:p>
          <a:p>
            <a:pPr indent="-342900" lvl="0" marL="457200" rtl="0" algn="l">
              <a:lnSpc>
                <a:spcPct val="150000"/>
              </a:lnSpc>
              <a:spcBef>
                <a:spcPts val="0"/>
              </a:spcBef>
              <a:spcAft>
                <a:spcPts val="0"/>
              </a:spcAft>
              <a:buSzPts val="1800"/>
              <a:buFont typeface="Trebuchet MS"/>
              <a:buChar char="•"/>
            </a:pPr>
            <a:r>
              <a:rPr lang="en" sz="1800"/>
              <a:t>Usually done with a presentation software or dashboard</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cb0c2591b_0_121"/>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Data Presentation</a:t>
            </a:r>
            <a:endParaRPr/>
          </a:p>
        </p:txBody>
      </p:sp>
      <p:pic>
        <p:nvPicPr>
          <p:cNvPr id="174" name="Google Shape;174;g27cb0c2591b_0_121"/>
          <p:cNvPicPr preferRelativeResize="0"/>
          <p:nvPr/>
        </p:nvPicPr>
        <p:blipFill>
          <a:blip r:embed="rId3">
            <a:alphaModFix/>
          </a:blip>
          <a:stretch>
            <a:fillRect/>
          </a:stretch>
        </p:blipFill>
        <p:spPr>
          <a:xfrm>
            <a:off x="603575" y="696425"/>
            <a:ext cx="7228499" cy="3963676"/>
          </a:xfrm>
          <a:prstGeom prst="rect">
            <a:avLst/>
          </a:prstGeom>
          <a:noFill/>
          <a:ln>
            <a:noFill/>
          </a:ln>
        </p:spPr>
      </p:pic>
      <p:sp>
        <p:nvSpPr>
          <p:cNvPr id="175" name="Google Shape;175;g27cb0c2591b_0_121"/>
          <p:cNvSpPr txBox="1"/>
          <p:nvPr/>
        </p:nvSpPr>
        <p:spPr>
          <a:xfrm>
            <a:off x="443450" y="4660100"/>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Link to dashboard: https://anthonysmoak.com/2018/07/23/tableau-sales-dashboard-performance/</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7cb0c2591b_0_173"/>
          <p:cNvSpPr txBox="1"/>
          <p:nvPr>
            <p:ph type="title"/>
          </p:nvPr>
        </p:nvSpPr>
        <p:spPr>
          <a:xfrm>
            <a:off x="536486" y="554681"/>
            <a:ext cx="3466800" cy="4034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Viz Techniques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7cb0c2591b_0_43"/>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Types</a:t>
            </a:r>
            <a:endParaRPr/>
          </a:p>
        </p:txBody>
      </p:sp>
      <p:sp>
        <p:nvSpPr>
          <p:cNvPr id="186" name="Google Shape;186;g27cb0c2591b_0_43"/>
          <p:cNvSpPr txBox="1"/>
          <p:nvPr>
            <p:ph idx="1" type="body"/>
          </p:nvPr>
        </p:nvSpPr>
        <p:spPr>
          <a:xfrm>
            <a:off x="367853" y="1138246"/>
            <a:ext cx="7886700" cy="3263400"/>
          </a:xfrm>
          <a:prstGeom prst="rect">
            <a:avLst/>
          </a:prstGeom>
        </p:spPr>
        <p:txBody>
          <a:bodyPr anchorCtr="0" anchor="t" bIns="34275" lIns="68575" spcFirstLastPara="1" rIns="68575" wrap="square" tIns="34275">
            <a:noAutofit/>
          </a:bodyPr>
          <a:lstStyle/>
          <a:p>
            <a:pPr indent="-342900" lvl="0" marL="457200" rtl="0" algn="l">
              <a:lnSpc>
                <a:spcPct val="150000"/>
              </a:lnSpc>
              <a:spcBef>
                <a:spcPts val="100"/>
              </a:spcBef>
              <a:spcAft>
                <a:spcPts val="0"/>
              </a:spcAft>
              <a:buSzPts val="1800"/>
              <a:buChar char="•"/>
            </a:pPr>
            <a:r>
              <a:rPr b="1" lang="en" sz="1800"/>
              <a:t>Continuous</a:t>
            </a:r>
            <a:r>
              <a:rPr lang="en" sz="1800"/>
              <a:t>: usually numbers eg. heights, temperatures, revenues</a:t>
            </a:r>
            <a:endParaRPr sz="1800"/>
          </a:p>
          <a:p>
            <a:pPr indent="0" lvl="0" marL="457200" rtl="0" algn="l">
              <a:lnSpc>
                <a:spcPct val="150000"/>
              </a:lnSpc>
              <a:spcBef>
                <a:spcPts val="100"/>
              </a:spcBef>
              <a:spcAft>
                <a:spcPts val="0"/>
              </a:spcAft>
              <a:buNone/>
            </a:pPr>
            <a:r>
              <a:t/>
            </a:r>
            <a:endParaRPr sz="1800"/>
          </a:p>
          <a:p>
            <a:pPr indent="-342900" lvl="0" marL="457200" rtl="0" algn="l">
              <a:lnSpc>
                <a:spcPct val="150000"/>
              </a:lnSpc>
              <a:spcBef>
                <a:spcPts val="100"/>
              </a:spcBef>
              <a:spcAft>
                <a:spcPts val="0"/>
              </a:spcAft>
              <a:buSzPts val="1800"/>
              <a:buChar char="•"/>
            </a:pPr>
            <a:r>
              <a:rPr b="1" lang="en" sz="1800"/>
              <a:t>Categorical</a:t>
            </a:r>
            <a:r>
              <a:rPr lang="en" sz="1800"/>
              <a:t>: usually text eg. eye colors, countries, industry</a:t>
            </a:r>
            <a:endParaRPr sz="1800"/>
          </a:p>
          <a:p>
            <a:pPr indent="0" lvl="0" marL="0" rtl="0" algn="l">
              <a:spcBef>
                <a:spcPts val="800"/>
              </a:spcBef>
              <a:spcAft>
                <a:spcPts val="0"/>
              </a:spcAft>
              <a:buNone/>
            </a:pPr>
            <a:r>
              <a:t/>
            </a:r>
            <a:endParaRPr b="1" sz="1800">
              <a:solidFill>
                <a:srgbClr val="404040"/>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7cb0c2591b_0_56"/>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Histograms</a:t>
            </a:r>
            <a:endParaRPr/>
          </a:p>
        </p:txBody>
      </p:sp>
      <p:sp>
        <p:nvSpPr>
          <p:cNvPr id="192" name="Google Shape;192;g27cb0c2591b_0_56"/>
          <p:cNvSpPr txBox="1"/>
          <p:nvPr>
            <p:ph idx="1" type="body"/>
          </p:nvPr>
        </p:nvSpPr>
        <p:spPr>
          <a:xfrm>
            <a:off x="367853" y="772621"/>
            <a:ext cx="7886700" cy="3263400"/>
          </a:xfrm>
          <a:prstGeom prst="rect">
            <a:avLst/>
          </a:prstGeom>
        </p:spPr>
        <p:txBody>
          <a:bodyPr anchorCtr="0" anchor="t" bIns="34275" lIns="68575" spcFirstLastPara="1" rIns="68575" wrap="square" tIns="34275">
            <a:noAutofit/>
          </a:bodyPr>
          <a:lstStyle/>
          <a:p>
            <a:pPr indent="0" lvl="0" marL="457200" rtl="0" algn="l">
              <a:lnSpc>
                <a:spcPct val="115000"/>
              </a:lnSpc>
              <a:spcBef>
                <a:spcPts val="1100"/>
              </a:spcBef>
              <a:spcAft>
                <a:spcPts val="0"/>
              </a:spcAft>
              <a:buNone/>
            </a:pPr>
            <a:r>
              <a:rPr lang="en" sz="1800">
                <a:solidFill>
                  <a:srgbClr val="090909"/>
                </a:solidFill>
              </a:rPr>
              <a:t>When to use:</a:t>
            </a:r>
            <a:endParaRPr sz="1800">
              <a:solidFill>
                <a:srgbClr val="090909"/>
              </a:solidFill>
            </a:endParaRPr>
          </a:p>
          <a:p>
            <a:pPr indent="-342900" lvl="0" marL="457200" rtl="0" algn="l">
              <a:lnSpc>
                <a:spcPct val="115000"/>
              </a:lnSpc>
              <a:spcBef>
                <a:spcPts val="1100"/>
              </a:spcBef>
              <a:spcAft>
                <a:spcPts val="0"/>
              </a:spcAft>
              <a:buClr>
                <a:srgbClr val="090909"/>
              </a:buClr>
              <a:buSzPts val="1800"/>
              <a:buChar char="•"/>
            </a:pPr>
            <a:r>
              <a:rPr lang="en" sz="1800">
                <a:solidFill>
                  <a:srgbClr val="090909"/>
                </a:solidFill>
              </a:rPr>
              <a:t>Visualizing single variable</a:t>
            </a:r>
            <a:endParaRPr sz="1800">
              <a:solidFill>
                <a:srgbClr val="090909"/>
              </a:solidFill>
            </a:endParaRPr>
          </a:p>
          <a:p>
            <a:pPr indent="-342900" lvl="0" marL="457200" rtl="0" algn="l">
              <a:lnSpc>
                <a:spcPct val="115000"/>
              </a:lnSpc>
              <a:spcBef>
                <a:spcPts val="0"/>
              </a:spcBef>
              <a:spcAft>
                <a:spcPts val="0"/>
              </a:spcAft>
              <a:buClr>
                <a:srgbClr val="090909"/>
              </a:buClr>
              <a:buSzPts val="1800"/>
              <a:buChar char="•"/>
            </a:pPr>
            <a:r>
              <a:rPr lang="en" sz="1800">
                <a:solidFill>
                  <a:srgbClr val="090909"/>
                </a:solidFill>
              </a:rPr>
              <a:t>The data are numerical</a:t>
            </a:r>
            <a:endParaRPr sz="1800">
              <a:solidFill>
                <a:srgbClr val="090909"/>
              </a:solidFill>
            </a:endParaRPr>
          </a:p>
          <a:p>
            <a:pPr indent="-342900" lvl="0" marL="457200" rtl="0" algn="l">
              <a:lnSpc>
                <a:spcPct val="115000"/>
              </a:lnSpc>
              <a:spcBef>
                <a:spcPts val="0"/>
              </a:spcBef>
              <a:spcAft>
                <a:spcPts val="0"/>
              </a:spcAft>
              <a:buClr>
                <a:srgbClr val="090909"/>
              </a:buClr>
              <a:buSzPts val="1800"/>
              <a:buChar char="•"/>
            </a:pPr>
            <a:r>
              <a:rPr lang="en" sz="1800">
                <a:solidFill>
                  <a:srgbClr val="090909"/>
                </a:solidFill>
              </a:rPr>
              <a:t>Seeing the shape of the data’s distribution</a:t>
            </a:r>
            <a:endParaRPr sz="1800">
              <a:solidFill>
                <a:srgbClr val="090909"/>
              </a:solidFill>
            </a:endParaRPr>
          </a:p>
          <a:p>
            <a:pPr indent="0" lvl="0" marL="0" rtl="0" algn="l">
              <a:lnSpc>
                <a:spcPct val="115000"/>
              </a:lnSpc>
              <a:spcBef>
                <a:spcPts val="1100"/>
              </a:spcBef>
              <a:spcAft>
                <a:spcPts val="1100"/>
              </a:spcAft>
              <a:buNone/>
            </a:pPr>
            <a:r>
              <a:t/>
            </a:r>
            <a:endParaRPr sz="1800">
              <a:solidFill>
                <a:srgbClr val="090909"/>
              </a:solidFill>
            </a:endParaRPr>
          </a:p>
        </p:txBody>
      </p:sp>
      <p:pic>
        <p:nvPicPr>
          <p:cNvPr id="193" name="Google Shape;193;g27cb0c2591b_0_56"/>
          <p:cNvPicPr preferRelativeResize="0"/>
          <p:nvPr/>
        </p:nvPicPr>
        <p:blipFill>
          <a:blip r:embed="rId3">
            <a:alphaModFix/>
          </a:blip>
          <a:stretch>
            <a:fillRect/>
          </a:stretch>
        </p:blipFill>
        <p:spPr>
          <a:xfrm>
            <a:off x="193275" y="2533225"/>
            <a:ext cx="1848613" cy="1150250"/>
          </a:xfrm>
          <a:prstGeom prst="rect">
            <a:avLst/>
          </a:prstGeom>
          <a:noFill/>
          <a:ln>
            <a:noFill/>
          </a:ln>
        </p:spPr>
      </p:pic>
      <p:pic>
        <p:nvPicPr>
          <p:cNvPr id="194" name="Google Shape;194;g27cb0c2591b_0_56"/>
          <p:cNvPicPr preferRelativeResize="0"/>
          <p:nvPr/>
        </p:nvPicPr>
        <p:blipFill>
          <a:blip r:embed="rId4">
            <a:alphaModFix/>
          </a:blip>
          <a:stretch>
            <a:fillRect/>
          </a:stretch>
        </p:blipFill>
        <p:spPr>
          <a:xfrm>
            <a:off x="2111400" y="2516001"/>
            <a:ext cx="2044700" cy="1184707"/>
          </a:xfrm>
          <a:prstGeom prst="rect">
            <a:avLst/>
          </a:prstGeom>
          <a:noFill/>
          <a:ln>
            <a:noFill/>
          </a:ln>
        </p:spPr>
      </p:pic>
      <p:pic>
        <p:nvPicPr>
          <p:cNvPr id="195" name="Google Shape;195;g27cb0c2591b_0_56"/>
          <p:cNvPicPr preferRelativeResize="0"/>
          <p:nvPr/>
        </p:nvPicPr>
        <p:blipFill>
          <a:blip r:embed="rId5">
            <a:alphaModFix/>
          </a:blip>
          <a:stretch>
            <a:fillRect/>
          </a:stretch>
        </p:blipFill>
        <p:spPr>
          <a:xfrm>
            <a:off x="6339800" y="2515988"/>
            <a:ext cx="2405075" cy="1184725"/>
          </a:xfrm>
          <a:prstGeom prst="rect">
            <a:avLst/>
          </a:prstGeom>
          <a:noFill/>
          <a:ln>
            <a:noFill/>
          </a:ln>
        </p:spPr>
      </p:pic>
      <p:sp>
        <p:nvSpPr>
          <p:cNvPr id="196" name="Google Shape;196;g27cb0c2591b_0_56"/>
          <p:cNvSpPr txBox="1"/>
          <p:nvPr/>
        </p:nvSpPr>
        <p:spPr>
          <a:xfrm>
            <a:off x="367850" y="4544550"/>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 more: https://asq.org/quality-resources/histogram</a:t>
            </a:r>
            <a:endParaRPr>
              <a:latin typeface="Calibri"/>
              <a:ea typeface="Calibri"/>
              <a:cs typeface="Calibri"/>
              <a:sym typeface="Calibri"/>
            </a:endParaRPr>
          </a:p>
        </p:txBody>
      </p:sp>
      <p:pic>
        <p:nvPicPr>
          <p:cNvPr id="197" name="Google Shape;197;g27cb0c2591b_0_56"/>
          <p:cNvPicPr preferRelativeResize="0"/>
          <p:nvPr/>
        </p:nvPicPr>
        <p:blipFill>
          <a:blip r:embed="rId6">
            <a:alphaModFix/>
          </a:blip>
          <a:stretch>
            <a:fillRect/>
          </a:stretch>
        </p:blipFill>
        <p:spPr>
          <a:xfrm>
            <a:off x="4225596" y="2505969"/>
            <a:ext cx="2044700" cy="12047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7cb0c2591b_0_61"/>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Box plots</a:t>
            </a:r>
            <a:endParaRPr/>
          </a:p>
        </p:txBody>
      </p:sp>
      <p:sp>
        <p:nvSpPr>
          <p:cNvPr id="203" name="Google Shape;203;g27cb0c2591b_0_61"/>
          <p:cNvSpPr txBox="1"/>
          <p:nvPr>
            <p:ph idx="1" type="body"/>
          </p:nvPr>
        </p:nvSpPr>
        <p:spPr>
          <a:xfrm>
            <a:off x="367853" y="1138246"/>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solidFill>
                  <a:srgbClr val="111111"/>
                </a:solidFill>
              </a:rPr>
              <a:t>Used to show distributions of numeric data values, especially when you want to compare them between multiple groups.</a:t>
            </a:r>
            <a:endParaRPr sz="1800"/>
          </a:p>
        </p:txBody>
      </p:sp>
      <p:pic>
        <p:nvPicPr>
          <p:cNvPr id="204" name="Google Shape;204;g27cb0c2591b_0_61"/>
          <p:cNvPicPr preferRelativeResize="0"/>
          <p:nvPr/>
        </p:nvPicPr>
        <p:blipFill>
          <a:blip r:embed="rId3">
            <a:alphaModFix/>
          </a:blip>
          <a:stretch>
            <a:fillRect/>
          </a:stretch>
        </p:blipFill>
        <p:spPr>
          <a:xfrm>
            <a:off x="194675" y="2272475"/>
            <a:ext cx="3546100" cy="1867750"/>
          </a:xfrm>
          <a:prstGeom prst="rect">
            <a:avLst/>
          </a:prstGeom>
          <a:noFill/>
          <a:ln>
            <a:noFill/>
          </a:ln>
        </p:spPr>
      </p:pic>
      <p:pic>
        <p:nvPicPr>
          <p:cNvPr id="205" name="Google Shape;205;g27cb0c2591b_0_61"/>
          <p:cNvPicPr preferRelativeResize="0"/>
          <p:nvPr/>
        </p:nvPicPr>
        <p:blipFill>
          <a:blip r:embed="rId4">
            <a:alphaModFix/>
          </a:blip>
          <a:stretch>
            <a:fillRect/>
          </a:stretch>
        </p:blipFill>
        <p:spPr>
          <a:xfrm>
            <a:off x="3821950" y="2237475"/>
            <a:ext cx="5111350" cy="1902750"/>
          </a:xfrm>
          <a:prstGeom prst="rect">
            <a:avLst/>
          </a:prstGeom>
          <a:noFill/>
          <a:ln>
            <a:noFill/>
          </a:ln>
        </p:spPr>
      </p:pic>
      <p:sp>
        <p:nvSpPr>
          <p:cNvPr id="206" name="Google Shape;206;g27cb0c2591b_0_61"/>
          <p:cNvSpPr txBox="1"/>
          <p:nvPr/>
        </p:nvSpPr>
        <p:spPr>
          <a:xfrm>
            <a:off x="194675" y="4584825"/>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 more: https://chartio.com/learn/charts/box-plot-complete-guide/</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7cb0c2591b_0_66"/>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Scatter Plots</a:t>
            </a:r>
            <a:endParaRPr/>
          </a:p>
        </p:txBody>
      </p:sp>
      <p:sp>
        <p:nvSpPr>
          <p:cNvPr id="212" name="Google Shape;212;g27cb0c2591b_0_66"/>
          <p:cNvSpPr txBox="1"/>
          <p:nvPr>
            <p:ph idx="1" type="body"/>
          </p:nvPr>
        </p:nvSpPr>
        <p:spPr>
          <a:xfrm>
            <a:off x="367853" y="772621"/>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800"/>
              <a:t>When to use:</a:t>
            </a:r>
            <a:endParaRPr b="1" sz="1800"/>
          </a:p>
          <a:p>
            <a:pPr indent="-342900" lvl="0" marL="457200" rtl="0" algn="l">
              <a:spcBef>
                <a:spcPts val="800"/>
              </a:spcBef>
              <a:spcAft>
                <a:spcPts val="0"/>
              </a:spcAft>
              <a:buClr>
                <a:srgbClr val="090909"/>
              </a:buClr>
              <a:buSzPts val="1800"/>
              <a:buChar char="•"/>
            </a:pPr>
            <a:r>
              <a:rPr lang="en" sz="1800">
                <a:solidFill>
                  <a:srgbClr val="090909"/>
                </a:solidFill>
              </a:rPr>
              <a:t>Paired numerical data</a:t>
            </a:r>
            <a:endParaRPr sz="1800">
              <a:solidFill>
                <a:srgbClr val="090909"/>
              </a:solidFill>
            </a:endParaRPr>
          </a:p>
          <a:p>
            <a:pPr indent="-342900" lvl="0" marL="457200" rtl="0" algn="l">
              <a:lnSpc>
                <a:spcPct val="115000"/>
              </a:lnSpc>
              <a:spcBef>
                <a:spcPts val="0"/>
              </a:spcBef>
              <a:spcAft>
                <a:spcPts val="0"/>
              </a:spcAft>
              <a:buClr>
                <a:srgbClr val="090909"/>
              </a:buClr>
              <a:buSzPts val="1800"/>
              <a:buChar char="•"/>
            </a:pPr>
            <a:r>
              <a:rPr lang="en" sz="1800">
                <a:solidFill>
                  <a:srgbClr val="090909"/>
                </a:solidFill>
              </a:rPr>
              <a:t>When trying to determine whether two variables are related</a:t>
            </a:r>
            <a:endParaRPr sz="1800">
              <a:solidFill>
                <a:srgbClr val="090909"/>
              </a:solidFill>
            </a:endParaRPr>
          </a:p>
        </p:txBody>
      </p:sp>
      <p:pic>
        <p:nvPicPr>
          <p:cNvPr id="213" name="Google Shape;213;g27cb0c2591b_0_66"/>
          <p:cNvPicPr preferRelativeResize="0"/>
          <p:nvPr/>
        </p:nvPicPr>
        <p:blipFill>
          <a:blip r:embed="rId3">
            <a:alphaModFix/>
          </a:blip>
          <a:stretch>
            <a:fillRect/>
          </a:stretch>
        </p:blipFill>
        <p:spPr>
          <a:xfrm>
            <a:off x="1029050" y="1799500"/>
            <a:ext cx="4304300" cy="2574825"/>
          </a:xfrm>
          <a:prstGeom prst="rect">
            <a:avLst/>
          </a:prstGeom>
          <a:noFill/>
          <a:ln>
            <a:noFill/>
          </a:ln>
        </p:spPr>
      </p:pic>
      <p:sp>
        <p:nvSpPr>
          <p:cNvPr id="214" name="Google Shape;214;g27cb0c2591b_0_66"/>
          <p:cNvSpPr txBox="1"/>
          <p:nvPr/>
        </p:nvSpPr>
        <p:spPr>
          <a:xfrm>
            <a:off x="519050" y="4490850"/>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 more: https://study.com/learn/lesson/scatter-plot-diagram-examples.html</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7cb0c2591b_0_71"/>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Line Plots</a:t>
            </a:r>
            <a:endParaRPr/>
          </a:p>
        </p:txBody>
      </p:sp>
      <p:sp>
        <p:nvSpPr>
          <p:cNvPr id="220" name="Google Shape;220;g27cb0c2591b_0_71"/>
          <p:cNvSpPr txBox="1"/>
          <p:nvPr>
            <p:ph idx="1" type="body"/>
          </p:nvPr>
        </p:nvSpPr>
        <p:spPr>
          <a:xfrm>
            <a:off x="367853" y="940046"/>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Excellent for tracking changes over a period of time</a:t>
            </a:r>
            <a:endParaRPr/>
          </a:p>
        </p:txBody>
      </p:sp>
      <p:pic>
        <p:nvPicPr>
          <p:cNvPr id="221" name="Google Shape;221;g27cb0c2591b_0_71"/>
          <p:cNvPicPr preferRelativeResize="0"/>
          <p:nvPr/>
        </p:nvPicPr>
        <p:blipFill>
          <a:blip r:embed="rId3">
            <a:alphaModFix/>
          </a:blip>
          <a:stretch>
            <a:fillRect/>
          </a:stretch>
        </p:blipFill>
        <p:spPr>
          <a:xfrm>
            <a:off x="1345623" y="1417823"/>
            <a:ext cx="4560800" cy="3010950"/>
          </a:xfrm>
          <a:prstGeom prst="rect">
            <a:avLst/>
          </a:prstGeom>
          <a:noFill/>
          <a:ln>
            <a:noFill/>
          </a:ln>
        </p:spPr>
      </p:pic>
      <p:sp>
        <p:nvSpPr>
          <p:cNvPr id="222" name="Google Shape;222;g27cb0c2591b_0_71"/>
          <p:cNvSpPr txBox="1"/>
          <p:nvPr/>
        </p:nvSpPr>
        <p:spPr>
          <a:xfrm>
            <a:off x="367850" y="4557950"/>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 more: https://chartio.com/learn/charts/line-chart-complete-guide/</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cb0c2591b_0_6"/>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About me</a:t>
            </a:r>
            <a:endParaRPr/>
          </a:p>
        </p:txBody>
      </p:sp>
      <p:pic>
        <p:nvPicPr>
          <p:cNvPr id="102" name="Google Shape;102;g27cb0c2591b_0_6"/>
          <p:cNvPicPr preferRelativeResize="0"/>
          <p:nvPr/>
        </p:nvPicPr>
        <p:blipFill>
          <a:blip r:embed="rId3">
            <a:alphaModFix/>
          </a:blip>
          <a:stretch>
            <a:fillRect/>
          </a:stretch>
        </p:blipFill>
        <p:spPr>
          <a:xfrm>
            <a:off x="584225" y="1252875"/>
            <a:ext cx="1173694" cy="1742950"/>
          </a:xfrm>
          <a:prstGeom prst="rect">
            <a:avLst/>
          </a:prstGeom>
          <a:noFill/>
          <a:ln>
            <a:noFill/>
          </a:ln>
        </p:spPr>
      </p:pic>
      <p:pic>
        <p:nvPicPr>
          <p:cNvPr id="103" name="Google Shape;103;g27cb0c2591b_0_6"/>
          <p:cNvPicPr preferRelativeResize="0"/>
          <p:nvPr/>
        </p:nvPicPr>
        <p:blipFill>
          <a:blip r:embed="rId4">
            <a:alphaModFix/>
          </a:blip>
          <a:stretch>
            <a:fillRect/>
          </a:stretch>
        </p:blipFill>
        <p:spPr>
          <a:xfrm>
            <a:off x="5121850" y="890525"/>
            <a:ext cx="1472077" cy="1612651"/>
          </a:xfrm>
          <a:prstGeom prst="rect">
            <a:avLst/>
          </a:prstGeom>
          <a:noFill/>
          <a:ln>
            <a:noFill/>
          </a:ln>
        </p:spPr>
      </p:pic>
      <p:pic>
        <p:nvPicPr>
          <p:cNvPr id="104" name="Google Shape;104;g27cb0c2591b_0_6"/>
          <p:cNvPicPr preferRelativeResize="0"/>
          <p:nvPr/>
        </p:nvPicPr>
        <p:blipFill>
          <a:blip r:embed="rId5">
            <a:alphaModFix/>
          </a:blip>
          <a:stretch>
            <a:fillRect/>
          </a:stretch>
        </p:blipFill>
        <p:spPr>
          <a:xfrm>
            <a:off x="2182875" y="890525"/>
            <a:ext cx="2514025" cy="970400"/>
          </a:xfrm>
          <a:prstGeom prst="rect">
            <a:avLst/>
          </a:prstGeom>
          <a:noFill/>
          <a:ln>
            <a:noFill/>
          </a:ln>
        </p:spPr>
      </p:pic>
      <p:pic>
        <p:nvPicPr>
          <p:cNvPr id="105" name="Google Shape;105;g27cb0c2591b_0_6"/>
          <p:cNvPicPr preferRelativeResize="0"/>
          <p:nvPr/>
        </p:nvPicPr>
        <p:blipFill>
          <a:blip r:embed="rId6">
            <a:alphaModFix/>
          </a:blip>
          <a:stretch>
            <a:fillRect/>
          </a:stretch>
        </p:blipFill>
        <p:spPr>
          <a:xfrm>
            <a:off x="1889750" y="2323312"/>
            <a:ext cx="2958851" cy="731250"/>
          </a:xfrm>
          <a:prstGeom prst="rect">
            <a:avLst/>
          </a:prstGeom>
          <a:noFill/>
          <a:ln>
            <a:noFill/>
          </a:ln>
        </p:spPr>
      </p:pic>
      <p:pic>
        <p:nvPicPr>
          <p:cNvPr id="106" name="Google Shape;106;g27cb0c2591b_0_6"/>
          <p:cNvPicPr preferRelativeResize="0"/>
          <p:nvPr/>
        </p:nvPicPr>
        <p:blipFill>
          <a:blip r:embed="rId7">
            <a:alphaModFix/>
          </a:blip>
          <a:stretch>
            <a:fillRect/>
          </a:stretch>
        </p:blipFill>
        <p:spPr>
          <a:xfrm>
            <a:off x="3000150" y="3516950"/>
            <a:ext cx="2514013" cy="731250"/>
          </a:xfrm>
          <a:prstGeom prst="rect">
            <a:avLst/>
          </a:prstGeom>
          <a:noFill/>
          <a:ln>
            <a:noFill/>
          </a:ln>
        </p:spPr>
      </p:pic>
      <p:pic>
        <p:nvPicPr>
          <p:cNvPr id="107" name="Google Shape;107;g27cb0c2591b_0_6"/>
          <p:cNvPicPr preferRelativeResize="0"/>
          <p:nvPr/>
        </p:nvPicPr>
        <p:blipFill>
          <a:blip r:embed="rId8">
            <a:alphaModFix/>
          </a:blip>
          <a:stretch>
            <a:fillRect/>
          </a:stretch>
        </p:blipFill>
        <p:spPr>
          <a:xfrm>
            <a:off x="629950" y="3273725"/>
            <a:ext cx="2145319" cy="1191850"/>
          </a:xfrm>
          <a:prstGeom prst="rect">
            <a:avLst/>
          </a:prstGeom>
          <a:noFill/>
          <a:ln>
            <a:noFill/>
          </a:ln>
        </p:spPr>
      </p:pic>
      <p:pic>
        <p:nvPicPr>
          <p:cNvPr id="108" name="Google Shape;108;g27cb0c2591b_0_6"/>
          <p:cNvPicPr preferRelativeResize="0"/>
          <p:nvPr/>
        </p:nvPicPr>
        <p:blipFill>
          <a:blip r:embed="rId9">
            <a:alphaModFix/>
          </a:blip>
          <a:stretch>
            <a:fillRect/>
          </a:stretch>
        </p:blipFill>
        <p:spPr>
          <a:xfrm>
            <a:off x="5819650" y="3649751"/>
            <a:ext cx="1472074" cy="676882"/>
          </a:xfrm>
          <a:prstGeom prst="rect">
            <a:avLst/>
          </a:prstGeom>
          <a:noFill/>
          <a:ln>
            <a:noFill/>
          </a:ln>
        </p:spPr>
      </p:pic>
      <p:pic>
        <p:nvPicPr>
          <p:cNvPr id="109" name="Google Shape;109;g27cb0c2591b_0_6"/>
          <p:cNvPicPr preferRelativeResize="0"/>
          <p:nvPr/>
        </p:nvPicPr>
        <p:blipFill>
          <a:blip r:embed="rId10">
            <a:alphaModFix/>
          </a:blip>
          <a:stretch>
            <a:fillRect/>
          </a:stretch>
        </p:blipFill>
        <p:spPr>
          <a:xfrm>
            <a:off x="6076600" y="1803975"/>
            <a:ext cx="2383699" cy="119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7cb0c2591b_0_76"/>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Bar Chart</a:t>
            </a:r>
            <a:endParaRPr/>
          </a:p>
        </p:txBody>
      </p:sp>
      <p:sp>
        <p:nvSpPr>
          <p:cNvPr id="228" name="Google Shape;228;g27cb0c2591b_0_76"/>
          <p:cNvSpPr txBox="1"/>
          <p:nvPr>
            <p:ph idx="1" type="body"/>
          </p:nvPr>
        </p:nvSpPr>
        <p:spPr>
          <a:xfrm>
            <a:off x="367853" y="829371"/>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Used when performing a comparison of metric values across different subgroups of data. </a:t>
            </a:r>
            <a:endParaRPr sz="1800"/>
          </a:p>
        </p:txBody>
      </p:sp>
      <p:pic>
        <p:nvPicPr>
          <p:cNvPr id="229" name="Google Shape;229;g27cb0c2591b_0_76"/>
          <p:cNvPicPr preferRelativeResize="0"/>
          <p:nvPr/>
        </p:nvPicPr>
        <p:blipFill>
          <a:blip r:embed="rId3">
            <a:alphaModFix/>
          </a:blip>
          <a:stretch>
            <a:fillRect/>
          </a:stretch>
        </p:blipFill>
        <p:spPr>
          <a:xfrm>
            <a:off x="1126375" y="1670375"/>
            <a:ext cx="5330399" cy="2922575"/>
          </a:xfrm>
          <a:prstGeom prst="rect">
            <a:avLst/>
          </a:prstGeom>
          <a:noFill/>
          <a:ln>
            <a:noFill/>
          </a:ln>
        </p:spPr>
      </p:pic>
      <p:sp>
        <p:nvSpPr>
          <p:cNvPr id="230" name="Google Shape;230;g27cb0c2591b_0_76"/>
          <p:cNvSpPr txBox="1"/>
          <p:nvPr/>
        </p:nvSpPr>
        <p:spPr>
          <a:xfrm>
            <a:off x="367850" y="4557950"/>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 more: </a:t>
            </a:r>
            <a:r>
              <a:rPr lang="en">
                <a:latin typeface="Calibri"/>
                <a:ea typeface="Calibri"/>
                <a:cs typeface="Calibri"/>
                <a:sym typeface="Calibri"/>
              </a:rPr>
              <a:t>https://chartio.com/learn/charts/bar-chart-complete-guide/</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7cb0c2591b_0_81"/>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Pie Chart</a:t>
            </a:r>
            <a:endParaRPr/>
          </a:p>
        </p:txBody>
      </p:sp>
      <p:sp>
        <p:nvSpPr>
          <p:cNvPr id="236" name="Google Shape;236;g27cb0c2591b_0_81"/>
          <p:cNvSpPr txBox="1"/>
          <p:nvPr>
            <p:ph idx="1" type="body"/>
          </p:nvPr>
        </p:nvSpPr>
        <p:spPr>
          <a:xfrm>
            <a:off x="453403" y="869671"/>
            <a:ext cx="7886700" cy="3263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Used for categorical data</a:t>
            </a:r>
            <a:endParaRPr/>
          </a:p>
          <a:p>
            <a:pPr indent="-361950" lvl="0" marL="457200" rtl="0" algn="l">
              <a:spcBef>
                <a:spcPts val="0"/>
              </a:spcBef>
              <a:spcAft>
                <a:spcPts val="0"/>
              </a:spcAft>
              <a:buSzPts val="2100"/>
              <a:buChar char="•"/>
            </a:pPr>
            <a:r>
              <a:rPr lang="en"/>
              <a:t>To show distributions of categories as part of a whole</a:t>
            </a:r>
            <a:endParaRPr/>
          </a:p>
          <a:p>
            <a:pPr indent="0" lvl="0" marL="0" rtl="0" algn="l">
              <a:spcBef>
                <a:spcPts val="800"/>
              </a:spcBef>
              <a:spcAft>
                <a:spcPts val="0"/>
              </a:spcAft>
              <a:buNone/>
            </a:pPr>
            <a:r>
              <a:t/>
            </a:r>
            <a:endParaRPr/>
          </a:p>
        </p:txBody>
      </p:sp>
      <p:sp>
        <p:nvSpPr>
          <p:cNvPr id="237" name="Google Shape;237;g27cb0c2591b_0_81"/>
          <p:cNvSpPr txBox="1"/>
          <p:nvPr/>
        </p:nvSpPr>
        <p:spPr>
          <a:xfrm>
            <a:off x="367850" y="4557950"/>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Read more: </a:t>
            </a:r>
            <a:r>
              <a:rPr lang="en">
                <a:solidFill>
                  <a:schemeClr val="dk1"/>
                </a:solidFill>
                <a:latin typeface="Calibri"/>
                <a:ea typeface="Calibri"/>
                <a:cs typeface="Calibri"/>
                <a:sym typeface="Calibri"/>
              </a:rPr>
              <a:t>https://www.storytellingwithdata.com/blog/2020/5/14/what-is-a-pie-chart</a:t>
            </a:r>
            <a:endParaRPr>
              <a:latin typeface="Calibri"/>
              <a:ea typeface="Calibri"/>
              <a:cs typeface="Calibri"/>
              <a:sym typeface="Calibri"/>
            </a:endParaRPr>
          </a:p>
        </p:txBody>
      </p:sp>
      <p:pic>
        <p:nvPicPr>
          <p:cNvPr id="238" name="Google Shape;238;g27cb0c2591b_0_81"/>
          <p:cNvPicPr preferRelativeResize="0"/>
          <p:nvPr/>
        </p:nvPicPr>
        <p:blipFill>
          <a:blip r:embed="rId3">
            <a:alphaModFix/>
          </a:blip>
          <a:stretch>
            <a:fillRect/>
          </a:stretch>
        </p:blipFill>
        <p:spPr>
          <a:xfrm>
            <a:off x="1735099" y="1584700"/>
            <a:ext cx="3333451" cy="289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7cb0c2591b_0_86"/>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Visualization &amp; </a:t>
            </a:r>
            <a:r>
              <a:rPr lang="en"/>
              <a:t>Presentation</a:t>
            </a:r>
            <a:r>
              <a:rPr lang="en"/>
              <a:t> tools</a:t>
            </a:r>
            <a:endParaRPr/>
          </a:p>
        </p:txBody>
      </p:sp>
      <p:pic>
        <p:nvPicPr>
          <p:cNvPr id="244" name="Google Shape;244;g27cb0c2591b_0_86"/>
          <p:cNvPicPr preferRelativeResize="0"/>
          <p:nvPr/>
        </p:nvPicPr>
        <p:blipFill>
          <a:blip r:embed="rId3">
            <a:alphaModFix/>
          </a:blip>
          <a:stretch>
            <a:fillRect/>
          </a:stretch>
        </p:blipFill>
        <p:spPr>
          <a:xfrm>
            <a:off x="94268" y="1104100"/>
            <a:ext cx="2129582" cy="1197901"/>
          </a:xfrm>
          <a:prstGeom prst="rect">
            <a:avLst/>
          </a:prstGeom>
          <a:noFill/>
          <a:ln>
            <a:noFill/>
          </a:ln>
        </p:spPr>
      </p:pic>
      <p:pic>
        <p:nvPicPr>
          <p:cNvPr id="245" name="Google Shape;245;g27cb0c2591b_0_86"/>
          <p:cNvPicPr preferRelativeResize="0"/>
          <p:nvPr/>
        </p:nvPicPr>
        <p:blipFill>
          <a:blip r:embed="rId4">
            <a:alphaModFix/>
          </a:blip>
          <a:stretch>
            <a:fillRect/>
          </a:stretch>
        </p:blipFill>
        <p:spPr>
          <a:xfrm>
            <a:off x="2079800" y="1104100"/>
            <a:ext cx="2129597" cy="1197901"/>
          </a:xfrm>
          <a:prstGeom prst="rect">
            <a:avLst/>
          </a:prstGeom>
          <a:noFill/>
          <a:ln>
            <a:noFill/>
          </a:ln>
        </p:spPr>
      </p:pic>
      <p:pic>
        <p:nvPicPr>
          <p:cNvPr id="246" name="Google Shape;246;g27cb0c2591b_0_86"/>
          <p:cNvPicPr preferRelativeResize="0"/>
          <p:nvPr/>
        </p:nvPicPr>
        <p:blipFill>
          <a:blip r:embed="rId5">
            <a:alphaModFix/>
          </a:blip>
          <a:stretch>
            <a:fillRect/>
          </a:stretch>
        </p:blipFill>
        <p:spPr>
          <a:xfrm>
            <a:off x="464800" y="2633475"/>
            <a:ext cx="3222000" cy="644400"/>
          </a:xfrm>
          <a:prstGeom prst="rect">
            <a:avLst/>
          </a:prstGeom>
          <a:noFill/>
          <a:ln>
            <a:noFill/>
          </a:ln>
        </p:spPr>
      </p:pic>
      <p:pic>
        <p:nvPicPr>
          <p:cNvPr id="247" name="Google Shape;247;g27cb0c2591b_0_86"/>
          <p:cNvPicPr preferRelativeResize="0"/>
          <p:nvPr/>
        </p:nvPicPr>
        <p:blipFill>
          <a:blip r:embed="rId6">
            <a:alphaModFix/>
          </a:blip>
          <a:stretch>
            <a:fillRect/>
          </a:stretch>
        </p:blipFill>
        <p:spPr>
          <a:xfrm>
            <a:off x="5177350" y="2690496"/>
            <a:ext cx="2326026" cy="775342"/>
          </a:xfrm>
          <a:prstGeom prst="rect">
            <a:avLst/>
          </a:prstGeom>
          <a:noFill/>
          <a:ln>
            <a:noFill/>
          </a:ln>
        </p:spPr>
      </p:pic>
      <p:pic>
        <p:nvPicPr>
          <p:cNvPr id="248" name="Google Shape;248;g27cb0c2591b_0_86"/>
          <p:cNvPicPr preferRelativeResize="0"/>
          <p:nvPr/>
        </p:nvPicPr>
        <p:blipFill>
          <a:blip r:embed="rId7">
            <a:alphaModFix/>
          </a:blip>
          <a:stretch>
            <a:fillRect/>
          </a:stretch>
        </p:blipFill>
        <p:spPr>
          <a:xfrm>
            <a:off x="487350" y="3552194"/>
            <a:ext cx="2781625" cy="1084450"/>
          </a:xfrm>
          <a:prstGeom prst="rect">
            <a:avLst/>
          </a:prstGeom>
          <a:noFill/>
          <a:ln>
            <a:noFill/>
          </a:ln>
        </p:spPr>
      </p:pic>
      <p:pic>
        <p:nvPicPr>
          <p:cNvPr id="249" name="Google Shape;249;g27cb0c2591b_0_86"/>
          <p:cNvPicPr preferRelativeResize="0"/>
          <p:nvPr/>
        </p:nvPicPr>
        <p:blipFill>
          <a:blip r:embed="rId8">
            <a:alphaModFix/>
          </a:blip>
          <a:stretch>
            <a:fillRect/>
          </a:stretch>
        </p:blipFill>
        <p:spPr>
          <a:xfrm>
            <a:off x="4853425" y="1092681"/>
            <a:ext cx="2129600" cy="1277769"/>
          </a:xfrm>
          <a:prstGeom prst="rect">
            <a:avLst/>
          </a:prstGeom>
          <a:noFill/>
          <a:ln>
            <a:noFill/>
          </a:ln>
        </p:spPr>
      </p:pic>
      <p:pic>
        <p:nvPicPr>
          <p:cNvPr id="250" name="Google Shape;250;g27cb0c2591b_0_86"/>
          <p:cNvPicPr preferRelativeResize="0"/>
          <p:nvPr/>
        </p:nvPicPr>
        <p:blipFill>
          <a:blip r:embed="rId9">
            <a:alphaModFix/>
          </a:blip>
          <a:stretch>
            <a:fillRect/>
          </a:stretch>
        </p:blipFill>
        <p:spPr>
          <a:xfrm>
            <a:off x="3768963" y="2279148"/>
            <a:ext cx="1084450" cy="1084450"/>
          </a:xfrm>
          <a:prstGeom prst="rect">
            <a:avLst/>
          </a:prstGeom>
          <a:noFill/>
          <a:ln>
            <a:noFill/>
          </a:ln>
        </p:spPr>
      </p:pic>
      <p:pic>
        <p:nvPicPr>
          <p:cNvPr id="251" name="Google Shape;251;g27cb0c2591b_0_86"/>
          <p:cNvPicPr preferRelativeResize="0"/>
          <p:nvPr/>
        </p:nvPicPr>
        <p:blipFill>
          <a:blip r:embed="rId10">
            <a:alphaModFix/>
          </a:blip>
          <a:stretch>
            <a:fillRect/>
          </a:stretch>
        </p:blipFill>
        <p:spPr>
          <a:xfrm>
            <a:off x="3503325" y="3854325"/>
            <a:ext cx="2781626" cy="782321"/>
          </a:xfrm>
          <a:prstGeom prst="rect">
            <a:avLst/>
          </a:prstGeom>
          <a:noFill/>
          <a:ln>
            <a:noFill/>
          </a:ln>
        </p:spPr>
      </p:pic>
      <p:pic>
        <p:nvPicPr>
          <p:cNvPr id="252" name="Google Shape;252;g27cb0c2591b_0_86"/>
          <p:cNvPicPr preferRelativeResize="0"/>
          <p:nvPr/>
        </p:nvPicPr>
        <p:blipFill>
          <a:blip r:embed="rId11">
            <a:alphaModFix/>
          </a:blip>
          <a:stretch>
            <a:fillRect/>
          </a:stretch>
        </p:blipFill>
        <p:spPr>
          <a:xfrm>
            <a:off x="6578598" y="3961746"/>
            <a:ext cx="2293228" cy="782325"/>
          </a:xfrm>
          <a:prstGeom prst="rect">
            <a:avLst/>
          </a:prstGeom>
          <a:noFill/>
          <a:ln>
            <a:noFill/>
          </a:ln>
        </p:spPr>
      </p:pic>
      <p:pic>
        <p:nvPicPr>
          <p:cNvPr id="253" name="Google Shape;253;g27cb0c2591b_0_86"/>
          <p:cNvPicPr preferRelativeResize="0"/>
          <p:nvPr/>
        </p:nvPicPr>
        <p:blipFill>
          <a:blip r:embed="rId12">
            <a:alphaModFix/>
          </a:blip>
          <a:stretch>
            <a:fillRect/>
          </a:stretch>
        </p:blipFill>
        <p:spPr>
          <a:xfrm>
            <a:off x="7294925" y="939600"/>
            <a:ext cx="1329175" cy="1329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7cb0c2591b_0_114"/>
          <p:cNvSpPr txBox="1"/>
          <p:nvPr>
            <p:ph type="title"/>
          </p:nvPr>
        </p:nvSpPr>
        <p:spPr>
          <a:xfrm>
            <a:off x="536486" y="554681"/>
            <a:ext cx="3466800" cy="4034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7cb0c2591b_0_91"/>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Mini-project</a:t>
            </a:r>
            <a:endParaRPr/>
          </a:p>
        </p:txBody>
      </p:sp>
      <p:sp>
        <p:nvSpPr>
          <p:cNvPr id="264" name="Google Shape;264;g27cb0c2591b_0_91"/>
          <p:cNvSpPr txBox="1"/>
          <p:nvPr>
            <p:ph idx="1" type="body"/>
          </p:nvPr>
        </p:nvSpPr>
        <p:spPr>
          <a:xfrm>
            <a:off x="367853" y="1138246"/>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Link to notebook:</a:t>
            </a:r>
            <a:endParaRPr sz="1800"/>
          </a:p>
          <a:p>
            <a:pPr indent="0" lvl="0" marL="0" rtl="0" algn="l">
              <a:spcBef>
                <a:spcPts val="800"/>
              </a:spcBef>
              <a:spcAft>
                <a:spcPts val="0"/>
              </a:spcAft>
              <a:buNone/>
            </a:pPr>
            <a:r>
              <a:rPr lang="en" sz="1800" u="sng">
                <a:solidFill>
                  <a:schemeClr val="hlink"/>
                </a:solidFill>
                <a:hlinkClick r:id="rId3"/>
              </a:rPr>
              <a:t>https://drive.google.com/drive/folders/1-eG-r4RIxFEh6QvTwlHLS1SQtVVMVBW1?usp=drive_link</a:t>
            </a:r>
            <a:endParaRPr sz="1800"/>
          </a:p>
          <a:p>
            <a:pPr indent="0" lvl="0" marL="0" rtl="0" algn="l">
              <a:spcBef>
                <a:spcPts val="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7cb0c2591b_0_96"/>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Additional Resources</a:t>
            </a:r>
            <a:endParaRPr/>
          </a:p>
        </p:txBody>
      </p:sp>
      <p:sp>
        <p:nvSpPr>
          <p:cNvPr id="270" name="Google Shape;270;g27cb0c2591b_0_96"/>
          <p:cNvSpPr txBox="1"/>
          <p:nvPr>
            <p:ph idx="1" type="body"/>
          </p:nvPr>
        </p:nvSpPr>
        <p:spPr>
          <a:xfrm>
            <a:off x="367853" y="1138246"/>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latin typeface="Arial"/>
                <a:ea typeface="Arial"/>
                <a:cs typeface="Arial"/>
                <a:sym typeface="Arial"/>
              </a:rPr>
              <a:t>EDA: </a:t>
            </a:r>
            <a:r>
              <a:rPr lang="en" sz="1800" u="sng">
                <a:solidFill>
                  <a:srgbClr val="0097A7"/>
                </a:solidFill>
                <a:latin typeface="Arial"/>
                <a:ea typeface="Arial"/>
                <a:cs typeface="Arial"/>
                <a:sym typeface="Arial"/>
                <a:hlinkClick r:id="rId3">
                  <a:extLst>
                    <a:ext uri="{A12FA001-AC4F-418D-AE19-62706E023703}">
                      <ahyp:hlinkClr val="tx"/>
                    </a:ext>
                  </a:extLst>
                </a:hlinkClick>
              </a:rPr>
              <a:t>https://app.datacamp.com/learn/courses/understanding-data-visualization</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 sz="1800">
                <a:solidFill>
                  <a:srgbClr val="595959"/>
                </a:solidFill>
                <a:latin typeface="Arial"/>
                <a:ea typeface="Arial"/>
                <a:cs typeface="Arial"/>
                <a:sym typeface="Arial"/>
              </a:rPr>
              <a:t>Data Storytelling: </a:t>
            </a:r>
            <a:r>
              <a:rPr lang="en" sz="1800" u="sng">
                <a:solidFill>
                  <a:srgbClr val="0097A7"/>
                </a:solidFill>
                <a:latin typeface="Arial"/>
                <a:ea typeface="Arial"/>
                <a:cs typeface="Arial"/>
                <a:sym typeface="Arial"/>
                <a:hlinkClick r:id="rId4">
                  <a:extLst>
                    <a:ext uri="{A12FA001-AC4F-418D-AE19-62706E023703}">
                      <ahyp:hlinkClr val="tx"/>
                    </a:ext>
                  </a:extLst>
                </a:hlinkClick>
              </a:rPr>
              <a:t>https://elvtr.com/</a:t>
            </a:r>
            <a:r>
              <a:rPr lang="en" sz="1800">
                <a:solidFill>
                  <a:srgbClr val="595959"/>
                </a:solidFill>
                <a:latin typeface="Arial"/>
                <a:ea typeface="Arial"/>
                <a:cs typeface="Arial"/>
                <a:sym typeface="Arial"/>
              </a:rPr>
              <a:t>, </a:t>
            </a:r>
            <a:r>
              <a:rPr lang="en" sz="1800" u="sng">
                <a:solidFill>
                  <a:srgbClr val="0097A7"/>
                </a:solidFill>
                <a:latin typeface="Arial"/>
                <a:ea typeface="Arial"/>
                <a:cs typeface="Arial"/>
                <a:sym typeface="Arial"/>
                <a:hlinkClick r:id="rId5">
                  <a:extLst>
                    <a:ext uri="{A12FA001-AC4F-418D-AE19-62706E023703}">
                      <ahyp:hlinkClr val="tx"/>
                    </a:ext>
                  </a:extLst>
                </a:hlinkClick>
              </a:rPr>
              <a:t>https://www.youtube.com/watch?v=oVyu-P6f95g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
          <p:cNvSpPr txBox="1"/>
          <p:nvPr>
            <p:ph type="title"/>
          </p:nvPr>
        </p:nvSpPr>
        <p:spPr>
          <a:xfrm>
            <a:off x="536486" y="554681"/>
            <a:ext cx="3466800" cy="40341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4500"/>
              <a:buFont typeface="Trebuchet MS"/>
              <a:buNone/>
            </a:pPr>
            <a:r>
              <a:rPr lang="en" sz="3600"/>
              <a:t>Thank You</a:t>
            </a:r>
            <a:endParaRPr sz="3600"/>
          </a:p>
        </p:txBody>
      </p:sp>
      <p:sp>
        <p:nvSpPr>
          <p:cNvPr id="276" name="Google Shape;276;p3"/>
          <p:cNvSpPr txBox="1"/>
          <p:nvPr/>
        </p:nvSpPr>
        <p:spPr>
          <a:xfrm>
            <a:off x="588875" y="3780050"/>
            <a:ext cx="2174700" cy="431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Feedback form: </a:t>
            </a:r>
            <a:r>
              <a:rPr lang="en" sz="1600" u="sng">
                <a:solidFill>
                  <a:schemeClr val="lt1"/>
                </a:solidFill>
                <a:latin typeface="Calibri"/>
                <a:ea typeface="Calibri"/>
                <a:cs typeface="Calibri"/>
                <a:sym typeface="Calibri"/>
                <a:hlinkClick r:id="rId3">
                  <a:extLst>
                    <a:ext uri="{A12FA001-AC4F-418D-AE19-62706E023703}">
                      <ahyp:hlinkClr val="tx"/>
                    </a:ext>
                  </a:extLst>
                </a:hlinkClick>
              </a:rPr>
              <a:t>Link</a:t>
            </a:r>
            <a:endParaRPr sz="1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367853" y="128236"/>
            <a:ext cx="7886700" cy="644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accent2"/>
              </a:buClr>
              <a:buSzPts val="2400"/>
              <a:buFont typeface="Trebuchet MS"/>
              <a:buNone/>
            </a:pPr>
            <a:r>
              <a:rPr lang="en" sz="2400">
                <a:solidFill>
                  <a:srgbClr val="FF8B3D"/>
                </a:solidFill>
              </a:rPr>
              <a:t>Agenda</a:t>
            </a:r>
            <a:endParaRPr sz="1100">
              <a:solidFill>
                <a:srgbClr val="FF8B3D"/>
              </a:solidFill>
            </a:endParaRPr>
          </a:p>
        </p:txBody>
      </p:sp>
      <p:sp>
        <p:nvSpPr>
          <p:cNvPr id="115" name="Google Shape;115;p2"/>
          <p:cNvSpPr txBox="1"/>
          <p:nvPr>
            <p:ph idx="1" type="body"/>
          </p:nvPr>
        </p:nvSpPr>
        <p:spPr>
          <a:xfrm>
            <a:off x="416850" y="903150"/>
            <a:ext cx="8310300" cy="3337200"/>
          </a:xfrm>
          <a:prstGeom prst="rect">
            <a:avLst/>
          </a:prstGeom>
          <a:noFill/>
          <a:ln>
            <a:noFill/>
          </a:ln>
        </p:spPr>
        <p:txBody>
          <a:bodyPr anchorCtr="0" anchor="t" bIns="34275" lIns="68575" spcFirstLastPara="1" rIns="68575" wrap="square" tIns="34275">
            <a:noAutofit/>
          </a:bodyPr>
          <a:lstStyle/>
          <a:p>
            <a:pPr indent="-342900" lvl="0" marL="457200" rtl="0" algn="l">
              <a:lnSpc>
                <a:spcPct val="200000"/>
              </a:lnSpc>
              <a:spcBef>
                <a:spcPts val="0"/>
              </a:spcBef>
              <a:spcAft>
                <a:spcPts val="0"/>
              </a:spcAft>
              <a:buClr>
                <a:schemeClr val="dk1"/>
              </a:buClr>
              <a:buSzPts val="1800"/>
              <a:buFont typeface="Trebuchet MS"/>
              <a:buAutoNum type="arabicPeriod"/>
            </a:pPr>
            <a:r>
              <a:rPr lang="en" sz="1800"/>
              <a:t>Why visualization matters </a:t>
            </a:r>
            <a:endParaRPr sz="1800"/>
          </a:p>
          <a:p>
            <a:pPr indent="-342900" lvl="0" marL="457200" rtl="0" algn="l">
              <a:lnSpc>
                <a:spcPct val="200000"/>
              </a:lnSpc>
              <a:spcBef>
                <a:spcPts val="0"/>
              </a:spcBef>
              <a:spcAft>
                <a:spcPts val="0"/>
              </a:spcAft>
              <a:buClr>
                <a:schemeClr val="dk1"/>
              </a:buClr>
              <a:buSzPts val="1800"/>
              <a:buFont typeface="Trebuchet MS"/>
              <a:buAutoNum type="arabicPeriod"/>
            </a:pPr>
            <a:r>
              <a:rPr lang="en" sz="1800"/>
              <a:t>Use cases: exploratory data analysis, data storytelling/presentation </a:t>
            </a:r>
            <a:endParaRPr sz="1800"/>
          </a:p>
          <a:p>
            <a:pPr indent="-342900" lvl="0" marL="457200" rtl="0" algn="l">
              <a:lnSpc>
                <a:spcPct val="200000"/>
              </a:lnSpc>
              <a:spcBef>
                <a:spcPts val="0"/>
              </a:spcBef>
              <a:spcAft>
                <a:spcPts val="0"/>
              </a:spcAft>
              <a:buClr>
                <a:schemeClr val="dk1"/>
              </a:buClr>
              <a:buSzPts val="1800"/>
              <a:buFont typeface="Trebuchet MS"/>
              <a:buAutoNum type="arabicPeriod"/>
            </a:pPr>
            <a:r>
              <a:rPr lang="en" sz="1800"/>
              <a:t>Data types &amp; visualization techniques (quiz)</a:t>
            </a:r>
            <a:endParaRPr sz="1800"/>
          </a:p>
          <a:p>
            <a:pPr indent="-342900" lvl="0" marL="457200" rtl="0" algn="l">
              <a:lnSpc>
                <a:spcPct val="200000"/>
              </a:lnSpc>
              <a:spcBef>
                <a:spcPts val="0"/>
              </a:spcBef>
              <a:spcAft>
                <a:spcPts val="0"/>
              </a:spcAft>
              <a:buClr>
                <a:schemeClr val="dk1"/>
              </a:buClr>
              <a:buSzPts val="1800"/>
              <a:buFont typeface="Trebuchet MS"/>
              <a:buAutoNum type="arabicPeriod"/>
            </a:pPr>
            <a:r>
              <a:rPr lang="en" sz="1800"/>
              <a:t>Visualization &amp; presentation tools </a:t>
            </a:r>
            <a:endParaRPr sz="1800"/>
          </a:p>
          <a:p>
            <a:pPr indent="-342900" lvl="0" marL="457200" rtl="0" algn="l">
              <a:lnSpc>
                <a:spcPct val="200000"/>
              </a:lnSpc>
              <a:spcBef>
                <a:spcPts val="0"/>
              </a:spcBef>
              <a:spcAft>
                <a:spcPts val="0"/>
              </a:spcAft>
              <a:buClr>
                <a:schemeClr val="dk1"/>
              </a:buClr>
              <a:buSzPts val="1800"/>
              <a:buFont typeface="Trebuchet MS"/>
              <a:buAutoNum type="arabicPeriod"/>
            </a:pPr>
            <a:r>
              <a:rPr lang="en" sz="1800"/>
              <a:t>Mini project on EDA visualization</a:t>
            </a:r>
            <a:endParaRPr sz="1800"/>
          </a:p>
          <a:p>
            <a:pPr indent="-342900" lvl="0" marL="457200" rtl="0" algn="l">
              <a:lnSpc>
                <a:spcPct val="200000"/>
              </a:lnSpc>
              <a:spcBef>
                <a:spcPts val="0"/>
              </a:spcBef>
              <a:spcAft>
                <a:spcPts val="0"/>
              </a:spcAft>
              <a:buClr>
                <a:schemeClr val="dk1"/>
              </a:buClr>
              <a:buSzPts val="1800"/>
              <a:buAutoNum type="arabicPeriod"/>
            </a:pPr>
            <a:r>
              <a:rPr lang="en" sz="1800"/>
              <a:t>Additional resources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7cb0c2591b_0_163"/>
          <p:cNvSpPr txBox="1"/>
          <p:nvPr>
            <p:ph type="title"/>
          </p:nvPr>
        </p:nvSpPr>
        <p:spPr>
          <a:xfrm>
            <a:off x="536486" y="554681"/>
            <a:ext cx="3466800" cy="4034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Why Viz Matters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7cb0c2591b_0_157"/>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Summary Statistics</a:t>
            </a:r>
            <a:endParaRPr/>
          </a:p>
        </p:txBody>
      </p:sp>
      <p:sp>
        <p:nvSpPr>
          <p:cNvPr id="126" name="Google Shape;126;g27cb0c2591b_0_157"/>
          <p:cNvSpPr txBox="1"/>
          <p:nvPr>
            <p:ph idx="1" type="body"/>
          </p:nvPr>
        </p:nvSpPr>
        <p:spPr>
          <a:xfrm>
            <a:off x="367853" y="869646"/>
            <a:ext cx="7886700" cy="32634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en" sz="1800"/>
              <a:t>Statisticians commonly try to describe and characterize data/observations by finding:</a:t>
            </a:r>
            <a:endParaRPr sz="1800"/>
          </a:p>
          <a:p>
            <a:pPr indent="-342900" lvl="0" marL="673100" marR="215900" rtl="0" algn="l">
              <a:lnSpc>
                <a:spcPct val="150000"/>
              </a:lnSpc>
              <a:spcBef>
                <a:spcPts val="1200"/>
              </a:spcBef>
              <a:spcAft>
                <a:spcPts val="0"/>
              </a:spcAft>
              <a:buClr>
                <a:schemeClr val="dk1"/>
              </a:buClr>
              <a:buSzPts val="1800"/>
              <a:buChar char="●"/>
            </a:pPr>
            <a:r>
              <a:rPr lang="en" sz="1800"/>
              <a:t>a measure of location, or central tendency, such as the </a:t>
            </a:r>
            <a:r>
              <a:rPr b="1" lang="en" sz="1800"/>
              <a:t>arithmetic mean</a:t>
            </a:r>
            <a:endParaRPr b="1" sz="1800"/>
          </a:p>
          <a:p>
            <a:pPr indent="-342900" lvl="0" marL="673100" marR="215900" rtl="0" algn="l">
              <a:lnSpc>
                <a:spcPct val="150000"/>
              </a:lnSpc>
              <a:spcBef>
                <a:spcPts val="0"/>
              </a:spcBef>
              <a:spcAft>
                <a:spcPts val="0"/>
              </a:spcAft>
              <a:buClr>
                <a:schemeClr val="dk1"/>
              </a:buClr>
              <a:buSzPts val="1800"/>
              <a:buChar char="●"/>
            </a:pPr>
            <a:r>
              <a:rPr lang="en" sz="1800"/>
              <a:t>a measure of statistical dispersion like the </a:t>
            </a:r>
            <a:r>
              <a:rPr b="1" lang="en" sz="1800"/>
              <a:t>standard mean absolute deviation</a:t>
            </a:r>
            <a:endParaRPr b="1" sz="1800"/>
          </a:p>
          <a:p>
            <a:pPr indent="-342900" lvl="0" marL="673100" marR="215900" rtl="0" algn="l">
              <a:lnSpc>
                <a:spcPct val="150000"/>
              </a:lnSpc>
              <a:spcBef>
                <a:spcPts val="0"/>
              </a:spcBef>
              <a:spcAft>
                <a:spcPts val="0"/>
              </a:spcAft>
              <a:buClr>
                <a:schemeClr val="dk1"/>
              </a:buClr>
              <a:buSzPts val="1800"/>
              <a:buChar char="●"/>
            </a:pPr>
            <a:r>
              <a:rPr lang="en" sz="1800"/>
              <a:t>a measure of the shape of the distribution like </a:t>
            </a:r>
            <a:r>
              <a:rPr b="1" lang="en" sz="1800"/>
              <a:t>skewness</a:t>
            </a:r>
            <a:endParaRPr b="1" sz="1800"/>
          </a:p>
          <a:p>
            <a:pPr indent="-342900" lvl="0" marL="673100" marR="215900" rtl="0" algn="l">
              <a:lnSpc>
                <a:spcPct val="150000"/>
              </a:lnSpc>
              <a:spcBef>
                <a:spcPts val="0"/>
              </a:spcBef>
              <a:spcAft>
                <a:spcPts val="0"/>
              </a:spcAft>
              <a:buClr>
                <a:schemeClr val="dk1"/>
              </a:buClr>
              <a:buSzPts val="1800"/>
              <a:buChar char="●"/>
            </a:pPr>
            <a:r>
              <a:rPr lang="en" sz="1800"/>
              <a:t>if more than one variable is measured, a measure of statistical dependence such as a </a:t>
            </a:r>
            <a:r>
              <a:rPr b="1" lang="en" sz="1800"/>
              <a:t>correlation coefficient</a:t>
            </a:r>
            <a:endParaRPr b="1" sz="1800"/>
          </a:p>
          <a:p>
            <a:pPr indent="0" lvl="0" marL="0" rtl="0" algn="l">
              <a:lnSpc>
                <a:spcPct val="100000"/>
              </a:lnSpc>
              <a:spcBef>
                <a:spcPts val="1800"/>
              </a:spcBef>
              <a:spcAft>
                <a:spcPts val="0"/>
              </a:spcAft>
              <a:buClr>
                <a:schemeClr val="dk1"/>
              </a:buClr>
              <a:buSzPts val="1100"/>
              <a:buFont typeface="Arial"/>
              <a:buNone/>
            </a:pPr>
            <a:r>
              <a:t/>
            </a:r>
            <a:endParaRPr sz="2800">
              <a:solidFill>
                <a:srgbClr val="ED7D3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7cb0c2591b_0_28"/>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Why visualization matters</a:t>
            </a:r>
            <a:endParaRPr/>
          </a:p>
        </p:txBody>
      </p:sp>
      <p:pic>
        <p:nvPicPr>
          <p:cNvPr id="132" name="Google Shape;132;g27cb0c2591b_0_28"/>
          <p:cNvPicPr preferRelativeResize="0"/>
          <p:nvPr/>
        </p:nvPicPr>
        <p:blipFill>
          <a:blip r:embed="rId3">
            <a:alphaModFix/>
          </a:blip>
          <a:stretch>
            <a:fillRect/>
          </a:stretch>
        </p:blipFill>
        <p:spPr>
          <a:xfrm>
            <a:off x="1683350" y="964997"/>
            <a:ext cx="4940074" cy="3792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7cb0c2591b_0_136"/>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The Datasaurus</a:t>
            </a:r>
            <a:endParaRPr/>
          </a:p>
        </p:txBody>
      </p:sp>
      <p:sp>
        <p:nvSpPr>
          <p:cNvPr id="138" name="Google Shape;138;g27cb0c2591b_0_136"/>
          <p:cNvSpPr txBox="1"/>
          <p:nvPr>
            <p:ph idx="1" type="body"/>
          </p:nvPr>
        </p:nvSpPr>
        <p:spPr>
          <a:xfrm>
            <a:off x="367850" y="4326299"/>
            <a:ext cx="7886700" cy="4017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1200"/>
              </a:spcAft>
              <a:buNone/>
            </a:pPr>
            <a:r>
              <a:rPr b="1" lang="en" sz="1150" u="sng">
                <a:solidFill>
                  <a:srgbClr val="212121"/>
                </a:solidFill>
                <a:latin typeface="Arial"/>
                <a:ea typeface="Arial"/>
                <a:cs typeface="Arial"/>
                <a:sym typeface="Arial"/>
                <a:hlinkClick r:id="rId3">
                  <a:extLst>
                    <a:ext uri="{A12FA001-AC4F-418D-AE19-62706E023703}">
                      <ahyp:hlinkClr val="tx"/>
                    </a:ext>
                  </a:extLst>
                </a:hlinkClick>
              </a:rPr>
              <a:t>Datasaurus</a:t>
            </a:r>
            <a:r>
              <a:rPr lang="en" sz="1400">
                <a:solidFill>
                  <a:srgbClr val="595959"/>
                </a:solidFill>
                <a:latin typeface="Arial"/>
                <a:ea typeface="Arial"/>
                <a:cs typeface="Arial"/>
                <a:sym typeface="Arial"/>
              </a:rPr>
              <a:t>- https://www.research.autodesk.com/publications/same-stats-different-graphs/</a:t>
            </a:r>
            <a:endParaRPr/>
          </a:p>
        </p:txBody>
      </p:sp>
      <p:pic>
        <p:nvPicPr>
          <p:cNvPr id="139" name="Google Shape;139;g27cb0c2591b_0_136"/>
          <p:cNvPicPr preferRelativeResize="0"/>
          <p:nvPr/>
        </p:nvPicPr>
        <p:blipFill>
          <a:blip r:embed="rId4">
            <a:alphaModFix/>
          </a:blip>
          <a:stretch>
            <a:fillRect/>
          </a:stretch>
        </p:blipFill>
        <p:spPr>
          <a:xfrm>
            <a:off x="867713" y="1311588"/>
            <a:ext cx="6448425" cy="23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7cb0c2591b_0_23"/>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Datasaurus Dozen</a:t>
            </a:r>
            <a:endParaRPr/>
          </a:p>
        </p:txBody>
      </p:sp>
      <p:pic>
        <p:nvPicPr>
          <p:cNvPr id="145" name="Google Shape;145;g27cb0c2591b_0_23"/>
          <p:cNvPicPr preferRelativeResize="0"/>
          <p:nvPr/>
        </p:nvPicPr>
        <p:blipFill>
          <a:blip r:embed="rId3">
            <a:alphaModFix/>
          </a:blip>
          <a:stretch>
            <a:fillRect/>
          </a:stretch>
        </p:blipFill>
        <p:spPr>
          <a:xfrm>
            <a:off x="422900" y="987488"/>
            <a:ext cx="6974574" cy="3465676"/>
          </a:xfrm>
          <a:prstGeom prst="rect">
            <a:avLst/>
          </a:prstGeom>
          <a:noFill/>
          <a:ln>
            <a:noFill/>
          </a:ln>
        </p:spPr>
      </p:pic>
      <p:sp>
        <p:nvSpPr>
          <p:cNvPr id="146" name="Google Shape;146;g27cb0c2591b_0_23"/>
          <p:cNvSpPr txBox="1"/>
          <p:nvPr/>
        </p:nvSpPr>
        <p:spPr>
          <a:xfrm>
            <a:off x="422900" y="4565150"/>
            <a:ext cx="7395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7cb0c2591b_0_146"/>
          <p:cNvSpPr txBox="1"/>
          <p:nvPr>
            <p:ph idx="1" type="body"/>
          </p:nvPr>
        </p:nvSpPr>
        <p:spPr>
          <a:xfrm>
            <a:off x="378700" y="985750"/>
            <a:ext cx="7443600" cy="1812900"/>
          </a:xfrm>
          <a:prstGeom prst="rect">
            <a:avLst/>
          </a:prstGeom>
        </p:spPr>
        <p:txBody>
          <a:bodyPr anchorCtr="0" anchor="t" bIns="34275" lIns="68575" spcFirstLastPara="1" rIns="68575" wrap="square" tIns="34275">
            <a:noAutofit/>
          </a:bodyPr>
          <a:lstStyle/>
          <a:p>
            <a:pPr indent="0" lvl="0" marL="457200" rtl="0" algn="l">
              <a:lnSpc>
                <a:spcPct val="100000"/>
              </a:lnSpc>
              <a:spcBef>
                <a:spcPts val="0"/>
              </a:spcBef>
              <a:spcAft>
                <a:spcPts val="0"/>
              </a:spcAft>
              <a:buNone/>
            </a:pPr>
            <a:r>
              <a:rPr lang="en" sz="2800">
                <a:solidFill>
                  <a:srgbClr val="ED7D31"/>
                </a:solidFill>
              </a:rPr>
              <a:t>While summary statistics helps us to explore our data we should n</a:t>
            </a:r>
            <a:r>
              <a:rPr lang="en" sz="2800">
                <a:solidFill>
                  <a:srgbClr val="ED7D31"/>
                </a:solidFill>
              </a:rPr>
              <a:t>ever trust summary statistics alone; always visualize your data.</a:t>
            </a:r>
            <a:endParaRPr sz="2900">
              <a:solidFill>
                <a:srgbClr val="ED7D3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