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2B7F2-4ED9-403D-8D8A-879FE3B4014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C423D-7B4B-467C-A396-4684F9D5D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3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C423D-7B4B-467C-A396-4684F9D5D1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5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DE8D-798D-7555-88AA-4E95AF2C4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55F20-0008-EC69-AC5E-D4FE09F79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C1490-2FD4-AA50-BF50-4CF45762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235BF-6526-76F5-5969-04EDDEEC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8706E-08C5-A163-CBC0-FC7AE816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BE5-8A2D-8C54-A867-730006CE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E8D7C-1733-7420-C8E2-E1B600840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AF03-26F1-AC4F-04EC-3410C5C6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AABDB-17A1-FDF0-E308-D956490B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79D9C-4CC0-24EA-6C38-5F06378D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7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87074-DFB1-F2E5-FE3E-E983588B5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33FA0-2BA5-C1F9-9453-A4C2D05CA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3321-B3F2-4A16-8C64-8DC325FA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188C8-C17F-3F52-8E89-BDA6863A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C3A1-BC56-130D-575A-B17453EB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0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5F3D-D312-928A-32FE-7257407D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6CF6-4835-2587-BDF2-EA47C33E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4588C-59DE-2F0B-8FC0-84C64C1D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D2A61-CE4A-8891-E424-CCBF1B92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80E8D-334E-B257-73DB-24B5D00D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9CC0-142D-0422-B915-B6015A2B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0E424-1A09-B3F5-445E-3D6A9FEB9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E8D41-581E-95D0-BC61-2FC75315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B768F-F744-A98F-FDDE-2F26B118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01A2D-EE1F-C63F-6E0B-EA54C33E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3A80-A87E-D958-D2DB-90FEF1C6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5DEB2-CCCE-F170-1F5E-3F550729F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B4791-08C3-3085-79B4-63C4A6C20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416DA-E63F-75F7-16BF-6FE05494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DB0CF-1249-793C-6933-723E973A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69478-216A-E420-4871-50B60E4E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A8BE-99EA-CEB3-F967-3E3C3056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E3B47-DE42-B6AC-886D-39261395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DDFE9-841D-4C7F-2B89-B3FB2ED46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64B45-0D56-BCEA-CB35-E3A628EB1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B7089-3B4E-CA12-8290-AD730D246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ACA35-7947-CC39-9F84-DF76F92C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2F98D-335D-5379-B7EB-51568888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6135E-532D-47C6-EBF4-BCF9B6FA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4037-D3AD-4234-3784-617F2814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5E707-9B4D-9764-18C2-E6F951D1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1A7BC-9FD1-F3A1-FF97-C3B77D32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1E4CE-523B-97B0-46D1-83937B16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6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7AEB8-1F39-B754-CEB1-E6CC74FE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E0D89-B5C6-76DF-E3EE-7BC349C7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50BEE-FACB-CCF3-75B9-D90A28BF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B739-52C1-EC9C-BAB6-2190F2E5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D22FE-F550-4965-05BB-3BD1B961B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F61AD-E898-1348-500B-D53F8E68D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2113D-70B5-1554-B46B-E1FA9BE8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BD78A-BCFB-145F-3560-0F0D234A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CCA62-BD49-0A4E-BA55-F4548E5B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1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451F-A63A-4CA9-56FB-FF25D44D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EC0B8-E9A4-D6BC-BB6C-AC4DBBD0E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E3693-0009-6A56-43F4-448D30D4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5BE45-3029-7D5B-0B91-A6442F2C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A3B2A-5F1E-D057-20F7-C5001462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A52A6-6EBB-F9BC-7FF0-B021E143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452CD-2F74-E689-677A-5D2A444E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0BF50-C904-90BC-1C17-1DDCAF202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C5E9F-45E2-2B0B-2F8B-77B2BFB00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354A3-E78A-1718-5D47-74ED7E2BE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D6CD-F51E-9292-4433-501911A88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3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06CD9C-BDF8-D53A-EC65-A6A3AA46D577}"/>
              </a:ext>
            </a:extLst>
          </p:cNvPr>
          <p:cNvSpPr/>
          <p:nvPr/>
        </p:nvSpPr>
        <p:spPr>
          <a:xfrm rot="5400000">
            <a:off x="3097426" y="26860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308E4A-B3EC-0189-B846-E5C3F3EAE95C}"/>
              </a:ext>
            </a:extLst>
          </p:cNvPr>
          <p:cNvSpPr/>
          <p:nvPr/>
        </p:nvSpPr>
        <p:spPr>
          <a:xfrm rot="5400000">
            <a:off x="2701322" y="26860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B3BEBB-F496-31FC-2167-6216D8C60E9D}"/>
              </a:ext>
            </a:extLst>
          </p:cNvPr>
          <p:cNvSpPr/>
          <p:nvPr/>
        </p:nvSpPr>
        <p:spPr>
          <a:xfrm rot="5400000">
            <a:off x="2305217" y="26860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CE1CD8-A77F-DB25-7959-F156DA3DEACF}"/>
              </a:ext>
            </a:extLst>
          </p:cNvPr>
          <p:cNvSpPr/>
          <p:nvPr/>
        </p:nvSpPr>
        <p:spPr>
          <a:xfrm>
            <a:off x="2708160" y="299124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7DC428-68C5-9FBC-65A4-6773711B108A}"/>
              </a:ext>
            </a:extLst>
          </p:cNvPr>
          <p:cNvSpPr/>
          <p:nvPr/>
        </p:nvSpPr>
        <p:spPr>
          <a:xfrm>
            <a:off x="2708160" y="2660119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DA5666-D6B9-7672-0C3A-F03BCFF93E2E}"/>
              </a:ext>
            </a:extLst>
          </p:cNvPr>
          <p:cNvSpPr/>
          <p:nvPr/>
        </p:nvSpPr>
        <p:spPr>
          <a:xfrm>
            <a:off x="2708160" y="232899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4CE3F8-9F6A-233D-19DA-D55356C1E5B5}"/>
              </a:ext>
            </a:extLst>
          </p:cNvPr>
          <p:cNvSpPr/>
          <p:nvPr/>
        </p:nvSpPr>
        <p:spPr>
          <a:xfrm>
            <a:off x="2884202" y="2002869"/>
            <a:ext cx="1463040" cy="146304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rain - White Brain Icon Transparent Background Transparent PNG - 1000x1000  - Free Download on NicePNG">
            <a:extLst>
              <a:ext uri="{FF2B5EF4-FFF2-40B4-BE49-F238E27FC236}">
                <a16:creationId xmlns:a16="http://schemas.microsoft.com/office/drawing/2014/main" id="{50E2141D-8661-2873-8F84-A87578722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945" y="2561256"/>
            <a:ext cx="266678" cy="3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antum Computing Computer Urgent Care Research Clip Art PNG">
            <a:extLst>
              <a:ext uri="{FF2B5EF4-FFF2-40B4-BE49-F238E27FC236}">
                <a16:creationId xmlns:a16="http://schemas.microsoft.com/office/drawing/2014/main" id="{C811C460-4561-A612-7D62-9C39370CE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47" b="97727" l="10000" r="90000">
                        <a14:foregroundMark x1="44731" y1="91958" x2="46095" y2="92124"/>
                        <a14:foregroundMark x1="43293" y1="91783" x2="44731" y2="91958"/>
                        <a14:foregroundMark x1="43537" y1="7867" x2="53659" y2="3147"/>
                        <a14:foregroundMark x1="51525" y1="93531" x2="56585" y2="93531"/>
                        <a14:foregroundMark x1="43780" y1="93531" x2="47698" y2="93531"/>
                        <a14:foregroundMark x1="49735" y1="97643" x2="52073" y2="97727"/>
                        <a14:backgroundMark x1="47927" y1="93007" x2="51829" y2="92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78" y="2089768"/>
            <a:ext cx="1848212" cy="12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ABA0E3-0B5F-6C96-1D64-A5558ACDEC74}"/>
              </a:ext>
            </a:extLst>
          </p:cNvPr>
          <p:cNvSpPr/>
          <p:nvPr/>
        </p:nvSpPr>
        <p:spPr>
          <a:xfrm rot="5400000">
            <a:off x="6647076" y="27729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E670E43-A53E-2E50-AD5E-115D37F70437}"/>
              </a:ext>
            </a:extLst>
          </p:cNvPr>
          <p:cNvSpPr/>
          <p:nvPr/>
        </p:nvSpPr>
        <p:spPr>
          <a:xfrm rot="5400000">
            <a:off x="6250972" y="27729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A50BC17-0A53-FB1B-C32E-768989C073F7}"/>
              </a:ext>
            </a:extLst>
          </p:cNvPr>
          <p:cNvSpPr/>
          <p:nvPr/>
        </p:nvSpPr>
        <p:spPr>
          <a:xfrm rot="5400000">
            <a:off x="5854867" y="27729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CF20AE-B10E-1CD0-09C7-64FAF0BC3AE1}"/>
              </a:ext>
            </a:extLst>
          </p:cNvPr>
          <p:cNvSpPr/>
          <p:nvPr/>
        </p:nvSpPr>
        <p:spPr>
          <a:xfrm>
            <a:off x="6257810" y="307814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47FD0FF-E7E0-D1A5-7812-159872FA5C06}"/>
              </a:ext>
            </a:extLst>
          </p:cNvPr>
          <p:cNvSpPr/>
          <p:nvPr/>
        </p:nvSpPr>
        <p:spPr>
          <a:xfrm>
            <a:off x="6257810" y="2747019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3051DC-2B96-AB0C-C93A-37449C5C756E}"/>
              </a:ext>
            </a:extLst>
          </p:cNvPr>
          <p:cNvSpPr/>
          <p:nvPr/>
        </p:nvSpPr>
        <p:spPr>
          <a:xfrm>
            <a:off x="6257810" y="241589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BB870E7-8A73-9EBF-653E-BFD83A78BBA8}"/>
              </a:ext>
            </a:extLst>
          </p:cNvPr>
          <p:cNvSpPr/>
          <p:nvPr/>
        </p:nvSpPr>
        <p:spPr>
          <a:xfrm>
            <a:off x="6433852" y="2089769"/>
            <a:ext cx="1463040" cy="146304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Brain - White Brain Icon Transparent Background Transparent PNG - 1000x1000  - Free Download on NicePNG">
            <a:extLst>
              <a:ext uri="{FF2B5EF4-FFF2-40B4-BE49-F238E27FC236}">
                <a16:creationId xmlns:a16="http://schemas.microsoft.com/office/drawing/2014/main" id="{CC8B90D8-4DD3-303B-AAC7-8E1BA68B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595" y="2648156"/>
            <a:ext cx="266678" cy="3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Quantum Computing Computer Urgent Care Research Clip Art PNG">
            <a:extLst>
              <a:ext uri="{FF2B5EF4-FFF2-40B4-BE49-F238E27FC236}">
                <a16:creationId xmlns:a16="http://schemas.microsoft.com/office/drawing/2014/main" id="{C1F99566-FCC0-80A6-2A27-DCBECE5B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47" b="97727" l="10000" r="90000">
                        <a14:foregroundMark x1="44731" y1="91958" x2="46095" y2="92124"/>
                        <a14:foregroundMark x1="43293" y1="91783" x2="44731" y2="91958"/>
                        <a14:foregroundMark x1="43537" y1="7867" x2="53659" y2="3147"/>
                        <a14:foregroundMark x1="51525" y1="93531" x2="56585" y2="93531"/>
                        <a14:foregroundMark x1="43780" y1="93531" x2="47698" y2="93531"/>
                        <a14:foregroundMark x1="49735" y1="97643" x2="52073" y2="97727"/>
                        <a14:backgroundMark x1="47927" y1="93007" x2="51829" y2="92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828" y="2176668"/>
            <a:ext cx="1848212" cy="12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4078C6F-7305-516F-A414-B7F2B007C68D}"/>
              </a:ext>
            </a:extLst>
          </p:cNvPr>
          <p:cNvSpPr txBox="1"/>
          <p:nvPr/>
        </p:nvSpPr>
        <p:spPr>
          <a:xfrm>
            <a:off x="2804159" y="3564772"/>
            <a:ext cx="1724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latin typeface="Bahnschrift SemiLight Condensed" panose="020B0502040204020203" pitchFamily="34" charset="0"/>
              </a:rPr>
              <a:t>AISeQ</a:t>
            </a:r>
            <a:endParaRPr lang="en-US" sz="6000" b="1" dirty="0">
              <a:latin typeface="Bahnschrift SemiLight Condensed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144B260-6B1B-29D2-B90D-CEF4D988352B}"/>
              </a:ext>
            </a:extLst>
          </p:cNvPr>
          <p:cNvSpPr/>
          <p:nvPr/>
        </p:nvSpPr>
        <p:spPr>
          <a:xfrm rot="5400000">
            <a:off x="6675058" y="558588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22807A-6B52-A915-26BC-449070F24EA3}"/>
              </a:ext>
            </a:extLst>
          </p:cNvPr>
          <p:cNvSpPr/>
          <p:nvPr/>
        </p:nvSpPr>
        <p:spPr>
          <a:xfrm rot="5400000">
            <a:off x="6278954" y="558588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25A3C1-CC41-71DB-048B-F221BE5A796E}"/>
              </a:ext>
            </a:extLst>
          </p:cNvPr>
          <p:cNvSpPr/>
          <p:nvPr/>
        </p:nvSpPr>
        <p:spPr>
          <a:xfrm rot="5400000">
            <a:off x="5882849" y="558588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B33097-4520-719B-3F45-2E3EB8294BE6}"/>
              </a:ext>
            </a:extLst>
          </p:cNvPr>
          <p:cNvSpPr/>
          <p:nvPr/>
        </p:nvSpPr>
        <p:spPr>
          <a:xfrm>
            <a:off x="6285792" y="589103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BBACC5-B743-411A-C3BD-49FE6616A276}"/>
              </a:ext>
            </a:extLst>
          </p:cNvPr>
          <p:cNvSpPr/>
          <p:nvPr/>
        </p:nvSpPr>
        <p:spPr>
          <a:xfrm>
            <a:off x="6285792" y="5559909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A3494E-5771-C3D8-9F2F-77AE77C35585}"/>
              </a:ext>
            </a:extLst>
          </p:cNvPr>
          <p:cNvSpPr/>
          <p:nvPr/>
        </p:nvSpPr>
        <p:spPr>
          <a:xfrm>
            <a:off x="6285792" y="522878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C2795D2-F1BF-CE94-8A6B-44901BCA5AEA}"/>
              </a:ext>
            </a:extLst>
          </p:cNvPr>
          <p:cNvSpPr/>
          <p:nvPr/>
        </p:nvSpPr>
        <p:spPr>
          <a:xfrm>
            <a:off x="6461834" y="4902659"/>
            <a:ext cx="1463040" cy="146304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Brain - White Brain Icon Transparent Background Transparent PNG - 1000x1000  - Free Download on NicePNG">
            <a:extLst>
              <a:ext uri="{FF2B5EF4-FFF2-40B4-BE49-F238E27FC236}">
                <a16:creationId xmlns:a16="http://schemas.microsoft.com/office/drawing/2014/main" id="{03D580D6-79D7-2186-A93F-56610A2EA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77" y="5461046"/>
            <a:ext cx="266678" cy="3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Quantum Computing Computer Urgent Care Research Clip Art PNG">
            <a:extLst>
              <a:ext uri="{FF2B5EF4-FFF2-40B4-BE49-F238E27FC236}">
                <a16:creationId xmlns:a16="http://schemas.microsoft.com/office/drawing/2014/main" id="{D1450D98-739F-8887-6C3B-2850B9464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47" b="97727" l="10000" r="90000">
                        <a14:foregroundMark x1="44731" y1="91958" x2="46095" y2="92124"/>
                        <a14:foregroundMark x1="43293" y1="91783" x2="44731" y2="91958"/>
                        <a14:foregroundMark x1="43537" y1="7867" x2="53659" y2="3147"/>
                        <a14:foregroundMark x1="51525" y1="93531" x2="56585" y2="93531"/>
                        <a14:foregroundMark x1="43780" y1="93531" x2="47698" y2="93531"/>
                        <a14:foregroundMark x1="49735" y1="97643" x2="52073" y2="97727"/>
                        <a14:backgroundMark x1="47927" y1="93007" x2="51829" y2="92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810" y="4989558"/>
            <a:ext cx="1848212" cy="12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FDD57E55-9928-5301-88F2-574939F3C291}"/>
              </a:ext>
            </a:extLst>
          </p:cNvPr>
          <p:cNvSpPr/>
          <p:nvPr/>
        </p:nvSpPr>
        <p:spPr>
          <a:xfrm>
            <a:off x="5931490" y="4372031"/>
            <a:ext cx="2481439" cy="248143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0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7">
            <a:extLst>
              <a:ext uri="{FF2B5EF4-FFF2-40B4-BE49-F238E27FC236}">
                <a16:creationId xmlns:a16="http://schemas.microsoft.com/office/drawing/2014/main" id="{E7D69FF8-3445-E923-C0B3-80C854FEF365}"/>
              </a:ext>
            </a:extLst>
          </p:cNvPr>
          <p:cNvSpPr/>
          <p:nvPr/>
        </p:nvSpPr>
        <p:spPr>
          <a:xfrm>
            <a:off x="5657103" y="633708"/>
            <a:ext cx="2884554" cy="1712818"/>
          </a:xfrm>
          <a:prstGeom prst="roundRect">
            <a:avLst>
              <a:gd name="adj" fmla="val 557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19">
            <a:extLst>
              <a:ext uri="{FF2B5EF4-FFF2-40B4-BE49-F238E27FC236}">
                <a16:creationId xmlns:a16="http://schemas.microsoft.com/office/drawing/2014/main" id="{A74BECE9-AD52-BF0A-1EE5-11B4151FBE00}"/>
              </a:ext>
            </a:extLst>
          </p:cNvPr>
          <p:cNvSpPr/>
          <p:nvPr/>
        </p:nvSpPr>
        <p:spPr>
          <a:xfrm>
            <a:off x="10375435" y="2766196"/>
            <a:ext cx="2276009" cy="1712818"/>
          </a:xfrm>
          <a:prstGeom prst="roundRect">
            <a:avLst>
              <a:gd name="adj" fmla="val 55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16">
            <a:extLst>
              <a:ext uri="{FF2B5EF4-FFF2-40B4-BE49-F238E27FC236}">
                <a16:creationId xmlns:a16="http://schemas.microsoft.com/office/drawing/2014/main" id="{64BDF933-FEDF-FE3D-5B6A-187CDDFE793C}"/>
              </a:ext>
            </a:extLst>
          </p:cNvPr>
          <p:cNvSpPr/>
          <p:nvPr/>
        </p:nvSpPr>
        <p:spPr>
          <a:xfrm>
            <a:off x="5666458" y="2758029"/>
            <a:ext cx="2890802" cy="1712818"/>
          </a:xfrm>
          <a:prstGeom prst="roundRect">
            <a:avLst>
              <a:gd name="adj" fmla="val 55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A15D58BA-E347-BDD1-76D8-65D3C10A5210}"/>
              </a:ext>
            </a:extLst>
          </p:cNvPr>
          <p:cNvSpPr/>
          <p:nvPr/>
        </p:nvSpPr>
        <p:spPr>
          <a:xfrm>
            <a:off x="1713890" y="2748457"/>
            <a:ext cx="2308860" cy="1712818"/>
          </a:xfrm>
          <a:prstGeom prst="roundRect">
            <a:avLst>
              <a:gd name="adj" fmla="val 55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9FC13-801D-B378-CB31-5362A33A88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" r="9625" b="1390"/>
          <a:stretch/>
        </p:blipFill>
        <p:spPr>
          <a:xfrm rot="16200000">
            <a:off x="10831290" y="2324330"/>
            <a:ext cx="1364302" cy="2276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E52E97-AD1B-C265-158D-2939EA9299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" t="7019" r="-67" b="31993"/>
          <a:stretch>
            <a:fillRect/>
          </a:stretch>
        </p:blipFill>
        <p:spPr>
          <a:xfrm>
            <a:off x="5658473" y="2731104"/>
            <a:ext cx="2898787" cy="13381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6E1724-52F2-EF5D-4BAC-14D059BEEB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90" y="2727393"/>
            <a:ext cx="2298163" cy="1364302"/>
          </a:xfrm>
          <a:prstGeom prst="rect">
            <a:avLst/>
          </a:prstGeom>
        </p:spPr>
      </p:pic>
      <p:pic>
        <p:nvPicPr>
          <p:cNvPr id="11" name="Picture 2" descr="Không có mô tả ảnh.">
            <a:extLst>
              <a:ext uri="{FF2B5EF4-FFF2-40B4-BE49-F238E27FC236}">
                <a16:creationId xmlns:a16="http://schemas.microsoft.com/office/drawing/2014/main" id="{5F1148C0-94C7-6D36-BD9D-4265DE28F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45655" y="-153375"/>
            <a:ext cx="1313191" cy="287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A2E03A-2062-04E9-ED94-56DEEFAD827C}"/>
              </a:ext>
            </a:extLst>
          </p:cNvPr>
          <p:cNvCxnSpPr>
            <a:cxnSpLocks/>
          </p:cNvCxnSpPr>
          <p:nvPr/>
        </p:nvCxnSpPr>
        <p:spPr>
          <a:xfrm>
            <a:off x="-809626" y="2608118"/>
            <a:ext cx="13441680" cy="1453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74EAB1-6567-2EB9-BB40-4D04EC2E294F}"/>
              </a:ext>
            </a:extLst>
          </p:cNvPr>
          <p:cNvSpPr txBox="1"/>
          <p:nvPr/>
        </p:nvSpPr>
        <p:spPr>
          <a:xfrm>
            <a:off x="1673428" y="4106307"/>
            <a:ext cx="23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RTL design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E0C2F-86FB-CD48-45EB-5B9E15F84707}"/>
              </a:ext>
            </a:extLst>
          </p:cNvPr>
          <p:cNvSpPr txBox="1"/>
          <p:nvPr/>
        </p:nvSpPr>
        <p:spPr>
          <a:xfrm>
            <a:off x="5658473" y="4098318"/>
            <a:ext cx="290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Simulating on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51F60B-53F9-3ECD-ADF0-DEA600B9AC13}"/>
              </a:ext>
            </a:extLst>
          </p:cNvPr>
          <p:cNvSpPr txBox="1"/>
          <p:nvPr/>
        </p:nvSpPr>
        <p:spPr>
          <a:xfrm>
            <a:off x="-807773" y="3387558"/>
            <a:ext cx="266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Semiconductor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F20746-37A6-121F-769B-15AE7A97FBAD}"/>
              </a:ext>
            </a:extLst>
          </p:cNvPr>
          <p:cNvSpPr txBox="1"/>
          <p:nvPr/>
        </p:nvSpPr>
        <p:spPr>
          <a:xfrm>
            <a:off x="-807773" y="1280974"/>
            <a:ext cx="261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AI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4BF66C-862B-C805-CBBB-4C62FCBE6E3B}"/>
              </a:ext>
            </a:extLst>
          </p:cNvPr>
          <p:cNvSpPr txBox="1"/>
          <p:nvPr/>
        </p:nvSpPr>
        <p:spPr>
          <a:xfrm>
            <a:off x="-807773" y="5381595"/>
            <a:ext cx="24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  <a:cs typeface="Times New Roman" panose="02020603050405020304" pitchFamily="18" charset="0"/>
              </a:rPr>
              <a:t>Quantum Computing</a:t>
            </a:r>
            <a:endParaRPr lang="en-GB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9017D6-0AB8-8E83-73D9-E33613CB6308}"/>
              </a:ext>
            </a:extLst>
          </p:cNvPr>
          <p:cNvCxnSpPr>
            <a:cxnSpLocks/>
          </p:cNvCxnSpPr>
          <p:nvPr/>
        </p:nvCxnSpPr>
        <p:spPr>
          <a:xfrm>
            <a:off x="-852487" y="4715331"/>
            <a:ext cx="13533120" cy="1455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43B250-0CEF-488C-11E4-F4C2123E17B7}"/>
              </a:ext>
            </a:extLst>
          </p:cNvPr>
          <p:cNvSpPr txBox="1"/>
          <p:nvPr/>
        </p:nvSpPr>
        <p:spPr>
          <a:xfrm>
            <a:off x="10375434" y="4111070"/>
            <a:ext cx="22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Fabricate chip</a:t>
            </a:r>
          </a:p>
        </p:txBody>
      </p:sp>
      <p:sp>
        <p:nvSpPr>
          <p:cNvPr id="20" name="Rounded Rectangle 24">
            <a:extLst>
              <a:ext uri="{FF2B5EF4-FFF2-40B4-BE49-F238E27FC236}">
                <a16:creationId xmlns:a16="http://schemas.microsoft.com/office/drawing/2014/main" id="{32A82298-3DF5-E751-6B3A-678A25ED0058}"/>
              </a:ext>
            </a:extLst>
          </p:cNvPr>
          <p:cNvSpPr/>
          <p:nvPr/>
        </p:nvSpPr>
        <p:spPr>
          <a:xfrm>
            <a:off x="1673427" y="646362"/>
            <a:ext cx="2362820" cy="1712818"/>
          </a:xfrm>
          <a:prstGeom prst="roundRect">
            <a:avLst>
              <a:gd name="adj" fmla="val 557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DA449C-02DB-AF4E-2778-0FDEDAB6A1F3}"/>
              </a:ext>
            </a:extLst>
          </p:cNvPr>
          <p:cNvSpPr txBox="1"/>
          <p:nvPr/>
        </p:nvSpPr>
        <p:spPr>
          <a:xfrm>
            <a:off x="1911657" y="1982664"/>
            <a:ext cx="193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Propose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F91999-FDBA-A13E-7392-1662B420CD22}"/>
              </a:ext>
            </a:extLst>
          </p:cNvPr>
          <p:cNvSpPr txBox="1"/>
          <p:nvPr/>
        </p:nvSpPr>
        <p:spPr>
          <a:xfrm>
            <a:off x="5656914" y="1953327"/>
            <a:ext cx="290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Training on GPU</a:t>
            </a:r>
          </a:p>
        </p:txBody>
      </p:sp>
      <p:sp>
        <p:nvSpPr>
          <p:cNvPr id="23" name="Rounded Rectangle 29">
            <a:extLst>
              <a:ext uri="{FF2B5EF4-FFF2-40B4-BE49-F238E27FC236}">
                <a16:creationId xmlns:a16="http://schemas.microsoft.com/office/drawing/2014/main" id="{2873F891-2EF7-F8F6-CB70-40C7B6F3BC98}"/>
              </a:ext>
            </a:extLst>
          </p:cNvPr>
          <p:cNvSpPr/>
          <p:nvPr/>
        </p:nvSpPr>
        <p:spPr>
          <a:xfrm>
            <a:off x="10366203" y="639769"/>
            <a:ext cx="2236983" cy="1712818"/>
          </a:xfrm>
          <a:prstGeom prst="roundRect">
            <a:avLst>
              <a:gd name="adj" fmla="val 557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DD276B-C862-6414-17D4-E68E4D5DC0FD}"/>
              </a:ext>
            </a:extLst>
          </p:cNvPr>
          <p:cNvSpPr txBox="1"/>
          <p:nvPr/>
        </p:nvSpPr>
        <p:spPr>
          <a:xfrm>
            <a:off x="10366203" y="1962191"/>
            <a:ext cx="223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Inference model</a:t>
            </a:r>
          </a:p>
        </p:txBody>
      </p:sp>
      <p:sp>
        <p:nvSpPr>
          <p:cNvPr id="25" name="Rounded Rectangle 34">
            <a:extLst>
              <a:ext uri="{FF2B5EF4-FFF2-40B4-BE49-F238E27FC236}">
                <a16:creationId xmlns:a16="http://schemas.microsoft.com/office/drawing/2014/main" id="{0C064383-A165-9F3E-57A9-C5EEE1B0879F}"/>
              </a:ext>
            </a:extLst>
          </p:cNvPr>
          <p:cNvSpPr/>
          <p:nvPr/>
        </p:nvSpPr>
        <p:spPr>
          <a:xfrm>
            <a:off x="1701190" y="4860765"/>
            <a:ext cx="2297830" cy="1687992"/>
          </a:xfrm>
          <a:prstGeom prst="roundRect">
            <a:avLst>
              <a:gd name="adj" fmla="val 55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ounded Rectangle 35">
            <a:extLst>
              <a:ext uri="{FF2B5EF4-FFF2-40B4-BE49-F238E27FC236}">
                <a16:creationId xmlns:a16="http://schemas.microsoft.com/office/drawing/2014/main" id="{110F9F95-378A-9D48-C4AA-012845F19983}"/>
              </a:ext>
            </a:extLst>
          </p:cNvPr>
          <p:cNvSpPr/>
          <p:nvPr/>
        </p:nvSpPr>
        <p:spPr>
          <a:xfrm>
            <a:off x="5704368" y="4860765"/>
            <a:ext cx="2852892" cy="1712818"/>
          </a:xfrm>
          <a:prstGeom prst="roundRect">
            <a:avLst>
              <a:gd name="adj" fmla="val 55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le 36">
            <a:extLst>
              <a:ext uri="{FF2B5EF4-FFF2-40B4-BE49-F238E27FC236}">
                <a16:creationId xmlns:a16="http://schemas.microsoft.com/office/drawing/2014/main" id="{30A921C2-DF31-24AC-6D42-FF54A55199C6}"/>
              </a:ext>
            </a:extLst>
          </p:cNvPr>
          <p:cNvSpPr/>
          <p:nvPr/>
        </p:nvSpPr>
        <p:spPr>
          <a:xfrm>
            <a:off x="10370504" y="4872449"/>
            <a:ext cx="2308860" cy="1712818"/>
          </a:xfrm>
          <a:prstGeom prst="roundRect">
            <a:avLst>
              <a:gd name="adj" fmla="val 55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" descr="Không có mô tả ảnh.">
            <a:extLst>
              <a:ext uri="{FF2B5EF4-FFF2-40B4-BE49-F238E27FC236}">
                <a16:creationId xmlns:a16="http://schemas.microsoft.com/office/drawing/2014/main" id="{CFE8BC93-45F9-1C5F-1174-5E45E5729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90798" y="4074331"/>
            <a:ext cx="1280023" cy="28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irst quantum computer to pack 100 qubits enters crowded race">
            <a:extLst>
              <a:ext uri="{FF2B5EF4-FFF2-40B4-BE49-F238E27FC236}">
                <a16:creationId xmlns:a16="http://schemas.microsoft.com/office/drawing/2014/main" id="{19BE9CC6-DC34-0959-E47E-E9D5E04E1A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8" b="3469"/>
          <a:stretch>
            <a:fillRect/>
          </a:stretch>
        </p:blipFill>
        <p:spPr bwMode="auto">
          <a:xfrm>
            <a:off x="10366203" y="4875922"/>
            <a:ext cx="2332290" cy="106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58F7DC5-6DA5-663B-B085-C4DDC93B0B96}"/>
              </a:ext>
            </a:extLst>
          </p:cNvPr>
          <p:cNvSpPr txBox="1"/>
          <p:nvPr/>
        </p:nvSpPr>
        <p:spPr>
          <a:xfrm>
            <a:off x="5704368" y="6198477"/>
            <a:ext cx="285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Simulating on CPU/GPU/…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0D9531-F67E-2F0A-D42C-7521E5D3AC6E}"/>
              </a:ext>
            </a:extLst>
          </p:cNvPr>
          <p:cNvSpPr txBox="1"/>
          <p:nvPr/>
        </p:nvSpPr>
        <p:spPr>
          <a:xfrm>
            <a:off x="1701190" y="6161625"/>
            <a:ext cx="229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Quantum algorithms</a:t>
            </a:r>
          </a:p>
        </p:txBody>
      </p:sp>
      <p:pic>
        <p:nvPicPr>
          <p:cNvPr id="32" name="Picture 4" descr="Fractional Gates • Quantum Zeitgeist">
            <a:extLst>
              <a:ext uri="{FF2B5EF4-FFF2-40B4-BE49-F238E27FC236}">
                <a16:creationId xmlns:a16="http://schemas.microsoft.com/office/drawing/2014/main" id="{48C87B8E-8B25-4642-7032-1403033A2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30"/>
          <a:stretch>
            <a:fillRect/>
          </a:stretch>
        </p:blipFill>
        <p:spPr bwMode="auto">
          <a:xfrm>
            <a:off x="1696784" y="4854926"/>
            <a:ext cx="2302570" cy="122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AFFA14D-03C6-C25B-B98D-B117B24D829C}"/>
              </a:ext>
            </a:extLst>
          </p:cNvPr>
          <p:cNvSpPr txBox="1"/>
          <p:nvPr/>
        </p:nvSpPr>
        <p:spPr>
          <a:xfrm>
            <a:off x="10392800" y="5932517"/>
            <a:ext cx="228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Deploy on real quantum computer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759E11-3728-AD09-1B66-1CC6A76237B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999020" y="5704761"/>
            <a:ext cx="1705348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6C19C6-1B38-40A7-01E1-BB152DFFD7D3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8557260" y="5717174"/>
            <a:ext cx="1813244" cy="11684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83C2E66-AA85-164D-4FB0-A61ABBC0A768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 rot="5400000">
            <a:off x="6986431" y="-1770871"/>
            <a:ext cx="374806" cy="8621723"/>
          </a:xfrm>
          <a:prstGeom prst="bentConnector3">
            <a:avLst>
              <a:gd name="adj1" fmla="val 19504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diagram of a network&#10;&#10;AI-generated content may be incorrect.">
            <a:extLst>
              <a:ext uri="{FF2B5EF4-FFF2-40B4-BE49-F238E27FC236}">
                <a16:creationId xmlns:a16="http://schemas.microsoft.com/office/drawing/2014/main" id="{969C7A31-8D78-BB35-0ABE-0608BFBA5B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8" y="646362"/>
            <a:ext cx="2362820" cy="1324739"/>
          </a:xfrm>
          <a:prstGeom prst="rect">
            <a:avLst/>
          </a:prstGeom>
          <a:ln>
            <a:noFill/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A2B54290-BE06-B25F-6EC4-D4E4AEF773F1}"/>
              </a:ext>
            </a:extLst>
          </p:cNvPr>
          <p:cNvGrpSpPr/>
          <p:nvPr/>
        </p:nvGrpSpPr>
        <p:grpSpPr>
          <a:xfrm>
            <a:off x="10366203" y="621518"/>
            <a:ext cx="2285239" cy="1319139"/>
            <a:chOff x="-2930466" y="3133562"/>
            <a:chExt cx="1866473" cy="1223509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584A1D3-C1D5-4EFB-196F-51098F2088A3}"/>
                </a:ext>
              </a:extLst>
            </p:cNvPr>
            <p:cNvSpPr/>
            <p:nvPr/>
          </p:nvSpPr>
          <p:spPr>
            <a:xfrm>
              <a:off x="-2930466" y="3133562"/>
              <a:ext cx="1827209" cy="1212944"/>
            </a:xfrm>
            <a:prstGeom prst="roundRect">
              <a:avLst>
                <a:gd name="adj" fmla="val 4102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40" name="Picture 39" descr="Document Vector Art, Icons, and Graphics for Free Download">
              <a:extLst>
                <a:ext uri="{FF2B5EF4-FFF2-40B4-BE49-F238E27FC236}">
                  <a16:creationId xmlns:a16="http://schemas.microsoft.com/office/drawing/2014/main" id="{47A82B17-D57E-1CAE-4942-7470BEEC91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14" t="15064" r="23774" b="27683"/>
            <a:stretch>
              <a:fillRect/>
            </a:stretch>
          </p:blipFill>
          <p:spPr bwMode="auto">
            <a:xfrm>
              <a:off x="-2804134" y="3171801"/>
              <a:ext cx="345885" cy="380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ight Arrow 2">
              <a:extLst>
                <a:ext uri="{FF2B5EF4-FFF2-40B4-BE49-F238E27FC236}">
                  <a16:creationId xmlns:a16="http://schemas.microsoft.com/office/drawing/2014/main" id="{9B563163-9708-57EA-DD42-5818231D4ABA}"/>
                </a:ext>
              </a:extLst>
            </p:cNvPr>
            <p:cNvSpPr/>
            <p:nvPr/>
          </p:nvSpPr>
          <p:spPr>
            <a:xfrm>
              <a:off x="-2383519" y="3655408"/>
              <a:ext cx="235403" cy="2027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pic>
          <p:nvPicPr>
            <p:cNvPr id="42" name="Picture 41" descr="5+ điều cần biết về chụp cộng hưởng từ có tiêm thuốc tương phản">
              <a:extLst>
                <a:ext uri="{FF2B5EF4-FFF2-40B4-BE49-F238E27FC236}">
                  <a16:creationId xmlns:a16="http://schemas.microsoft.com/office/drawing/2014/main" id="{993F408A-6079-35DA-5D90-CED09677D8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98142" y="3620068"/>
              <a:ext cx="339893" cy="388758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ECG signals (744 fragments) | IEEE DataPort">
              <a:extLst>
                <a:ext uri="{FF2B5EF4-FFF2-40B4-BE49-F238E27FC236}">
                  <a16:creationId xmlns:a16="http://schemas.microsoft.com/office/drawing/2014/main" id="{76AF0D7B-CF4B-0304-677E-4C3C84FF0A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34267" y="4025581"/>
              <a:ext cx="400515" cy="300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99857267-60F8-E59E-3717-65DE1652B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76938" y="3144126"/>
              <a:ext cx="1212945" cy="1212945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34DF691-0853-1EBF-2D24-8BC2B3EE9CCE}"/>
              </a:ext>
            </a:extLst>
          </p:cNvPr>
          <p:cNvCxnSpPr>
            <a:cxnSpLocks/>
          </p:cNvCxnSpPr>
          <p:nvPr/>
        </p:nvCxnSpPr>
        <p:spPr>
          <a:xfrm>
            <a:off x="4391848" y="3494004"/>
            <a:ext cx="906308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53D91-6E22-9CA8-0FBF-0940C47175CC}"/>
              </a:ext>
            </a:extLst>
          </p:cNvPr>
          <p:cNvCxnSpPr>
            <a:cxnSpLocks/>
          </p:cNvCxnSpPr>
          <p:nvPr/>
        </p:nvCxnSpPr>
        <p:spPr>
          <a:xfrm>
            <a:off x="8172756" y="3514692"/>
            <a:ext cx="822960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E80813-038A-FE47-00BF-7100AE366B57}"/>
              </a:ext>
            </a:extLst>
          </p:cNvPr>
          <p:cNvCxnSpPr>
            <a:cxnSpLocks/>
          </p:cNvCxnSpPr>
          <p:nvPr/>
        </p:nvCxnSpPr>
        <p:spPr>
          <a:xfrm>
            <a:off x="4431035" y="1359049"/>
            <a:ext cx="906308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A5241E-0703-2023-05FC-2B614FE5B5C9}"/>
              </a:ext>
            </a:extLst>
          </p:cNvPr>
          <p:cNvCxnSpPr>
            <a:cxnSpLocks/>
          </p:cNvCxnSpPr>
          <p:nvPr/>
        </p:nvCxnSpPr>
        <p:spPr>
          <a:xfrm>
            <a:off x="8211943" y="1379737"/>
            <a:ext cx="822960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4FDFAB-BCC7-B829-CCF7-F2310C1F6B3C}"/>
              </a:ext>
            </a:extLst>
          </p:cNvPr>
          <p:cNvCxnSpPr>
            <a:cxnSpLocks/>
            <a:stCxn id="25" idx="0"/>
            <a:endCxn id="13" idx="2"/>
          </p:cNvCxnSpPr>
          <p:nvPr/>
        </p:nvCxnSpPr>
        <p:spPr>
          <a:xfrm flipH="1" flipV="1">
            <a:off x="2842741" y="4475639"/>
            <a:ext cx="7364" cy="385126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517DD5E-BF04-C1D3-B1F3-A808309A08E1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 rot="16200000" flipH="1">
            <a:off x="9117967" y="2461541"/>
            <a:ext cx="408272" cy="4420489"/>
          </a:xfrm>
          <a:prstGeom prst="bentConnector3">
            <a:avLst>
              <a:gd name="adj1" fmla="val 29780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3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33</Words>
  <Application>Microsoft Office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Bahnschrift SemiLight Condensed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Tuan Hai Vu</cp:lastModifiedBy>
  <cp:revision>2</cp:revision>
  <dcterms:created xsi:type="dcterms:W3CDTF">2025-08-09T01:51:01Z</dcterms:created>
  <dcterms:modified xsi:type="dcterms:W3CDTF">2025-08-09T07:03:31Z</dcterms:modified>
</cp:coreProperties>
</file>