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92" r:id="rId15"/>
    <p:sldId id="280" r:id="rId16"/>
    <p:sldId id="290" r:id="rId17"/>
    <p:sldId id="281" r:id="rId18"/>
    <p:sldId id="291" r:id="rId19"/>
    <p:sldId id="266" r:id="rId20"/>
    <p:sldId id="282" r:id="rId21"/>
    <p:sldId id="283" r:id="rId22"/>
    <p:sldId id="284" r:id="rId23"/>
    <p:sldId id="263" r:id="rId24"/>
    <p:sldId id="289" r:id="rId25"/>
    <p:sldId id="259" r:id="rId26"/>
    <p:sldId id="286" r:id="rId27"/>
    <p:sldId id="285" r:id="rId28"/>
    <p:sldId id="287" r:id="rId29"/>
    <p:sldId id="288" r:id="rId30"/>
    <p:sldId id="264" r:id="rId31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106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3A853F-BDF0-4FB2-92BE-D889E94E91AE}" type="datetimeFigureOut">
              <a:rPr lang="zh-CN" altLang="en-US"/>
              <a:pPr>
                <a:defRPr/>
              </a:pPr>
              <a:t>2014/8/1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83341A0-C4A5-42CB-97AF-8140480162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0924AA-A28B-48B4-A2C1-BC0E168638C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499BB7-E35B-4CB9-B1A3-A1059B9ED9A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4EC740-908E-482D-89C8-7CC3A2C1D9C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FAAD3F-E55F-4C3C-9640-857E46C631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F93420-DE31-4C5D-9BF5-5CCA24EB741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3D7CF-FBB1-4AE8-AA26-B69AD9DA80FE}" type="datetimeFigureOut">
              <a:rPr lang="zh-CN" altLang="en-US"/>
              <a:pPr>
                <a:defRPr/>
              </a:pPr>
              <a:t>2014/8/1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66489-9929-47AA-B875-4EFCFD8EFB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86BB-06D7-4C34-9C59-484A541E47E5}" type="datetimeFigureOut">
              <a:rPr lang="zh-CN" altLang="en-US"/>
              <a:pPr>
                <a:defRPr/>
              </a:pPr>
              <a:t>2014/8/1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84AFE-F1C1-441D-A394-9047A36DA3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22486-1CFD-4BA6-A510-77F9EE01E72D}" type="datetimeFigureOut">
              <a:rPr lang="zh-CN" altLang="en-US"/>
              <a:pPr>
                <a:defRPr/>
              </a:pPr>
              <a:t>2014/8/1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61401-A73E-4CD9-B405-1AADCA9115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CABFF-45B7-4C9F-BD88-569ADAEB8C09}" type="datetimeFigureOut">
              <a:rPr lang="zh-CN" altLang="en-US"/>
              <a:pPr>
                <a:defRPr/>
              </a:pPr>
              <a:t>2014/8/1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888BF-5C04-4A14-B0C0-91B5C66F4C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D14FA-9005-472F-8F1E-121960915D16}" type="datetimeFigureOut">
              <a:rPr lang="zh-CN" altLang="en-US"/>
              <a:pPr>
                <a:defRPr/>
              </a:pPr>
              <a:t>2014/8/1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1AA66-19D5-4CC3-AEBD-E830CA2622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17672-24B6-4FBB-8272-17F8E907E51C}" type="datetimeFigureOut">
              <a:rPr lang="zh-CN" altLang="en-US"/>
              <a:pPr>
                <a:defRPr/>
              </a:pPr>
              <a:t>2014/8/1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E3C77-A2E4-4B3B-9E9F-8D22C06FD5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4D2A8-5F48-4296-9888-211D33B86346}" type="datetimeFigureOut">
              <a:rPr lang="zh-CN" altLang="en-US"/>
              <a:pPr>
                <a:defRPr/>
              </a:pPr>
              <a:t>2014/8/1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E1E2D-54DD-422F-8473-8B666BD4D0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5DDE8-A573-4FA6-A377-18D1F8AD7A74}" type="datetimeFigureOut">
              <a:rPr lang="zh-CN" altLang="en-US"/>
              <a:pPr>
                <a:defRPr/>
              </a:pPr>
              <a:t>2014/8/1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4C638-6BC6-4786-8565-B2893D8A6E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63FD4-2349-4C5B-9BB9-997E2A8186AA}" type="datetimeFigureOut">
              <a:rPr lang="zh-CN" altLang="en-US"/>
              <a:pPr>
                <a:defRPr/>
              </a:pPr>
              <a:t>2014/8/1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BA497-002A-4E0C-8449-124D1886DB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1F870-29AC-4AA4-B832-C9D7C94A7420}" type="datetimeFigureOut">
              <a:rPr lang="zh-CN" altLang="en-US"/>
              <a:pPr>
                <a:defRPr/>
              </a:pPr>
              <a:t>2014/8/1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1FAC8-4773-44D5-B067-E4CCF4B33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02187-298A-403F-80F6-F93FD6B184EB}" type="datetimeFigureOut">
              <a:rPr lang="zh-CN" altLang="en-US"/>
              <a:pPr>
                <a:defRPr/>
              </a:pPr>
              <a:t>2014/8/1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42679-A6CF-4AA9-9347-D1BD8871DB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145BFB-7CC1-4A99-88EC-276C234A26B1}" type="datetimeFigureOut">
              <a:rPr lang="zh-CN" altLang="en-US"/>
              <a:pPr>
                <a:defRPr/>
              </a:pPr>
              <a:t>2014/8/1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370984-2159-4216-8A03-D169D41A8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slide" Target="slide18.xml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slide" Target="slide16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95288" y="3578225"/>
            <a:ext cx="59864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latin typeface="Adobe 楷体 Std R"/>
                <a:ea typeface="Adobe 楷体 Std R"/>
                <a:cs typeface="Adobe 楷体 Std R"/>
              </a:rPr>
              <a:t>打造适合高效的解决方案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625" y="4572000"/>
            <a:ext cx="24923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itchFamily="49" charset="-122"/>
                <a:ea typeface="楷体" pitchFamily="49" charset="-122"/>
              </a:rPr>
              <a:t>移动事业线前端技术组</a:t>
            </a:r>
          </a:p>
        </p:txBody>
      </p:sp>
      <p:sp>
        <p:nvSpPr>
          <p:cNvPr id="7" name="矩形 6"/>
          <p:cNvSpPr/>
          <p:nvPr/>
        </p:nvSpPr>
        <p:spPr>
          <a:xfrm>
            <a:off x="7524750" y="14288"/>
            <a:ext cx="762000" cy="2317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www.1ppt.com/jiaoan/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6227763" y="1849438"/>
            <a:ext cx="27368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8000">
                <a:latin typeface="Algerian" pitchFamily="82" charset="0"/>
              </a:rPr>
              <a:t>A.I.S</a:t>
            </a:r>
            <a:endParaRPr lang="zh-CN" altLang="en-US" sz="8000">
              <a:latin typeface="Algerian" pitchFamily="82" charset="0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57188" y="323850"/>
            <a:ext cx="1841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88" y="142875"/>
            <a:ext cx="11080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沟通慢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813"/>
            <a:ext cx="91440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57188" y="323850"/>
            <a:ext cx="1841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88" y="142875"/>
            <a:ext cx="2032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新产品上线慢</a:t>
            </a:r>
          </a:p>
        </p:txBody>
      </p:sp>
      <p:pic>
        <p:nvPicPr>
          <p:cNvPr id="24579" name="Picture 4" descr="C:\Documents and Settings\gavin\桌面\200881181720453_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0"/>
            <a:ext cx="4765675" cy="592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57188" y="323850"/>
            <a:ext cx="1841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88" y="142875"/>
            <a:ext cx="2032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老产品升级慢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71525"/>
            <a:ext cx="91440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57188" y="323850"/>
            <a:ext cx="1841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6" name="TextBox 3"/>
          <p:cNvSpPr txBox="1">
            <a:spLocks noChangeArrowheads="1"/>
          </p:cNvSpPr>
          <p:nvPr/>
        </p:nvSpPr>
        <p:spPr bwMode="auto">
          <a:xfrm>
            <a:off x="357188" y="142875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回溯历史、陈疾已久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928813"/>
            <a:ext cx="3251200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Line 2"/>
          <p:cNvSpPr>
            <a:spLocks noChangeShapeType="1"/>
          </p:cNvSpPr>
          <p:nvPr/>
        </p:nvSpPr>
        <p:spPr bwMode="black">
          <a:xfrm>
            <a:off x="3043238" y="4794250"/>
            <a:ext cx="48006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black">
          <a:xfrm>
            <a:off x="5076825" y="43703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000000"/>
                </a:solidFill>
                <a:latin typeface="Calibri" pitchFamily="34" charset="0"/>
                <a:hlinkClick r:id="rId3" action="ppaction://hlinksldjump"/>
              </a:rPr>
              <a:t>产品上线慢</a:t>
            </a:r>
            <a:endParaRPr lang="en-US" altLang="zh-CN" b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0" name="Line 4"/>
          <p:cNvSpPr>
            <a:spLocks noChangeShapeType="1"/>
          </p:cNvSpPr>
          <p:nvPr/>
        </p:nvSpPr>
        <p:spPr bwMode="black">
          <a:xfrm>
            <a:off x="3086100" y="1993900"/>
            <a:ext cx="48006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1" name="Rectangle 8">
            <a:hlinkClick r:id="rId4" action="ppaction://hlinksldjump"/>
          </p:cNvPr>
          <p:cNvSpPr>
            <a:spLocks noChangeArrowheads="1"/>
          </p:cNvSpPr>
          <p:nvPr/>
        </p:nvSpPr>
        <p:spPr bwMode="black">
          <a:xfrm>
            <a:off x="5076825" y="1562100"/>
            <a:ext cx="1231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000000"/>
                </a:solidFill>
                <a:latin typeface="Calibri" pitchFamily="34" charset="0"/>
                <a:hlinkClick r:id="rId5" action="ppaction://hlinksldjump"/>
              </a:rPr>
              <a:t>开发慢</a:t>
            </a:r>
            <a:endParaRPr lang="en-US" altLang="zh-CN" b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black">
          <a:xfrm>
            <a:off x="3576638" y="2679700"/>
            <a:ext cx="48006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3" name="Rectangle 10">
            <a:hlinkClick r:id="rId6" action="ppaction://hlinksldjump"/>
          </p:cNvPr>
          <p:cNvSpPr>
            <a:spLocks noChangeArrowheads="1"/>
          </p:cNvSpPr>
          <p:nvPr/>
        </p:nvSpPr>
        <p:spPr bwMode="black">
          <a:xfrm>
            <a:off x="5435600" y="2281238"/>
            <a:ext cx="2346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000000"/>
                </a:solidFill>
                <a:latin typeface="Calibri" pitchFamily="34" charset="0"/>
                <a:hlinkClick r:id="rId4" action="ppaction://hlinksldjump"/>
              </a:rPr>
              <a:t>运行慢</a:t>
            </a:r>
            <a:endParaRPr lang="en-US" altLang="zh-CN" b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black">
          <a:xfrm>
            <a:off x="3771900" y="3405188"/>
            <a:ext cx="48006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5" name="Rectangle 12">
            <a:hlinkClick r:id="rId6" action="ppaction://hlinksldjump"/>
          </p:cNvPr>
          <p:cNvSpPr>
            <a:spLocks noChangeArrowheads="1"/>
          </p:cNvSpPr>
          <p:nvPr/>
        </p:nvSpPr>
        <p:spPr bwMode="black">
          <a:xfrm>
            <a:off x="5795963" y="3024188"/>
            <a:ext cx="2214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000000"/>
                </a:solidFill>
                <a:latin typeface="Calibri" pitchFamily="34" charset="0"/>
                <a:hlinkClick r:id="rId6" action="ppaction://hlinksldjump"/>
              </a:rPr>
              <a:t>协作慢</a:t>
            </a:r>
            <a:endParaRPr lang="en-US" altLang="zh-CN" b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black">
          <a:xfrm>
            <a:off x="3576638" y="4127500"/>
            <a:ext cx="48006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7" name="Rectangle 14">
            <a:hlinkClick r:id="rId3" action="ppaction://hlinksldjump"/>
          </p:cNvPr>
          <p:cNvSpPr>
            <a:spLocks noChangeArrowheads="1"/>
          </p:cNvSpPr>
          <p:nvPr/>
        </p:nvSpPr>
        <p:spPr bwMode="black">
          <a:xfrm>
            <a:off x="5508625" y="3746500"/>
            <a:ext cx="227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000000"/>
                </a:solidFill>
                <a:latin typeface="Calibri" pitchFamily="34" charset="0"/>
                <a:hlinkClick r:id="rId3" action="ppaction://hlinksldjump"/>
              </a:rPr>
              <a:t>沟通慢</a:t>
            </a:r>
            <a:endParaRPr lang="en-US" altLang="zh-CN" b="1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6638" name="Group 94"/>
          <p:cNvGrpSpPr>
            <a:grpSpLocks/>
          </p:cNvGrpSpPr>
          <p:nvPr/>
        </p:nvGrpSpPr>
        <p:grpSpPr bwMode="auto">
          <a:xfrm>
            <a:off x="2905125" y="1612900"/>
            <a:ext cx="393700" cy="393700"/>
            <a:chOff x="2543" y="1006"/>
            <a:chExt cx="416" cy="416"/>
          </a:xfrm>
        </p:grpSpPr>
        <p:sp>
          <p:nvSpPr>
            <p:cNvPr id="20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26674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6676" name="Picture 54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" name="Oval 5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rgbClr val="3CC2B5">
                      <a:gamma/>
                      <a:shade val="34902"/>
                      <a:invGamma/>
                      <a:alpha val="89999"/>
                    </a:srgbClr>
                  </a:gs>
                  <a:gs pos="50000">
                    <a:srgbClr val="3CC2B5">
                      <a:alpha val="75000"/>
                    </a:srgbClr>
                  </a:gs>
                  <a:gs pos="100000">
                    <a:srgbClr val="3CC2B5">
                      <a:gamma/>
                      <a:shade val="34902"/>
                      <a:invGamma/>
                      <a:alpha val="89999"/>
                    </a:srgb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26680" name="Picture 56" descr="Picture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675" name="Picture 57"/>
            <p:cNvPicPr>
              <a:picLocks noChangeAspect="1" noChangeArrowheads="1"/>
            </p:cNvPicPr>
            <p:nvPr/>
          </p:nvPicPr>
          <p:blipFill>
            <a:blip r:embed="rId9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6639" name="Group 93"/>
          <p:cNvGrpSpPr>
            <a:grpSpLocks/>
          </p:cNvGrpSpPr>
          <p:nvPr/>
        </p:nvGrpSpPr>
        <p:grpSpPr bwMode="auto">
          <a:xfrm>
            <a:off x="3440113" y="2300288"/>
            <a:ext cx="393700" cy="393700"/>
            <a:chOff x="3071" y="1006"/>
            <a:chExt cx="416" cy="416"/>
          </a:xfrm>
        </p:grpSpPr>
        <p:sp>
          <p:nvSpPr>
            <p:cNvPr id="27" name="Oval 62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26666" name="Group 63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26668" name="Picture 64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" name="Oval 6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rgbClr val="81A551">
                      <a:gamma/>
                      <a:shade val="34902"/>
                      <a:invGamma/>
                      <a:alpha val="89999"/>
                    </a:srgbClr>
                  </a:gs>
                  <a:gs pos="50000">
                    <a:srgbClr val="81A551">
                      <a:alpha val="75000"/>
                    </a:srgbClr>
                  </a:gs>
                  <a:gs pos="100000">
                    <a:srgbClr val="81A551">
                      <a:gamma/>
                      <a:shade val="34902"/>
                      <a:invGamma/>
                      <a:alpha val="89999"/>
                    </a:srgb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26672" name="Picture 66" descr="Picture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667" name="Picture 86"/>
            <p:cNvPicPr>
              <a:picLocks noChangeAspect="1" noChangeArrowheads="1"/>
            </p:cNvPicPr>
            <p:nvPr/>
          </p:nvPicPr>
          <p:blipFill>
            <a:blip r:embed="rId9" cstate="print"/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6640" name="Group 92"/>
          <p:cNvGrpSpPr>
            <a:grpSpLocks/>
          </p:cNvGrpSpPr>
          <p:nvPr/>
        </p:nvGrpSpPr>
        <p:grpSpPr bwMode="auto">
          <a:xfrm>
            <a:off x="3608388" y="3022600"/>
            <a:ext cx="393700" cy="393700"/>
            <a:chOff x="3647" y="1006"/>
            <a:chExt cx="416" cy="416"/>
          </a:xfrm>
        </p:grpSpPr>
        <p:sp>
          <p:nvSpPr>
            <p:cNvPr id="34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26658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6660" name="Picture 69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Oval 70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rgbClr val="F1B50D">
                      <a:gamma/>
                      <a:shade val="34902"/>
                      <a:invGamma/>
                      <a:alpha val="89999"/>
                    </a:srgbClr>
                  </a:gs>
                  <a:gs pos="50000">
                    <a:srgbClr val="F1B50D">
                      <a:alpha val="75000"/>
                    </a:srgbClr>
                  </a:gs>
                  <a:gs pos="100000">
                    <a:srgbClr val="F1B50D">
                      <a:gamma/>
                      <a:shade val="34902"/>
                      <a:invGamma/>
                      <a:alpha val="89999"/>
                    </a:srgb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26664" name="Picture 71" descr="Picture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659" name="Picture 87"/>
            <p:cNvPicPr>
              <a:picLocks noChangeAspect="1" noChangeArrowheads="1"/>
            </p:cNvPicPr>
            <p:nvPr/>
          </p:nvPicPr>
          <p:blipFill>
            <a:blip r:embed="rId9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6641" name="Group 91"/>
          <p:cNvGrpSpPr>
            <a:grpSpLocks/>
          </p:cNvGrpSpPr>
          <p:nvPr/>
        </p:nvGrpSpPr>
        <p:grpSpPr bwMode="auto">
          <a:xfrm>
            <a:off x="3390900" y="3735388"/>
            <a:ext cx="393700" cy="393700"/>
            <a:chOff x="4213" y="1006"/>
            <a:chExt cx="416" cy="416"/>
          </a:xfrm>
        </p:grpSpPr>
        <p:sp>
          <p:nvSpPr>
            <p:cNvPr id="41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26650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6652" name="Picture 74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rgbClr val="15ACE1">
                      <a:gamma/>
                      <a:shade val="34902"/>
                      <a:invGamma/>
                      <a:alpha val="89999"/>
                    </a:srgbClr>
                  </a:gs>
                  <a:gs pos="50000">
                    <a:srgbClr val="15ACE1">
                      <a:alpha val="75000"/>
                    </a:srgbClr>
                  </a:gs>
                  <a:gs pos="100000">
                    <a:srgbClr val="15ACE1">
                      <a:gamma/>
                      <a:shade val="34902"/>
                      <a:invGamma/>
                      <a:alpha val="89999"/>
                    </a:srgb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26656" name="Picture 76" descr="Picture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651" name="Picture 88"/>
            <p:cNvPicPr>
              <a:picLocks noChangeAspect="1" noChangeArrowheads="1"/>
            </p:cNvPicPr>
            <p:nvPr/>
          </p:nvPicPr>
          <p:blipFill>
            <a:blip r:embed="rId9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6642" name="Group 90"/>
          <p:cNvGrpSpPr>
            <a:grpSpLocks/>
          </p:cNvGrpSpPr>
          <p:nvPr/>
        </p:nvGrpSpPr>
        <p:grpSpPr bwMode="auto">
          <a:xfrm>
            <a:off x="2846388" y="4398963"/>
            <a:ext cx="393700" cy="393700"/>
            <a:chOff x="4803" y="1006"/>
            <a:chExt cx="416" cy="416"/>
          </a:xfrm>
        </p:grpSpPr>
        <p:sp>
          <p:nvSpPr>
            <p:cNvPr id="48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26644" name="Group 82"/>
            <p:cNvGrpSpPr>
              <a:grpSpLocks/>
            </p:cNvGrpSpPr>
            <p:nvPr/>
          </p:nvGrpSpPr>
          <p:grpSpPr bwMode="auto">
            <a:xfrm rot="-2288454">
              <a:off x="4839" y="1033"/>
              <a:ext cx="348" cy="356"/>
              <a:chOff x="887" y="2040"/>
              <a:chExt cx="432" cy="422"/>
            </a:xfrm>
          </p:grpSpPr>
          <p:pic>
            <p:nvPicPr>
              <p:cNvPr id="26646" name="Picture 83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647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pic>
            <p:nvPicPr>
              <p:cNvPr id="26648" name="Picture 85" descr="Picture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645" name="Picture 89"/>
            <p:cNvPicPr>
              <a:picLocks noChangeAspect="1" noChangeArrowheads="1"/>
            </p:cNvPicPr>
            <p:nvPr/>
          </p:nvPicPr>
          <p:blipFill>
            <a:blip r:embed="rId9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8" grpId="0" animBg="1"/>
      <p:bldP spid="26629" grpId="0"/>
      <p:bldP spid="26630" grpId="0" animBg="1"/>
      <p:bldP spid="26631" grpId="0"/>
      <p:bldP spid="26632" grpId="0" animBg="1"/>
      <p:bldP spid="26633" grpId="0"/>
      <p:bldP spid="26634" grpId="0" animBg="1"/>
      <p:bldP spid="26635" grpId="0"/>
      <p:bldP spid="26636" grpId="0" animBg="1"/>
      <p:bldP spid="266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57188" y="323850"/>
            <a:ext cx="1841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TextBox 3"/>
          <p:cNvSpPr txBox="1">
            <a:spLocks noChangeArrowheads="1"/>
          </p:cNvSpPr>
          <p:nvPr/>
        </p:nvSpPr>
        <p:spPr bwMode="auto">
          <a:xfrm>
            <a:off x="357188" y="142875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放眼当下、癔症明显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Parallelogram 5"/>
          <p:cNvSpPr/>
          <p:nvPr/>
        </p:nvSpPr>
        <p:spPr bwMode="auto">
          <a:xfrm>
            <a:off x="1157288" y="1439863"/>
            <a:ext cx="1041400" cy="722312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5AF300"/>
              </a:gs>
              <a:gs pos="100000">
                <a:srgbClr val="208A00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208A00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kern="0" dirty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27652" name="TextBox 7"/>
          <p:cNvSpPr txBox="1">
            <a:spLocks noChangeArrowheads="1"/>
          </p:cNvSpPr>
          <p:nvPr/>
        </p:nvSpPr>
        <p:spPr bwMode="auto">
          <a:xfrm>
            <a:off x="1484313" y="1509713"/>
            <a:ext cx="3968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altLang="zh-CN" sz="32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97" name="Parallelogram 7"/>
          <p:cNvSpPr/>
          <p:nvPr/>
        </p:nvSpPr>
        <p:spPr bwMode="auto">
          <a:xfrm>
            <a:off x="2139516" y="1427881"/>
            <a:ext cx="2899261" cy="742832"/>
          </a:xfrm>
          <a:prstGeom prst="parallelogram">
            <a:avLst/>
          </a:prstGeom>
          <a:gradFill flip="none" rotWithShape="1">
            <a:gsLst>
              <a:gs pos="100000">
                <a:sysClr val="windowText" lastClr="000000">
                  <a:lumMod val="50000"/>
                  <a:lumOff val="50000"/>
                </a:sysClr>
              </a:gs>
              <a:gs pos="100000">
                <a:srgbClr val="00B050"/>
              </a:gs>
              <a:gs pos="0">
                <a:sysClr val="window" lastClr="FFFFFF">
                  <a:lumMod val="95000"/>
                </a:sysClr>
              </a:gs>
            </a:gsLst>
            <a:lin ang="16200000" scaled="0"/>
            <a:tileRect/>
          </a:gra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27656" name="Rektangel 76"/>
          <p:cNvSpPr>
            <a:spLocks noChangeArrowheads="1"/>
          </p:cNvSpPr>
          <p:nvPr/>
        </p:nvSpPr>
        <p:spPr bwMode="auto">
          <a:xfrm>
            <a:off x="2987675" y="1633538"/>
            <a:ext cx="1104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百科问答</a:t>
            </a:r>
            <a:endParaRPr lang="da-DK" sz="140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99" name="Parallelogram 10"/>
          <p:cNvSpPr/>
          <p:nvPr/>
        </p:nvSpPr>
        <p:spPr bwMode="auto">
          <a:xfrm>
            <a:off x="5002213" y="1449388"/>
            <a:ext cx="1041400" cy="722312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03C6ED"/>
              </a:gs>
              <a:gs pos="100000">
                <a:srgbClr val="004D86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004D86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kern="0" dirty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27658" name="TextBox 7"/>
          <p:cNvSpPr txBox="1">
            <a:spLocks noChangeArrowheads="1"/>
          </p:cNvSpPr>
          <p:nvPr/>
        </p:nvSpPr>
        <p:spPr bwMode="auto">
          <a:xfrm>
            <a:off x="5329238" y="1519238"/>
            <a:ext cx="3968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altLang="zh-CN" sz="32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101" name="Parallelogram 15"/>
          <p:cNvSpPr/>
          <p:nvPr/>
        </p:nvSpPr>
        <p:spPr bwMode="auto">
          <a:xfrm>
            <a:off x="4773613" y="2281238"/>
            <a:ext cx="1041400" cy="722312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03C6ED"/>
              </a:gs>
              <a:gs pos="100000">
                <a:srgbClr val="004D86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004D86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kern="0" dirty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27660" name="TextBox 7"/>
          <p:cNvSpPr txBox="1">
            <a:spLocks noChangeArrowheads="1"/>
          </p:cNvSpPr>
          <p:nvPr/>
        </p:nvSpPr>
        <p:spPr bwMode="auto">
          <a:xfrm>
            <a:off x="5100638" y="2351088"/>
            <a:ext cx="3968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altLang="zh-CN" sz="32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rPr>
              <a:t>4</a:t>
            </a:r>
          </a:p>
        </p:txBody>
      </p:sp>
      <p:sp>
        <p:nvSpPr>
          <p:cNvPr id="103" name="Parallelogram 20"/>
          <p:cNvSpPr/>
          <p:nvPr/>
        </p:nvSpPr>
        <p:spPr bwMode="auto">
          <a:xfrm>
            <a:off x="4562475" y="3113088"/>
            <a:ext cx="1041400" cy="722312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03C6ED"/>
              </a:gs>
              <a:gs pos="100000">
                <a:srgbClr val="004D86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004D86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kern="0" dirty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27662" name="TextBox 7"/>
          <p:cNvSpPr txBox="1">
            <a:spLocks noChangeArrowheads="1"/>
          </p:cNvSpPr>
          <p:nvPr/>
        </p:nvSpPr>
        <p:spPr bwMode="auto">
          <a:xfrm>
            <a:off x="4889500" y="3182938"/>
            <a:ext cx="3968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altLang="zh-CN" sz="32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rPr>
              <a:t>6</a:t>
            </a:r>
          </a:p>
        </p:txBody>
      </p:sp>
      <p:sp>
        <p:nvSpPr>
          <p:cNvPr id="105" name="Parallelogram 25"/>
          <p:cNvSpPr/>
          <p:nvPr/>
        </p:nvSpPr>
        <p:spPr bwMode="auto">
          <a:xfrm>
            <a:off x="4333875" y="3952875"/>
            <a:ext cx="1041400" cy="722313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03C6ED"/>
              </a:gs>
              <a:gs pos="100000">
                <a:srgbClr val="004D86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004D86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kern="0" dirty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27664" name="TextBox 7"/>
          <p:cNvSpPr txBox="1">
            <a:spLocks noChangeArrowheads="1"/>
          </p:cNvSpPr>
          <p:nvPr/>
        </p:nvSpPr>
        <p:spPr bwMode="auto">
          <a:xfrm>
            <a:off x="4660900" y="4022725"/>
            <a:ext cx="3968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altLang="zh-CN" sz="32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rPr>
              <a:t>8</a:t>
            </a:r>
          </a:p>
        </p:txBody>
      </p:sp>
      <p:sp>
        <p:nvSpPr>
          <p:cNvPr id="107" name="Parallelogram 30"/>
          <p:cNvSpPr/>
          <p:nvPr/>
        </p:nvSpPr>
        <p:spPr bwMode="auto">
          <a:xfrm>
            <a:off x="6008566" y="1427881"/>
            <a:ext cx="2899261" cy="742832"/>
          </a:xfrm>
          <a:prstGeom prst="parallelogram">
            <a:avLst/>
          </a:prstGeom>
          <a:gradFill flip="none" rotWithShape="1">
            <a:gsLst>
              <a:gs pos="100000">
                <a:sysClr val="windowText" lastClr="000000">
                  <a:lumMod val="50000"/>
                  <a:lumOff val="50000"/>
                </a:sysClr>
              </a:gs>
              <a:gs pos="100000">
                <a:srgbClr val="00B050"/>
              </a:gs>
              <a:gs pos="0">
                <a:sysClr val="window" lastClr="FFFFFF">
                  <a:lumMod val="95000"/>
                </a:sysClr>
              </a:gs>
            </a:gsLst>
            <a:lin ang="16200000" scaled="0"/>
            <a:tileRect/>
          </a:gra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27668" name="Rektangel 76"/>
          <p:cNvSpPr>
            <a:spLocks noChangeArrowheads="1"/>
          </p:cNvSpPr>
          <p:nvPr/>
        </p:nvSpPr>
        <p:spPr bwMode="auto">
          <a:xfrm>
            <a:off x="6948488" y="1633538"/>
            <a:ext cx="9794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手游网</a:t>
            </a:r>
            <a:endParaRPr lang="da-DK" sz="140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09" name="Parallelogram 32"/>
          <p:cNvSpPr/>
          <p:nvPr/>
        </p:nvSpPr>
        <p:spPr bwMode="auto">
          <a:xfrm>
            <a:off x="1947492" y="2259986"/>
            <a:ext cx="2899261" cy="742832"/>
          </a:xfrm>
          <a:prstGeom prst="parallelogram">
            <a:avLst/>
          </a:prstGeom>
          <a:gradFill flip="none" rotWithShape="1">
            <a:gsLst>
              <a:gs pos="100000">
                <a:sysClr val="windowText" lastClr="000000">
                  <a:lumMod val="50000"/>
                  <a:lumOff val="50000"/>
                </a:sysClr>
              </a:gs>
              <a:gs pos="100000">
                <a:srgbClr val="00B050"/>
              </a:gs>
              <a:gs pos="0">
                <a:sysClr val="window" lastClr="FFFFFF">
                  <a:lumMod val="95000"/>
                </a:sysClr>
              </a:gs>
            </a:gsLst>
            <a:lin ang="16200000" scaled="0"/>
            <a:tileRect/>
          </a:gra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27672" name="Rektangel 76"/>
          <p:cNvSpPr>
            <a:spLocks noChangeArrowheads="1"/>
          </p:cNvSpPr>
          <p:nvPr/>
        </p:nvSpPr>
        <p:spPr bwMode="auto">
          <a:xfrm>
            <a:off x="2700338" y="2497138"/>
            <a:ext cx="15128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最强攻略模拟器</a:t>
            </a:r>
            <a:endParaRPr lang="da-DK" sz="140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11" name="Parallelogram 34"/>
          <p:cNvSpPr/>
          <p:nvPr/>
        </p:nvSpPr>
        <p:spPr bwMode="auto">
          <a:xfrm>
            <a:off x="5778442" y="2259986"/>
            <a:ext cx="2899261" cy="742832"/>
          </a:xfrm>
          <a:prstGeom prst="parallelogram">
            <a:avLst/>
          </a:prstGeom>
          <a:gradFill flip="none" rotWithShape="1">
            <a:gsLst>
              <a:gs pos="100000">
                <a:sysClr val="windowText" lastClr="000000">
                  <a:lumMod val="50000"/>
                  <a:lumOff val="50000"/>
                </a:sysClr>
              </a:gs>
              <a:gs pos="100000">
                <a:srgbClr val="00B050"/>
              </a:gs>
              <a:gs pos="0">
                <a:sysClr val="window" lastClr="FFFFFF">
                  <a:lumMod val="95000"/>
                </a:sysClr>
              </a:gs>
            </a:gsLst>
            <a:lin ang="16200000" scaled="0"/>
            <a:tileRect/>
          </a:gra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27676" name="Rektangel 76"/>
          <p:cNvSpPr>
            <a:spLocks noChangeArrowheads="1"/>
          </p:cNvSpPr>
          <p:nvPr/>
        </p:nvSpPr>
        <p:spPr bwMode="auto">
          <a:xfrm>
            <a:off x="6948488" y="2497138"/>
            <a:ext cx="488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zh-CN" altLang="en-US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站</a:t>
            </a:r>
            <a:endParaRPr lang="da-DK" sz="140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13" name="Parallelogram 36"/>
          <p:cNvSpPr/>
          <p:nvPr/>
        </p:nvSpPr>
        <p:spPr bwMode="auto">
          <a:xfrm>
            <a:off x="1737180" y="3089547"/>
            <a:ext cx="2899261" cy="742832"/>
          </a:xfrm>
          <a:prstGeom prst="parallelogram">
            <a:avLst/>
          </a:prstGeom>
          <a:gradFill flip="none" rotWithShape="1">
            <a:gsLst>
              <a:gs pos="100000">
                <a:sysClr val="windowText" lastClr="000000">
                  <a:lumMod val="50000"/>
                  <a:lumOff val="50000"/>
                </a:sysClr>
              </a:gs>
              <a:gs pos="100000">
                <a:srgbClr val="00B050"/>
              </a:gs>
              <a:gs pos="0">
                <a:sysClr val="window" lastClr="FFFFFF">
                  <a:lumMod val="95000"/>
                </a:sysClr>
              </a:gs>
            </a:gsLst>
            <a:lin ang="16200000" scaled="0"/>
            <a:tileRect/>
          </a:gra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27680" name="Rektangel 76"/>
          <p:cNvSpPr>
            <a:spLocks noChangeArrowheads="1"/>
          </p:cNvSpPr>
          <p:nvPr/>
        </p:nvSpPr>
        <p:spPr bwMode="auto">
          <a:xfrm>
            <a:off x="2916238" y="3289300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M</a:t>
            </a:r>
            <a:r>
              <a:rPr lang="zh-CN" altLang="en-US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站</a:t>
            </a:r>
            <a:endParaRPr lang="da-DK" sz="140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15" name="Parallelogram 38"/>
          <p:cNvSpPr/>
          <p:nvPr/>
        </p:nvSpPr>
        <p:spPr bwMode="auto">
          <a:xfrm>
            <a:off x="5568130" y="3089547"/>
            <a:ext cx="2899261" cy="742832"/>
          </a:xfrm>
          <a:prstGeom prst="parallelogram">
            <a:avLst/>
          </a:prstGeom>
          <a:gradFill flip="none" rotWithShape="1">
            <a:gsLst>
              <a:gs pos="100000">
                <a:sysClr val="windowText" lastClr="000000">
                  <a:lumMod val="50000"/>
                  <a:lumOff val="50000"/>
                </a:sysClr>
              </a:gs>
              <a:gs pos="100000">
                <a:srgbClr val="00B050"/>
              </a:gs>
              <a:gs pos="0">
                <a:sysClr val="window" lastClr="FFFFFF">
                  <a:lumMod val="95000"/>
                </a:sysClr>
              </a:gs>
            </a:gsLst>
            <a:lin ang="16200000" scaled="0"/>
            <a:tileRect/>
          </a:gra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27684" name="Rektangel 76"/>
          <p:cNvSpPr>
            <a:spLocks noChangeArrowheads="1"/>
          </p:cNvSpPr>
          <p:nvPr/>
        </p:nvSpPr>
        <p:spPr bwMode="auto">
          <a:xfrm>
            <a:off x="6588125" y="3362325"/>
            <a:ext cx="9159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SEM</a:t>
            </a:r>
            <a:r>
              <a:rPr lang="zh-CN" altLang="en-US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活动</a:t>
            </a:r>
            <a:endParaRPr lang="da-DK" sz="140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17" name="Parallelogram 40"/>
          <p:cNvSpPr/>
          <p:nvPr/>
        </p:nvSpPr>
        <p:spPr bwMode="auto">
          <a:xfrm>
            <a:off x="1526868" y="3929070"/>
            <a:ext cx="2899261" cy="742832"/>
          </a:xfrm>
          <a:prstGeom prst="parallelogram">
            <a:avLst/>
          </a:prstGeom>
          <a:gradFill flip="none" rotWithShape="1">
            <a:gsLst>
              <a:gs pos="100000">
                <a:sysClr val="windowText" lastClr="000000">
                  <a:lumMod val="50000"/>
                  <a:lumOff val="50000"/>
                </a:sysClr>
              </a:gs>
              <a:gs pos="100000">
                <a:srgbClr val="00B050"/>
              </a:gs>
              <a:gs pos="0">
                <a:sysClr val="window" lastClr="FFFFFF">
                  <a:lumMod val="95000"/>
                </a:sysClr>
              </a:gs>
            </a:gsLst>
            <a:lin ang="16200000" scaled="0"/>
            <a:tileRect/>
          </a:gra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27688" name="Rektangel 76"/>
          <p:cNvSpPr>
            <a:spLocks noChangeArrowheads="1"/>
          </p:cNvSpPr>
          <p:nvPr/>
        </p:nvSpPr>
        <p:spPr bwMode="auto">
          <a:xfrm>
            <a:off x="1835150" y="4152900"/>
            <a:ext cx="2305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交互，前</a:t>
            </a:r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-&gt;</a:t>
            </a:r>
            <a:r>
              <a:rPr lang="zh-CN" altLang="en-US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后端、前</a:t>
            </a:r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-&gt;</a:t>
            </a:r>
            <a:r>
              <a:rPr lang="zh-CN" altLang="en-US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客户端</a:t>
            </a:r>
            <a:endParaRPr lang="da-DK" sz="140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19" name="Parallelogram 42"/>
          <p:cNvSpPr/>
          <p:nvPr/>
        </p:nvSpPr>
        <p:spPr bwMode="auto">
          <a:xfrm>
            <a:off x="5357818" y="3929070"/>
            <a:ext cx="2899261" cy="742832"/>
          </a:xfrm>
          <a:prstGeom prst="parallelogram">
            <a:avLst/>
          </a:prstGeom>
          <a:gradFill flip="none" rotWithShape="1">
            <a:gsLst>
              <a:gs pos="100000">
                <a:sysClr val="windowText" lastClr="000000">
                  <a:lumMod val="50000"/>
                  <a:lumOff val="50000"/>
                </a:sysClr>
              </a:gs>
              <a:gs pos="100000">
                <a:srgbClr val="00B050"/>
              </a:gs>
              <a:gs pos="0">
                <a:sysClr val="window" lastClr="FFFFFF">
                  <a:lumMod val="95000"/>
                </a:sysClr>
              </a:gs>
            </a:gsLst>
            <a:lin ang="16200000" scaled="0"/>
            <a:tileRect/>
          </a:gradFill>
          <a:ln w="3175" cap="flat" cmpd="sng" algn="ctr">
            <a:noFill/>
            <a:prstDash val="solid"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27692" name="Rektangel 76"/>
          <p:cNvSpPr>
            <a:spLocks noChangeArrowheads="1"/>
          </p:cNvSpPr>
          <p:nvPr/>
        </p:nvSpPr>
        <p:spPr bwMode="auto">
          <a:xfrm>
            <a:off x="6300788" y="4133850"/>
            <a:ext cx="1270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临时突发需求</a:t>
            </a:r>
            <a:endParaRPr lang="da-DK" sz="140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21" name="Parallelogram 45"/>
          <p:cNvSpPr/>
          <p:nvPr/>
        </p:nvSpPr>
        <p:spPr bwMode="auto">
          <a:xfrm>
            <a:off x="906463" y="2281238"/>
            <a:ext cx="1041400" cy="722312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5AF300"/>
              </a:gs>
              <a:gs pos="100000">
                <a:srgbClr val="208A00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208A00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kern="0" dirty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27694" name="TextBox 7"/>
          <p:cNvSpPr txBox="1">
            <a:spLocks noChangeArrowheads="1"/>
          </p:cNvSpPr>
          <p:nvPr/>
        </p:nvSpPr>
        <p:spPr bwMode="auto">
          <a:xfrm>
            <a:off x="1233488" y="2351088"/>
            <a:ext cx="3968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altLang="zh-CN" sz="32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123" name="Parallelogram 48"/>
          <p:cNvSpPr/>
          <p:nvPr/>
        </p:nvSpPr>
        <p:spPr bwMode="auto">
          <a:xfrm>
            <a:off x="695325" y="3113088"/>
            <a:ext cx="1041400" cy="722312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5AF300"/>
              </a:gs>
              <a:gs pos="100000">
                <a:srgbClr val="208A00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208A00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kern="0" dirty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27696" name="TextBox 7"/>
          <p:cNvSpPr txBox="1">
            <a:spLocks noChangeArrowheads="1"/>
          </p:cNvSpPr>
          <p:nvPr/>
        </p:nvSpPr>
        <p:spPr bwMode="auto">
          <a:xfrm>
            <a:off x="1022350" y="3182938"/>
            <a:ext cx="3968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altLang="zh-CN" sz="32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rPr>
              <a:t>5</a:t>
            </a:r>
          </a:p>
        </p:txBody>
      </p:sp>
      <p:sp>
        <p:nvSpPr>
          <p:cNvPr id="125" name="Parallelogram 51"/>
          <p:cNvSpPr/>
          <p:nvPr/>
        </p:nvSpPr>
        <p:spPr bwMode="auto">
          <a:xfrm>
            <a:off x="466725" y="3952875"/>
            <a:ext cx="1041400" cy="722313"/>
          </a:xfrm>
          <a:prstGeom prst="parallelogram">
            <a:avLst>
              <a:gd name="adj" fmla="val 28140"/>
            </a:avLst>
          </a:prstGeom>
          <a:gradFill flip="none" rotWithShape="1">
            <a:gsLst>
              <a:gs pos="0">
                <a:srgbClr val="5AF300"/>
              </a:gs>
              <a:gs pos="100000">
                <a:srgbClr val="208A00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208A00"/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kern="0" dirty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27698" name="TextBox 7"/>
          <p:cNvSpPr txBox="1">
            <a:spLocks noChangeArrowheads="1"/>
          </p:cNvSpPr>
          <p:nvPr/>
        </p:nvSpPr>
        <p:spPr bwMode="auto">
          <a:xfrm>
            <a:off x="793750" y="4022725"/>
            <a:ext cx="3968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altLang="zh-CN" sz="32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rPr>
              <a:t>7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7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7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7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95" grpId="0" animBg="1"/>
      <p:bldP spid="27652" grpId="0"/>
      <p:bldP spid="27656" grpId="0"/>
      <p:bldP spid="99" grpId="0" animBg="1"/>
      <p:bldP spid="27658" grpId="0"/>
      <p:bldP spid="101" grpId="0" animBg="1"/>
      <p:bldP spid="27660" grpId="0"/>
      <p:bldP spid="103" grpId="0" animBg="1"/>
      <p:bldP spid="27662" grpId="0"/>
      <p:bldP spid="105" grpId="0" animBg="1"/>
      <p:bldP spid="27664" grpId="0"/>
      <p:bldP spid="27668" grpId="0"/>
      <p:bldP spid="27672" grpId="0"/>
      <p:bldP spid="27676" grpId="0"/>
      <p:bldP spid="27680" grpId="0"/>
      <p:bldP spid="27684" grpId="0"/>
      <p:bldP spid="27688" grpId="0"/>
      <p:bldP spid="27692" grpId="0"/>
      <p:bldP spid="121" grpId="0" animBg="1"/>
      <p:bldP spid="27694" grpId="0"/>
      <p:bldP spid="123" grpId="0" animBg="1"/>
      <p:bldP spid="27696" grpId="0"/>
      <p:bldP spid="125" grpId="0" animBg="1"/>
      <p:bldP spid="276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57188" y="323850"/>
            <a:ext cx="1841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4" name="TextBox 3"/>
          <p:cNvSpPr txBox="1">
            <a:spLocks noChangeArrowheads="1"/>
          </p:cNvSpPr>
          <p:nvPr/>
        </p:nvSpPr>
        <p:spPr bwMode="auto">
          <a:xfrm>
            <a:off x="357188" y="142875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放眼当下、癔症明显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411413" y="1489075"/>
            <a:ext cx="5040312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、项目缺少构建脚手架。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411413" y="1993900"/>
            <a:ext cx="5040312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、重复开发组件、类库、框架。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411413" y="2497138"/>
            <a:ext cx="5040312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、成功的项目案例。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411413" y="3001963"/>
            <a:ext cx="5040312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、上线环境复杂、每个项目的上线方式均不用。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411413" y="3505200"/>
            <a:ext cx="5040312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、缺少模块化设计、开发复用度较差。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411413" y="4010025"/>
            <a:ext cx="5040312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6</a:t>
            </a:r>
            <a:r>
              <a:rPr lang="zh-CN" altLang="en-US"/>
              <a:t>、没有成熟的远程调试的解决方案。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403350" y="2209800"/>
            <a:ext cx="358775" cy="119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开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发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慢</a:t>
            </a:r>
          </a:p>
        </p:txBody>
      </p:sp>
      <p:cxnSp>
        <p:nvCxnSpPr>
          <p:cNvPr id="28689" name="AutoShape 17"/>
          <p:cNvCxnSpPr>
            <a:cxnSpLocks noChangeShapeType="1"/>
            <a:stCxn id="28684" idx="3"/>
            <a:endCxn id="28682" idx="1"/>
          </p:cNvCxnSpPr>
          <p:nvPr/>
        </p:nvCxnSpPr>
        <p:spPr bwMode="auto">
          <a:xfrm>
            <a:off x="1762125" y="2806700"/>
            <a:ext cx="649288" cy="1387475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8692" name="AutoShape 20"/>
          <p:cNvCxnSpPr>
            <a:cxnSpLocks noChangeShapeType="1"/>
            <a:stCxn id="28684" idx="3"/>
            <a:endCxn id="28681" idx="1"/>
          </p:cNvCxnSpPr>
          <p:nvPr/>
        </p:nvCxnSpPr>
        <p:spPr bwMode="auto">
          <a:xfrm>
            <a:off x="1762125" y="2806700"/>
            <a:ext cx="649288" cy="8826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8693" name="AutoShape 21"/>
          <p:cNvCxnSpPr>
            <a:cxnSpLocks noChangeShapeType="1"/>
            <a:stCxn id="28684" idx="3"/>
            <a:endCxn id="28680" idx="1"/>
          </p:cNvCxnSpPr>
          <p:nvPr/>
        </p:nvCxnSpPr>
        <p:spPr bwMode="auto">
          <a:xfrm>
            <a:off x="1762125" y="2806700"/>
            <a:ext cx="649288" cy="379413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8694" name="AutoShape 22"/>
          <p:cNvCxnSpPr>
            <a:cxnSpLocks noChangeShapeType="1"/>
            <a:stCxn id="28684" idx="3"/>
            <a:endCxn id="28679" idx="1"/>
          </p:cNvCxnSpPr>
          <p:nvPr/>
        </p:nvCxnSpPr>
        <p:spPr bwMode="auto">
          <a:xfrm flipV="1">
            <a:off x="1762125" y="2681288"/>
            <a:ext cx="649288" cy="125412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8695" name="AutoShape 23"/>
          <p:cNvCxnSpPr>
            <a:cxnSpLocks noChangeShapeType="1"/>
            <a:stCxn id="28684" idx="3"/>
            <a:endCxn id="28678" idx="1"/>
          </p:cNvCxnSpPr>
          <p:nvPr/>
        </p:nvCxnSpPr>
        <p:spPr bwMode="auto">
          <a:xfrm flipV="1">
            <a:off x="1762125" y="2178050"/>
            <a:ext cx="649288" cy="6286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8696" name="AutoShape 24"/>
          <p:cNvCxnSpPr>
            <a:cxnSpLocks noChangeShapeType="1"/>
            <a:stCxn id="28684" idx="3"/>
            <a:endCxn id="28677" idx="1"/>
          </p:cNvCxnSpPr>
          <p:nvPr/>
        </p:nvCxnSpPr>
        <p:spPr bwMode="auto">
          <a:xfrm flipV="1">
            <a:off x="1762125" y="1673225"/>
            <a:ext cx="649288" cy="1133475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2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2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2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2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2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20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7" grpId="0" animBg="1"/>
      <p:bldP spid="28678" grpId="0" animBg="1"/>
      <p:bldP spid="28679" grpId="0" animBg="1"/>
      <p:bldP spid="28680" grpId="0" animBg="1"/>
      <p:bldP spid="28681" grpId="0" animBg="1"/>
      <p:bldP spid="28682" grpId="0" animBg="1"/>
      <p:bldP spid="286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/>
          <p:cNvSpPr txBox="1">
            <a:spLocks noChangeArrowheads="1"/>
          </p:cNvSpPr>
          <p:nvPr/>
        </p:nvSpPr>
        <p:spPr bwMode="auto">
          <a:xfrm>
            <a:off x="357188" y="142875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放眼当下、癔症明显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411413" y="1201738"/>
            <a:ext cx="5040312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、静态资源没有进行合理的压缩、合并。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411413" y="1778000"/>
            <a:ext cx="5040312" cy="641350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、对于高版本浏览器内核采用渐进增强的方式进行开发。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411413" y="2713038"/>
            <a:ext cx="5040312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、前端没有</a:t>
            </a:r>
            <a:r>
              <a:rPr lang="en-US" altLang="zh-CN"/>
              <a:t>cache</a:t>
            </a:r>
            <a:r>
              <a:rPr lang="zh-CN" altLang="en-US"/>
              <a:t>管理。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411413" y="3362325"/>
            <a:ext cx="5040312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、前端渲染没有采用合适的模板引擎。</a:t>
            </a:r>
            <a:endParaRPr lang="en-US" altLang="zh-CN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2411413" y="4010025"/>
            <a:ext cx="5040312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、缺少接口单元测试，无法定位运行慢的原因。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403350" y="2209800"/>
            <a:ext cx="358775" cy="9159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运行慢</a:t>
            </a:r>
          </a:p>
        </p:txBody>
      </p:sp>
      <p:cxnSp>
        <p:nvCxnSpPr>
          <p:cNvPr id="48142" name="AutoShape 14"/>
          <p:cNvCxnSpPr>
            <a:cxnSpLocks noChangeShapeType="1"/>
            <a:stCxn id="48140" idx="3"/>
            <a:endCxn id="48138" idx="1"/>
          </p:cNvCxnSpPr>
          <p:nvPr/>
        </p:nvCxnSpPr>
        <p:spPr bwMode="auto">
          <a:xfrm>
            <a:off x="1762125" y="2668588"/>
            <a:ext cx="649288" cy="1525587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3" name="AutoShape 15"/>
          <p:cNvCxnSpPr>
            <a:cxnSpLocks noChangeShapeType="1"/>
            <a:stCxn id="48140" idx="3"/>
            <a:endCxn id="48137" idx="1"/>
          </p:cNvCxnSpPr>
          <p:nvPr/>
        </p:nvCxnSpPr>
        <p:spPr bwMode="auto">
          <a:xfrm>
            <a:off x="1762125" y="2668588"/>
            <a:ext cx="649288" cy="877887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4" name="AutoShape 16"/>
          <p:cNvCxnSpPr>
            <a:cxnSpLocks noChangeShapeType="1"/>
            <a:stCxn id="48140" idx="3"/>
            <a:endCxn id="48136" idx="1"/>
          </p:cNvCxnSpPr>
          <p:nvPr/>
        </p:nvCxnSpPr>
        <p:spPr bwMode="auto">
          <a:xfrm>
            <a:off x="1762125" y="2668588"/>
            <a:ext cx="649288" cy="22860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5" name="AutoShape 17"/>
          <p:cNvCxnSpPr>
            <a:cxnSpLocks noChangeShapeType="1"/>
            <a:stCxn id="48140" idx="3"/>
            <a:endCxn id="48135" idx="1"/>
          </p:cNvCxnSpPr>
          <p:nvPr/>
        </p:nvCxnSpPr>
        <p:spPr bwMode="auto">
          <a:xfrm flipV="1">
            <a:off x="1762125" y="2098675"/>
            <a:ext cx="649288" cy="569913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6" name="AutoShape 18"/>
          <p:cNvCxnSpPr>
            <a:cxnSpLocks noChangeShapeType="1"/>
            <a:stCxn id="48140" idx="3"/>
            <a:endCxn id="48134" idx="1"/>
          </p:cNvCxnSpPr>
          <p:nvPr/>
        </p:nvCxnSpPr>
        <p:spPr bwMode="auto">
          <a:xfrm flipV="1">
            <a:off x="1762125" y="1385888"/>
            <a:ext cx="649288" cy="128270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2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20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2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20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2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48134" grpId="0" animBg="1"/>
      <p:bldP spid="48135" grpId="0" animBg="1"/>
      <p:bldP spid="48136" grpId="0" animBg="1"/>
      <p:bldP spid="48137" grpId="0" animBg="1"/>
      <p:bldP spid="48138" grpId="0" animBg="1"/>
      <p:bldP spid="481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57188" y="323850"/>
            <a:ext cx="1841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357188" y="142875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放眼当下、癔症明显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339975" y="1201738"/>
            <a:ext cx="5040313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、前端、后端以及客户端配合占用大量的时间。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339975" y="2497138"/>
            <a:ext cx="5040313" cy="641350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、没有开发规范，每个人的代码风格和习惯均不一致。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339975" y="4010025"/>
            <a:ext cx="5040313" cy="641350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、线上环境与本机环境差别较大，导致频繁进行上线测试。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260475" y="2352675"/>
            <a:ext cx="358775" cy="9159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协作慢</a:t>
            </a:r>
          </a:p>
        </p:txBody>
      </p:sp>
      <p:cxnSp>
        <p:nvCxnSpPr>
          <p:cNvPr id="29709" name="AutoShape 13"/>
          <p:cNvCxnSpPr>
            <a:cxnSpLocks noChangeShapeType="1"/>
            <a:stCxn id="29706" idx="3"/>
            <a:endCxn id="29703" idx="1"/>
          </p:cNvCxnSpPr>
          <p:nvPr/>
        </p:nvCxnSpPr>
        <p:spPr bwMode="auto">
          <a:xfrm>
            <a:off x="1619250" y="2811463"/>
            <a:ext cx="720725" cy="15192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9710" name="AutoShape 14"/>
          <p:cNvCxnSpPr>
            <a:cxnSpLocks noChangeShapeType="1"/>
            <a:stCxn id="29706" idx="3"/>
            <a:endCxn id="29702" idx="1"/>
          </p:cNvCxnSpPr>
          <p:nvPr/>
        </p:nvCxnSpPr>
        <p:spPr bwMode="auto">
          <a:xfrm>
            <a:off x="1619250" y="2811463"/>
            <a:ext cx="720725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9711" name="AutoShape 15"/>
          <p:cNvCxnSpPr>
            <a:cxnSpLocks noChangeShapeType="1"/>
            <a:stCxn id="29706" idx="3"/>
            <a:endCxn id="29701" idx="1"/>
          </p:cNvCxnSpPr>
          <p:nvPr/>
        </p:nvCxnSpPr>
        <p:spPr bwMode="auto">
          <a:xfrm flipV="1">
            <a:off x="1619250" y="1385888"/>
            <a:ext cx="720725" cy="14255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2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2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1" grpId="0" animBg="1"/>
      <p:bldP spid="29702" grpId="0" animBg="1"/>
      <p:bldP spid="29703" grpId="0" animBg="1"/>
      <p:bldP spid="297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/>
          <p:cNvSpPr txBox="1">
            <a:spLocks noChangeArrowheads="1"/>
          </p:cNvSpPr>
          <p:nvPr/>
        </p:nvSpPr>
        <p:spPr bwMode="auto">
          <a:xfrm>
            <a:off x="357188" y="142875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放眼当下、癔症明显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411413" y="1057275"/>
            <a:ext cx="5040312" cy="915988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、产品、</a:t>
            </a:r>
            <a:r>
              <a:rPr lang="en-US" altLang="zh-CN" dirty="0"/>
              <a:t>UI</a:t>
            </a:r>
            <a:r>
              <a:rPr lang="zh-CN" altLang="en-US" dirty="0"/>
              <a:t>、开发、测试、运维沟通成本过高，没有完整统一的原型、</a:t>
            </a:r>
            <a:r>
              <a:rPr lang="zh-CN" altLang="en-US" dirty="0" smtClean="0"/>
              <a:t>设计</a:t>
            </a:r>
            <a:r>
              <a:rPr lang="zh-CN" altLang="en-US" dirty="0"/>
              <a:t>、研发、测试、上线的流程。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411413" y="2713038"/>
            <a:ext cx="5040312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、没有规范，设计的规范与研发的规范对应。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331913" y="1704975"/>
            <a:ext cx="358775" cy="9159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沟通慢</a:t>
            </a:r>
          </a:p>
        </p:txBody>
      </p:sp>
      <p:cxnSp>
        <p:nvCxnSpPr>
          <p:cNvPr id="49160" name="AutoShape 8"/>
          <p:cNvCxnSpPr>
            <a:cxnSpLocks noChangeShapeType="1"/>
            <a:stCxn id="49159" idx="3"/>
            <a:endCxn id="49158" idx="1"/>
          </p:cNvCxnSpPr>
          <p:nvPr/>
        </p:nvCxnSpPr>
        <p:spPr bwMode="auto">
          <a:xfrm>
            <a:off x="1690688" y="2163763"/>
            <a:ext cx="720725" cy="7334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9161" name="AutoShape 9"/>
          <p:cNvCxnSpPr>
            <a:cxnSpLocks noChangeShapeType="1"/>
            <a:stCxn id="49159" idx="3"/>
            <a:endCxn id="49157" idx="1"/>
          </p:cNvCxnSpPr>
          <p:nvPr/>
        </p:nvCxnSpPr>
        <p:spPr bwMode="auto">
          <a:xfrm flipV="1">
            <a:off x="1690688" y="1516063"/>
            <a:ext cx="720725" cy="647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398713" y="3984625"/>
            <a:ext cx="5040312" cy="641350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综上所诉，导致最终产品上线拖慢。</a:t>
            </a:r>
          </a:p>
          <a:p>
            <a:endParaRPr lang="zh-CN" altLang="en-U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1331913" y="3576638"/>
            <a:ext cx="358775" cy="146526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产品上线慢</a:t>
            </a:r>
          </a:p>
        </p:txBody>
      </p:sp>
      <p:cxnSp>
        <p:nvCxnSpPr>
          <p:cNvPr id="49164" name="AutoShape 12"/>
          <p:cNvCxnSpPr>
            <a:cxnSpLocks noChangeShapeType="1"/>
            <a:stCxn id="49163" idx="3"/>
            <a:endCxn id="49162" idx="1"/>
          </p:cNvCxnSpPr>
          <p:nvPr/>
        </p:nvCxnSpPr>
        <p:spPr bwMode="auto">
          <a:xfrm flipV="1">
            <a:off x="1690688" y="4305300"/>
            <a:ext cx="708025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2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2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20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49157" grpId="0" animBg="1"/>
      <p:bldP spid="49158" grpId="0" animBg="1"/>
      <p:bldP spid="49159" grpId="0" animBg="1"/>
      <p:bldP spid="49162" grpId="0" animBg="1"/>
      <p:bldP spid="491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143000"/>
            <a:ext cx="27717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357188" y="32385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展望未来、茁壮成长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3" name="Line 2"/>
          <p:cNvSpPr>
            <a:spLocks noChangeShapeType="1"/>
          </p:cNvSpPr>
          <p:nvPr/>
        </p:nvSpPr>
        <p:spPr bwMode="black">
          <a:xfrm>
            <a:off x="3556000" y="4743450"/>
            <a:ext cx="48006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black">
          <a:xfrm>
            <a:off x="5580063" y="4370388"/>
            <a:ext cx="1927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产品上线快</a:t>
            </a:r>
            <a:endParaRPr lang="en-US" altLang="zh-CN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black">
          <a:xfrm>
            <a:off x="3598863" y="1943100"/>
            <a:ext cx="48006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6" name="Rectangle 8"/>
          <p:cNvSpPr>
            <a:spLocks noChangeArrowheads="1"/>
          </p:cNvSpPr>
          <p:nvPr/>
        </p:nvSpPr>
        <p:spPr bwMode="black">
          <a:xfrm>
            <a:off x="5580063" y="1562100"/>
            <a:ext cx="2041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开发快</a:t>
            </a:r>
            <a:endParaRPr lang="en-US" altLang="zh-CN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727" name="Line 9"/>
          <p:cNvSpPr>
            <a:spLocks noChangeShapeType="1"/>
          </p:cNvSpPr>
          <p:nvPr/>
        </p:nvSpPr>
        <p:spPr bwMode="black">
          <a:xfrm>
            <a:off x="4089400" y="2628900"/>
            <a:ext cx="48006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black">
          <a:xfrm>
            <a:off x="6011863" y="2247900"/>
            <a:ext cx="2066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运行快</a:t>
            </a:r>
            <a:endParaRPr lang="en-US" altLang="zh-CN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729" name="Line 11"/>
          <p:cNvSpPr>
            <a:spLocks noChangeShapeType="1"/>
          </p:cNvSpPr>
          <p:nvPr/>
        </p:nvSpPr>
        <p:spPr bwMode="black">
          <a:xfrm>
            <a:off x="4284663" y="3354388"/>
            <a:ext cx="48006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0" name="Rectangle 12"/>
          <p:cNvSpPr>
            <a:spLocks noChangeArrowheads="1"/>
          </p:cNvSpPr>
          <p:nvPr/>
        </p:nvSpPr>
        <p:spPr bwMode="black">
          <a:xfrm>
            <a:off x="6372225" y="2973388"/>
            <a:ext cx="1935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协作快</a:t>
            </a:r>
            <a:endParaRPr lang="en-US" altLang="zh-CN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black">
          <a:xfrm>
            <a:off x="4089400" y="4076700"/>
            <a:ext cx="48006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2" name="Rectangle 14"/>
          <p:cNvSpPr>
            <a:spLocks noChangeArrowheads="1"/>
          </p:cNvSpPr>
          <p:nvPr/>
        </p:nvSpPr>
        <p:spPr bwMode="black">
          <a:xfrm>
            <a:off x="6011863" y="3695700"/>
            <a:ext cx="2066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沟通快</a:t>
            </a:r>
            <a:endParaRPr lang="en-US" altLang="zh-CN" b="1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30733" name="Group 94"/>
          <p:cNvGrpSpPr>
            <a:grpSpLocks/>
          </p:cNvGrpSpPr>
          <p:nvPr/>
        </p:nvGrpSpPr>
        <p:grpSpPr bwMode="auto">
          <a:xfrm>
            <a:off x="3417888" y="1562100"/>
            <a:ext cx="393700" cy="393700"/>
            <a:chOff x="2543" y="1006"/>
            <a:chExt cx="416" cy="416"/>
          </a:xfrm>
        </p:grpSpPr>
        <p:sp>
          <p:nvSpPr>
            <p:cNvPr id="51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30769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30771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" name="Oval 5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rgbClr val="3CC2B5">
                      <a:gamma/>
                      <a:shade val="34902"/>
                      <a:invGamma/>
                      <a:alpha val="89999"/>
                    </a:srgbClr>
                  </a:gs>
                  <a:gs pos="50000">
                    <a:srgbClr val="3CC2B5">
                      <a:alpha val="75000"/>
                    </a:srgbClr>
                  </a:gs>
                  <a:gs pos="100000">
                    <a:srgbClr val="3CC2B5">
                      <a:gamma/>
                      <a:shade val="34902"/>
                      <a:invGamma/>
                      <a:alpha val="89999"/>
                    </a:srgb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30775" name="Picture 56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70" name="Picture 57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734" name="Group 93"/>
          <p:cNvGrpSpPr>
            <a:grpSpLocks/>
          </p:cNvGrpSpPr>
          <p:nvPr/>
        </p:nvGrpSpPr>
        <p:grpSpPr bwMode="auto">
          <a:xfrm>
            <a:off x="3952875" y="2249488"/>
            <a:ext cx="393700" cy="393700"/>
            <a:chOff x="3071" y="1006"/>
            <a:chExt cx="416" cy="416"/>
          </a:xfrm>
        </p:grpSpPr>
        <p:sp>
          <p:nvSpPr>
            <p:cNvPr id="58" name="Oval 62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30761" name="Group 63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30763" name="Picture 64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" name="Oval 6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rgbClr val="81A551">
                      <a:gamma/>
                      <a:shade val="34902"/>
                      <a:invGamma/>
                      <a:alpha val="89999"/>
                    </a:srgbClr>
                  </a:gs>
                  <a:gs pos="50000">
                    <a:srgbClr val="81A551">
                      <a:alpha val="75000"/>
                    </a:srgbClr>
                  </a:gs>
                  <a:gs pos="100000">
                    <a:srgbClr val="81A551">
                      <a:gamma/>
                      <a:shade val="34902"/>
                      <a:invGamma/>
                      <a:alpha val="89999"/>
                    </a:srgb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30767" name="Picture 66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62" name="Picture 86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735" name="Group 92"/>
          <p:cNvGrpSpPr>
            <a:grpSpLocks/>
          </p:cNvGrpSpPr>
          <p:nvPr/>
        </p:nvGrpSpPr>
        <p:grpSpPr bwMode="auto">
          <a:xfrm>
            <a:off x="4121150" y="2971800"/>
            <a:ext cx="393700" cy="393700"/>
            <a:chOff x="3647" y="1006"/>
            <a:chExt cx="416" cy="416"/>
          </a:xfrm>
        </p:grpSpPr>
        <p:sp>
          <p:nvSpPr>
            <p:cNvPr id="65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30753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30755" name="Picture 69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9" name="Oval 70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rgbClr val="F1B50D">
                      <a:gamma/>
                      <a:shade val="34902"/>
                      <a:invGamma/>
                      <a:alpha val="89999"/>
                    </a:srgbClr>
                  </a:gs>
                  <a:gs pos="50000">
                    <a:srgbClr val="F1B50D">
                      <a:alpha val="75000"/>
                    </a:srgbClr>
                  </a:gs>
                  <a:gs pos="100000">
                    <a:srgbClr val="F1B50D">
                      <a:gamma/>
                      <a:shade val="34902"/>
                      <a:invGamma/>
                      <a:alpha val="89999"/>
                    </a:srgb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30759" name="Picture 71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54" name="Picture 87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736" name="Group 91"/>
          <p:cNvGrpSpPr>
            <a:grpSpLocks/>
          </p:cNvGrpSpPr>
          <p:nvPr/>
        </p:nvGrpSpPr>
        <p:grpSpPr bwMode="auto">
          <a:xfrm>
            <a:off x="3903663" y="3684588"/>
            <a:ext cx="393700" cy="393700"/>
            <a:chOff x="4213" y="1006"/>
            <a:chExt cx="416" cy="416"/>
          </a:xfrm>
        </p:grpSpPr>
        <p:sp>
          <p:nvSpPr>
            <p:cNvPr id="72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30745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30747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6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rgbClr val="15ACE1">
                      <a:gamma/>
                      <a:shade val="34902"/>
                      <a:invGamma/>
                      <a:alpha val="89999"/>
                    </a:srgbClr>
                  </a:gs>
                  <a:gs pos="50000">
                    <a:srgbClr val="15ACE1">
                      <a:alpha val="75000"/>
                    </a:srgbClr>
                  </a:gs>
                  <a:gs pos="100000">
                    <a:srgbClr val="15ACE1">
                      <a:gamma/>
                      <a:shade val="34902"/>
                      <a:invGamma/>
                      <a:alpha val="89999"/>
                    </a:srgb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30751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46" name="Picture 88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737" name="Group 90"/>
          <p:cNvGrpSpPr>
            <a:grpSpLocks/>
          </p:cNvGrpSpPr>
          <p:nvPr/>
        </p:nvGrpSpPr>
        <p:grpSpPr bwMode="auto">
          <a:xfrm>
            <a:off x="3359150" y="4348163"/>
            <a:ext cx="393700" cy="393700"/>
            <a:chOff x="4803" y="1006"/>
            <a:chExt cx="416" cy="416"/>
          </a:xfrm>
        </p:grpSpPr>
        <p:sp>
          <p:nvSpPr>
            <p:cNvPr id="7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30739" name="Group 82"/>
            <p:cNvGrpSpPr>
              <a:grpSpLocks/>
            </p:cNvGrpSpPr>
            <p:nvPr/>
          </p:nvGrpSpPr>
          <p:grpSpPr bwMode="auto">
            <a:xfrm rot="-2288454">
              <a:off x="4839" y="1033"/>
              <a:ext cx="348" cy="356"/>
              <a:chOff x="887" y="2040"/>
              <a:chExt cx="432" cy="422"/>
            </a:xfrm>
          </p:grpSpPr>
          <p:pic>
            <p:nvPicPr>
              <p:cNvPr id="30741" name="Picture 83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742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pic>
            <p:nvPicPr>
              <p:cNvPr id="30743" name="Picture 85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40" name="Picture 89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10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animBg="1"/>
      <p:bldP spid="30724" grpId="0"/>
      <p:bldP spid="30725" grpId="0" animBg="1"/>
      <p:bldP spid="30726" grpId="0"/>
      <p:bldP spid="30727" grpId="0" animBg="1"/>
      <p:bldP spid="30728" grpId="0"/>
      <p:bldP spid="30729" grpId="0" animBg="1"/>
      <p:bldP spid="30730" grpId="0"/>
      <p:bldP spid="30731" grpId="0" animBg="1"/>
      <p:bldP spid="307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88" y="323850"/>
            <a:ext cx="8001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1219200" y="1697038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1219200" y="1001713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7543800" y="1341438"/>
            <a:ext cx="187325" cy="601662"/>
            <a:chOff x="960" y="1764"/>
            <a:chExt cx="130" cy="418"/>
          </a:xfrm>
        </p:grpSpPr>
        <p:sp>
          <p:nvSpPr>
            <p:cNvPr id="15395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96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97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1371600" y="1338263"/>
            <a:ext cx="187325" cy="601662"/>
            <a:chOff x="960" y="1764"/>
            <a:chExt cx="130" cy="418"/>
          </a:xfrm>
        </p:grpSpPr>
        <p:sp>
          <p:nvSpPr>
            <p:cNvPr id="15392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93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94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13" name="Text Box 13"/>
          <p:cNvSpPr txBox="1">
            <a:spLocks noChangeArrowheads="1"/>
          </p:cNvSpPr>
          <p:nvPr/>
        </p:nvSpPr>
        <p:spPr bwMode="white">
          <a:xfrm>
            <a:off x="2057400" y="1066800"/>
            <a:ext cx="502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 algn="ctr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回溯历史、陈疾已久。</a:t>
            </a: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</a:rPr>
              <a:t>    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gray">
          <a:xfrm>
            <a:off x="1219200" y="2422525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gray">
          <a:xfrm>
            <a:off x="1219200" y="313690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5369" name="Group 16"/>
          <p:cNvGrpSpPr>
            <a:grpSpLocks/>
          </p:cNvGrpSpPr>
          <p:nvPr/>
        </p:nvGrpSpPr>
        <p:grpSpPr bwMode="auto">
          <a:xfrm>
            <a:off x="7543800" y="2781300"/>
            <a:ext cx="187325" cy="601663"/>
            <a:chOff x="960" y="1764"/>
            <a:chExt cx="130" cy="418"/>
          </a:xfrm>
        </p:grpSpPr>
        <p:sp>
          <p:nvSpPr>
            <p:cNvPr id="15389" name="Oval 17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90" name="Oval 18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91" name="AutoShape 19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15370" name="Group 20"/>
          <p:cNvGrpSpPr>
            <a:grpSpLocks/>
          </p:cNvGrpSpPr>
          <p:nvPr/>
        </p:nvGrpSpPr>
        <p:grpSpPr bwMode="auto">
          <a:xfrm>
            <a:off x="1371600" y="2778125"/>
            <a:ext cx="187325" cy="601663"/>
            <a:chOff x="960" y="1764"/>
            <a:chExt cx="130" cy="418"/>
          </a:xfrm>
        </p:grpSpPr>
        <p:sp>
          <p:nvSpPr>
            <p:cNvPr id="15386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87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88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24" name="AutoShape 24"/>
          <p:cNvSpPr>
            <a:spLocks noChangeArrowheads="1"/>
          </p:cNvSpPr>
          <p:nvPr/>
        </p:nvSpPr>
        <p:spPr bwMode="gray">
          <a:xfrm>
            <a:off x="1219200" y="3862388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white">
          <a:xfrm>
            <a:off x="2043113" y="1770063"/>
            <a:ext cx="5029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 algn="ctr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放眼当下、癔症明显。</a:t>
            </a: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</a:rPr>
              <a:t>   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white">
          <a:xfrm>
            <a:off x="2057400" y="2493963"/>
            <a:ext cx="5029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 algn="ctr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</a:rPr>
              <a:t>3. </a:t>
            </a:r>
            <a:r>
              <a:rPr lang="zh-CN" altLang="en-US" sz="2400" b="1" dirty="0">
                <a:solidFill>
                  <a:srgbClr val="FFFFFF"/>
                </a:solidFill>
                <a:latin typeface="+mn-lt"/>
                <a:ea typeface="+mn-ea"/>
              </a:rPr>
              <a:t>展望未来、茁壮成长。</a:t>
            </a: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</a:rPr>
              <a:t>    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white">
          <a:xfrm>
            <a:off x="2057400" y="3198813"/>
            <a:ext cx="5029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 algn="ctr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</a:rPr>
              <a:t>4. </a:t>
            </a:r>
            <a:r>
              <a:rPr lang="zh-CN" altLang="en-US" sz="2400" b="1" dirty="0">
                <a:solidFill>
                  <a:srgbClr val="FFFFFF"/>
                </a:solidFill>
                <a:latin typeface="+mn-lt"/>
                <a:ea typeface="+mn-ea"/>
              </a:rPr>
              <a:t>前端究竟该如何自我拯救</a:t>
            </a: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</a:rPr>
              <a:t>?    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white">
          <a:xfrm>
            <a:off x="2057400" y="3924300"/>
            <a:ext cx="5300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 algn="ctr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</a:rPr>
              <a:t>5. </a:t>
            </a:r>
            <a:r>
              <a:rPr lang="en-US" altLang="zh-CN" sz="2400" b="1" dirty="0">
                <a:solidFill>
                  <a:srgbClr val="FFFFFF"/>
                </a:solidFill>
                <a:latin typeface="Algerian" pitchFamily="82" charset="0"/>
                <a:ea typeface="+mn-ea"/>
              </a:rPr>
              <a:t>A.I.S</a:t>
            </a: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</a:rPr>
              <a:t>  </a:t>
            </a:r>
            <a:r>
              <a:rPr lang="zh-CN" altLang="en-US" sz="2400" b="1" dirty="0">
                <a:solidFill>
                  <a:srgbClr val="FFFFFF"/>
                </a:solidFill>
                <a:latin typeface="+mn-lt"/>
                <a:ea typeface="+mn-ea"/>
              </a:rPr>
              <a:t>打造适合高效的解决方案。</a:t>
            </a: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</a:rPr>
              <a:t>    </a:t>
            </a: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gray">
          <a:xfrm>
            <a:off x="1219200" y="4621213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white">
          <a:xfrm>
            <a:off x="2057400" y="4683125"/>
            <a:ext cx="502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 algn="ctr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</a:rPr>
              <a:t>6. </a:t>
            </a:r>
            <a:r>
              <a:rPr lang="zh-CN" altLang="en-US" sz="2400" b="1" dirty="0">
                <a:solidFill>
                  <a:srgbClr val="FFFFFF"/>
                </a:solidFill>
                <a:latin typeface="+mn-lt"/>
                <a:ea typeface="+mn-ea"/>
              </a:rPr>
              <a:t>我们还能做什么</a:t>
            </a:r>
            <a:r>
              <a:rPr lang="en-US" altLang="zh-CN" sz="2400" b="1" dirty="0">
                <a:solidFill>
                  <a:srgbClr val="FFFFFF"/>
                </a:solidFill>
                <a:latin typeface="+mn-lt"/>
                <a:ea typeface="+mn-ea"/>
              </a:rPr>
              <a:t>?    </a:t>
            </a:r>
          </a:p>
        </p:txBody>
      </p:sp>
      <p:grpSp>
        <p:nvGrpSpPr>
          <p:cNvPr id="15378" name="Group 31"/>
          <p:cNvGrpSpPr>
            <a:grpSpLocks/>
          </p:cNvGrpSpPr>
          <p:nvPr/>
        </p:nvGrpSpPr>
        <p:grpSpPr bwMode="auto">
          <a:xfrm>
            <a:off x="7543800" y="4224338"/>
            <a:ext cx="187325" cy="601662"/>
            <a:chOff x="960" y="1764"/>
            <a:chExt cx="130" cy="418"/>
          </a:xfrm>
        </p:grpSpPr>
        <p:sp>
          <p:nvSpPr>
            <p:cNvPr id="15383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84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85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15379" name="Group 35"/>
          <p:cNvGrpSpPr>
            <a:grpSpLocks/>
          </p:cNvGrpSpPr>
          <p:nvPr/>
        </p:nvGrpSpPr>
        <p:grpSpPr bwMode="auto">
          <a:xfrm>
            <a:off x="1371600" y="4221163"/>
            <a:ext cx="187325" cy="601662"/>
            <a:chOff x="960" y="1764"/>
            <a:chExt cx="130" cy="418"/>
          </a:xfrm>
        </p:grpSpPr>
        <p:sp>
          <p:nvSpPr>
            <p:cNvPr id="15380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81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382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3" grpId="0"/>
      <p:bldP spid="14" grpId="0" animBg="1"/>
      <p:bldP spid="15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"/>
          <p:cNvSpPr txBox="1">
            <a:spLocks noChangeArrowheads="1"/>
          </p:cNvSpPr>
          <p:nvPr/>
        </p:nvSpPr>
        <p:spPr bwMode="auto">
          <a:xfrm>
            <a:off x="2987675" y="2641600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向后端的优秀思想学习</a:t>
            </a: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 rot="-1047134">
            <a:off x="196850" y="128588"/>
            <a:ext cx="2665413" cy="1873250"/>
          </a:xfrm>
          <a:prstGeom prst="irregularSeal1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快捷而灵活的</a:t>
            </a:r>
          </a:p>
          <a:p>
            <a:pPr algn="ctr"/>
            <a:r>
              <a:rPr lang="zh-CN" altLang="en-US" b="1"/>
              <a:t>部署方式</a:t>
            </a:r>
          </a:p>
        </p:txBody>
      </p:sp>
      <p:sp>
        <p:nvSpPr>
          <p:cNvPr id="31767" name="AutoShape 23"/>
          <p:cNvSpPr>
            <a:spLocks noChangeArrowheads="1"/>
          </p:cNvSpPr>
          <p:nvPr/>
        </p:nvSpPr>
        <p:spPr bwMode="auto">
          <a:xfrm rot="-242773">
            <a:off x="2339975" y="1057275"/>
            <a:ext cx="2089150" cy="1655763"/>
          </a:xfrm>
          <a:prstGeom prst="irregularSeal1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单元测试</a:t>
            </a:r>
          </a:p>
        </p:txBody>
      </p:sp>
      <p:sp>
        <p:nvSpPr>
          <p:cNvPr id="31768" name="AutoShape 24"/>
          <p:cNvSpPr>
            <a:spLocks noChangeArrowheads="1"/>
          </p:cNvSpPr>
          <p:nvPr/>
        </p:nvSpPr>
        <p:spPr bwMode="auto">
          <a:xfrm rot="1224410">
            <a:off x="3419475" y="0"/>
            <a:ext cx="2089150" cy="1655763"/>
          </a:xfrm>
          <a:prstGeom prst="irregularSeal1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/>
              <a:t>Ant</a:t>
            </a:r>
            <a:r>
              <a:rPr lang="zh-CN" altLang="en-US" b="1"/>
              <a:t>、</a:t>
            </a:r>
            <a:r>
              <a:rPr lang="en-US" altLang="zh-CN" b="1"/>
              <a:t>maven</a:t>
            </a:r>
          </a:p>
        </p:txBody>
      </p:sp>
      <p:sp>
        <p:nvSpPr>
          <p:cNvPr id="31769" name="AutoShape 25"/>
          <p:cNvSpPr>
            <a:spLocks noChangeArrowheads="1"/>
          </p:cNvSpPr>
          <p:nvPr/>
        </p:nvSpPr>
        <p:spPr bwMode="auto">
          <a:xfrm rot="1130016">
            <a:off x="5133975" y="635000"/>
            <a:ext cx="2089150" cy="2016125"/>
          </a:xfrm>
          <a:prstGeom prst="irregularSeal1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代码的依赖</a:t>
            </a:r>
          </a:p>
          <a:p>
            <a:pPr algn="ctr"/>
            <a:r>
              <a:rPr lang="zh-CN" altLang="en-US" b="1"/>
              <a:t>管理</a:t>
            </a:r>
          </a:p>
        </p:txBody>
      </p:sp>
      <p:sp>
        <p:nvSpPr>
          <p:cNvPr id="31770" name="AutoShape 26"/>
          <p:cNvSpPr>
            <a:spLocks noChangeArrowheads="1"/>
          </p:cNvSpPr>
          <p:nvPr/>
        </p:nvSpPr>
        <p:spPr bwMode="auto">
          <a:xfrm rot="1272269">
            <a:off x="6551613" y="0"/>
            <a:ext cx="2592387" cy="1655763"/>
          </a:xfrm>
          <a:prstGeom prst="irregularSeal1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不存在</a:t>
            </a:r>
          </a:p>
          <a:p>
            <a:pPr algn="ctr"/>
            <a:r>
              <a:rPr lang="zh-CN" altLang="en-US" b="1"/>
              <a:t>跨域问题</a:t>
            </a:r>
          </a:p>
        </p:txBody>
      </p:sp>
      <p:sp>
        <p:nvSpPr>
          <p:cNvPr id="31771" name="AutoShape 27"/>
          <p:cNvSpPr>
            <a:spLocks noChangeArrowheads="1"/>
          </p:cNvSpPr>
          <p:nvPr/>
        </p:nvSpPr>
        <p:spPr bwMode="auto">
          <a:xfrm rot="-2841629">
            <a:off x="377032" y="2083594"/>
            <a:ext cx="2484437" cy="1584325"/>
          </a:xfrm>
          <a:prstGeom prst="irregularSeal1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国际化标准</a:t>
            </a:r>
          </a:p>
        </p:txBody>
      </p:sp>
      <p:sp>
        <p:nvSpPr>
          <p:cNvPr id="31772" name="AutoShape 28"/>
          <p:cNvSpPr>
            <a:spLocks noChangeArrowheads="1"/>
          </p:cNvSpPr>
          <p:nvPr/>
        </p:nvSpPr>
        <p:spPr bwMode="auto">
          <a:xfrm rot="20054175">
            <a:off x="2055831" y="3076748"/>
            <a:ext cx="2088115" cy="1821775"/>
          </a:xfrm>
          <a:prstGeom prst="irregularSeal1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 dirty="0"/>
              <a:t>成型的</a:t>
            </a:r>
          </a:p>
          <a:p>
            <a:pPr algn="ctr"/>
            <a:r>
              <a:rPr lang="zh-CN" altLang="en-US" b="1" dirty="0"/>
              <a:t>设计模式</a:t>
            </a:r>
          </a:p>
        </p:txBody>
      </p:sp>
      <p:sp>
        <p:nvSpPr>
          <p:cNvPr id="31774" name="AutoShape 30"/>
          <p:cNvSpPr>
            <a:spLocks noChangeArrowheads="1"/>
          </p:cNvSpPr>
          <p:nvPr/>
        </p:nvSpPr>
        <p:spPr bwMode="auto">
          <a:xfrm rot="20945090">
            <a:off x="5065354" y="3015956"/>
            <a:ext cx="2592387" cy="1655763"/>
          </a:xfrm>
          <a:prstGeom prst="irregularSeal1">
            <a:avLst/>
          </a:prstGeom>
          <a:solidFill>
            <a:srgbClr val="339966">
              <a:alpha val="45097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/>
              <a:t>MVC</a:t>
            </a:r>
            <a:r>
              <a:rPr lang="zh-CN" altLang="en-US" b="1"/>
              <a:t>模式</a:t>
            </a:r>
          </a:p>
        </p:txBody>
      </p:sp>
      <p:sp>
        <p:nvSpPr>
          <p:cNvPr id="31775" name="AutoShape 31"/>
          <p:cNvSpPr>
            <a:spLocks noChangeArrowheads="1"/>
          </p:cNvSpPr>
          <p:nvPr/>
        </p:nvSpPr>
        <p:spPr bwMode="auto">
          <a:xfrm rot="1224410">
            <a:off x="468313" y="3865563"/>
            <a:ext cx="2089150" cy="1655762"/>
          </a:xfrm>
          <a:prstGeom prst="irregularSeal1">
            <a:avLst/>
          </a:prstGeom>
          <a:solidFill>
            <a:srgbClr val="0000FF">
              <a:alpha val="4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模块化</a:t>
            </a:r>
          </a:p>
        </p:txBody>
      </p:sp>
      <p:sp>
        <p:nvSpPr>
          <p:cNvPr id="31776" name="AutoShape 32"/>
          <p:cNvSpPr>
            <a:spLocks noChangeArrowheads="1"/>
          </p:cNvSpPr>
          <p:nvPr/>
        </p:nvSpPr>
        <p:spPr bwMode="auto">
          <a:xfrm rot="-1331466">
            <a:off x="7054850" y="3937000"/>
            <a:ext cx="2089150" cy="1655763"/>
          </a:xfrm>
          <a:prstGeom prst="irregularSeal1">
            <a:avLst/>
          </a:prstGeom>
          <a:solidFill>
            <a:srgbClr val="FF00FF">
              <a:alpha val="4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性能测试</a:t>
            </a:r>
          </a:p>
        </p:txBody>
      </p:sp>
      <p:sp>
        <p:nvSpPr>
          <p:cNvPr id="31778" name="AutoShape 34"/>
          <p:cNvSpPr>
            <a:spLocks noChangeArrowheads="1"/>
          </p:cNvSpPr>
          <p:nvPr/>
        </p:nvSpPr>
        <p:spPr bwMode="auto">
          <a:xfrm rot="322696">
            <a:off x="3276600" y="4370388"/>
            <a:ext cx="2087563" cy="1511300"/>
          </a:xfrm>
          <a:prstGeom prst="irregularSeal1">
            <a:avLst/>
          </a:prstGeom>
          <a:solidFill>
            <a:srgbClr val="99CC00">
              <a:alpha val="4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面向对象</a:t>
            </a:r>
          </a:p>
        </p:txBody>
      </p:sp>
      <p:sp>
        <p:nvSpPr>
          <p:cNvPr id="31781" name="AutoShape 37"/>
          <p:cNvSpPr>
            <a:spLocks noChangeArrowheads="1"/>
          </p:cNvSpPr>
          <p:nvPr/>
        </p:nvSpPr>
        <p:spPr bwMode="auto">
          <a:xfrm rot="-619872">
            <a:off x="7235825" y="1417638"/>
            <a:ext cx="2089150" cy="1655762"/>
          </a:xfrm>
          <a:prstGeom prst="irregularSeal1">
            <a:avLst/>
          </a:prstGeom>
          <a:solidFill>
            <a:srgbClr val="800000">
              <a:alpha val="4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接口化编程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2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20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20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2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8" dur="20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20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/>
      <p:bldP spid="31766" grpId="0" animBg="1"/>
      <p:bldP spid="31767" grpId="0" animBg="1"/>
      <p:bldP spid="31768" grpId="0" animBg="1"/>
      <p:bldP spid="31769" grpId="0" animBg="1"/>
      <p:bldP spid="31770" grpId="0" animBg="1"/>
      <p:bldP spid="31771" grpId="0" animBg="1"/>
      <p:bldP spid="31772" grpId="0" animBg="1"/>
      <p:bldP spid="31774" grpId="0" animBg="1"/>
      <p:bldP spid="31775" grpId="0" animBg="1"/>
      <p:bldP spid="31776" grpId="0" animBg="1"/>
      <p:bldP spid="31778" grpId="0" animBg="1"/>
      <p:bldP spid="317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1"/>
          <p:cNvSpPr txBox="1">
            <a:spLocks noChangeArrowheads="1"/>
          </p:cNvSpPr>
          <p:nvPr/>
        </p:nvSpPr>
        <p:spPr bwMode="auto">
          <a:xfrm>
            <a:off x="2771775" y="2136775"/>
            <a:ext cx="369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前端究竟该如何自我拯救</a:t>
            </a:r>
            <a:r>
              <a:rPr lang="en-US" altLang="zh-CN" sz="2400" b="1">
                <a:latin typeface="Calibri" pitchFamily="34" charset="0"/>
              </a:rPr>
              <a:t>?</a:t>
            </a:r>
            <a:endParaRPr lang="zh-CN" altLang="en-US" sz="2400" b="1">
              <a:latin typeface="Calibri" pitchFamily="34" charset="0"/>
            </a:endParaRP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 rot="-2082862">
            <a:off x="-439738" y="93663"/>
            <a:ext cx="2660651" cy="1689100"/>
          </a:xfrm>
          <a:prstGeom prst="cloudCallout">
            <a:avLst>
              <a:gd name="adj1" fmla="val 17292"/>
              <a:gd name="adj2" fmla="val 55083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/>
              <a:t>Require JS</a:t>
            </a:r>
            <a:r>
              <a:rPr lang="zh-CN" altLang="en-US" sz="2000" b="1"/>
              <a:t>、</a:t>
            </a:r>
          </a:p>
          <a:p>
            <a:pPr algn="ctr"/>
            <a:r>
              <a:rPr lang="en-US" altLang="zh-CN" sz="2000" b="1"/>
              <a:t>Sea JS</a:t>
            </a:r>
            <a:r>
              <a:rPr lang="zh-CN" altLang="en-US" sz="2000" b="1"/>
              <a:t>模块的</a:t>
            </a:r>
          </a:p>
          <a:p>
            <a:pPr algn="ctr"/>
            <a:r>
              <a:rPr lang="zh-CN" altLang="en-US" sz="2000" b="1"/>
              <a:t>依赖管理</a:t>
            </a:r>
          </a:p>
          <a:p>
            <a:pPr algn="ctr"/>
            <a:endParaRPr lang="en-US" altLang="zh-CN" sz="2000" b="1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2051050" y="-238125"/>
            <a:ext cx="2881313" cy="1616075"/>
          </a:xfrm>
          <a:prstGeom prst="cloudCallout">
            <a:avLst>
              <a:gd name="adj1" fmla="val 1403"/>
              <a:gd name="adj2" fmla="val 91944"/>
            </a:avLst>
          </a:prstGeom>
          <a:solidFill>
            <a:srgbClr val="99CCFF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/>
              <a:t>Grunt</a:t>
            </a:r>
            <a:r>
              <a:rPr lang="zh-CN" altLang="en-US" sz="2000" b="1"/>
              <a:t>、</a:t>
            </a:r>
            <a:r>
              <a:rPr lang="en-US" altLang="zh-CN" sz="2000" b="1"/>
              <a:t>gulp</a:t>
            </a:r>
          </a:p>
          <a:p>
            <a:pPr algn="ctr"/>
            <a:r>
              <a:rPr lang="zh-CN" altLang="en-US" sz="2000" b="1"/>
              <a:t>任务管理器</a:t>
            </a: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 rot="1558016">
            <a:off x="6877050" y="0"/>
            <a:ext cx="2995613" cy="1544638"/>
          </a:xfrm>
          <a:prstGeom prst="cloudCallout">
            <a:avLst>
              <a:gd name="adj1" fmla="val -22833"/>
              <a:gd name="adj2" fmla="val 110398"/>
            </a:avLst>
          </a:pr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/>
              <a:t>加入前端单元</a:t>
            </a:r>
          </a:p>
          <a:p>
            <a:pPr algn="ctr"/>
            <a:r>
              <a:rPr lang="zh-CN" altLang="en-US" sz="2000" b="1"/>
              <a:t>测试框架</a:t>
            </a: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 rot="-920875">
            <a:off x="-612775" y="1778000"/>
            <a:ext cx="3527425" cy="1751013"/>
          </a:xfrm>
          <a:prstGeom prst="cloudCallout">
            <a:avLst>
              <a:gd name="adj1" fmla="val 70394"/>
              <a:gd name="adj2" fmla="val -14009"/>
            </a:avLst>
          </a:pr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/>
              <a:t>模块化开发</a:t>
            </a:r>
          </a:p>
          <a:p>
            <a:pPr algn="ctr"/>
            <a:r>
              <a:rPr lang="zh-CN" altLang="en-US" sz="2400" b="1"/>
              <a:t>各司其职</a:t>
            </a:r>
          </a:p>
          <a:p>
            <a:pPr algn="ctr"/>
            <a:r>
              <a:rPr lang="zh-CN" altLang="en-US" sz="2400" b="1"/>
              <a:t>抛开函数式编程</a:t>
            </a:r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 rot="-356136">
            <a:off x="4572000" y="2713038"/>
            <a:ext cx="2952750" cy="1344612"/>
          </a:xfrm>
          <a:prstGeom prst="cloudCallout">
            <a:avLst>
              <a:gd name="adj1" fmla="val -57282"/>
              <a:gd name="adj2" fmla="val -54208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/>
              <a:t>前端渲染</a:t>
            </a:r>
          </a:p>
          <a:p>
            <a:pPr algn="ctr"/>
            <a:r>
              <a:rPr lang="zh-CN" altLang="en-US" sz="2000" b="1"/>
              <a:t>采用模板引擎</a:t>
            </a:r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6300788" y="3843338"/>
            <a:ext cx="4030662" cy="1677987"/>
          </a:xfrm>
          <a:prstGeom prst="cloudCallout">
            <a:avLst>
              <a:gd name="adj1" fmla="val -32000"/>
              <a:gd name="adj2" fmla="val -110171"/>
            </a:avLst>
          </a:prstGeom>
          <a:solidFill>
            <a:srgbClr val="FF0000">
              <a:alpha val="47842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/>
              <a:t>采用页面分析工具</a:t>
            </a:r>
          </a:p>
          <a:p>
            <a:pPr algn="ctr"/>
            <a:r>
              <a:rPr lang="zh-CN" altLang="en-US" sz="2400" b="1"/>
              <a:t>抓取加载较慢的</a:t>
            </a:r>
          </a:p>
          <a:p>
            <a:pPr algn="ctr"/>
            <a:r>
              <a:rPr lang="zh-CN" altLang="en-US" sz="2400" b="1"/>
              <a:t>资源和接口</a:t>
            </a:r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 rot="-675667">
            <a:off x="3203575" y="4170363"/>
            <a:ext cx="3384550" cy="1544637"/>
          </a:xfrm>
          <a:prstGeom prst="cloudCallout">
            <a:avLst>
              <a:gd name="adj1" fmla="val -7681"/>
              <a:gd name="adj2" fmla="val -130060"/>
            </a:avLst>
          </a:prstGeom>
          <a:solidFill>
            <a:srgbClr val="33CCCC">
              <a:alpha val="43921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/>
              <a:t>Sass</a:t>
            </a:r>
            <a:r>
              <a:rPr lang="zh-CN" altLang="en-US" sz="2400" b="1"/>
              <a:t>、</a:t>
            </a:r>
            <a:r>
              <a:rPr lang="en-US" altLang="zh-CN" sz="2400" b="1"/>
              <a:t>Less</a:t>
            </a:r>
            <a:r>
              <a:rPr lang="zh-CN" altLang="en-US" sz="2400" b="1"/>
              <a:t>、</a:t>
            </a:r>
            <a:r>
              <a:rPr lang="en-US" altLang="zh-CN" sz="2400" b="1"/>
              <a:t>Stylus</a:t>
            </a:r>
          </a:p>
          <a:p>
            <a:pPr algn="ctr"/>
            <a:r>
              <a:rPr lang="en-US" altLang="zh-CN" sz="2400" b="1"/>
              <a:t>CSS</a:t>
            </a:r>
            <a:r>
              <a:rPr lang="zh-CN" altLang="en-US" sz="2400" b="1"/>
              <a:t>预编译器</a:t>
            </a:r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 rot="2381082">
            <a:off x="4500563" y="0"/>
            <a:ext cx="2995612" cy="1689100"/>
          </a:xfrm>
          <a:prstGeom prst="cloudCallout">
            <a:avLst>
              <a:gd name="adj1" fmla="val 7532"/>
              <a:gd name="adj2" fmla="val 85218"/>
            </a:avLst>
          </a:prstGeom>
          <a:solidFill>
            <a:srgbClr val="0000FF">
              <a:alpha val="45097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/>
              <a:t>闭包、命名空间</a:t>
            </a:r>
          </a:p>
          <a:p>
            <a:pPr algn="ctr"/>
            <a:r>
              <a:rPr lang="zh-CN" altLang="en-US" sz="2000" b="1"/>
              <a:t>实现私有类</a:t>
            </a:r>
          </a:p>
          <a:p>
            <a:pPr algn="ctr"/>
            <a:r>
              <a:rPr lang="zh-CN" altLang="en-US" sz="2000" b="1"/>
              <a:t>后端作用域</a:t>
            </a:r>
          </a:p>
        </p:txBody>
      </p:sp>
      <p:sp>
        <p:nvSpPr>
          <p:cNvPr id="32783" name="AutoShape 15"/>
          <p:cNvSpPr>
            <a:spLocks noChangeArrowheads="1"/>
          </p:cNvSpPr>
          <p:nvPr/>
        </p:nvSpPr>
        <p:spPr bwMode="auto">
          <a:xfrm rot="-675667">
            <a:off x="7235825" y="1849438"/>
            <a:ext cx="2455863" cy="1544637"/>
          </a:xfrm>
          <a:prstGeom prst="cloudCallout">
            <a:avLst>
              <a:gd name="adj1" fmla="val -78370"/>
              <a:gd name="adj2" fmla="val -60407"/>
            </a:avLst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/>
              <a:t>前端也可以</a:t>
            </a:r>
            <a:r>
              <a:rPr lang="en-US" altLang="zh-CN" sz="2400" b="1"/>
              <a:t>MVC</a:t>
            </a:r>
            <a:r>
              <a:rPr lang="zh-CN" altLang="en-US" sz="2400" b="1"/>
              <a:t>化</a:t>
            </a:r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 rot="1203938">
            <a:off x="-180975" y="3843338"/>
            <a:ext cx="3240088" cy="1871662"/>
          </a:xfrm>
          <a:prstGeom prst="cloudCallout">
            <a:avLst>
              <a:gd name="adj1" fmla="val -20227"/>
              <a:gd name="adj2" fmla="val -83861"/>
            </a:avLst>
          </a:prstGeom>
          <a:solidFill>
            <a:srgbClr val="FF99CC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/>
              <a:t>总结通用</a:t>
            </a:r>
          </a:p>
          <a:p>
            <a:pPr algn="ctr"/>
            <a:r>
              <a:rPr lang="zh-CN" altLang="en-US" sz="2400" b="1"/>
              <a:t>技术解决方案</a:t>
            </a:r>
          </a:p>
          <a:p>
            <a:pPr algn="ctr"/>
            <a:r>
              <a:rPr lang="zh-CN" altLang="en-US" sz="2400" b="1"/>
              <a:t>二次重用</a:t>
            </a:r>
          </a:p>
          <a:p>
            <a:pPr algn="ctr"/>
            <a:r>
              <a:rPr lang="zh-CN" altLang="en-US" sz="2400" b="1"/>
              <a:t>三次提取</a:t>
            </a:r>
          </a:p>
        </p:txBody>
      </p:sp>
      <p:sp>
        <p:nvSpPr>
          <p:cNvPr id="32785" name="AutoShape 17"/>
          <p:cNvSpPr>
            <a:spLocks noChangeArrowheads="1"/>
          </p:cNvSpPr>
          <p:nvPr/>
        </p:nvSpPr>
        <p:spPr bwMode="auto">
          <a:xfrm rot="732578">
            <a:off x="1835150" y="2786063"/>
            <a:ext cx="2455863" cy="1544637"/>
          </a:xfrm>
          <a:prstGeom prst="cloudCallout">
            <a:avLst>
              <a:gd name="adj1" fmla="val 59310"/>
              <a:gd name="adj2" fmla="val -86856"/>
            </a:avLst>
          </a:prstGeom>
          <a:solidFill>
            <a:srgbClr val="800000">
              <a:alpha val="45097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/>
              <a:t>Common JS</a:t>
            </a:r>
            <a:r>
              <a:rPr lang="zh-CN" altLang="en-US" sz="2000" b="1"/>
              <a:t>规范（</a:t>
            </a:r>
            <a:r>
              <a:rPr lang="en-US" altLang="zh-CN" sz="2000" b="1"/>
              <a:t>AMD</a:t>
            </a:r>
            <a:r>
              <a:rPr lang="zh-CN" altLang="en-US" sz="2000" b="1"/>
              <a:t>、</a:t>
            </a:r>
            <a:r>
              <a:rPr lang="en-US" altLang="zh-CN" sz="2000" b="1"/>
              <a:t>CMD</a:t>
            </a:r>
            <a:r>
              <a:rPr lang="zh-CN" altLang="en-US" sz="2000" b="1"/>
              <a:t>）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/>
      <p:bldP spid="32773" grpId="0" animBg="1"/>
      <p:bldP spid="32774" grpId="0" animBg="1"/>
      <p:bldP spid="32775" grpId="0" animBg="1"/>
      <p:bldP spid="32776" grpId="0" animBg="1"/>
      <p:bldP spid="32778" grpId="0" animBg="1"/>
      <p:bldP spid="32780" grpId="0" animBg="1"/>
      <p:bldP spid="32781" grpId="0" animBg="1"/>
      <p:bldP spid="32782" grpId="0" animBg="1"/>
      <p:bldP spid="32783" grpId="0" animBg="1"/>
      <p:bldP spid="32784" grpId="0" animBg="1"/>
      <p:bldP spid="327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1"/>
          <p:cNvSpPr txBox="1">
            <a:spLocks noChangeArrowheads="1"/>
          </p:cNvSpPr>
          <p:nvPr/>
        </p:nvSpPr>
        <p:spPr bwMode="auto">
          <a:xfrm>
            <a:off x="250825" y="265113"/>
            <a:ext cx="3897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有了这些工具就可以了吗？</a:t>
            </a:r>
          </a:p>
        </p:txBody>
      </p:sp>
      <p:pic>
        <p:nvPicPr>
          <p:cNvPr id="4" name="内容占位符 10" descr="101115191428f3772948486675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/>
            </a:extLst>
          </a:blip>
          <a:srcRect l="6511" t="7655" r="6238" b="15629"/>
          <a:stretch/>
        </p:blipFill>
        <p:spPr>
          <a:xfrm>
            <a:off x="827584" y="841276"/>
            <a:ext cx="7180373" cy="4525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1"/>
          <p:cNvSpPr txBox="1">
            <a:spLocks noChangeArrowheads="1"/>
          </p:cNvSpPr>
          <p:nvPr/>
        </p:nvSpPr>
        <p:spPr bwMode="auto">
          <a:xfrm>
            <a:off x="179388" y="193675"/>
            <a:ext cx="4240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Nothing really matters</a:t>
            </a:r>
            <a:endParaRPr lang="zh-CN" altLang="en-US" sz="2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Freeform 2"/>
          <p:cNvSpPr>
            <a:spLocks/>
          </p:cNvSpPr>
          <p:nvPr/>
        </p:nvSpPr>
        <p:spPr bwMode="gray">
          <a:xfrm>
            <a:off x="1562100" y="228600"/>
            <a:ext cx="4283075" cy="4556125"/>
          </a:xfrm>
          <a:custGeom>
            <a:avLst/>
            <a:gdLst/>
            <a:ahLst/>
            <a:cxnLst>
              <a:cxn ang="0">
                <a:pos x="744" y="1107"/>
              </a:cxn>
              <a:cxn ang="0">
                <a:pos x="0" y="2479"/>
              </a:cxn>
              <a:cxn ang="0">
                <a:pos x="977" y="2854"/>
              </a:cxn>
              <a:cxn ang="0">
                <a:pos x="2200" y="2440"/>
              </a:cxn>
              <a:cxn ang="0">
                <a:pos x="2666" y="1469"/>
              </a:cxn>
              <a:cxn ang="0">
                <a:pos x="2466" y="583"/>
              </a:cxn>
              <a:cxn ang="0">
                <a:pos x="2077" y="0"/>
              </a:cxn>
              <a:cxn ang="0">
                <a:pos x="744" y="1107"/>
              </a:cxn>
            </a:cxnLst>
            <a:rect l="0" t="0" r="r" b="b"/>
            <a:pathLst>
              <a:path w="2698" h="2870">
                <a:moveTo>
                  <a:pt x="744" y="1107"/>
                </a:moveTo>
                <a:lnTo>
                  <a:pt x="0" y="2479"/>
                </a:lnTo>
                <a:cubicBezTo>
                  <a:pt x="323" y="2693"/>
                  <a:pt x="608" y="2838"/>
                  <a:pt x="977" y="2854"/>
                </a:cubicBezTo>
                <a:cubicBezTo>
                  <a:pt x="1346" y="2870"/>
                  <a:pt x="1870" y="2745"/>
                  <a:pt x="2200" y="2440"/>
                </a:cubicBezTo>
                <a:cubicBezTo>
                  <a:pt x="2530" y="2135"/>
                  <a:pt x="2634" y="1715"/>
                  <a:pt x="2666" y="1469"/>
                </a:cubicBezTo>
                <a:cubicBezTo>
                  <a:pt x="2698" y="1223"/>
                  <a:pt x="2575" y="827"/>
                  <a:pt x="2466" y="583"/>
                </a:cubicBezTo>
                <a:cubicBezTo>
                  <a:pt x="2357" y="339"/>
                  <a:pt x="2258" y="175"/>
                  <a:pt x="2077" y="0"/>
                </a:cubicBezTo>
                <a:cubicBezTo>
                  <a:pt x="1410" y="553"/>
                  <a:pt x="744" y="1107"/>
                  <a:pt x="744" y="1107"/>
                </a:cubicBez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gray">
          <a:xfrm rot="2467145" flipH="1">
            <a:off x="2811463" y="506413"/>
            <a:ext cx="2833687" cy="5181600"/>
          </a:xfrm>
          <a:prstGeom prst="moon">
            <a:avLst>
              <a:gd name="adj" fmla="val 13625"/>
            </a:avLst>
          </a:prstGeom>
          <a:solidFill>
            <a:srgbClr val="C9C9C9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gray">
          <a:xfrm rot="2428271" flipH="1">
            <a:off x="2874963" y="1000125"/>
            <a:ext cx="1506537" cy="2765425"/>
          </a:xfrm>
          <a:prstGeom prst="moon">
            <a:avLst>
              <a:gd name="adj" fmla="val 13625"/>
            </a:avLst>
          </a:prstGeom>
          <a:solidFill>
            <a:srgbClr val="C9C9C9">
              <a:alpha val="3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gray">
          <a:xfrm rot="-1039446">
            <a:off x="2684463" y="1536700"/>
            <a:ext cx="3009900" cy="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gray">
          <a:xfrm rot="-1039446">
            <a:off x="2936875" y="1530350"/>
            <a:ext cx="2859088" cy="1585913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gray">
          <a:xfrm rot="-1039446">
            <a:off x="3121025" y="1719263"/>
            <a:ext cx="1425575" cy="2722562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gray">
          <a:xfrm rot="20560554" flipH="1">
            <a:off x="2451100" y="2047875"/>
            <a:ext cx="744538" cy="280352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2052638" y="1304925"/>
            <a:ext cx="1527175" cy="1208088"/>
            <a:chOff x="1293" y="1283"/>
            <a:chExt cx="962" cy="761"/>
          </a:xfrm>
        </p:grpSpPr>
        <p:sp>
          <p:nvSpPr>
            <p:cNvPr id="34909" name="AutoShape 10"/>
            <p:cNvSpPr>
              <a:spLocks noChangeArrowheads="1"/>
            </p:cNvSpPr>
            <p:nvPr/>
          </p:nvSpPr>
          <p:spPr bwMode="gray">
            <a:xfrm>
              <a:off x="1295" y="1283"/>
              <a:ext cx="958" cy="7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600 w 21600"/>
                <a:gd name="T13" fmla="*/ 10814 h 21600"/>
                <a:gd name="T14" fmla="*/ 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1434" y="10800"/>
                  </a:moveTo>
                  <a:cubicBezTo>
                    <a:pt x="11434" y="11150"/>
                    <a:pt x="11150" y="11434"/>
                    <a:pt x="10800" y="11434"/>
                  </a:cubicBezTo>
                  <a:cubicBezTo>
                    <a:pt x="10449" y="11434"/>
                    <a:pt x="10166" y="11150"/>
                    <a:pt x="10166" y="10800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CC00"/>
                </a:gs>
                <a:gs pos="50000">
                  <a:srgbClr val="663300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0" name="Oval 11"/>
            <p:cNvSpPr>
              <a:spLocks noChangeArrowheads="1"/>
            </p:cNvSpPr>
            <p:nvPr/>
          </p:nvSpPr>
          <p:spPr bwMode="gray">
            <a:xfrm>
              <a:off x="1293" y="1591"/>
              <a:ext cx="962" cy="16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E476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pic>
        <p:nvPicPr>
          <p:cNvPr id="34826" name="Picture 12" descr="worldmap_ani8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220913" y="679450"/>
            <a:ext cx="1177925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13" descr="shadow_1_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481263" y="1870075"/>
            <a:ext cx="64135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828" name="Group 14"/>
          <p:cNvGrpSpPr>
            <a:grpSpLocks/>
          </p:cNvGrpSpPr>
          <p:nvPr/>
        </p:nvGrpSpPr>
        <p:grpSpPr bwMode="auto">
          <a:xfrm>
            <a:off x="5221288" y="2012950"/>
            <a:ext cx="962025" cy="1009650"/>
            <a:chOff x="3247" y="1673"/>
            <a:chExt cx="606" cy="636"/>
          </a:xfrm>
        </p:grpSpPr>
        <p:pic>
          <p:nvPicPr>
            <p:cNvPr id="34892" name="Picture 15" descr="light_shadow"/>
            <p:cNvPicPr>
              <a:picLocks noChangeAspect="1" noChangeArrowheads="1"/>
            </p:cNvPicPr>
            <p:nvPr/>
          </p:nvPicPr>
          <p:blipFill>
            <a:blip r:embed="rId4" cstate="print">
              <a:lum bright="-84000" contrast="-48000"/>
            </a:blip>
            <a:srcRect/>
            <a:stretch>
              <a:fillRect/>
            </a:stretch>
          </p:blipFill>
          <p:spPr bwMode="gray">
            <a:xfrm>
              <a:off x="3305" y="2171"/>
              <a:ext cx="49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93" name="Picture 16" descr="circuler_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247" y="1673"/>
              <a:ext cx="606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Oval 17"/>
            <p:cNvSpPr>
              <a:spLocks noChangeArrowheads="1"/>
            </p:cNvSpPr>
            <p:nvPr/>
          </p:nvSpPr>
          <p:spPr bwMode="gray">
            <a:xfrm>
              <a:off x="3247" y="1673"/>
              <a:ext cx="602" cy="587"/>
            </a:xfrm>
            <a:prstGeom prst="ellipse">
              <a:avLst/>
            </a:prstGeom>
            <a:gradFill rotWithShape="1">
              <a:gsLst>
                <a:gs pos="0">
                  <a:srgbClr val="CCCC00">
                    <a:alpha val="89999"/>
                  </a:srgbClr>
                </a:gs>
                <a:gs pos="50000">
                  <a:srgbClr val="CCFF99">
                    <a:alpha val="55000"/>
                  </a:srgbClr>
                </a:gs>
                <a:gs pos="100000">
                  <a:srgbClr val="CCCC00"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grpSp>
          <p:nvGrpSpPr>
            <p:cNvPr id="34897" name="Group 18"/>
            <p:cNvGrpSpPr>
              <a:grpSpLocks/>
            </p:cNvGrpSpPr>
            <p:nvPr/>
          </p:nvGrpSpPr>
          <p:grpSpPr bwMode="auto">
            <a:xfrm rot="-1045052" flipH="1" flipV="1">
              <a:off x="3293" y="2156"/>
              <a:ext cx="471" cy="107"/>
              <a:chOff x="2528" y="1060"/>
              <a:chExt cx="894" cy="236"/>
            </a:xfrm>
          </p:grpSpPr>
          <p:grpSp>
            <p:nvGrpSpPr>
              <p:cNvPr id="34899" name="Group 19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34905" name="AutoShape 2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906" name="AutoShape 2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907" name="AutoShape 2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908" name="AutoShape 2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4900" name="Group 24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4901" name="AutoShape 2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901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902" name="AutoShape 2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903" name="AutoShape 2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904" name="AutoShape 2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34898" name="Freeform 29"/>
            <p:cNvSpPr>
              <a:spLocks/>
            </p:cNvSpPr>
            <p:nvPr/>
          </p:nvSpPr>
          <p:spPr bwMode="gray">
            <a:xfrm>
              <a:off x="3309" y="1685"/>
              <a:ext cx="473" cy="204"/>
            </a:xfrm>
            <a:custGeom>
              <a:avLst/>
              <a:gdLst>
                <a:gd name="T0" fmla="*/ 8 w 1321"/>
                <a:gd name="T1" fmla="*/ 1 h 712"/>
                <a:gd name="T2" fmla="*/ 8 w 1321"/>
                <a:gd name="T3" fmla="*/ 1 h 712"/>
                <a:gd name="T4" fmla="*/ 8 w 1321"/>
                <a:gd name="T5" fmla="*/ 1 h 712"/>
                <a:gd name="T6" fmla="*/ 8 w 1321"/>
                <a:gd name="T7" fmla="*/ 1 h 712"/>
                <a:gd name="T8" fmla="*/ 8 w 1321"/>
                <a:gd name="T9" fmla="*/ 1 h 712"/>
                <a:gd name="T10" fmla="*/ 8 w 1321"/>
                <a:gd name="T11" fmla="*/ 1 h 712"/>
                <a:gd name="T12" fmla="*/ 7 w 1321"/>
                <a:gd name="T13" fmla="*/ 1 h 712"/>
                <a:gd name="T14" fmla="*/ 7 w 1321"/>
                <a:gd name="T15" fmla="*/ 1 h 712"/>
                <a:gd name="T16" fmla="*/ 7 w 1321"/>
                <a:gd name="T17" fmla="*/ 1 h 712"/>
                <a:gd name="T18" fmla="*/ 6 w 1321"/>
                <a:gd name="T19" fmla="*/ 1 h 712"/>
                <a:gd name="T20" fmla="*/ 6 w 1321"/>
                <a:gd name="T21" fmla="*/ 1 h 712"/>
                <a:gd name="T22" fmla="*/ 6 w 1321"/>
                <a:gd name="T23" fmla="*/ 1 h 712"/>
                <a:gd name="T24" fmla="*/ 5 w 1321"/>
                <a:gd name="T25" fmla="*/ 1 h 712"/>
                <a:gd name="T26" fmla="*/ 5 w 1321"/>
                <a:gd name="T27" fmla="*/ 1 h 712"/>
                <a:gd name="T28" fmla="*/ 5 w 1321"/>
                <a:gd name="T29" fmla="*/ 1 h 712"/>
                <a:gd name="T30" fmla="*/ 3 w 1321"/>
                <a:gd name="T31" fmla="*/ 1 h 712"/>
                <a:gd name="T32" fmla="*/ 3 w 1321"/>
                <a:gd name="T33" fmla="*/ 1 h 712"/>
                <a:gd name="T34" fmla="*/ 3 w 1321"/>
                <a:gd name="T35" fmla="*/ 1 h 712"/>
                <a:gd name="T36" fmla="*/ 2 w 1321"/>
                <a:gd name="T37" fmla="*/ 1 h 712"/>
                <a:gd name="T38" fmla="*/ 2 w 1321"/>
                <a:gd name="T39" fmla="*/ 1 h 712"/>
                <a:gd name="T40" fmla="*/ 1 w 1321"/>
                <a:gd name="T41" fmla="*/ 1 h 712"/>
                <a:gd name="T42" fmla="*/ 1 w 1321"/>
                <a:gd name="T43" fmla="*/ 1 h 712"/>
                <a:gd name="T44" fmla="*/ 1 w 1321"/>
                <a:gd name="T45" fmla="*/ 1 h 712"/>
                <a:gd name="T46" fmla="*/ 1 w 1321"/>
                <a:gd name="T47" fmla="*/ 1 h 712"/>
                <a:gd name="T48" fmla="*/ 0 w 1321"/>
                <a:gd name="T49" fmla="*/ 1 h 712"/>
                <a:gd name="T50" fmla="*/ 0 w 1321"/>
                <a:gd name="T51" fmla="*/ 1 h 712"/>
                <a:gd name="T52" fmla="*/ 0 w 1321"/>
                <a:gd name="T53" fmla="*/ 1 h 712"/>
                <a:gd name="T54" fmla="*/ 0 w 1321"/>
                <a:gd name="T55" fmla="*/ 1 h 712"/>
                <a:gd name="T56" fmla="*/ 0 w 1321"/>
                <a:gd name="T57" fmla="*/ 1 h 712"/>
                <a:gd name="T58" fmla="*/ 0 w 1321"/>
                <a:gd name="T59" fmla="*/ 1 h 712"/>
                <a:gd name="T60" fmla="*/ 0 w 1321"/>
                <a:gd name="T61" fmla="*/ 1 h 712"/>
                <a:gd name="T62" fmla="*/ 0 w 1321"/>
                <a:gd name="T63" fmla="*/ 1 h 712"/>
                <a:gd name="T64" fmla="*/ 0 w 1321"/>
                <a:gd name="T65" fmla="*/ 1 h 712"/>
                <a:gd name="T66" fmla="*/ 0 w 1321"/>
                <a:gd name="T67" fmla="*/ 1 h 712"/>
                <a:gd name="T68" fmla="*/ 1 w 1321"/>
                <a:gd name="T69" fmla="*/ 0 h 712"/>
                <a:gd name="T70" fmla="*/ 1 w 1321"/>
                <a:gd name="T71" fmla="*/ 0 h 712"/>
                <a:gd name="T72" fmla="*/ 2 w 1321"/>
                <a:gd name="T73" fmla="*/ 0 h 712"/>
                <a:gd name="T74" fmla="*/ 2 w 1321"/>
                <a:gd name="T75" fmla="*/ 0 h 712"/>
                <a:gd name="T76" fmla="*/ 3 w 1321"/>
                <a:gd name="T77" fmla="*/ 0 h 712"/>
                <a:gd name="T78" fmla="*/ 3 w 1321"/>
                <a:gd name="T79" fmla="*/ 0 h 712"/>
                <a:gd name="T80" fmla="*/ 3 w 1321"/>
                <a:gd name="T81" fmla="*/ 0 h 712"/>
                <a:gd name="T82" fmla="*/ 4 w 1321"/>
                <a:gd name="T83" fmla="*/ 0 h 712"/>
                <a:gd name="T84" fmla="*/ 4 w 1321"/>
                <a:gd name="T85" fmla="*/ 0 h 712"/>
                <a:gd name="T86" fmla="*/ 5 w 1321"/>
                <a:gd name="T87" fmla="*/ 0 h 712"/>
                <a:gd name="T88" fmla="*/ 5 w 1321"/>
                <a:gd name="T89" fmla="*/ 0 h 712"/>
                <a:gd name="T90" fmla="*/ 5 w 1321"/>
                <a:gd name="T91" fmla="*/ 0 h 712"/>
                <a:gd name="T92" fmla="*/ 6 w 1321"/>
                <a:gd name="T93" fmla="*/ 0 h 712"/>
                <a:gd name="T94" fmla="*/ 6 w 1321"/>
                <a:gd name="T95" fmla="*/ 0 h 712"/>
                <a:gd name="T96" fmla="*/ 7 w 1321"/>
                <a:gd name="T97" fmla="*/ 0 h 712"/>
                <a:gd name="T98" fmla="*/ 7 w 1321"/>
                <a:gd name="T99" fmla="*/ 1 h 712"/>
                <a:gd name="T100" fmla="*/ 8 w 1321"/>
                <a:gd name="T101" fmla="*/ 1 h 712"/>
                <a:gd name="T102" fmla="*/ 8 w 1321"/>
                <a:gd name="T103" fmla="*/ 1 h 712"/>
                <a:gd name="T104" fmla="*/ 8 w 1321"/>
                <a:gd name="T105" fmla="*/ 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" name="Text Box 31"/>
          <p:cNvSpPr txBox="1">
            <a:spLocks noChangeArrowheads="1"/>
          </p:cNvSpPr>
          <p:nvPr/>
        </p:nvSpPr>
        <p:spPr bwMode="gray">
          <a:xfrm>
            <a:off x="3490913" y="1346200"/>
            <a:ext cx="1639887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+mn-lt"/>
                <a:ea typeface="宋体" pitchFamily="2" charset="-122"/>
              </a:rPr>
              <a:t>学习成本</a:t>
            </a:r>
            <a:endParaRPr lang="en-US" altLang="zh-CN" sz="1600" b="1" dirty="0">
              <a:latin typeface="+mn-lt"/>
              <a:ea typeface="宋体" pitchFamily="2" charset="-122"/>
            </a:endParaRP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gray">
          <a:xfrm>
            <a:off x="3468688" y="2044700"/>
            <a:ext cx="1639887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+mn-lt"/>
                <a:ea typeface="宋体" pitchFamily="2" charset="-122"/>
              </a:rPr>
              <a:t>无法集成</a:t>
            </a:r>
            <a:endParaRPr lang="en-US" altLang="zh-CN" sz="1600" b="1" dirty="0">
              <a:latin typeface="+mn-lt"/>
              <a:ea typeface="宋体" pitchFamily="2" charset="-122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gray">
          <a:xfrm>
            <a:off x="3132138" y="2786063"/>
            <a:ext cx="1639887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+mn-lt"/>
                <a:ea typeface="宋体" pitchFamily="2" charset="-122"/>
              </a:rPr>
              <a:t>复用性差</a:t>
            </a:r>
            <a:endParaRPr lang="en-US" altLang="zh-CN" sz="1600" b="1" dirty="0">
              <a:latin typeface="+mn-lt"/>
              <a:ea typeface="宋体" pitchFamily="2" charset="-122"/>
            </a:endParaRPr>
          </a:p>
        </p:txBody>
      </p:sp>
      <p:sp>
        <p:nvSpPr>
          <p:cNvPr id="88" name="Text Box 34"/>
          <p:cNvSpPr txBox="1">
            <a:spLocks noChangeArrowheads="1"/>
          </p:cNvSpPr>
          <p:nvPr/>
        </p:nvSpPr>
        <p:spPr bwMode="gray">
          <a:xfrm>
            <a:off x="1981200" y="3078163"/>
            <a:ext cx="1639888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+mn-lt"/>
                <a:ea typeface="宋体" pitchFamily="2" charset="-122"/>
              </a:rPr>
              <a:t>适得其反</a:t>
            </a:r>
            <a:endParaRPr lang="en-US" altLang="zh-CN" sz="1600" b="1" dirty="0">
              <a:latin typeface="+mn-lt"/>
              <a:ea typeface="宋体" pitchFamily="2" charset="-122"/>
            </a:endParaRPr>
          </a:p>
        </p:txBody>
      </p:sp>
      <p:sp>
        <p:nvSpPr>
          <p:cNvPr id="34833" name="Rectangle 35"/>
          <p:cNvSpPr>
            <a:spLocks noChangeArrowheads="1"/>
          </p:cNvSpPr>
          <p:nvPr/>
        </p:nvSpPr>
        <p:spPr bwMode="gray">
          <a:xfrm>
            <a:off x="5973763" y="847725"/>
            <a:ext cx="19113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FF3300"/>
              </a:buClr>
              <a:buSzPct val="115000"/>
              <a:buFont typeface="Wingdings" pitchFamily="2" charset="2"/>
              <a:buNone/>
            </a:pPr>
            <a:r>
              <a:rPr lang="zh-CN" altLang="en-US" sz="1400" b="1">
                <a:latin typeface="Calibri" pitchFamily="34" charset="0"/>
              </a:rPr>
              <a:t>工具存在一定的学习成本，而且很多工具和前端知识无关。</a:t>
            </a:r>
            <a:endParaRPr lang="en-US" altLang="zh-CN" sz="1400" b="1">
              <a:latin typeface="Calibri" pitchFamily="34" charset="0"/>
            </a:endParaRPr>
          </a:p>
        </p:txBody>
      </p:sp>
      <p:sp>
        <p:nvSpPr>
          <p:cNvPr id="34834" name="Rectangle 36"/>
          <p:cNvSpPr>
            <a:spLocks noChangeArrowheads="1"/>
          </p:cNvSpPr>
          <p:nvPr/>
        </p:nvSpPr>
        <p:spPr bwMode="gray">
          <a:xfrm>
            <a:off x="6215063" y="2259013"/>
            <a:ext cx="24606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FF3300"/>
              </a:buClr>
              <a:buSzPct val="115000"/>
              <a:buFont typeface="Wingdings" pitchFamily="2" charset="2"/>
              <a:buNone/>
            </a:pPr>
            <a:r>
              <a:rPr lang="zh-CN" altLang="en-US" sz="1400" b="1" dirty="0" smtClean="0">
                <a:latin typeface="Calibri" pitchFamily="34" charset="0"/>
              </a:rPr>
              <a:t>不同的</a:t>
            </a:r>
            <a:r>
              <a:rPr lang="zh-CN" altLang="en-US" sz="1400" b="1" dirty="0">
                <a:latin typeface="Calibri" pitchFamily="34" charset="0"/>
              </a:rPr>
              <a:t>项目需要编写不同的配置。</a:t>
            </a:r>
            <a:endParaRPr lang="en-US" altLang="zh-CN" sz="1400" b="1" dirty="0">
              <a:latin typeface="Calibri" pitchFamily="34" charset="0"/>
            </a:endParaRPr>
          </a:p>
        </p:txBody>
      </p:sp>
      <p:sp>
        <p:nvSpPr>
          <p:cNvPr id="34835" name="Rectangle 37"/>
          <p:cNvSpPr>
            <a:spLocks noChangeArrowheads="1"/>
          </p:cNvSpPr>
          <p:nvPr/>
        </p:nvSpPr>
        <p:spPr bwMode="gray">
          <a:xfrm>
            <a:off x="5580063" y="4081463"/>
            <a:ext cx="2147887" cy="738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FF3300"/>
              </a:buClr>
              <a:buSzPct val="115000"/>
            </a:pPr>
            <a:r>
              <a:rPr lang="zh-CN" altLang="en-US" sz="1400" b="1">
                <a:latin typeface="Calibri" pitchFamily="34" charset="0"/>
              </a:rPr>
              <a:t>没能解决代码的复用，依然没有解决开发的效率问题。</a:t>
            </a:r>
            <a:endParaRPr lang="en-US" altLang="zh-CN" sz="1400" b="1">
              <a:latin typeface="Calibri" pitchFamily="34" charset="0"/>
            </a:endParaRPr>
          </a:p>
        </p:txBody>
      </p:sp>
      <p:sp>
        <p:nvSpPr>
          <p:cNvPr id="34836" name="Rectangle 38"/>
          <p:cNvSpPr>
            <a:spLocks noChangeArrowheads="1"/>
          </p:cNvSpPr>
          <p:nvPr/>
        </p:nvSpPr>
        <p:spPr bwMode="gray">
          <a:xfrm>
            <a:off x="2159000" y="5105400"/>
            <a:ext cx="24130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FF3300"/>
              </a:buClr>
              <a:buSzPct val="115000"/>
              <a:buFont typeface="Wingdings" pitchFamily="2" charset="2"/>
              <a:buNone/>
            </a:pPr>
            <a:r>
              <a:rPr lang="zh-CN" altLang="en-US" sz="1400" b="1">
                <a:latin typeface="Calibri" pitchFamily="34" charset="0"/>
              </a:rPr>
              <a:t>不能改善现有的开发环境，反而增加额外的工作量。</a:t>
            </a:r>
            <a:endParaRPr lang="en-US" altLang="zh-CN" sz="1400" b="1">
              <a:latin typeface="Calibri" pitchFamily="34" charset="0"/>
            </a:endParaRPr>
          </a:p>
        </p:txBody>
      </p:sp>
      <p:grpSp>
        <p:nvGrpSpPr>
          <p:cNvPr id="34837" name="Group 39"/>
          <p:cNvGrpSpPr>
            <a:grpSpLocks/>
          </p:cNvGrpSpPr>
          <p:nvPr/>
        </p:nvGrpSpPr>
        <p:grpSpPr bwMode="auto">
          <a:xfrm>
            <a:off x="5184775" y="730250"/>
            <a:ext cx="723900" cy="758825"/>
            <a:chOff x="3247" y="1673"/>
            <a:chExt cx="606" cy="636"/>
          </a:xfrm>
        </p:grpSpPr>
        <p:pic>
          <p:nvPicPr>
            <p:cNvPr id="34875" name="Picture 40" descr="light_shadow"/>
            <p:cNvPicPr>
              <a:picLocks noChangeAspect="1" noChangeArrowheads="1"/>
            </p:cNvPicPr>
            <p:nvPr/>
          </p:nvPicPr>
          <p:blipFill>
            <a:blip r:embed="rId6" cstate="print">
              <a:lum bright="-84000" contrast="-48000"/>
            </a:blip>
            <a:srcRect/>
            <a:stretch>
              <a:fillRect/>
            </a:stretch>
          </p:blipFill>
          <p:spPr bwMode="gray">
            <a:xfrm>
              <a:off x="3305" y="2171"/>
              <a:ext cx="49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76" name="Picture 41" descr="circuler_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247" y="1673"/>
              <a:ext cx="606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" name="Oval 42"/>
            <p:cNvSpPr>
              <a:spLocks noChangeArrowheads="1"/>
            </p:cNvSpPr>
            <p:nvPr/>
          </p:nvSpPr>
          <p:spPr bwMode="gray">
            <a:xfrm>
              <a:off x="3247" y="1673"/>
              <a:ext cx="602" cy="587"/>
            </a:xfrm>
            <a:prstGeom prst="ellipse">
              <a:avLst/>
            </a:prstGeom>
            <a:gradFill rotWithShape="1">
              <a:gsLst>
                <a:gs pos="0">
                  <a:srgbClr val="CCCC00">
                    <a:alpha val="89999"/>
                  </a:srgbClr>
                </a:gs>
                <a:gs pos="50000">
                  <a:srgbClr val="CCFF99">
                    <a:alpha val="55000"/>
                  </a:srgbClr>
                </a:gs>
                <a:gs pos="100000">
                  <a:srgbClr val="CCCC00"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grpSp>
          <p:nvGrpSpPr>
            <p:cNvPr id="34880" name="Group 43"/>
            <p:cNvGrpSpPr>
              <a:grpSpLocks/>
            </p:cNvGrpSpPr>
            <p:nvPr/>
          </p:nvGrpSpPr>
          <p:grpSpPr bwMode="auto">
            <a:xfrm rot="-1045052" flipH="1" flipV="1">
              <a:off x="3293" y="2156"/>
              <a:ext cx="471" cy="107"/>
              <a:chOff x="2528" y="1060"/>
              <a:chExt cx="894" cy="236"/>
            </a:xfrm>
          </p:grpSpPr>
          <p:grpSp>
            <p:nvGrpSpPr>
              <p:cNvPr id="34882" name="Group 44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34888" name="AutoShape 4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89" name="AutoShape 4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90" name="AutoShape 4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91" name="AutoShape 4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4883" name="Group 49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4884" name="AutoShape 5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85" name="AutoShape 5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86" name="AutoShape 5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87" name="AutoShape 5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34881" name="Freeform 54"/>
            <p:cNvSpPr>
              <a:spLocks/>
            </p:cNvSpPr>
            <p:nvPr/>
          </p:nvSpPr>
          <p:spPr bwMode="gray">
            <a:xfrm>
              <a:off x="3309" y="1685"/>
              <a:ext cx="473" cy="204"/>
            </a:xfrm>
            <a:custGeom>
              <a:avLst/>
              <a:gdLst>
                <a:gd name="T0" fmla="*/ 8 w 1321"/>
                <a:gd name="T1" fmla="*/ 1 h 712"/>
                <a:gd name="T2" fmla="*/ 8 w 1321"/>
                <a:gd name="T3" fmla="*/ 1 h 712"/>
                <a:gd name="T4" fmla="*/ 8 w 1321"/>
                <a:gd name="T5" fmla="*/ 1 h 712"/>
                <a:gd name="T6" fmla="*/ 8 w 1321"/>
                <a:gd name="T7" fmla="*/ 1 h 712"/>
                <a:gd name="T8" fmla="*/ 8 w 1321"/>
                <a:gd name="T9" fmla="*/ 1 h 712"/>
                <a:gd name="T10" fmla="*/ 8 w 1321"/>
                <a:gd name="T11" fmla="*/ 1 h 712"/>
                <a:gd name="T12" fmla="*/ 7 w 1321"/>
                <a:gd name="T13" fmla="*/ 1 h 712"/>
                <a:gd name="T14" fmla="*/ 7 w 1321"/>
                <a:gd name="T15" fmla="*/ 1 h 712"/>
                <a:gd name="T16" fmla="*/ 7 w 1321"/>
                <a:gd name="T17" fmla="*/ 1 h 712"/>
                <a:gd name="T18" fmla="*/ 6 w 1321"/>
                <a:gd name="T19" fmla="*/ 1 h 712"/>
                <a:gd name="T20" fmla="*/ 6 w 1321"/>
                <a:gd name="T21" fmla="*/ 1 h 712"/>
                <a:gd name="T22" fmla="*/ 6 w 1321"/>
                <a:gd name="T23" fmla="*/ 1 h 712"/>
                <a:gd name="T24" fmla="*/ 5 w 1321"/>
                <a:gd name="T25" fmla="*/ 1 h 712"/>
                <a:gd name="T26" fmla="*/ 5 w 1321"/>
                <a:gd name="T27" fmla="*/ 1 h 712"/>
                <a:gd name="T28" fmla="*/ 5 w 1321"/>
                <a:gd name="T29" fmla="*/ 1 h 712"/>
                <a:gd name="T30" fmla="*/ 3 w 1321"/>
                <a:gd name="T31" fmla="*/ 1 h 712"/>
                <a:gd name="T32" fmla="*/ 3 w 1321"/>
                <a:gd name="T33" fmla="*/ 1 h 712"/>
                <a:gd name="T34" fmla="*/ 3 w 1321"/>
                <a:gd name="T35" fmla="*/ 1 h 712"/>
                <a:gd name="T36" fmla="*/ 2 w 1321"/>
                <a:gd name="T37" fmla="*/ 1 h 712"/>
                <a:gd name="T38" fmla="*/ 2 w 1321"/>
                <a:gd name="T39" fmla="*/ 1 h 712"/>
                <a:gd name="T40" fmla="*/ 1 w 1321"/>
                <a:gd name="T41" fmla="*/ 1 h 712"/>
                <a:gd name="T42" fmla="*/ 1 w 1321"/>
                <a:gd name="T43" fmla="*/ 1 h 712"/>
                <a:gd name="T44" fmla="*/ 1 w 1321"/>
                <a:gd name="T45" fmla="*/ 1 h 712"/>
                <a:gd name="T46" fmla="*/ 1 w 1321"/>
                <a:gd name="T47" fmla="*/ 1 h 712"/>
                <a:gd name="T48" fmla="*/ 0 w 1321"/>
                <a:gd name="T49" fmla="*/ 1 h 712"/>
                <a:gd name="T50" fmla="*/ 0 w 1321"/>
                <a:gd name="T51" fmla="*/ 1 h 712"/>
                <a:gd name="T52" fmla="*/ 0 w 1321"/>
                <a:gd name="T53" fmla="*/ 1 h 712"/>
                <a:gd name="T54" fmla="*/ 0 w 1321"/>
                <a:gd name="T55" fmla="*/ 1 h 712"/>
                <a:gd name="T56" fmla="*/ 0 w 1321"/>
                <a:gd name="T57" fmla="*/ 1 h 712"/>
                <a:gd name="T58" fmla="*/ 0 w 1321"/>
                <a:gd name="T59" fmla="*/ 1 h 712"/>
                <a:gd name="T60" fmla="*/ 0 w 1321"/>
                <a:gd name="T61" fmla="*/ 1 h 712"/>
                <a:gd name="T62" fmla="*/ 0 w 1321"/>
                <a:gd name="T63" fmla="*/ 1 h 712"/>
                <a:gd name="T64" fmla="*/ 0 w 1321"/>
                <a:gd name="T65" fmla="*/ 1 h 712"/>
                <a:gd name="T66" fmla="*/ 0 w 1321"/>
                <a:gd name="T67" fmla="*/ 1 h 712"/>
                <a:gd name="T68" fmla="*/ 1 w 1321"/>
                <a:gd name="T69" fmla="*/ 0 h 712"/>
                <a:gd name="T70" fmla="*/ 1 w 1321"/>
                <a:gd name="T71" fmla="*/ 0 h 712"/>
                <a:gd name="T72" fmla="*/ 2 w 1321"/>
                <a:gd name="T73" fmla="*/ 0 h 712"/>
                <a:gd name="T74" fmla="*/ 2 w 1321"/>
                <a:gd name="T75" fmla="*/ 0 h 712"/>
                <a:gd name="T76" fmla="*/ 3 w 1321"/>
                <a:gd name="T77" fmla="*/ 0 h 712"/>
                <a:gd name="T78" fmla="*/ 3 w 1321"/>
                <a:gd name="T79" fmla="*/ 0 h 712"/>
                <a:gd name="T80" fmla="*/ 3 w 1321"/>
                <a:gd name="T81" fmla="*/ 0 h 712"/>
                <a:gd name="T82" fmla="*/ 4 w 1321"/>
                <a:gd name="T83" fmla="*/ 0 h 712"/>
                <a:gd name="T84" fmla="*/ 4 w 1321"/>
                <a:gd name="T85" fmla="*/ 0 h 712"/>
                <a:gd name="T86" fmla="*/ 5 w 1321"/>
                <a:gd name="T87" fmla="*/ 0 h 712"/>
                <a:gd name="T88" fmla="*/ 5 w 1321"/>
                <a:gd name="T89" fmla="*/ 0 h 712"/>
                <a:gd name="T90" fmla="*/ 5 w 1321"/>
                <a:gd name="T91" fmla="*/ 0 h 712"/>
                <a:gd name="T92" fmla="*/ 6 w 1321"/>
                <a:gd name="T93" fmla="*/ 0 h 712"/>
                <a:gd name="T94" fmla="*/ 6 w 1321"/>
                <a:gd name="T95" fmla="*/ 0 h 712"/>
                <a:gd name="T96" fmla="*/ 7 w 1321"/>
                <a:gd name="T97" fmla="*/ 0 h 712"/>
                <a:gd name="T98" fmla="*/ 7 w 1321"/>
                <a:gd name="T99" fmla="*/ 1 h 712"/>
                <a:gd name="T100" fmla="*/ 8 w 1321"/>
                <a:gd name="T101" fmla="*/ 1 h 712"/>
                <a:gd name="T102" fmla="*/ 8 w 1321"/>
                <a:gd name="T103" fmla="*/ 1 h 712"/>
                <a:gd name="T104" fmla="*/ 8 w 1321"/>
                <a:gd name="T105" fmla="*/ 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38" name="Group 56"/>
          <p:cNvGrpSpPr>
            <a:grpSpLocks/>
          </p:cNvGrpSpPr>
          <p:nvPr/>
        </p:nvGrpSpPr>
        <p:grpSpPr bwMode="auto">
          <a:xfrm>
            <a:off x="4262438" y="3452813"/>
            <a:ext cx="1193800" cy="1254125"/>
            <a:chOff x="3247" y="1673"/>
            <a:chExt cx="606" cy="636"/>
          </a:xfrm>
        </p:grpSpPr>
        <p:pic>
          <p:nvPicPr>
            <p:cNvPr id="34858" name="Picture 57" descr="light_shadow"/>
            <p:cNvPicPr>
              <a:picLocks noChangeAspect="1" noChangeArrowheads="1"/>
            </p:cNvPicPr>
            <p:nvPr/>
          </p:nvPicPr>
          <p:blipFill>
            <a:blip r:embed="rId8" cstate="print">
              <a:lum bright="-84000" contrast="-48000"/>
            </a:blip>
            <a:srcRect/>
            <a:stretch>
              <a:fillRect/>
            </a:stretch>
          </p:blipFill>
          <p:spPr bwMode="gray">
            <a:xfrm>
              <a:off x="3305" y="2171"/>
              <a:ext cx="49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59" name="Picture 58" descr="circuler_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3247" y="1673"/>
              <a:ext cx="606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6" name="Oval 59"/>
            <p:cNvSpPr>
              <a:spLocks noChangeArrowheads="1"/>
            </p:cNvSpPr>
            <p:nvPr/>
          </p:nvSpPr>
          <p:spPr bwMode="gray">
            <a:xfrm>
              <a:off x="3247" y="1673"/>
              <a:ext cx="602" cy="587"/>
            </a:xfrm>
            <a:prstGeom prst="ellipse">
              <a:avLst/>
            </a:prstGeom>
            <a:gradFill rotWithShape="1">
              <a:gsLst>
                <a:gs pos="0">
                  <a:srgbClr val="CCCC00">
                    <a:alpha val="89999"/>
                  </a:srgbClr>
                </a:gs>
                <a:gs pos="50000">
                  <a:srgbClr val="CCFF99">
                    <a:alpha val="55000"/>
                  </a:srgbClr>
                </a:gs>
                <a:gs pos="100000">
                  <a:srgbClr val="CCCC00"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grpSp>
          <p:nvGrpSpPr>
            <p:cNvPr id="34863" name="Group 60"/>
            <p:cNvGrpSpPr>
              <a:grpSpLocks/>
            </p:cNvGrpSpPr>
            <p:nvPr/>
          </p:nvGrpSpPr>
          <p:grpSpPr bwMode="auto">
            <a:xfrm rot="-1045052" flipH="1" flipV="1">
              <a:off x="3293" y="2156"/>
              <a:ext cx="471" cy="107"/>
              <a:chOff x="2528" y="1060"/>
              <a:chExt cx="894" cy="236"/>
            </a:xfrm>
          </p:grpSpPr>
          <p:grpSp>
            <p:nvGrpSpPr>
              <p:cNvPr id="34865" name="Group 61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34871" name="AutoShape 6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72" name="AutoShape 6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73" name="AutoShape 6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74" name="AutoShape 6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4866" name="Group 66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4867" name="AutoShape 6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901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68" name="AutoShape 6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69" name="AutoShape 6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70" name="AutoShape 7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34864" name="Freeform 71"/>
            <p:cNvSpPr>
              <a:spLocks/>
            </p:cNvSpPr>
            <p:nvPr/>
          </p:nvSpPr>
          <p:spPr bwMode="gray">
            <a:xfrm>
              <a:off x="3309" y="1685"/>
              <a:ext cx="473" cy="204"/>
            </a:xfrm>
            <a:custGeom>
              <a:avLst/>
              <a:gdLst>
                <a:gd name="T0" fmla="*/ 8 w 1321"/>
                <a:gd name="T1" fmla="*/ 1 h 712"/>
                <a:gd name="T2" fmla="*/ 8 w 1321"/>
                <a:gd name="T3" fmla="*/ 1 h 712"/>
                <a:gd name="T4" fmla="*/ 8 w 1321"/>
                <a:gd name="T5" fmla="*/ 1 h 712"/>
                <a:gd name="T6" fmla="*/ 8 w 1321"/>
                <a:gd name="T7" fmla="*/ 1 h 712"/>
                <a:gd name="T8" fmla="*/ 8 w 1321"/>
                <a:gd name="T9" fmla="*/ 1 h 712"/>
                <a:gd name="T10" fmla="*/ 8 w 1321"/>
                <a:gd name="T11" fmla="*/ 1 h 712"/>
                <a:gd name="T12" fmla="*/ 7 w 1321"/>
                <a:gd name="T13" fmla="*/ 1 h 712"/>
                <a:gd name="T14" fmla="*/ 7 w 1321"/>
                <a:gd name="T15" fmla="*/ 1 h 712"/>
                <a:gd name="T16" fmla="*/ 7 w 1321"/>
                <a:gd name="T17" fmla="*/ 1 h 712"/>
                <a:gd name="T18" fmla="*/ 6 w 1321"/>
                <a:gd name="T19" fmla="*/ 1 h 712"/>
                <a:gd name="T20" fmla="*/ 6 w 1321"/>
                <a:gd name="T21" fmla="*/ 1 h 712"/>
                <a:gd name="T22" fmla="*/ 6 w 1321"/>
                <a:gd name="T23" fmla="*/ 1 h 712"/>
                <a:gd name="T24" fmla="*/ 5 w 1321"/>
                <a:gd name="T25" fmla="*/ 1 h 712"/>
                <a:gd name="T26" fmla="*/ 5 w 1321"/>
                <a:gd name="T27" fmla="*/ 1 h 712"/>
                <a:gd name="T28" fmla="*/ 5 w 1321"/>
                <a:gd name="T29" fmla="*/ 1 h 712"/>
                <a:gd name="T30" fmla="*/ 3 w 1321"/>
                <a:gd name="T31" fmla="*/ 1 h 712"/>
                <a:gd name="T32" fmla="*/ 3 w 1321"/>
                <a:gd name="T33" fmla="*/ 1 h 712"/>
                <a:gd name="T34" fmla="*/ 3 w 1321"/>
                <a:gd name="T35" fmla="*/ 1 h 712"/>
                <a:gd name="T36" fmla="*/ 2 w 1321"/>
                <a:gd name="T37" fmla="*/ 1 h 712"/>
                <a:gd name="T38" fmla="*/ 2 w 1321"/>
                <a:gd name="T39" fmla="*/ 1 h 712"/>
                <a:gd name="T40" fmla="*/ 1 w 1321"/>
                <a:gd name="T41" fmla="*/ 1 h 712"/>
                <a:gd name="T42" fmla="*/ 1 w 1321"/>
                <a:gd name="T43" fmla="*/ 1 h 712"/>
                <a:gd name="T44" fmla="*/ 1 w 1321"/>
                <a:gd name="T45" fmla="*/ 1 h 712"/>
                <a:gd name="T46" fmla="*/ 1 w 1321"/>
                <a:gd name="T47" fmla="*/ 1 h 712"/>
                <a:gd name="T48" fmla="*/ 0 w 1321"/>
                <a:gd name="T49" fmla="*/ 1 h 712"/>
                <a:gd name="T50" fmla="*/ 0 w 1321"/>
                <a:gd name="T51" fmla="*/ 1 h 712"/>
                <a:gd name="T52" fmla="*/ 0 w 1321"/>
                <a:gd name="T53" fmla="*/ 1 h 712"/>
                <a:gd name="T54" fmla="*/ 0 w 1321"/>
                <a:gd name="T55" fmla="*/ 1 h 712"/>
                <a:gd name="T56" fmla="*/ 0 w 1321"/>
                <a:gd name="T57" fmla="*/ 1 h 712"/>
                <a:gd name="T58" fmla="*/ 0 w 1321"/>
                <a:gd name="T59" fmla="*/ 1 h 712"/>
                <a:gd name="T60" fmla="*/ 0 w 1321"/>
                <a:gd name="T61" fmla="*/ 1 h 712"/>
                <a:gd name="T62" fmla="*/ 0 w 1321"/>
                <a:gd name="T63" fmla="*/ 1 h 712"/>
                <a:gd name="T64" fmla="*/ 0 w 1321"/>
                <a:gd name="T65" fmla="*/ 1 h 712"/>
                <a:gd name="T66" fmla="*/ 0 w 1321"/>
                <a:gd name="T67" fmla="*/ 1 h 712"/>
                <a:gd name="T68" fmla="*/ 1 w 1321"/>
                <a:gd name="T69" fmla="*/ 0 h 712"/>
                <a:gd name="T70" fmla="*/ 1 w 1321"/>
                <a:gd name="T71" fmla="*/ 0 h 712"/>
                <a:gd name="T72" fmla="*/ 2 w 1321"/>
                <a:gd name="T73" fmla="*/ 0 h 712"/>
                <a:gd name="T74" fmla="*/ 2 w 1321"/>
                <a:gd name="T75" fmla="*/ 0 h 712"/>
                <a:gd name="T76" fmla="*/ 3 w 1321"/>
                <a:gd name="T77" fmla="*/ 0 h 712"/>
                <a:gd name="T78" fmla="*/ 3 w 1321"/>
                <a:gd name="T79" fmla="*/ 0 h 712"/>
                <a:gd name="T80" fmla="*/ 3 w 1321"/>
                <a:gd name="T81" fmla="*/ 0 h 712"/>
                <a:gd name="T82" fmla="*/ 4 w 1321"/>
                <a:gd name="T83" fmla="*/ 0 h 712"/>
                <a:gd name="T84" fmla="*/ 4 w 1321"/>
                <a:gd name="T85" fmla="*/ 0 h 712"/>
                <a:gd name="T86" fmla="*/ 5 w 1321"/>
                <a:gd name="T87" fmla="*/ 0 h 712"/>
                <a:gd name="T88" fmla="*/ 5 w 1321"/>
                <a:gd name="T89" fmla="*/ 0 h 712"/>
                <a:gd name="T90" fmla="*/ 5 w 1321"/>
                <a:gd name="T91" fmla="*/ 0 h 712"/>
                <a:gd name="T92" fmla="*/ 6 w 1321"/>
                <a:gd name="T93" fmla="*/ 0 h 712"/>
                <a:gd name="T94" fmla="*/ 6 w 1321"/>
                <a:gd name="T95" fmla="*/ 0 h 712"/>
                <a:gd name="T96" fmla="*/ 7 w 1321"/>
                <a:gd name="T97" fmla="*/ 0 h 712"/>
                <a:gd name="T98" fmla="*/ 7 w 1321"/>
                <a:gd name="T99" fmla="*/ 1 h 712"/>
                <a:gd name="T100" fmla="*/ 8 w 1321"/>
                <a:gd name="T101" fmla="*/ 1 h 712"/>
                <a:gd name="T102" fmla="*/ 8 w 1321"/>
                <a:gd name="T103" fmla="*/ 1 h 712"/>
                <a:gd name="T104" fmla="*/ 8 w 1321"/>
                <a:gd name="T105" fmla="*/ 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39" name="Group 73"/>
          <p:cNvGrpSpPr>
            <a:grpSpLocks/>
          </p:cNvGrpSpPr>
          <p:nvPr/>
        </p:nvGrpSpPr>
        <p:grpSpPr bwMode="auto">
          <a:xfrm>
            <a:off x="2400300" y="4171950"/>
            <a:ext cx="892175" cy="936625"/>
            <a:chOff x="3247" y="1673"/>
            <a:chExt cx="606" cy="636"/>
          </a:xfrm>
        </p:grpSpPr>
        <p:pic>
          <p:nvPicPr>
            <p:cNvPr id="34841" name="Picture 74" descr="light_shadow"/>
            <p:cNvPicPr>
              <a:picLocks noChangeAspect="1" noChangeArrowheads="1"/>
            </p:cNvPicPr>
            <p:nvPr/>
          </p:nvPicPr>
          <p:blipFill>
            <a:blip r:embed="rId10" cstate="print">
              <a:lum bright="-84000" contrast="-48000"/>
            </a:blip>
            <a:srcRect/>
            <a:stretch>
              <a:fillRect/>
            </a:stretch>
          </p:blipFill>
          <p:spPr bwMode="gray">
            <a:xfrm>
              <a:off x="3305" y="2171"/>
              <a:ext cx="49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42" name="Picture 75" descr="circuler_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gray">
            <a:xfrm>
              <a:off x="3247" y="1673"/>
              <a:ext cx="606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" name="Oval 76"/>
            <p:cNvSpPr>
              <a:spLocks noChangeArrowheads="1"/>
            </p:cNvSpPr>
            <p:nvPr/>
          </p:nvSpPr>
          <p:spPr bwMode="gray">
            <a:xfrm>
              <a:off x="3247" y="1673"/>
              <a:ext cx="602" cy="587"/>
            </a:xfrm>
            <a:prstGeom prst="ellipse">
              <a:avLst/>
            </a:prstGeom>
            <a:gradFill rotWithShape="1">
              <a:gsLst>
                <a:gs pos="0">
                  <a:srgbClr val="CCCC00">
                    <a:alpha val="89999"/>
                  </a:srgbClr>
                </a:gs>
                <a:gs pos="50000">
                  <a:srgbClr val="CCFF99">
                    <a:alpha val="55000"/>
                  </a:srgbClr>
                </a:gs>
                <a:gs pos="100000">
                  <a:srgbClr val="CCCC00"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grpSp>
          <p:nvGrpSpPr>
            <p:cNvPr id="34846" name="Group 77"/>
            <p:cNvGrpSpPr>
              <a:grpSpLocks/>
            </p:cNvGrpSpPr>
            <p:nvPr/>
          </p:nvGrpSpPr>
          <p:grpSpPr bwMode="auto">
            <a:xfrm rot="-1045052" flipH="1" flipV="1">
              <a:off x="3293" y="2156"/>
              <a:ext cx="471" cy="107"/>
              <a:chOff x="2528" y="1060"/>
              <a:chExt cx="894" cy="236"/>
            </a:xfrm>
          </p:grpSpPr>
          <p:grpSp>
            <p:nvGrpSpPr>
              <p:cNvPr id="34848" name="Group 78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34854" name="AutoShape 7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55" name="AutoShape 8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56" name="AutoShape 8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57" name="AutoShape 8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4849" name="Group 8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4850" name="AutoShape 8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901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51" name="AutoShape 8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52" name="AutoShape 8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34853" name="AutoShape 8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34847" name="Freeform 88"/>
            <p:cNvSpPr>
              <a:spLocks/>
            </p:cNvSpPr>
            <p:nvPr/>
          </p:nvSpPr>
          <p:spPr bwMode="gray">
            <a:xfrm>
              <a:off x="3309" y="1685"/>
              <a:ext cx="473" cy="204"/>
            </a:xfrm>
            <a:custGeom>
              <a:avLst/>
              <a:gdLst>
                <a:gd name="T0" fmla="*/ 8 w 1321"/>
                <a:gd name="T1" fmla="*/ 1 h 712"/>
                <a:gd name="T2" fmla="*/ 8 w 1321"/>
                <a:gd name="T3" fmla="*/ 1 h 712"/>
                <a:gd name="T4" fmla="*/ 8 w 1321"/>
                <a:gd name="T5" fmla="*/ 1 h 712"/>
                <a:gd name="T6" fmla="*/ 8 w 1321"/>
                <a:gd name="T7" fmla="*/ 1 h 712"/>
                <a:gd name="T8" fmla="*/ 8 w 1321"/>
                <a:gd name="T9" fmla="*/ 1 h 712"/>
                <a:gd name="T10" fmla="*/ 8 w 1321"/>
                <a:gd name="T11" fmla="*/ 1 h 712"/>
                <a:gd name="T12" fmla="*/ 7 w 1321"/>
                <a:gd name="T13" fmla="*/ 1 h 712"/>
                <a:gd name="T14" fmla="*/ 7 w 1321"/>
                <a:gd name="T15" fmla="*/ 1 h 712"/>
                <a:gd name="T16" fmla="*/ 7 w 1321"/>
                <a:gd name="T17" fmla="*/ 1 h 712"/>
                <a:gd name="T18" fmla="*/ 6 w 1321"/>
                <a:gd name="T19" fmla="*/ 1 h 712"/>
                <a:gd name="T20" fmla="*/ 6 w 1321"/>
                <a:gd name="T21" fmla="*/ 1 h 712"/>
                <a:gd name="T22" fmla="*/ 6 w 1321"/>
                <a:gd name="T23" fmla="*/ 1 h 712"/>
                <a:gd name="T24" fmla="*/ 5 w 1321"/>
                <a:gd name="T25" fmla="*/ 1 h 712"/>
                <a:gd name="T26" fmla="*/ 5 w 1321"/>
                <a:gd name="T27" fmla="*/ 1 h 712"/>
                <a:gd name="T28" fmla="*/ 5 w 1321"/>
                <a:gd name="T29" fmla="*/ 1 h 712"/>
                <a:gd name="T30" fmla="*/ 3 w 1321"/>
                <a:gd name="T31" fmla="*/ 1 h 712"/>
                <a:gd name="T32" fmla="*/ 3 w 1321"/>
                <a:gd name="T33" fmla="*/ 1 h 712"/>
                <a:gd name="T34" fmla="*/ 3 w 1321"/>
                <a:gd name="T35" fmla="*/ 1 h 712"/>
                <a:gd name="T36" fmla="*/ 2 w 1321"/>
                <a:gd name="T37" fmla="*/ 1 h 712"/>
                <a:gd name="T38" fmla="*/ 2 w 1321"/>
                <a:gd name="T39" fmla="*/ 1 h 712"/>
                <a:gd name="T40" fmla="*/ 1 w 1321"/>
                <a:gd name="T41" fmla="*/ 1 h 712"/>
                <a:gd name="T42" fmla="*/ 1 w 1321"/>
                <a:gd name="T43" fmla="*/ 1 h 712"/>
                <a:gd name="T44" fmla="*/ 1 w 1321"/>
                <a:gd name="T45" fmla="*/ 1 h 712"/>
                <a:gd name="T46" fmla="*/ 1 w 1321"/>
                <a:gd name="T47" fmla="*/ 1 h 712"/>
                <a:gd name="T48" fmla="*/ 0 w 1321"/>
                <a:gd name="T49" fmla="*/ 1 h 712"/>
                <a:gd name="T50" fmla="*/ 0 w 1321"/>
                <a:gd name="T51" fmla="*/ 1 h 712"/>
                <a:gd name="T52" fmla="*/ 0 w 1321"/>
                <a:gd name="T53" fmla="*/ 1 h 712"/>
                <a:gd name="T54" fmla="*/ 0 w 1321"/>
                <a:gd name="T55" fmla="*/ 1 h 712"/>
                <a:gd name="T56" fmla="*/ 0 w 1321"/>
                <a:gd name="T57" fmla="*/ 1 h 712"/>
                <a:gd name="T58" fmla="*/ 0 w 1321"/>
                <a:gd name="T59" fmla="*/ 1 h 712"/>
                <a:gd name="T60" fmla="*/ 0 w 1321"/>
                <a:gd name="T61" fmla="*/ 1 h 712"/>
                <a:gd name="T62" fmla="*/ 0 w 1321"/>
                <a:gd name="T63" fmla="*/ 1 h 712"/>
                <a:gd name="T64" fmla="*/ 0 w 1321"/>
                <a:gd name="T65" fmla="*/ 1 h 712"/>
                <a:gd name="T66" fmla="*/ 0 w 1321"/>
                <a:gd name="T67" fmla="*/ 1 h 712"/>
                <a:gd name="T68" fmla="*/ 1 w 1321"/>
                <a:gd name="T69" fmla="*/ 0 h 712"/>
                <a:gd name="T70" fmla="*/ 1 w 1321"/>
                <a:gd name="T71" fmla="*/ 0 h 712"/>
                <a:gd name="T72" fmla="*/ 2 w 1321"/>
                <a:gd name="T73" fmla="*/ 0 h 712"/>
                <a:gd name="T74" fmla="*/ 2 w 1321"/>
                <a:gd name="T75" fmla="*/ 0 h 712"/>
                <a:gd name="T76" fmla="*/ 3 w 1321"/>
                <a:gd name="T77" fmla="*/ 0 h 712"/>
                <a:gd name="T78" fmla="*/ 3 w 1321"/>
                <a:gd name="T79" fmla="*/ 0 h 712"/>
                <a:gd name="T80" fmla="*/ 3 w 1321"/>
                <a:gd name="T81" fmla="*/ 0 h 712"/>
                <a:gd name="T82" fmla="*/ 4 w 1321"/>
                <a:gd name="T83" fmla="*/ 0 h 712"/>
                <a:gd name="T84" fmla="*/ 4 w 1321"/>
                <a:gd name="T85" fmla="*/ 0 h 712"/>
                <a:gd name="T86" fmla="*/ 5 w 1321"/>
                <a:gd name="T87" fmla="*/ 0 h 712"/>
                <a:gd name="T88" fmla="*/ 5 w 1321"/>
                <a:gd name="T89" fmla="*/ 0 h 712"/>
                <a:gd name="T90" fmla="*/ 5 w 1321"/>
                <a:gd name="T91" fmla="*/ 0 h 712"/>
                <a:gd name="T92" fmla="*/ 6 w 1321"/>
                <a:gd name="T93" fmla="*/ 0 h 712"/>
                <a:gd name="T94" fmla="*/ 6 w 1321"/>
                <a:gd name="T95" fmla="*/ 0 h 712"/>
                <a:gd name="T96" fmla="*/ 7 w 1321"/>
                <a:gd name="T97" fmla="*/ 0 h 712"/>
                <a:gd name="T98" fmla="*/ 7 w 1321"/>
                <a:gd name="T99" fmla="*/ 1 h 712"/>
                <a:gd name="T100" fmla="*/ 8 w 1321"/>
                <a:gd name="T101" fmla="*/ 1 h 712"/>
                <a:gd name="T102" fmla="*/ 8 w 1321"/>
                <a:gd name="T103" fmla="*/ 1 h 712"/>
                <a:gd name="T104" fmla="*/ 8 w 1321"/>
                <a:gd name="T105" fmla="*/ 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484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42988" y="625252"/>
            <a:ext cx="2568575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61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67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3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9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10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/>
      <p:bldP spid="34819" grpId="0" animBg="1"/>
      <p:bldP spid="34820" grpId="0" animBg="1"/>
      <p:bldP spid="34821" grpId="0" animBg="1"/>
      <p:bldP spid="34822" grpId="0" animBg="1"/>
      <p:bldP spid="34823" grpId="0" animBg="1"/>
      <p:bldP spid="34824" grpId="0" animBg="1"/>
      <p:bldP spid="73" grpId="0"/>
      <p:bldP spid="74" grpId="0"/>
      <p:bldP spid="85" grpId="0"/>
      <p:bldP spid="88" grpId="0"/>
      <p:bldP spid="34833" grpId="0"/>
      <p:bldP spid="34834" grpId="0"/>
      <p:bldP spid="34835" grpId="0"/>
      <p:bldP spid="348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1"/>
          <p:cNvSpPr txBox="1">
            <a:spLocks noChangeArrowheads="1"/>
          </p:cNvSpPr>
          <p:nvPr/>
        </p:nvSpPr>
        <p:spPr bwMode="auto">
          <a:xfrm>
            <a:off x="250825" y="265113"/>
            <a:ext cx="26606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我们期望是这样的</a:t>
            </a: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 rotWithShape="1">
          <a:blip r:embed="rId2" cstate="print"/>
          <a:srcRect l="6828" t="15661" r="6303" b="6491"/>
          <a:stretch/>
        </p:blipFill>
        <p:spPr>
          <a:xfrm>
            <a:off x="971600" y="841276"/>
            <a:ext cx="7149017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1"/>
          <p:cNvSpPr txBox="1">
            <a:spLocks noChangeArrowheads="1"/>
          </p:cNvSpPr>
          <p:nvPr/>
        </p:nvSpPr>
        <p:spPr bwMode="auto">
          <a:xfrm>
            <a:off x="357188" y="323850"/>
            <a:ext cx="2222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lgerian" pitchFamily="82" charset="0"/>
              </a:rPr>
              <a:t>A.I.S</a:t>
            </a:r>
            <a:r>
              <a:rPr lang="en-US" altLang="zh-CN" sz="2400" b="1">
                <a:latin typeface="Calibri" pitchFamily="34" charset="0"/>
              </a:rPr>
              <a:t>  </a:t>
            </a:r>
            <a:r>
              <a:rPr lang="zh-CN" altLang="en-US" sz="2400" b="1">
                <a:latin typeface="Calibri" pitchFamily="34" charset="0"/>
              </a:rPr>
              <a:t>是什么？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6" name="TextBox 32"/>
          <p:cNvSpPr txBox="1">
            <a:spLocks noChangeArrowheads="1"/>
          </p:cNvSpPr>
          <p:nvPr/>
        </p:nvSpPr>
        <p:spPr bwMode="auto">
          <a:xfrm>
            <a:off x="250825" y="1562100"/>
            <a:ext cx="856932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>
                <a:solidFill>
                  <a:srgbClr val="FF0000"/>
                </a:solidFill>
                <a:latin typeface="Algerian" pitchFamily="82" charset="0"/>
              </a:rPr>
              <a:t>A</a:t>
            </a:r>
            <a:r>
              <a:rPr lang="en-US" altLang="zh-CN" sz="3200">
                <a:latin typeface="Algerian" pitchFamily="82" charset="0"/>
              </a:rPr>
              <a:t>ll-End  </a:t>
            </a:r>
            <a:r>
              <a:rPr lang="en-US" altLang="zh-CN" sz="3200">
                <a:solidFill>
                  <a:srgbClr val="FF0000"/>
                </a:solidFill>
                <a:latin typeface="Algerian" pitchFamily="82" charset="0"/>
              </a:rPr>
              <a:t>I</a:t>
            </a:r>
            <a:r>
              <a:rPr lang="en-US" altLang="zh-CN" sz="3200">
                <a:latin typeface="Algerian" pitchFamily="82" charset="0"/>
              </a:rPr>
              <a:t>ntegrated  </a:t>
            </a:r>
            <a:r>
              <a:rPr lang="en-US" altLang="zh-CN" sz="3200">
                <a:solidFill>
                  <a:srgbClr val="FF0000"/>
                </a:solidFill>
                <a:latin typeface="Algerian" pitchFamily="82" charset="0"/>
              </a:rPr>
              <a:t>S</a:t>
            </a:r>
            <a:r>
              <a:rPr lang="en-US" altLang="zh-CN" sz="3200">
                <a:latin typeface="Algerian" pitchFamily="82" charset="0"/>
              </a:rPr>
              <a:t>olution</a:t>
            </a:r>
          </a:p>
          <a:p>
            <a:pPr algn="ctr"/>
            <a:r>
              <a:rPr lang="zh-CN" altLang="en-US" sz="3200">
                <a:latin typeface="Algerian" pitchFamily="82" charset="0"/>
              </a:rPr>
              <a:t>全端集成解决方案</a:t>
            </a:r>
            <a:endParaRPr lang="en-US" altLang="zh-CN" sz="3200">
              <a:latin typeface="Algerian" pitchFamily="82" charset="0"/>
            </a:endParaRPr>
          </a:p>
          <a:p>
            <a:pPr algn="ctr"/>
            <a:r>
              <a:rPr lang="en-US" altLang="zh-CN" sz="3200">
                <a:solidFill>
                  <a:srgbClr val="FF0000"/>
                </a:solidFill>
                <a:latin typeface="Algerian" pitchFamily="82" charset="0"/>
              </a:rPr>
              <a:t>A</a:t>
            </a:r>
            <a:r>
              <a:rPr lang="en-US" altLang="zh-CN" sz="3200">
                <a:latin typeface="Algerian" pitchFamily="82" charset="0"/>
              </a:rPr>
              <a:t>utomation  </a:t>
            </a:r>
            <a:r>
              <a:rPr lang="en-US" altLang="zh-CN" sz="3200">
                <a:solidFill>
                  <a:srgbClr val="FF0000"/>
                </a:solidFill>
                <a:latin typeface="Algerian" pitchFamily="82" charset="0"/>
              </a:rPr>
              <a:t>I</a:t>
            </a:r>
            <a:r>
              <a:rPr lang="en-US" altLang="zh-CN" sz="3200">
                <a:latin typeface="Algerian" pitchFamily="82" charset="0"/>
              </a:rPr>
              <a:t>ntegrated  </a:t>
            </a:r>
            <a:r>
              <a:rPr lang="en-US" altLang="zh-CN" sz="3200">
                <a:solidFill>
                  <a:srgbClr val="FF0000"/>
                </a:solidFill>
                <a:latin typeface="Algerian" pitchFamily="82" charset="0"/>
              </a:rPr>
              <a:t>S</a:t>
            </a:r>
            <a:r>
              <a:rPr lang="en-US" altLang="zh-CN" sz="3200">
                <a:latin typeface="Algerian" pitchFamily="82" charset="0"/>
              </a:rPr>
              <a:t>olution</a:t>
            </a:r>
          </a:p>
          <a:p>
            <a:pPr algn="ctr"/>
            <a:r>
              <a:rPr lang="zh-CN" altLang="en-US" sz="3200">
                <a:latin typeface="Algerian" pitchFamily="82" charset="0"/>
              </a:rPr>
              <a:t>自动化集成解决方案</a:t>
            </a:r>
            <a:endParaRPr lang="en-US" altLang="zh-CN" sz="3200">
              <a:latin typeface="Algerian" pitchFamily="82" charset="0"/>
            </a:endParaRPr>
          </a:p>
          <a:p>
            <a:pPr algn="ctr"/>
            <a:r>
              <a:rPr lang="en-US" altLang="zh-CN" sz="3200">
                <a:solidFill>
                  <a:srgbClr val="FF0000"/>
                </a:solidFill>
                <a:latin typeface="Algerian" pitchFamily="82" charset="0"/>
              </a:rPr>
              <a:t>AI  S</a:t>
            </a:r>
            <a:r>
              <a:rPr lang="en-US" altLang="zh-CN" sz="3200">
                <a:latin typeface="Algerian" pitchFamily="82" charset="0"/>
              </a:rPr>
              <a:t>cript</a:t>
            </a:r>
          </a:p>
          <a:p>
            <a:pPr algn="ctr"/>
            <a:r>
              <a:rPr lang="zh-CN" altLang="en-US" sz="3200">
                <a:latin typeface="Algerian" pitchFamily="82" charset="0"/>
              </a:rPr>
              <a:t>爱</a:t>
            </a:r>
            <a:r>
              <a:rPr lang="en-US" altLang="zh-CN" sz="3200">
                <a:latin typeface="Algerian" pitchFamily="82" charset="0"/>
              </a:rPr>
              <a:t>SCRIPT</a:t>
            </a:r>
            <a:endParaRPr lang="zh-CN" altLang="en-US" sz="3200">
              <a:latin typeface="Algerian" pitchFamily="82" charset="0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8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68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50" name="Group 38"/>
          <p:cNvGrpSpPr>
            <a:grpSpLocks/>
          </p:cNvGrpSpPr>
          <p:nvPr/>
        </p:nvGrpSpPr>
        <p:grpSpPr bwMode="auto">
          <a:xfrm>
            <a:off x="611188" y="1417638"/>
            <a:ext cx="3382962" cy="720725"/>
            <a:chOff x="493" y="665"/>
            <a:chExt cx="2131" cy="454"/>
          </a:xfrm>
        </p:grpSpPr>
        <p:sp>
          <p:nvSpPr>
            <p:cNvPr id="38917" name="Oval 5"/>
            <p:cNvSpPr>
              <a:spLocks noChangeArrowheads="1"/>
            </p:cNvSpPr>
            <p:nvPr/>
          </p:nvSpPr>
          <p:spPr bwMode="auto">
            <a:xfrm>
              <a:off x="493" y="665"/>
              <a:ext cx="2131" cy="454"/>
            </a:xfrm>
            <a:prstGeom prst="ellipse">
              <a:avLst/>
            </a:prstGeom>
            <a:solidFill>
              <a:srgbClr val="FF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6" name="Oval 4"/>
            <p:cNvSpPr>
              <a:spLocks noChangeArrowheads="1"/>
            </p:cNvSpPr>
            <p:nvPr/>
          </p:nvSpPr>
          <p:spPr bwMode="auto">
            <a:xfrm>
              <a:off x="567" y="711"/>
              <a:ext cx="1985" cy="363"/>
            </a:xfrm>
            <a:prstGeom prst="ellipse">
              <a:avLst/>
            </a:prstGeom>
            <a:solidFill>
              <a:srgbClr val="FF9900">
                <a:alpha val="42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/>
                <a:t>开发流程</a:t>
              </a:r>
            </a:p>
          </p:txBody>
        </p:sp>
      </p:grpSp>
      <p:grpSp>
        <p:nvGrpSpPr>
          <p:cNvPr id="38954" name="Group 42"/>
          <p:cNvGrpSpPr>
            <a:grpSpLocks/>
          </p:cNvGrpSpPr>
          <p:nvPr/>
        </p:nvGrpSpPr>
        <p:grpSpPr bwMode="auto">
          <a:xfrm>
            <a:off x="2916238" y="625475"/>
            <a:ext cx="3382962" cy="720725"/>
            <a:chOff x="2761" y="257"/>
            <a:chExt cx="2131" cy="454"/>
          </a:xfrm>
        </p:grpSpPr>
        <p:sp>
          <p:nvSpPr>
            <p:cNvPr id="38931" name="Oval 19"/>
            <p:cNvSpPr>
              <a:spLocks noChangeArrowheads="1"/>
            </p:cNvSpPr>
            <p:nvPr/>
          </p:nvSpPr>
          <p:spPr bwMode="auto">
            <a:xfrm>
              <a:off x="2761" y="257"/>
              <a:ext cx="2131" cy="454"/>
            </a:xfrm>
            <a:prstGeom prst="ellipse">
              <a:avLst/>
            </a:prstGeom>
            <a:solidFill>
              <a:srgbClr val="FF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Oval 20"/>
            <p:cNvSpPr>
              <a:spLocks noChangeArrowheads="1"/>
            </p:cNvSpPr>
            <p:nvPr/>
          </p:nvSpPr>
          <p:spPr bwMode="auto">
            <a:xfrm>
              <a:off x="2835" y="303"/>
              <a:ext cx="1985" cy="363"/>
            </a:xfrm>
            <a:prstGeom prst="ellipse">
              <a:avLst/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/>
                <a:t>通用技术解决方案</a:t>
              </a:r>
            </a:p>
          </p:txBody>
        </p:sp>
      </p:grpSp>
      <p:grpSp>
        <p:nvGrpSpPr>
          <p:cNvPr id="38951" name="Group 39"/>
          <p:cNvGrpSpPr>
            <a:grpSpLocks/>
          </p:cNvGrpSpPr>
          <p:nvPr/>
        </p:nvGrpSpPr>
        <p:grpSpPr bwMode="auto">
          <a:xfrm>
            <a:off x="0" y="2570163"/>
            <a:ext cx="3382963" cy="720725"/>
            <a:chOff x="0" y="1210"/>
            <a:chExt cx="2131" cy="454"/>
          </a:xfrm>
        </p:grpSpPr>
        <p:sp>
          <p:nvSpPr>
            <p:cNvPr id="38933" name="Oval 21"/>
            <p:cNvSpPr>
              <a:spLocks noChangeArrowheads="1"/>
            </p:cNvSpPr>
            <p:nvPr/>
          </p:nvSpPr>
          <p:spPr bwMode="auto">
            <a:xfrm>
              <a:off x="0" y="1210"/>
              <a:ext cx="2131" cy="454"/>
            </a:xfrm>
            <a:prstGeom prst="ellipse">
              <a:avLst/>
            </a:prstGeom>
            <a:solidFill>
              <a:srgbClr val="FF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Oval 22"/>
            <p:cNvSpPr>
              <a:spLocks noChangeArrowheads="1"/>
            </p:cNvSpPr>
            <p:nvPr/>
          </p:nvSpPr>
          <p:spPr bwMode="auto">
            <a:xfrm>
              <a:off x="74" y="1256"/>
              <a:ext cx="1985" cy="363"/>
            </a:xfrm>
            <a:prstGeom prst="ellipse">
              <a:avLst/>
            </a:prstGeom>
            <a:solidFill>
              <a:srgbClr val="3366FF">
                <a:alpha val="41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/>
                <a:t>性能优化</a:t>
              </a:r>
            </a:p>
          </p:txBody>
        </p:sp>
      </p:grpSp>
      <p:grpSp>
        <p:nvGrpSpPr>
          <p:cNvPr id="38955" name="Group 43"/>
          <p:cNvGrpSpPr>
            <a:grpSpLocks/>
          </p:cNvGrpSpPr>
          <p:nvPr/>
        </p:nvGrpSpPr>
        <p:grpSpPr bwMode="auto">
          <a:xfrm>
            <a:off x="5364163" y="1417638"/>
            <a:ext cx="3382962" cy="720725"/>
            <a:chOff x="2761" y="983"/>
            <a:chExt cx="2131" cy="454"/>
          </a:xfrm>
        </p:grpSpPr>
        <p:sp>
          <p:nvSpPr>
            <p:cNvPr id="38938" name="Oval 26"/>
            <p:cNvSpPr>
              <a:spLocks noChangeArrowheads="1"/>
            </p:cNvSpPr>
            <p:nvPr/>
          </p:nvSpPr>
          <p:spPr bwMode="auto">
            <a:xfrm>
              <a:off x="2761" y="983"/>
              <a:ext cx="2131" cy="454"/>
            </a:xfrm>
            <a:prstGeom prst="ellipse">
              <a:avLst/>
            </a:prstGeom>
            <a:solidFill>
              <a:srgbClr val="FF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Oval 27"/>
            <p:cNvSpPr>
              <a:spLocks noChangeArrowheads="1"/>
            </p:cNvSpPr>
            <p:nvPr/>
          </p:nvSpPr>
          <p:spPr bwMode="auto">
            <a:xfrm>
              <a:off x="2835" y="1029"/>
              <a:ext cx="1985" cy="363"/>
            </a:xfrm>
            <a:prstGeom prst="ellipse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/>
                <a:t>自动化工具</a:t>
              </a:r>
            </a:p>
          </p:txBody>
        </p:sp>
      </p:grpSp>
      <p:grpSp>
        <p:nvGrpSpPr>
          <p:cNvPr id="38956" name="Group 44"/>
          <p:cNvGrpSpPr>
            <a:grpSpLocks/>
          </p:cNvGrpSpPr>
          <p:nvPr/>
        </p:nvGrpSpPr>
        <p:grpSpPr bwMode="auto">
          <a:xfrm>
            <a:off x="5761038" y="2570163"/>
            <a:ext cx="3382962" cy="720725"/>
            <a:chOff x="2761" y="1708"/>
            <a:chExt cx="2131" cy="454"/>
          </a:xfrm>
        </p:grpSpPr>
        <p:sp>
          <p:nvSpPr>
            <p:cNvPr id="38940" name="Oval 28"/>
            <p:cNvSpPr>
              <a:spLocks noChangeArrowheads="1"/>
            </p:cNvSpPr>
            <p:nvPr/>
          </p:nvSpPr>
          <p:spPr bwMode="auto">
            <a:xfrm>
              <a:off x="2761" y="1708"/>
              <a:ext cx="2131" cy="454"/>
            </a:xfrm>
            <a:prstGeom prst="ellipse">
              <a:avLst/>
            </a:prstGeom>
            <a:solidFill>
              <a:srgbClr val="FF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Oval 29"/>
            <p:cNvSpPr>
              <a:spLocks noChangeArrowheads="1"/>
            </p:cNvSpPr>
            <p:nvPr/>
          </p:nvSpPr>
          <p:spPr bwMode="auto">
            <a:xfrm>
              <a:off x="2835" y="1754"/>
              <a:ext cx="1985" cy="363"/>
            </a:xfrm>
            <a:prstGeom prst="ellipse">
              <a:avLst/>
            </a:pr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/>
                <a:t>代码部署</a:t>
              </a:r>
            </a:p>
          </p:txBody>
        </p:sp>
      </p:grpSp>
      <p:grpSp>
        <p:nvGrpSpPr>
          <p:cNvPr id="38952" name="Group 40"/>
          <p:cNvGrpSpPr>
            <a:grpSpLocks/>
          </p:cNvGrpSpPr>
          <p:nvPr/>
        </p:nvGrpSpPr>
        <p:grpSpPr bwMode="auto">
          <a:xfrm>
            <a:off x="539750" y="3649663"/>
            <a:ext cx="3382963" cy="720725"/>
            <a:chOff x="266" y="1799"/>
            <a:chExt cx="2131" cy="454"/>
          </a:xfrm>
        </p:grpSpPr>
        <p:sp>
          <p:nvSpPr>
            <p:cNvPr id="38942" name="Oval 30"/>
            <p:cNvSpPr>
              <a:spLocks noChangeArrowheads="1"/>
            </p:cNvSpPr>
            <p:nvPr/>
          </p:nvSpPr>
          <p:spPr bwMode="auto">
            <a:xfrm>
              <a:off x="266" y="1799"/>
              <a:ext cx="2131" cy="454"/>
            </a:xfrm>
            <a:prstGeom prst="ellipse">
              <a:avLst/>
            </a:prstGeom>
            <a:solidFill>
              <a:srgbClr val="FF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Oval 31"/>
            <p:cNvSpPr>
              <a:spLocks noChangeArrowheads="1"/>
            </p:cNvSpPr>
            <p:nvPr/>
          </p:nvSpPr>
          <p:spPr bwMode="auto">
            <a:xfrm>
              <a:off x="340" y="1845"/>
              <a:ext cx="1985" cy="363"/>
            </a:xfrm>
            <a:prstGeom prst="ellipse">
              <a:avLst/>
            </a:prstGeom>
            <a:solidFill>
              <a:srgbClr val="339966">
                <a:alpha val="41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/>
                <a:t>快速构建</a:t>
              </a:r>
            </a:p>
          </p:txBody>
        </p:sp>
      </p:grpSp>
      <p:grpSp>
        <p:nvGrpSpPr>
          <p:cNvPr id="38958" name="Group 46"/>
          <p:cNvGrpSpPr>
            <a:grpSpLocks/>
          </p:cNvGrpSpPr>
          <p:nvPr/>
        </p:nvGrpSpPr>
        <p:grpSpPr bwMode="auto">
          <a:xfrm>
            <a:off x="5435600" y="3649663"/>
            <a:ext cx="3382963" cy="720725"/>
            <a:chOff x="2806" y="2389"/>
            <a:chExt cx="2131" cy="454"/>
          </a:xfrm>
        </p:grpSpPr>
        <p:sp>
          <p:nvSpPr>
            <p:cNvPr id="38944" name="Oval 32"/>
            <p:cNvSpPr>
              <a:spLocks noChangeArrowheads="1"/>
            </p:cNvSpPr>
            <p:nvPr/>
          </p:nvSpPr>
          <p:spPr bwMode="auto">
            <a:xfrm>
              <a:off x="2806" y="2389"/>
              <a:ext cx="2131" cy="454"/>
            </a:xfrm>
            <a:prstGeom prst="ellipse">
              <a:avLst/>
            </a:prstGeom>
            <a:solidFill>
              <a:srgbClr val="FF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5" name="Oval 33"/>
            <p:cNvSpPr>
              <a:spLocks noChangeArrowheads="1"/>
            </p:cNvSpPr>
            <p:nvPr/>
          </p:nvSpPr>
          <p:spPr bwMode="auto">
            <a:xfrm>
              <a:off x="2880" y="2435"/>
              <a:ext cx="1985" cy="363"/>
            </a:xfrm>
            <a:prstGeom prst="ellipse">
              <a:avLst/>
            </a:prstGeom>
            <a:solidFill>
              <a:srgbClr val="CC99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模块化框架</a:t>
              </a:r>
            </a:p>
          </p:txBody>
        </p:sp>
      </p:grpSp>
      <p:grpSp>
        <p:nvGrpSpPr>
          <p:cNvPr id="38953" name="Group 41"/>
          <p:cNvGrpSpPr>
            <a:grpSpLocks/>
          </p:cNvGrpSpPr>
          <p:nvPr/>
        </p:nvGrpSpPr>
        <p:grpSpPr bwMode="auto">
          <a:xfrm>
            <a:off x="1187450" y="4657725"/>
            <a:ext cx="3382963" cy="720725"/>
            <a:chOff x="538" y="2661"/>
            <a:chExt cx="2131" cy="454"/>
          </a:xfrm>
        </p:grpSpPr>
        <p:sp>
          <p:nvSpPr>
            <p:cNvPr id="38946" name="Oval 34"/>
            <p:cNvSpPr>
              <a:spLocks noChangeArrowheads="1"/>
            </p:cNvSpPr>
            <p:nvPr/>
          </p:nvSpPr>
          <p:spPr bwMode="auto">
            <a:xfrm>
              <a:off x="538" y="2661"/>
              <a:ext cx="2131" cy="454"/>
            </a:xfrm>
            <a:prstGeom prst="ellipse">
              <a:avLst/>
            </a:prstGeom>
            <a:solidFill>
              <a:srgbClr val="FF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Oval 35"/>
            <p:cNvSpPr>
              <a:spLocks noChangeArrowheads="1"/>
            </p:cNvSpPr>
            <p:nvPr/>
          </p:nvSpPr>
          <p:spPr bwMode="auto">
            <a:xfrm>
              <a:off x="612" y="2707"/>
              <a:ext cx="1985" cy="363"/>
            </a:xfrm>
            <a:prstGeom prst="ellipse">
              <a:avLst/>
            </a:prstGeom>
            <a:solidFill>
              <a:srgbClr val="99CC00">
                <a:alpha val="46001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/>
                <a:t>开发规范</a:t>
              </a:r>
            </a:p>
          </p:txBody>
        </p:sp>
      </p:grpSp>
      <p:grpSp>
        <p:nvGrpSpPr>
          <p:cNvPr id="38957" name="Group 45"/>
          <p:cNvGrpSpPr>
            <a:grpSpLocks/>
          </p:cNvGrpSpPr>
          <p:nvPr/>
        </p:nvGrpSpPr>
        <p:grpSpPr bwMode="auto">
          <a:xfrm>
            <a:off x="4787900" y="4657725"/>
            <a:ext cx="3382963" cy="720725"/>
            <a:chOff x="2806" y="3024"/>
            <a:chExt cx="2131" cy="454"/>
          </a:xfrm>
        </p:grpSpPr>
        <p:sp>
          <p:nvSpPr>
            <p:cNvPr id="38948" name="Oval 36"/>
            <p:cNvSpPr>
              <a:spLocks noChangeArrowheads="1"/>
            </p:cNvSpPr>
            <p:nvPr/>
          </p:nvSpPr>
          <p:spPr bwMode="auto">
            <a:xfrm>
              <a:off x="2806" y="3024"/>
              <a:ext cx="2131" cy="454"/>
            </a:xfrm>
            <a:prstGeom prst="ellipse">
              <a:avLst/>
            </a:prstGeom>
            <a:solidFill>
              <a:srgbClr val="FF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Oval 37"/>
            <p:cNvSpPr>
              <a:spLocks noChangeArrowheads="1"/>
            </p:cNvSpPr>
            <p:nvPr/>
          </p:nvSpPr>
          <p:spPr bwMode="auto">
            <a:xfrm>
              <a:off x="2880" y="3070"/>
              <a:ext cx="1985" cy="363"/>
            </a:xfrm>
            <a:prstGeom prst="ellipse">
              <a:avLst/>
            </a:prstGeom>
            <a:solidFill>
              <a:srgbClr val="FF0000">
                <a:alpha val="3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/>
                <a:t>本地调试</a:t>
              </a:r>
            </a:p>
          </p:txBody>
        </p:sp>
      </p:grpSp>
      <p:sp>
        <p:nvSpPr>
          <p:cNvPr id="38962" name="Text Box 50"/>
          <p:cNvSpPr txBox="1">
            <a:spLocks noChangeArrowheads="1"/>
          </p:cNvSpPr>
          <p:nvPr/>
        </p:nvSpPr>
        <p:spPr bwMode="auto">
          <a:xfrm>
            <a:off x="4356100" y="1849438"/>
            <a:ext cx="792163" cy="24685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A.I.S</a:t>
            </a:r>
          </a:p>
          <a:p>
            <a:pPr algn="ctr">
              <a:spcBef>
                <a:spcPct val="50000"/>
              </a:spcBef>
            </a:pPr>
            <a:r>
              <a:rPr lang="zh-CN" altLang="en-US" b="1"/>
              <a:t>能</a:t>
            </a:r>
          </a:p>
          <a:p>
            <a:pPr algn="ctr">
              <a:spcBef>
                <a:spcPct val="50000"/>
              </a:spcBef>
            </a:pPr>
            <a:r>
              <a:rPr lang="zh-CN" altLang="en-US" b="1"/>
              <a:t>做</a:t>
            </a:r>
          </a:p>
          <a:p>
            <a:pPr algn="ctr">
              <a:spcBef>
                <a:spcPct val="50000"/>
              </a:spcBef>
            </a:pPr>
            <a:r>
              <a:rPr lang="zh-CN" altLang="en-US" b="1"/>
              <a:t>些</a:t>
            </a:r>
          </a:p>
          <a:p>
            <a:pPr algn="ctr">
              <a:spcBef>
                <a:spcPct val="50000"/>
              </a:spcBef>
            </a:pPr>
            <a:r>
              <a:rPr lang="zh-CN" altLang="en-US" b="1"/>
              <a:t>什</a:t>
            </a:r>
          </a:p>
          <a:p>
            <a:pPr algn="ctr">
              <a:spcBef>
                <a:spcPct val="50000"/>
              </a:spcBef>
            </a:pPr>
            <a:r>
              <a:rPr lang="zh-CN" altLang="en-US" b="1"/>
              <a:t>么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20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1"/>
          <p:cNvSpPr txBox="1">
            <a:spLocks noChangeArrowheads="1"/>
          </p:cNvSpPr>
          <p:nvPr/>
        </p:nvSpPr>
        <p:spPr bwMode="auto">
          <a:xfrm>
            <a:off x="357188" y="323850"/>
            <a:ext cx="2532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lgerian" pitchFamily="82" charset="0"/>
              </a:rPr>
              <a:t>A.I.S</a:t>
            </a:r>
            <a:r>
              <a:rPr lang="en-US" altLang="zh-CN" sz="2400" b="1">
                <a:latin typeface="Calibri" pitchFamily="34" charset="0"/>
              </a:rPr>
              <a:t>  </a:t>
            </a:r>
            <a:r>
              <a:rPr lang="zh-CN" altLang="en-US" sz="2400" b="1">
                <a:latin typeface="Calibri" pitchFamily="34" charset="0"/>
              </a:rPr>
              <a:t>功能概述？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2" name="TextBox 3"/>
          <p:cNvSpPr txBox="1">
            <a:spLocks noChangeArrowheads="1"/>
          </p:cNvSpPr>
          <p:nvPr/>
        </p:nvSpPr>
        <p:spPr bwMode="auto">
          <a:xfrm>
            <a:off x="468313" y="771525"/>
            <a:ext cx="83518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zh-CN" altLang="en-US" sz="1600">
                <a:latin typeface="楷体"/>
                <a:ea typeface="楷体"/>
                <a:cs typeface="楷体"/>
              </a:rPr>
              <a:t>项目初始化工具（可选择</a:t>
            </a:r>
            <a:r>
              <a:rPr lang="en-US" altLang="zh-CN" sz="1600">
                <a:latin typeface="楷体"/>
                <a:ea typeface="楷体"/>
                <a:cs typeface="楷体"/>
              </a:rPr>
              <a:t>CSS</a:t>
            </a:r>
            <a:r>
              <a:rPr lang="zh-CN" altLang="en-US" sz="1600">
                <a:latin typeface="楷体"/>
                <a:ea typeface="楷体"/>
                <a:cs typeface="楷体"/>
              </a:rPr>
              <a:t>库与</a:t>
            </a:r>
            <a:r>
              <a:rPr lang="en-US" altLang="zh-CN" sz="1600">
                <a:latin typeface="楷体"/>
                <a:ea typeface="楷体"/>
                <a:cs typeface="楷体"/>
              </a:rPr>
              <a:t>JS</a:t>
            </a:r>
            <a:r>
              <a:rPr lang="zh-CN" altLang="en-US" sz="1600">
                <a:latin typeface="楷体"/>
                <a:ea typeface="楷体"/>
                <a:cs typeface="楷体"/>
              </a:rPr>
              <a:t>库，支持自定义添加扩展）。</a:t>
            </a:r>
            <a:endParaRPr lang="en-US" altLang="zh-CN" sz="1600">
              <a:latin typeface="楷体"/>
              <a:ea typeface="楷体"/>
              <a:cs typeface="楷体"/>
            </a:endParaRPr>
          </a:p>
          <a:p>
            <a:pPr marL="342900" indent="-3429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altLang="zh-CN" sz="1600">
                <a:latin typeface="楷体"/>
                <a:ea typeface="楷体"/>
                <a:cs typeface="楷体"/>
              </a:rPr>
              <a:t>CSS</a:t>
            </a:r>
            <a:r>
              <a:rPr lang="zh-CN" altLang="en-US" sz="1600">
                <a:latin typeface="楷体"/>
                <a:ea typeface="楷体"/>
                <a:cs typeface="楷体"/>
              </a:rPr>
              <a:t>通用库搭建（分基础库和业务库）。</a:t>
            </a:r>
            <a:endParaRPr lang="en-US" altLang="zh-CN" sz="1600">
              <a:latin typeface="楷体"/>
              <a:ea typeface="楷体"/>
              <a:cs typeface="楷体"/>
            </a:endParaRPr>
          </a:p>
          <a:p>
            <a:pPr marL="342900" indent="-3429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altLang="zh-CN" sz="1600">
                <a:latin typeface="楷体"/>
                <a:ea typeface="楷体"/>
                <a:cs typeface="楷体"/>
              </a:rPr>
              <a:t>JS</a:t>
            </a:r>
            <a:r>
              <a:rPr lang="zh-CN" altLang="en-US" sz="1600">
                <a:latin typeface="楷体"/>
                <a:ea typeface="楷体"/>
                <a:cs typeface="楷体"/>
              </a:rPr>
              <a:t>通用库搭建（常用接口，插件封装）。</a:t>
            </a:r>
            <a:endParaRPr lang="en-US" altLang="zh-CN" sz="1600">
              <a:latin typeface="楷体"/>
              <a:ea typeface="楷体"/>
              <a:cs typeface="楷体"/>
            </a:endParaRPr>
          </a:p>
          <a:p>
            <a:pPr marL="342900" indent="-3429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zh-CN" altLang="en-US" sz="1600">
                <a:latin typeface="楷体"/>
                <a:ea typeface="楷体"/>
                <a:cs typeface="楷体"/>
              </a:rPr>
              <a:t>前端组件化（预编译静态资源（</a:t>
            </a:r>
            <a:r>
              <a:rPr lang="en-US" altLang="zh-CN" sz="1600">
                <a:latin typeface="楷体"/>
                <a:ea typeface="楷体"/>
                <a:cs typeface="楷体"/>
              </a:rPr>
              <a:t>html</a:t>
            </a:r>
            <a:r>
              <a:rPr lang="zh-CN" altLang="en-US" sz="1600">
                <a:latin typeface="楷体"/>
                <a:ea typeface="楷体"/>
                <a:cs typeface="楷体"/>
              </a:rPr>
              <a:t>、</a:t>
            </a:r>
            <a:r>
              <a:rPr lang="en-US" altLang="zh-CN" sz="1600">
                <a:latin typeface="楷体"/>
                <a:ea typeface="楷体"/>
                <a:cs typeface="楷体"/>
              </a:rPr>
              <a:t>css</a:t>
            </a:r>
            <a:r>
              <a:rPr lang="zh-CN" altLang="en-US" sz="1600">
                <a:latin typeface="楷体"/>
                <a:ea typeface="楷体"/>
                <a:cs typeface="楷体"/>
              </a:rPr>
              <a:t>、</a:t>
            </a:r>
            <a:r>
              <a:rPr lang="en-US" altLang="zh-CN" sz="1600">
                <a:latin typeface="楷体"/>
                <a:ea typeface="楷体"/>
                <a:cs typeface="楷体"/>
              </a:rPr>
              <a:t>js</a:t>
            </a:r>
            <a:r>
              <a:rPr lang="zh-CN" altLang="en-US" sz="1600">
                <a:latin typeface="楷体"/>
                <a:ea typeface="楷体"/>
                <a:cs typeface="楷体"/>
              </a:rPr>
              <a:t>）压缩、合并、雪碧图生成、代码检查，</a:t>
            </a:r>
            <a:r>
              <a:rPr lang="en-US" altLang="zh-CN" sz="1600">
                <a:latin typeface="楷体"/>
                <a:ea typeface="楷体"/>
                <a:cs typeface="楷体"/>
              </a:rPr>
              <a:t>JS</a:t>
            </a:r>
            <a:r>
              <a:rPr lang="zh-CN" altLang="en-US" sz="1600">
                <a:latin typeface="楷体"/>
                <a:ea typeface="楷体"/>
                <a:cs typeface="楷体"/>
              </a:rPr>
              <a:t>依赖关系管理，国标化）。</a:t>
            </a:r>
            <a:endParaRPr lang="en-US" altLang="zh-CN" sz="1600">
              <a:latin typeface="楷体"/>
              <a:ea typeface="楷体"/>
              <a:cs typeface="楷体"/>
            </a:endParaRPr>
          </a:p>
          <a:p>
            <a:pPr marL="342900" indent="-3429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zh-CN" altLang="en-US" sz="1600">
                <a:latin typeface="楷体"/>
                <a:ea typeface="楷体"/>
                <a:cs typeface="楷体"/>
              </a:rPr>
              <a:t>前端</a:t>
            </a:r>
            <a:r>
              <a:rPr lang="en-US" altLang="zh-CN" sz="1600">
                <a:latin typeface="楷体"/>
                <a:ea typeface="楷体"/>
                <a:cs typeface="楷体"/>
              </a:rPr>
              <a:t>MVC</a:t>
            </a:r>
            <a:r>
              <a:rPr lang="zh-CN" altLang="en-US" sz="1600">
                <a:latin typeface="楷体"/>
                <a:ea typeface="楷体"/>
                <a:cs typeface="楷体"/>
              </a:rPr>
              <a:t>模块化编程，告别函数式编程。</a:t>
            </a:r>
            <a:endParaRPr lang="en-US" altLang="zh-CN" sz="1600">
              <a:latin typeface="楷体"/>
              <a:ea typeface="楷体"/>
              <a:cs typeface="楷体"/>
            </a:endParaRPr>
          </a:p>
          <a:p>
            <a:pPr marL="342900" indent="-3429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zh-CN" altLang="en-US" sz="1600">
                <a:latin typeface="楷体"/>
                <a:ea typeface="楷体"/>
                <a:cs typeface="楷体"/>
              </a:rPr>
              <a:t>集成远程调试工具，可以自动添加调试模块进行快速调试。</a:t>
            </a:r>
            <a:endParaRPr lang="en-US" altLang="zh-CN" sz="1600">
              <a:latin typeface="楷体"/>
              <a:ea typeface="楷体"/>
              <a:cs typeface="楷体"/>
            </a:endParaRPr>
          </a:p>
          <a:p>
            <a:pPr marL="342900" indent="-3429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zh-CN" altLang="en-US" sz="1600">
                <a:latin typeface="楷体"/>
                <a:ea typeface="楷体"/>
                <a:cs typeface="楷体"/>
              </a:rPr>
              <a:t>搭建集成统一的开发环境，多用户同环境开发，减少环境不用造成的意外问题。</a:t>
            </a:r>
            <a:endParaRPr lang="en-US" altLang="zh-CN" sz="1600">
              <a:latin typeface="楷体"/>
              <a:ea typeface="楷体"/>
              <a:cs typeface="楷体"/>
            </a:endParaRPr>
          </a:p>
          <a:p>
            <a:pPr marL="342900" indent="-3429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zh-CN" altLang="en-US" sz="1600">
                <a:latin typeface="楷体"/>
                <a:ea typeface="楷体"/>
                <a:cs typeface="楷体"/>
              </a:rPr>
              <a:t>集成</a:t>
            </a:r>
            <a:r>
              <a:rPr lang="en-US" altLang="zh-CN" sz="1600">
                <a:latin typeface="楷体"/>
                <a:ea typeface="楷体"/>
                <a:cs typeface="楷体"/>
              </a:rPr>
              <a:t>CSS</a:t>
            </a:r>
            <a:r>
              <a:rPr lang="zh-CN" altLang="en-US" sz="1600">
                <a:latin typeface="楷体"/>
                <a:ea typeface="楷体"/>
                <a:cs typeface="楷体"/>
              </a:rPr>
              <a:t>框架式开发，让</a:t>
            </a:r>
            <a:r>
              <a:rPr lang="en-US" altLang="zh-CN" sz="1600">
                <a:latin typeface="楷体"/>
                <a:ea typeface="楷体"/>
                <a:cs typeface="楷体"/>
              </a:rPr>
              <a:t>CSS</a:t>
            </a:r>
            <a:r>
              <a:rPr lang="zh-CN" altLang="en-US" sz="1600">
                <a:latin typeface="楷体"/>
                <a:ea typeface="楷体"/>
                <a:cs typeface="楷体"/>
              </a:rPr>
              <a:t>也可以用编程的方式去开发</a:t>
            </a:r>
            <a:endParaRPr lang="en-US" altLang="zh-CN" sz="1600">
              <a:latin typeface="楷体"/>
              <a:ea typeface="楷体"/>
              <a:cs typeface="楷体"/>
            </a:endParaRPr>
          </a:p>
          <a:p>
            <a:pPr marL="342900" indent="-3429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zh-CN" altLang="en-US" sz="1600">
                <a:latin typeface="楷体"/>
                <a:ea typeface="楷体"/>
                <a:cs typeface="楷体"/>
              </a:rPr>
              <a:t>前端接口自动化测试，反馈测试结果，快速定位接口的效率问题。</a:t>
            </a:r>
            <a:endParaRPr lang="en-US" altLang="zh-CN" sz="1600">
              <a:latin typeface="楷体"/>
              <a:ea typeface="楷体"/>
              <a:cs typeface="楷体"/>
            </a:endParaRPr>
          </a:p>
          <a:p>
            <a:pPr marL="342900" indent="-3429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zh-CN" altLang="en-US" sz="1600">
                <a:latin typeface="楷体"/>
                <a:ea typeface="楷体"/>
                <a:cs typeface="楷体"/>
              </a:rPr>
              <a:t>自动化性能测试，反馈页面各类资源的加载情况以及相应和性能消耗问题。</a:t>
            </a:r>
            <a:endParaRPr lang="en-US" altLang="zh-CN" sz="1600">
              <a:latin typeface="楷体"/>
              <a:ea typeface="楷体"/>
              <a:cs typeface="楷体"/>
            </a:endParaRPr>
          </a:p>
          <a:p>
            <a:pPr marL="342900" indent="-3429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zh-CN" altLang="en-US" sz="1600">
                <a:latin typeface="楷体"/>
                <a:ea typeface="楷体"/>
                <a:cs typeface="楷体"/>
              </a:rPr>
              <a:t>所有静态资源自动加 </a:t>
            </a:r>
            <a:r>
              <a:rPr lang="en-US" altLang="zh-CN" sz="1600">
                <a:latin typeface="楷体"/>
                <a:ea typeface="楷体"/>
                <a:cs typeface="楷体"/>
              </a:rPr>
              <a:t>md5</a:t>
            </a:r>
            <a:r>
              <a:rPr lang="zh-CN" altLang="en-US" sz="1600">
                <a:latin typeface="楷体"/>
                <a:ea typeface="楷体"/>
                <a:cs typeface="楷体"/>
              </a:rPr>
              <a:t>版本戳</a:t>
            </a:r>
            <a:endParaRPr lang="en-US" altLang="zh-CN" sz="1600">
              <a:latin typeface="楷体"/>
              <a:ea typeface="楷体"/>
              <a:cs typeface="楷体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2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" grpId="0"/>
      <p:bldP spid="409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1"/>
          <p:cNvSpPr txBox="1">
            <a:spLocks noChangeArrowheads="1"/>
          </p:cNvSpPr>
          <p:nvPr/>
        </p:nvSpPr>
        <p:spPr bwMode="auto">
          <a:xfrm>
            <a:off x="357188" y="323850"/>
            <a:ext cx="2532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lgerian" pitchFamily="82" charset="0"/>
              </a:rPr>
              <a:t>A.I.S</a:t>
            </a:r>
            <a:r>
              <a:rPr lang="en-US" altLang="zh-CN" sz="2400" b="1">
                <a:latin typeface="Calibri" pitchFamily="34" charset="0"/>
              </a:rPr>
              <a:t>  </a:t>
            </a:r>
            <a:r>
              <a:rPr lang="zh-CN" altLang="en-US" sz="2400" b="1">
                <a:latin typeface="Calibri" pitchFamily="34" charset="0"/>
              </a:rPr>
              <a:t>功能概述？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0" name="TextBox 3"/>
          <p:cNvSpPr txBox="1">
            <a:spLocks noChangeArrowheads="1"/>
          </p:cNvSpPr>
          <p:nvPr/>
        </p:nvSpPr>
        <p:spPr bwMode="auto">
          <a:xfrm>
            <a:off x="468313" y="912813"/>
            <a:ext cx="83518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AutoNum type="arabicPeriod"/>
            </a:pPr>
            <a:r>
              <a:rPr lang="en-US" altLang="zh-CN" dirty="0">
                <a:latin typeface="楷体"/>
                <a:ea typeface="楷体"/>
                <a:cs typeface="楷体"/>
              </a:rPr>
              <a:t>JS</a:t>
            </a:r>
            <a:r>
              <a:rPr lang="zh-CN" altLang="en-US" dirty="0">
                <a:latin typeface="楷体"/>
                <a:ea typeface="楷体"/>
                <a:cs typeface="楷体"/>
              </a:rPr>
              <a:t>注释自动生成</a:t>
            </a:r>
            <a:r>
              <a:rPr lang="en-US" altLang="zh-CN" dirty="0">
                <a:latin typeface="楷体"/>
                <a:ea typeface="楷体"/>
                <a:cs typeface="楷体"/>
              </a:rPr>
              <a:t>doc</a:t>
            </a:r>
            <a:r>
              <a:rPr lang="zh-CN" altLang="en-US" dirty="0">
                <a:latin typeface="楷体"/>
                <a:ea typeface="楷体"/>
                <a:cs typeface="楷体"/>
              </a:rPr>
              <a:t>文档。</a:t>
            </a:r>
            <a:endParaRPr lang="en-US" altLang="zh-CN" dirty="0">
              <a:latin typeface="楷体"/>
              <a:ea typeface="楷体"/>
              <a:cs typeface="楷体"/>
            </a:endParaRPr>
          </a:p>
          <a:p>
            <a:pPr marL="342900" indent="-342900">
              <a:buFont typeface="Calibri" pitchFamily="34" charset="0"/>
              <a:buAutoNum type="arabicPeriod"/>
            </a:pPr>
            <a:r>
              <a:rPr lang="zh-CN" altLang="en-US" dirty="0">
                <a:latin typeface="楷体"/>
                <a:ea typeface="楷体"/>
                <a:cs typeface="楷体"/>
              </a:rPr>
              <a:t>一键部署，可以快速发布到测试环境、</a:t>
            </a:r>
            <a:r>
              <a:rPr lang="en-US" altLang="zh-CN" dirty="0">
                <a:latin typeface="楷体"/>
                <a:ea typeface="楷体"/>
                <a:cs typeface="楷体"/>
              </a:rPr>
              <a:t>+1</a:t>
            </a:r>
            <a:r>
              <a:rPr lang="zh-CN" altLang="en-US" dirty="0">
                <a:latin typeface="楷体"/>
                <a:ea typeface="楷体"/>
                <a:cs typeface="楷体"/>
              </a:rPr>
              <a:t>环境和线上环境，静态资源自动部署到</a:t>
            </a:r>
            <a:r>
              <a:rPr lang="en-US" altLang="zh-CN" dirty="0">
                <a:latin typeface="楷体"/>
                <a:ea typeface="楷体"/>
                <a:cs typeface="楷体"/>
              </a:rPr>
              <a:t>CDN</a:t>
            </a:r>
            <a:r>
              <a:rPr lang="zh-CN" altLang="en-US" dirty="0">
                <a:latin typeface="楷体"/>
                <a:ea typeface="楷体"/>
                <a:cs typeface="楷体"/>
              </a:rPr>
              <a:t>，部署成功以后可以群发邮件通知。</a:t>
            </a:r>
            <a:endParaRPr lang="en-US" altLang="zh-CN" dirty="0">
              <a:latin typeface="楷体"/>
              <a:ea typeface="楷体"/>
              <a:cs typeface="楷体"/>
            </a:endParaRPr>
          </a:p>
          <a:p>
            <a:pPr marL="342900" indent="-342900">
              <a:buFont typeface="Calibri" pitchFamily="34" charset="0"/>
              <a:buAutoNum type="arabicPeriod"/>
            </a:pPr>
            <a:r>
              <a:rPr lang="zh-CN" altLang="en-US" dirty="0">
                <a:latin typeface="楷体"/>
                <a:ea typeface="楷体"/>
                <a:cs typeface="楷体"/>
              </a:rPr>
              <a:t>一键回滚，快速回滚代码。</a:t>
            </a:r>
            <a:endParaRPr lang="en-US" altLang="zh-CN" dirty="0">
              <a:latin typeface="楷体"/>
              <a:ea typeface="楷体"/>
              <a:cs typeface="楷体"/>
            </a:endParaRPr>
          </a:p>
          <a:p>
            <a:pPr marL="342900" indent="-342900">
              <a:buFont typeface="Calibri" pitchFamily="34" charset="0"/>
              <a:buAutoNum type="arabicPeriod"/>
            </a:pPr>
            <a:r>
              <a:rPr lang="zh-CN" altLang="en-US" dirty="0">
                <a:latin typeface="楷体"/>
                <a:ea typeface="楷体"/>
                <a:cs typeface="楷体"/>
              </a:rPr>
              <a:t>计划性部署，可以定时部署。</a:t>
            </a:r>
            <a:endParaRPr lang="en-US" altLang="zh-CN" dirty="0">
              <a:latin typeface="楷体"/>
              <a:ea typeface="楷体"/>
              <a:cs typeface="楷体"/>
            </a:endParaRPr>
          </a:p>
          <a:p>
            <a:pPr marL="342900" indent="-342900">
              <a:buFont typeface="Calibri" pitchFamily="34" charset="0"/>
              <a:buAutoNum type="arabicPeriod"/>
            </a:pPr>
            <a:r>
              <a:rPr lang="zh-CN" altLang="en-US" dirty="0">
                <a:latin typeface="楷体"/>
                <a:ea typeface="楷体"/>
                <a:cs typeface="楷体"/>
              </a:rPr>
              <a:t>手机</a:t>
            </a:r>
            <a:r>
              <a:rPr lang="en-US" altLang="zh-CN" dirty="0">
                <a:latin typeface="楷体"/>
                <a:ea typeface="楷体"/>
                <a:cs typeface="楷体"/>
              </a:rPr>
              <a:t>H5</a:t>
            </a:r>
            <a:r>
              <a:rPr lang="zh-CN" altLang="en-US" dirty="0">
                <a:latin typeface="楷体"/>
                <a:ea typeface="楷体"/>
                <a:cs typeface="楷体"/>
              </a:rPr>
              <a:t>版</a:t>
            </a:r>
            <a:r>
              <a:rPr lang="en-US" altLang="zh-CN" dirty="0">
                <a:latin typeface="楷体"/>
                <a:ea typeface="楷体"/>
                <a:cs typeface="楷体"/>
              </a:rPr>
              <a:t>A.I.S</a:t>
            </a:r>
            <a:r>
              <a:rPr lang="zh-CN" altLang="en-US" dirty="0">
                <a:latin typeface="楷体"/>
                <a:ea typeface="楷体"/>
                <a:cs typeface="楷体"/>
              </a:rPr>
              <a:t>的远程部署</a:t>
            </a:r>
            <a:endParaRPr lang="en-US" altLang="zh-CN" dirty="0">
              <a:latin typeface="楷体"/>
              <a:ea typeface="楷体"/>
              <a:cs typeface="楷体"/>
            </a:endParaRPr>
          </a:p>
          <a:p>
            <a:pPr marL="342900" indent="-342900">
              <a:buFont typeface="Calibri" pitchFamily="34" charset="0"/>
              <a:buAutoNum type="arabicPeriod"/>
            </a:pPr>
            <a:r>
              <a:rPr lang="zh-CN" altLang="en-US" dirty="0">
                <a:latin typeface="楷体"/>
                <a:ea typeface="楷体"/>
                <a:cs typeface="楷体"/>
              </a:rPr>
              <a:t>无刷新强制更新缓存，编码所见即所得。</a:t>
            </a:r>
            <a:endParaRPr lang="en-US" altLang="zh-CN" dirty="0">
              <a:latin typeface="楷体"/>
              <a:ea typeface="楷体"/>
              <a:cs typeface="楷体"/>
            </a:endParaRPr>
          </a:p>
          <a:p>
            <a:pPr marL="342900" indent="-342900">
              <a:buFont typeface="Calibri" pitchFamily="34" charset="0"/>
              <a:buAutoNum type="arabicPeriod"/>
            </a:pPr>
            <a:r>
              <a:rPr lang="zh-CN" altLang="en-US" dirty="0">
                <a:latin typeface="楷体"/>
                <a:ea typeface="楷体"/>
                <a:cs typeface="楷体"/>
              </a:rPr>
              <a:t>自动化测试</a:t>
            </a:r>
            <a:r>
              <a:rPr lang="zh-CN" altLang="en-US" dirty="0" smtClean="0">
                <a:latin typeface="楷体"/>
                <a:ea typeface="楷体"/>
                <a:cs typeface="楷体"/>
              </a:rPr>
              <a:t>，</a:t>
            </a:r>
            <a:r>
              <a:rPr lang="en-US" altLang="zh-CN" dirty="0" smtClean="0">
                <a:latin typeface="楷体"/>
                <a:ea typeface="楷体"/>
                <a:cs typeface="楷体"/>
              </a:rPr>
              <a:t>selenium</a:t>
            </a:r>
            <a:r>
              <a:rPr lang="zh-CN" altLang="en-US" dirty="0" smtClean="0">
                <a:latin typeface="楷体"/>
                <a:ea typeface="楷体"/>
                <a:cs typeface="楷体"/>
              </a:rPr>
              <a:t>、</a:t>
            </a:r>
            <a:r>
              <a:rPr lang="en-US" altLang="zh-CN" dirty="0" smtClean="0">
                <a:latin typeface="楷体"/>
                <a:ea typeface="楷体"/>
                <a:cs typeface="楷体"/>
              </a:rPr>
              <a:t>robotium</a:t>
            </a:r>
            <a:r>
              <a:rPr lang="zh-CN" altLang="en-US" dirty="0" smtClean="0">
                <a:latin typeface="楷体"/>
                <a:ea typeface="楷体"/>
                <a:cs typeface="楷体"/>
              </a:rPr>
              <a:t>。</a:t>
            </a:r>
            <a:endParaRPr lang="en-US" altLang="zh-CN" dirty="0">
              <a:latin typeface="楷体"/>
              <a:ea typeface="楷体"/>
              <a:cs typeface="楷体"/>
            </a:endParaRPr>
          </a:p>
          <a:p>
            <a:pPr marL="342900" indent="-342900">
              <a:buFont typeface="Calibri" pitchFamily="34" charset="0"/>
              <a:buAutoNum type="arabicPeriod"/>
            </a:pPr>
            <a:r>
              <a:rPr lang="zh-CN" altLang="en-US" dirty="0">
                <a:latin typeface="楷体"/>
                <a:ea typeface="楷体"/>
                <a:cs typeface="楷体"/>
              </a:rPr>
              <a:t>通用技术解决方案：</a:t>
            </a:r>
            <a:endParaRPr lang="en-US" altLang="zh-CN" dirty="0">
              <a:latin typeface="楷体"/>
              <a:ea typeface="楷体"/>
              <a:cs typeface="楷体"/>
            </a:endParaRPr>
          </a:p>
          <a:p>
            <a:pPr marL="800100" lvl="1" indent="-342900">
              <a:buFont typeface="Calibri" pitchFamily="34" charset="0"/>
              <a:buAutoNum type="alphaLcParenR"/>
            </a:pPr>
            <a:r>
              <a:rPr lang="zh-CN" altLang="en-US" dirty="0">
                <a:latin typeface="楷体"/>
                <a:ea typeface="楷体"/>
                <a:cs typeface="楷体"/>
              </a:rPr>
              <a:t>前端和后端联调可能遇到的问题以及解决方案。</a:t>
            </a:r>
            <a:endParaRPr lang="en-US" altLang="zh-CN" dirty="0">
              <a:latin typeface="楷体"/>
              <a:ea typeface="楷体"/>
              <a:cs typeface="楷体"/>
            </a:endParaRPr>
          </a:p>
          <a:p>
            <a:pPr marL="800100" lvl="1" indent="-342900">
              <a:buFont typeface="Calibri" pitchFamily="34" charset="0"/>
              <a:buAutoNum type="alphaLcParenR"/>
            </a:pPr>
            <a:r>
              <a:rPr lang="zh-CN" altLang="en-US" dirty="0">
                <a:latin typeface="楷体"/>
                <a:ea typeface="楷体"/>
                <a:cs typeface="楷体"/>
              </a:rPr>
              <a:t>前端和客户端联调可能遇到的问题以及解决方案。</a:t>
            </a:r>
            <a:endParaRPr lang="en-US" altLang="zh-CN" dirty="0">
              <a:latin typeface="楷体"/>
              <a:ea typeface="楷体"/>
              <a:cs typeface="楷体"/>
            </a:endParaRPr>
          </a:p>
          <a:p>
            <a:pPr marL="800100" lvl="1" indent="-342900">
              <a:buFont typeface="Calibri" pitchFamily="34" charset="0"/>
              <a:buAutoNum type="alphaLcParenR"/>
            </a:pPr>
            <a:r>
              <a:rPr lang="zh-CN" altLang="en-US" dirty="0">
                <a:latin typeface="楷体"/>
                <a:ea typeface="楷体"/>
                <a:cs typeface="楷体"/>
              </a:rPr>
              <a:t>前端跨域的几种技术解决方案。</a:t>
            </a:r>
            <a:endParaRPr lang="en-US" altLang="zh-CN" dirty="0">
              <a:latin typeface="楷体"/>
              <a:ea typeface="楷体"/>
              <a:cs typeface="楷体"/>
            </a:endParaRPr>
          </a:p>
          <a:p>
            <a:pPr marL="800100" lvl="1" indent="-342900">
              <a:buFont typeface="Calibri" pitchFamily="34" charset="0"/>
              <a:buAutoNum type="alphaLcParenR"/>
            </a:pPr>
            <a:r>
              <a:rPr lang="zh-CN" altLang="en-US" dirty="0">
                <a:latin typeface="楷体"/>
                <a:ea typeface="楷体"/>
                <a:cs typeface="楷体"/>
              </a:rPr>
              <a:t>跨域带来的风险以及解决方案。</a:t>
            </a:r>
            <a:endParaRPr lang="en-US" altLang="zh-CN" dirty="0">
              <a:latin typeface="楷体"/>
              <a:ea typeface="楷体"/>
              <a:cs typeface="楷体"/>
            </a:endParaRPr>
          </a:p>
          <a:p>
            <a:pPr marL="800100" lvl="1" indent="-342900">
              <a:buFont typeface="Calibri" pitchFamily="34" charset="0"/>
              <a:buAutoNum type="alphaLcParenR"/>
            </a:pPr>
            <a:r>
              <a:rPr lang="zh-CN" altLang="en-US" dirty="0">
                <a:latin typeface="楷体"/>
                <a:ea typeface="楷体"/>
                <a:cs typeface="楷体"/>
              </a:rPr>
              <a:t>如何进行自动化测试。</a:t>
            </a:r>
            <a:endParaRPr lang="en-US" altLang="zh-CN" dirty="0">
              <a:latin typeface="楷体"/>
              <a:ea typeface="楷体"/>
              <a:cs typeface="楷体"/>
            </a:endParaRPr>
          </a:p>
          <a:p>
            <a:pPr marL="800100" lvl="1" indent="-342900">
              <a:buFont typeface="Calibri" pitchFamily="34" charset="0"/>
              <a:buAutoNum type="alphaLcParenR"/>
            </a:pPr>
            <a:r>
              <a:rPr lang="zh-CN" altLang="en-US" dirty="0">
                <a:latin typeface="楷体"/>
                <a:ea typeface="楷体"/>
                <a:cs typeface="楷体"/>
              </a:rPr>
              <a:t>构建</a:t>
            </a:r>
            <a:r>
              <a:rPr lang="en-US" altLang="zh-CN" dirty="0">
                <a:latin typeface="楷体"/>
                <a:ea typeface="楷体"/>
                <a:cs typeface="楷体"/>
              </a:rPr>
              <a:t>webapp</a:t>
            </a:r>
            <a:r>
              <a:rPr lang="zh-CN" altLang="en-US" dirty="0">
                <a:latin typeface="楷体"/>
                <a:ea typeface="楷体"/>
                <a:cs typeface="楷体"/>
              </a:rPr>
              <a:t>需要注意的几件事情。</a:t>
            </a:r>
            <a:endParaRPr lang="en-US" altLang="zh-CN" dirty="0">
              <a:latin typeface="楷体"/>
              <a:ea typeface="楷体"/>
              <a:cs typeface="楷体"/>
            </a:endParaRPr>
          </a:p>
          <a:p>
            <a:pPr marL="800100" lvl="1" indent="-342900">
              <a:buFont typeface="Calibri" pitchFamily="34" charset="0"/>
              <a:buAutoNum type="alphaLcParenR"/>
            </a:pPr>
            <a:r>
              <a:rPr lang="zh-CN" altLang="en-US" dirty="0">
                <a:latin typeface="楷体"/>
                <a:ea typeface="楷体"/>
                <a:cs typeface="楷体"/>
              </a:rPr>
              <a:t>未完待续</a:t>
            </a:r>
            <a:r>
              <a:rPr lang="en-US" altLang="zh-CN" dirty="0">
                <a:latin typeface="楷体"/>
                <a:ea typeface="楷体"/>
                <a:cs typeface="楷体"/>
              </a:rPr>
              <a:t>……          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8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" grpId="0"/>
      <p:bldP spid="430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1"/>
          <p:cNvSpPr txBox="1">
            <a:spLocks noChangeArrowheads="1"/>
          </p:cNvSpPr>
          <p:nvPr/>
        </p:nvSpPr>
        <p:spPr bwMode="auto">
          <a:xfrm>
            <a:off x="357188" y="323850"/>
            <a:ext cx="2954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我们还能做些什么？</a:t>
            </a:r>
          </a:p>
        </p:txBody>
      </p:sp>
      <p:sp>
        <p:nvSpPr>
          <p:cNvPr id="5" name="矩形 4"/>
          <p:cNvSpPr/>
          <p:nvPr/>
        </p:nvSpPr>
        <p:spPr>
          <a:xfrm>
            <a:off x="2123728" y="1777380"/>
            <a:ext cx="4723408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</a:rPr>
              <a:t>H5</a:t>
            </a:r>
            <a:r>
              <a:rPr lang="zh-CN" alt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</a:rPr>
              <a:t>的</a:t>
            </a:r>
            <a:r>
              <a:rPr lang="en-US" altLang="zh-CN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</a:rPr>
              <a:t>APP</a:t>
            </a:r>
            <a:r>
              <a:rPr lang="zh-CN" alt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</a:rPr>
              <a:t>应用</a:t>
            </a:r>
            <a:endParaRPr lang="en-US" altLang="zh-CN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</a:rPr>
              <a:t>NODE.JS</a:t>
            </a:r>
            <a:r>
              <a:rPr lang="zh-CN" alt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</a:rPr>
              <a:t>中间层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4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C:\Documents and Settings\gavin\桌面\1667-110Q91446086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813"/>
            <a:ext cx="91440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9"/>
          <p:cNvSpPr txBox="1"/>
          <p:nvPr/>
        </p:nvSpPr>
        <p:spPr>
          <a:xfrm>
            <a:off x="285750" y="142875"/>
            <a:ext cx="20320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前端陈疾已久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8" dur="2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357188" y="3630613"/>
            <a:ext cx="1317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latin typeface="微软雅黑" pitchFamily="34" charset="-122"/>
                <a:ea typeface="微软雅黑" pitchFamily="34" charset="-122"/>
              </a:rPr>
              <a:t>END</a:t>
            </a:r>
            <a:endParaRPr lang="zh-CN" altLang="en-US" sz="4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63" y="4429125"/>
            <a:ext cx="428783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移动事业线前端技术组</a:t>
            </a:r>
          </a:p>
        </p:txBody>
      </p:sp>
    </p:spTree>
  </p:cSld>
  <p:clrMapOvr>
    <a:masterClrMapping/>
  </p:clrMapOvr>
  <p:transition spd="slow" advClick="0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57188" y="142875"/>
            <a:ext cx="11080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开发慢</a:t>
            </a:r>
          </a:p>
        </p:txBody>
      </p:sp>
      <p:pic>
        <p:nvPicPr>
          <p:cNvPr id="17410" name="Picture 3" descr="C:\Documents and Settings\gavin\桌面\131547252159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1500188"/>
            <a:ext cx="39243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任意多边形 5"/>
          <p:cNvSpPr/>
          <p:nvPr/>
        </p:nvSpPr>
        <p:spPr>
          <a:xfrm rot="21235614">
            <a:off x="3765550" y="979488"/>
            <a:ext cx="3714750" cy="1146175"/>
          </a:xfrm>
          <a:custGeom>
            <a:avLst/>
            <a:gdLst>
              <a:gd name="connsiteX0" fmla="*/ 0 w 2413590"/>
              <a:gd name="connsiteY0" fmla="*/ 407012 h 784594"/>
              <a:gd name="connsiteX1" fmla="*/ 223283 w 2413590"/>
              <a:gd name="connsiteY1" fmla="*/ 396380 h 784594"/>
              <a:gd name="connsiteX2" fmla="*/ 287079 w 2413590"/>
              <a:gd name="connsiteY2" fmla="*/ 353850 h 784594"/>
              <a:gd name="connsiteX3" fmla="*/ 308344 w 2413590"/>
              <a:gd name="connsiteY3" fmla="*/ 321952 h 784594"/>
              <a:gd name="connsiteX4" fmla="*/ 361507 w 2413590"/>
              <a:gd name="connsiteY4" fmla="*/ 258157 h 784594"/>
              <a:gd name="connsiteX5" fmla="*/ 414669 w 2413590"/>
              <a:gd name="connsiteY5" fmla="*/ 141198 h 784594"/>
              <a:gd name="connsiteX6" fmla="*/ 435934 w 2413590"/>
              <a:gd name="connsiteY6" fmla="*/ 109301 h 784594"/>
              <a:gd name="connsiteX7" fmla="*/ 478465 w 2413590"/>
              <a:gd name="connsiteY7" fmla="*/ 98668 h 784594"/>
              <a:gd name="connsiteX8" fmla="*/ 563525 w 2413590"/>
              <a:gd name="connsiteY8" fmla="*/ 66771 h 784594"/>
              <a:gd name="connsiteX9" fmla="*/ 584790 w 2413590"/>
              <a:gd name="connsiteY9" fmla="*/ 45505 h 784594"/>
              <a:gd name="connsiteX10" fmla="*/ 1371600 w 2413590"/>
              <a:gd name="connsiteY10" fmla="*/ 24240 h 784594"/>
              <a:gd name="connsiteX11" fmla="*/ 1403497 w 2413590"/>
              <a:gd name="connsiteY11" fmla="*/ 13608 h 784594"/>
              <a:gd name="connsiteX12" fmla="*/ 1446028 w 2413590"/>
              <a:gd name="connsiteY12" fmla="*/ 2975 h 784594"/>
              <a:gd name="connsiteX13" fmla="*/ 1669311 w 2413590"/>
              <a:gd name="connsiteY13" fmla="*/ 2975 h 784594"/>
              <a:gd name="connsiteX14" fmla="*/ 2179674 w 2413590"/>
              <a:gd name="connsiteY14" fmla="*/ 141198 h 784594"/>
              <a:gd name="connsiteX15" fmla="*/ 2413590 w 2413590"/>
              <a:gd name="connsiteY15" fmla="*/ 481440 h 784594"/>
              <a:gd name="connsiteX16" fmla="*/ 1881962 w 2413590"/>
              <a:gd name="connsiteY16" fmla="*/ 779152 h 784594"/>
              <a:gd name="connsiteX17" fmla="*/ 1648046 w 2413590"/>
              <a:gd name="connsiteY17" fmla="*/ 768519 h 784594"/>
              <a:gd name="connsiteX18" fmla="*/ 1244009 w 2413590"/>
              <a:gd name="connsiteY18" fmla="*/ 768519 h 784594"/>
              <a:gd name="connsiteX19" fmla="*/ 776176 w 2413590"/>
              <a:gd name="connsiteY19" fmla="*/ 651561 h 784594"/>
              <a:gd name="connsiteX20" fmla="*/ 733646 w 2413590"/>
              <a:gd name="connsiteY20" fmla="*/ 619664 h 784594"/>
              <a:gd name="connsiteX21" fmla="*/ 255181 w 2413590"/>
              <a:gd name="connsiteY21" fmla="*/ 545236 h 784594"/>
              <a:gd name="connsiteX22" fmla="*/ 0 w 2413590"/>
              <a:gd name="connsiteY22" fmla="*/ 407012 h 78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13590" h="784594">
                <a:moveTo>
                  <a:pt x="0" y="407012"/>
                </a:moveTo>
                <a:cubicBezTo>
                  <a:pt x="74428" y="403468"/>
                  <a:pt x="150017" y="409948"/>
                  <a:pt x="223283" y="396380"/>
                </a:cubicBezTo>
                <a:cubicBezTo>
                  <a:pt x="248413" y="391726"/>
                  <a:pt x="287079" y="353850"/>
                  <a:pt x="287079" y="353850"/>
                </a:cubicBezTo>
                <a:cubicBezTo>
                  <a:pt x="294167" y="343217"/>
                  <a:pt x="300163" y="331769"/>
                  <a:pt x="308344" y="321952"/>
                </a:cubicBezTo>
                <a:cubicBezTo>
                  <a:pt x="376576" y="240071"/>
                  <a:pt x="308699" y="337363"/>
                  <a:pt x="361507" y="258157"/>
                </a:cubicBezTo>
                <a:cubicBezTo>
                  <a:pt x="376560" y="212994"/>
                  <a:pt x="382973" y="188741"/>
                  <a:pt x="414669" y="141198"/>
                </a:cubicBezTo>
                <a:cubicBezTo>
                  <a:pt x="421757" y="130566"/>
                  <a:pt x="425302" y="116389"/>
                  <a:pt x="435934" y="109301"/>
                </a:cubicBezTo>
                <a:cubicBezTo>
                  <a:pt x="448093" y="101195"/>
                  <a:pt x="464782" y="103799"/>
                  <a:pt x="478465" y="98668"/>
                </a:cubicBezTo>
                <a:cubicBezTo>
                  <a:pt x="589659" y="56970"/>
                  <a:pt x="454364" y="94060"/>
                  <a:pt x="563525" y="66771"/>
                </a:cubicBezTo>
                <a:cubicBezTo>
                  <a:pt x="570613" y="59682"/>
                  <a:pt x="574779" y="46032"/>
                  <a:pt x="584790" y="45505"/>
                </a:cubicBezTo>
                <a:cubicBezTo>
                  <a:pt x="846793" y="31715"/>
                  <a:pt x="1109433" y="34454"/>
                  <a:pt x="1371600" y="24240"/>
                </a:cubicBezTo>
                <a:cubicBezTo>
                  <a:pt x="1382799" y="23804"/>
                  <a:pt x="1392721" y="16687"/>
                  <a:pt x="1403497" y="13608"/>
                </a:cubicBezTo>
                <a:cubicBezTo>
                  <a:pt x="1417548" y="9593"/>
                  <a:pt x="1431426" y="3559"/>
                  <a:pt x="1446028" y="2975"/>
                </a:cubicBezTo>
                <a:cubicBezTo>
                  <a:pt x="1520396" y="0"/>
                  <a:pt x="1594883" y="2975"/>
                  <a:pt x="1669311" y="2975"/>
                </a:cubicBezTo>
                <a:cubicBezTo>
                  <a:pt x="1839183" y="49961"/>
                  <a:pt x="2003424" y="141198"/>
                  <a:pt x="2179674" y="141198"/>
                </a:cubicBezTo>
                <a:cubicBezTo>
                  <a:pt x="2407503" y="466667"/>
                  <a:pt x="2344918" y="344089"/>
                  <a:pt x="2413590" y="481440"/>
                </a:cubicBezTo>
                <a:cubicBezTo>
                  <a:pt x="1904725" y="784594"/>
                  <a:pt x="2107756" y="779152"/>
                  <a:pt x="1881962" y="779152"/>
                </a:cubicBezTo>
                <a:lnTo>
                  <a:pt x="1648046" y="768519"/>
                </a:lnTo>
                <a:lnTo>
                  <a:pt x="1244009" y="768519"/>
                </a:lnTo>
                <a:cubicBezTo>
                  <a:pt x="1088065" y="729533"/>
                  <a:pt x="930231" y="697449"/>
                  <a:pt x="776176" y="651561"/>
                </a:cubicBezTo>
                <a:cubicBezTo>
                  <a:pt x="660679" y="617158"/>
                  <a:pt x="778431" y="619664"/>
                  <a:pt x="733646" y="619664"/>
                </a:cubicBezTo>
                <a:cubicBezTo>
                  <a:pt x="355637" y="534307"/>
                  <a:pt x="516673" y="545236"/>
                  <a:pt x="255181" y="545236"/>
                </a:cubicBezTo>
                <a:lnTo>
                  <a:pt x="0" y="40701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兼容性、适配性、执行效率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85750" y="142875"/>
            <a:ext cx="14160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调试复杂</a:t>
            </a:r>
          </a:p>
        </p:txBody>
      </p:sp>
      <p:pic>
        <p:nvPicPr>
          <p:cNvPr id="18434" name="Picture 2" descr="C:\Documents and Settings\gavin\桌面\130907488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813"/>
            <a:ext cx="91440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57188" y="323850"/>
            <a:ext cx="1841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50" y="214313"/>
            <a:ext cx="11080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运行慢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813"/>
            <a:ext cx="91440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57188" y="323850"/>
            <a:ext cx="1841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313" y="142875"/>
            <a:ext cx="264636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利用工具修修补补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813"/>
            <a:ext cx="91440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57188" y="323850"/>
            <a:ext cx="1841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50" y="142875"/>
            <a:ext cx="11080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协作慢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813"/>
            <a:ext cx="91440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57188" y="323850"/>
            <a:ext cx="1841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88" y="142875"/>
            <a:ext cx="8001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冲突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14375"/>
            <a:ext cx="91440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8" dur="2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1131</Words>
  <Application>Microsoft Office PowerPoint</Application>
  <PresentationFormat>全屏显示(16:10)</PresentationFormat>
  <Paragraphs>203</Paragraphs>
  <Slides>30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lidan</dc:creator>
  <cp:lastModifiedBy>17173</cp:lastModifiedBy>
  <cp:revision>145</cp:revision>
  <dcterms:created xsi:type="dcterms:W3CDTF">2013-12-12T09:08:27Z</dcterms:created>
  <dcterms:modified xsi:type="dcterms:W3CDTF">2014-08-01T01:55:10Z</dcterms:modified>
</cp:coreProperties>
</file>