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9AC4-9B94-4229-A62E-5EE9693E345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7921-94B8-4CB1-B15C-5F081759E2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maths/number-syste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5800" y="1003758"/>
            <a:ext cx="8001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sng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IDFont"/>
                <a:ea typeface="Times New Roman" pitchFamily="18" charset="0"/>
                <a:cs typeface="Times New Roman" pitchFamily="18" charset="0"/>
              </a:rPr>
              <a:t>Conversion </a:t>
            </a:r>
            <a:endParaRPr kumimoji="0" lang="en-US" sz="3600" b="1" i="0" u="sng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IDFont"/>
                <a:ea typeface="Times New Roman" pitchFamily="18" charset="0"/>
                <a:cs typeface="Times New Roman" pitchFamily="18" charset="0"/>
              </a:rPr>
              <a:t>1.Binary to Decimal.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IDFont"/>
                <a:ea typeface="Times New Roman" pitchFamily="18" charset="0"/>
                <a:cs typeface="Times New Roman" pitchFamily="18" charset="0"/>
              </a:rPr>
              <a:t>2.Decimal to Binary. </a:t>
            </a:r>
            <a:endParaRPr kumimoji="0" lang="en-US" sz="16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IDFont"/>
                <a:ea typeface="Times New Roman" pitchFamily="18" charset="0"/>
                <a:cs typeface="Times New Roman" pitchFamily="18" charset="0"/>
              </a:rPr>
              <a:t>3.Hexadecimal to Binary. </a:t>
            </a:r>
            <a:endParaRPr kumimoji="0" lang="en-US" sz="16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IDFont"/>
                <a:ea typeface="Times New Roman" pitchFamily="18" charset="0"/>
                <a:cs typeface="Times New Roman" pitchFamily="18" charset="0"/>
              </a:rPr>
              <a:t>4.Binary to Hexadecimal. </a:t>
            </a:r>
            <a:endParaRPr kumimoji="0" lang="en-US" sz="16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IDFont"/>
                <a:ea typeface="Times New Roman" pitchFamily="18" charset="0"/>
                <a:cs typeface="Times New Roman" pitchFamily="18" charset="0"/>
              </a:rPr>
              <a:t>5.Hexadecimal to Decimal. </a:t>
            </a:r>
            <a:endParaRPr kumimoji="0" lang="en-US" sz="16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IDFont"/>
                <a:ea typeface="Times New Roman" pitchFamily="18" charset="0"/>
                <a:cs typeface="Times New Roman" pitchFamily="18" charset="0"/>
              </a:rPr>
              <a:t>6.Decimal to Hexadecimal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IDFont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6096000"/>
            <a:ext cx="7543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CIT- 1 Year                                                                                                  CIT-134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76400"/>
            <a:ext cx="7467600" cy="175432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8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IDFont"/>
                <a:ea typeface="Times New Roman" pitchFamily="18" charset="0"/>
                <a:cs typeface="Times New Roman" pitchFamily="18" charset="0"/>
              </a:rPr>
              <a:t>Conversion</a:t>
            </a: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IDFont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IDFont"/>
                <a:ea typeface="Times New Roman" pitchFamily="18" charset="0"/>
                <a:cs typeface="Times New Roman" pitchFamily="18" charset="0"/>
              </a:rPr>
              <a:t>1 - Binary to Decimal.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IDFont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3581400"/>
            <a:ext cx="3276600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IDFont"/>
                <a:ea typeface="Times New Roman" pitchFamily="18" charset="0"/>
                <a:cs typeface="Times New Roman" pitchFamily="18" charset="0"/>
              </a:rPr>
              <a:t>2 -  Decimal to Binary.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72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6324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096000"/>
            <a:ext cx="77724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CIT- 1 Year                                                                                                  CIT-134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458200" cy="341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/>
              <a:t>1- Binary to decimal conversion </a:t>
            </a:r>
          </a:p>
          <a:p>
            <a:pPr algn="ctr"/>
            <a:endParaRPr lang="en-US" sz="3200" b="1" u="sng" dirty="0" smtClean="0"/>
          </a:p>
          <a:p>
            <a:r>
              <a:rPr lang="en-US" dirty="0" smtClean="0"/>
              <a:t>Binary </a:t>
            </a:r>
            <a:r>
              <a:rPr lang="en-US" dirty="0"/>
              <a:t>to decimal conversion explains the conversion of a binary number (base-2) to an equivalent decimal number (base-10). In Mathematics, a number system is used for expressing numbers. It is a way to represent numbers. The four different types of </a:t>
            </a:r>
            <a:r>
              <a:rPr lang="en-US" dirty="0">
                <a:hlinkClick r:id="rId2"/>
              </a:rPr>
              <a:t>number system</a:t>
            </a:r>
            <a:r>
              <a:rPr lang="en-US" dirty="0"/>
              <a:t> are:</a:t>
            </a:r>
          </a:p>
          <a:p>
            <a:r>
              <a:rPr lang="en-US" sz="2000" b="1" u="sng" dirty="0"/>
              <a:t>Binary Number System (Base-2)</a:t>
            </a:r>
          </a:p>
          <a:p>
            <a:r>
              <a:rPr lang="en-US" sz="2000" b="1" u="sng" dirty="0"/>
              <a:t>Octal Number System (Base-8)</a:t>
            </a:r>
          </a:p>
          <a:p>
            <a:r>
              <a:rPr lang="en-US" sz="2000" b="1" u="sng" dirty="0"/>
              <a:t>Decimal Number System (Base-10)</a:t>
            </a:r>
          </a:p>
          <a:p>
            <a:r>
              <a:rPr lang="en-US" sz="2000" b="1" u="sng" dirty="0"/>
              <a:t>Hexadecimal Number System (Base-16)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4343400"/>
            <a:ext cx="84582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1" u="sng" dirty="0"/>
              <a:t>Convert the binary number (1101)</a:t>
            </a:r>
            <a:r>
              <a:rPr lang="en-US" sz="2000" b="1" u="sng" baseline="-25000" dirty="0"/>
              <a:t>2</a:t>
            </a:r>
            <a:r>
              <a:rPr lang="en-US" sz="2000" b="1" u="sng" dirty="0"/>
              <a:t> into a decimal number.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953000"/>
            <a:ext cx="8534400" cy="92333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dirty="0"/>
              <a:t>1 × 2</a:t>
            </a:r>
            <a:r>
              <a:rPr lang="en-US" baseline="30000" dirty="0"/>
              <a:t>3</a:t>
            </a:r>
            <a:r>
              <a:rPr lang="en-US" dirty="0"/>
              <a:t> + 1 × 2</a:t>
            </a:r>
            <a:r>
              <a:rPr lang="en-US" baseline="30000" dirty="0"/>
              <a:t>2 </a:t>
            </a:r>
            <a:r>
              <a:rPr lang="en-US" dirty="0"/>
              <a:t>+ 0 × 2</a:t>
            </a:r>
            <a:r>
              <a:rPr lang="en-US" baseline="30000" dirty="0"/>
              <a:t>1</a:t>
            </a:r>
            <a:r>
              <a:rPr lang="en-US" dirty="0"/>
              <a:t> + 1 × 2</a:t>
            </a:r>
            <a:r>
              <a:rPr lang="en-US" baseline="30000" dirty="0"/>
              <a:t>0</a:t>
            </a:r>
            <a:endParaRPr lang="en-US" dirty="0"/>
          </a:p>
          <a:p>
            <a:r>
              <a:rPr lang="en-US" dirty="0"/>
              <a:t>= 8 + 4 + 0 + 1</a:t>
            </a:r>
          </a:p>
          <a:p>
            <a:r>
              <a:rPr lang="en-US" dirty="0"/>
              <a:t>=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248400"/>
            <a:ext cx="838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CIT- 1 Year                                                                                                  CIT-134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38200"/>
            <a:ext cx="8763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</a:rPr>
              <a:t>Q.1: Convert the binary number 1001 to a decimal number.</a:t>
            </a:r>
          </a:p>
          <a:p>
            <a:r>
              <a:rPr lang="en-US" dirty="0">
                <a:solidFill>
                  <a:srgbClr val="C00000"/>
                </a:solidFill>
              </a:rPr>
              <a:t>Solution: Given, binary number = 1001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Hence, using the binary to decimal conversion formula, we have:</a:t>
            </a:r>
          </a:p>
          <a:p>
            <a:r>
              <a:rPr lang="en-US" dirty="0">
                <a:solidFill>
                  <a:srgbClr val="C00000"/>
                </a:solidFill>
              </a:rPr>
              <a:t>1001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 = (1 × 2³) + (0 × 2²) + (0 × 2¹) + (1 × 2⁰)</a:t>
            </a:r>
          </a:p>
          <a:p>
            <a:r>
              <a:rPr lang="en-US" dirty="0">
                <a:solidFill>
                  <a:srgbClr val="C00000"/>
                </a:solidFill>
              </a:rPr>
              <a:t>= 8 + 0 + 0 + 1</a:t>
            </a:r>
          </a:p>
          <a:p>
            <a:r>
              <a:rPr lang="en-US" dirty="0">
                <a:solidFill>
                  <a:srgbClr val="C00000"/>
                </a:solidFill>
              </a:rPr>
              <a:t>= (9)</a:t>
            </a:r>
            <a:r>
              <a:rPr lang="en-US" baseline="-25000" dirty="0">
                <a:solidFill>
                  <a:srgbClr val="C00000"/>
                </a:solidFill>
              </a:rPr>
              <a:t>₁₀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Q.2: Convert 1101001</a:t>
            </a:r>
            <a:r>
              <a:rPr lang="en-US" sz="2000" b="1" u="sng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 into an equivalent decimal number.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Solution: Using binary to decimal conversion method, we get;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(1101001)₂ = (1 × 2⁶) + (1 × 2⁵) + (0 × 2⁴) + (1 × 2³) + (0 × 2²) + (0 × 2¹) + (1 × 2⁰)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 64 + 32 + 0 + 8 + 0 + 0 + 1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 (105)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₁₀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>
                <a:solidFill>
                  <a:srgbClr val="FF0000"/>
                </a:solidFill>
              </a:rPr>
              <a:t>Q.3: Convert (11110111)</a:t>
            </a:r>
            <a:r>
              <a:rPr lang="en-US" sz="2000" b="1" u="sng" baseline="-25000" dirty="0">
                <a:solidFill>
                  <a:srgbClr val="FF0000"/>
                </a:solidFill>
              </a:rPr>
              <a:t>2</a:t>
            </a:r>
            <a:r>
              <a:rPr lang="en-US" sz="2000" b="1" u="sng" dirty="0">
                <a:solidFill>
                  <a:srgbClr val="FF0000"/>
                </a:solidFill>
              </a:rPr>
              <a:t> into base-10 number system. </a:t>
            </a:r>
            <a:endParaRPr lang="en-US" sz="2000" u="sng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Solution: Using binary to decimal conversion method, we get;</a:t>
            </a:r>
          </a:p>
          <a:p>
            <a:r>
              <a:rPr lang="en-US" dirty="0">
                <a:solidFill>
                  <a:srgbClr val="FF0000"/>
                </a:solidFill>
              </a:rPr>
              <a:t>(11110111)₂ = (1 × 2⁷) + (1 × 2⁶) + (1 × 2⁵) + (1 × 2⁴) + (0 × 2³) + (1 × 2²) + (1 × 2¹) + (1 × 2⁰)</a:t>
            </a:r>
          </a:p>
          <a:p>
            <a:r>
              <a:rPr lang="en-US" dirty="0">
                <a:solidFill>
                  <a:srgbClr val="FF0000"/>
                </a:solidFill>
              </a:rPr>
              <a:t>= 128 + 64 + 32 + 16 + 0 + 4 + 2 + 1</a:t>
            </a:r>
          </a:p>
          <a:p>
            <a:r>
              <a:rPr lang="en-US" dirty="0">
                <a:solidFill>
                  <a:srgbClr val="FF0000"/>
                </a:solidFill>
              </a:rPr>
              <a:t>= (247)</a:t>
            </a:r>
            <a:r>
              <a:rPr lang="en-US" baseline="-25000" dirty="0">
                <a:solidFill>
                  <a:srgbClr val="FF0000"/>
                </a:solidFill>
              </a:rPr>
              <a:t>₁₀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96000"/>
            <a:ext cx="8153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CIT- 1 Year                                                                                                  CIT-134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ecimal to binary"/>
          <p:cNvPicPr>
            <a:picLocks noChangeAspect="1" noChangeArrowheads="1"/>
          </p:cNvPicPr>
          <p:nvPr/>
        </p:nvPicPr>
        <p:blipFill>
          <a:blip r:embed="rId2" cstate="print"/>
          <a:srcRect t="9231" r="5067"/>
          <a:stretch>
            <a:fillRect/>
          </a:stretch>
        </p:blipFill>
        <p:spPr bwMode="auto">
          <a:xfrm>
            <a:off x="762000" y="2209800"/>
            <a:ext cx="7620000" cy="3429000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/>
          <p:cNvSpPr/>
          <p:nvPr/>
        </p:nvSpPr>
        <p:spPr>
          <a:xfrm>
            <a:off x="533400" y="685801"/>
            <a:ext cx="8153400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2</a:t>
            </a:r>
            <a:r>
              <a:rPr lang="en-US" sz="3200" b="1" u="sng" dirty="0" smtClean="0"/>
              <a:t>-  decimal to binary conversion </a:t>
            </a:r>
          </a:p>
          <a:p>
            <a:r>
              <a:rPr lang="en-US" sz="2000" b="1" u="sng" dirty="0" smtClean="0"/>
              <a:t>Convert the decimal number (100)</a:t>
            </a:r>
            <a:r>
              <a:rPr lang="en-US" sz="2000" b="1" u="sng" baseline="-25000" dirty="0" smtClean="0"/>
              <a:t>10</a:t>
            </a:r>
            <a:r>
              <a:rPr lang="en-US" sz="2000" b="1" u="sng" dirty="0" smtClean="0"/>
              <a:t> into a </a:t>
            </a:r>
            <a:r>
              <a:rPr lang="en-US" sz="2000" b="1" u="sng" dirty="0" err="1" smtClean="0"/>
              <a:t>binaryl</a:t>
            </a:r>
            <a:r>
              <a:rPr lang="en-US" sz="2000" b="1" u="sng" dirty="0" smtClean="0"/>
              <a:t> number.</a:t>
            </a:r>
          </a:p>
          <a:p>
            <a:endParaRPr lang="en-US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172200"/>
            <a:ext cx="792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CIT- 1 Year                                                                                                  CIT-134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276600"/>
            <a:ext cx="8001000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Q .</a:t>
            </a:r>
            <a:r>
              <a:rPr lang="en-US" b="1" dirty="0" smtClean="0"/>
              <a:t> 3: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/>
              <a:t>the given decimal number 294 into a binary number.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066800"/>
            <a:ext cx="80772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Q . </a:t>
            </a:r>
            <a:r>
              <a:rPr lang="en-US" b="1" dirty="0"/>
              <a:t>1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</a:t>
            </a:r>
            <a:endParaRPr lang="en-US" dirty="0"/>
          </a:p>
          <a:p>
            <a:r>
              <a:rPr lang="en-US" dirty="0"/>
              <a:t>Convert 160</a:t>
            </a:r>
            <a:r>
              <a:rPr lang="en-US" baseline="-25000" dirty="0"/>
              <a:t>10</a:t>
            </a:r>
            <a:r>
              <a:rPr lang="en-US" dirty="0"/>
              <a:t> to binary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133600"/>
            <a:ext cx="80772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Q . </a:t>
            </a:r>
            <a:r>
              <a:rPr lang="en-US" b="1" dirty="0"/>
              <a:t>2:</a:t>
            </a:r>
            <a:endParaRPr lang="en-US" dirty="0"/>
          </a:p>
          <a:p>
            <a:r>
              <a:rPr lang="en-US" dirty="0"/>
              <a:t>Convert 17</a:t>
            </a:r>
            <a:r>
              <a:rPr lang="en-US" baseline="-25000" dirty="0"/>
              <a:t>10 </a:t>
            </a:r>
            <a:r>
              <a:rPr lang="en-US" dirty="0"/>
              <a:t>into a binary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019800"/>
            <a:ext cx="792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CIT- 1 Year                                                                                                  CIT-134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152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xp11</dc:creator>
  <cp:lastModifiedBy>xp11</cp:lastModifiedBy>
  <cp:revision>18</cp:revision>
  <dcterms:created xsi:type="dcterms:W3CDTF">2025-02-05T01:49:12Z</dcterms:created>
  <dcterms:modified xsi:type="dcterms:W3CDTF">2025-02-05T03:25:58Z</dcterms:modified>
</cp:coreProperties>
</file>