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C9CAB-CE59-4A7C-884F-681F583CA52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8180C-683F-49B1-BE9D-DA78C4C02A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8180C-683F-49B1-BE9D-DA78C4C02AB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397-4DE1-45CC-BDA2-BCD9EEF21C9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0FE5-37A4-4201-8DD7-3F98119D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397-4DE1-45CC-BDA2-BCD9EEF21C9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0FE5-37A4-4201-8DD7-3F98119D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397-4DE1-45CC-BDA2-BCD9EEF21C9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0FE5-37A4-4201-8DD7-3F98119D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397-4DE1-45CC-BDA2-BCD9EEF21C9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0FE5-37A4-4201-8DD7-3F98119D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397-4DE1-45CC-BDA2-BCD9EEF21C9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0FE5-37A4-4201-8DD7-3F98119D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397-4DE1-45CC-BDA2-BCD9EEF21C9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0FE5-37A4-4201-8DD7-3F98119D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397-4DE1-45CC-BDA2-BCD9EEF21C9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0FE5-37A4-4201-8DD7-3F98119D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397-4DE1-45CC-BDA2-BCD9EEF21C9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0FE5-37A4-4201-8DD7-3F98119D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397-4DE1-45CC-BDA2-BCD9EEF21C9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0FE5-37A4-4201-8DD7-3F98119D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397-4DE1-45CC-BDA2-BCD9EEF21C9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0FE5-37A4-4201-8DD7-3F98119D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D397-4DE1-45CC-BDA2-BCD9EEF21C9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90FE5-37A4-4201-8DD7-3F98119D7B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D397-4DE1-45CC-BDA2-BCD9EEF21C9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90FE5-37A4-4201-8DD7-3F98119D7B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600200"/>
            <a:ext cx="6934200" cy="230832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7200" b="1" u="sng" dirty="0" smtClean="0"/>
              <a:t>NUMBER SYSTEM CONVERSION.</a:t>
            </a:r>
            <a:endParaRPr lang="en-US" sz="7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410200"/>
            <a:ext cx="7772400" cy="369332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CIT. 1st Year                                                                                             CIT - 134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s://howtodoinjava.com/wp-content/uploads/2023/07/DecimalTOHexadecim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90599"/>
            <a:ext cx="6857999" cy="4191001"/>
          </a:xfrm>
          <a:prstGeom prst="rect">
            <a:avLst/>
          </a:prstGeom>
          <a:ln w="228600" cap="sq" cmpd="thickThin">
            <a:solidFill>
              <a:schemeClr val="accent2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685800" y="6172200"/>
            <a:ext cx="7620000" cy="36933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CIT. 1st Year                                                                                             CIT - 134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447800"/>
            <a:ext cx="8001000" cy="163121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Convert the following decimal numbers to hex.</a:t>
            </a:r>
            <a:br>
              <a:rPr lang="en-US" sz="3600" dirty="0"/>
            </a:br>
            <a:r>
              <a:rPr lang="en-US" sz="2800" dirty="0"/>
              <a:t>(</a:t>
            </a:r>
            <a:r>
              <a:rPr lang="en-US" sz="2800" dirty="0" err="1"/>
              <a:t>i</a:t>
            </a:r>
            <a:r>
              <a:rPr lang="en-US" sz="2800" dirty="0"/>
              <a:t>) 205             (ii) 450         (iii) 199            (iv) 3000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5867400"/>
            <a:ext cx="7772400" cy="3693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CIT. 1st Year                                                                                             CIT - 134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1" y="3126510"/>
          <a:ext cx="6095997" cy="604980"/>
        </p:xfrm>
        <a:graphic>
          <a:graphicData uri="http://schemas.openxmlformats.org/drawingml/2006/table">
            <a:tbl>
              <a:tblPr/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295564">
                <a:tc>
                  <a:txBody>
                    <a:bodyPr/>
                    <a:lstStyle/>
                    <a:p>
                      <a:r>
                        <a:rPr lang="en-US" sz="1500"/>
                        <a:t>Hexa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</a:tr>
              <a:tr h="295564">
                <a:tc>
                  <a:txBody>
                    <a:bodyPr/>
                    <a:lstStyle/>
                    <a:p>
                      <a:r>
                        <a:rPr lang="en-US" sz="1500"/>
                        <a:t>Binary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0000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0001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0010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0011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0100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0101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0110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0111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1" y="3126510"/>
          <a:ext cx="6095997" cy="604980"/>
        </p:xfrm>
        <a:graphic>
          <a:graphicData uri="http://schemas.openxmlformats.org/drawingml/2006/table">
            <a:tbl>
              <a:tblPr/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295564">
                <a:tc>
                  <a:txBody>
                    <a:bodyPr/>
                    <a:lstStyle/>
                    <a:p>
                      <a:r>
                        <a:rPr lang="en-US" sz="1500"/>
                        <a:t>Hexa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</a:tr>
              <a:tr h="295564">
                <a:tc>
                  <a:txBody>
                    <a:bodyPr/>
                    <a:lstStyle/>
                    <a:p>
                      <a:r>
                        <a:rPr lang="en-US" sz="1500"/>
                        <a:t>Binary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1000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1001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1010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1011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1100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1101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1110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1111</a:t>
                      </a:r>
                    </a:p>
                  </a:txBody>
                  <a:tcPr marL="73891" marR="73891" marT="36945" marB="36945" anchor="ctr">
                    <a:lnL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1" y="2743200"/>
          <a:ext cx="6095997" cy="98829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494145">
                <a:tc>
                  <a:txBody>
                    <a:bodyPr/>
                    <a:lstStyle/>
                    <a:p>
                      <a:r>
                        <a:rPr lang="en-US" sz="1500" dirty="0" err="1"/>
                        <a:t>Hexa</a:t>
                      </a:r>
                      <a:endParaRPr lang="en-US" sz="1500" dirty="0"/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</a:t>
                      </a:r>
                    </a:p>
                  </a:txBody>
                  <a:tcPr marL="73891" marR="73891" marT="36945" marB="36945" anchor="ctr"/>
                </a:tc>
              </a:tr>
              <a:tr h="494145">
                <a:tc>
                  <a:txBody>
                    <a:bodyPr/>
                    <a:lstStyle/>
                    <a:p>
                      <a:r>
                        <a:rPr lang="en-US" sz="1500"/>
                        <a:t>Binary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0000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0001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0010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0011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0100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0101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0110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0111</a:t>
                      </a:r>
                    </a:p>
                  </a:txBody>
                  <a:tcPr marL="73891" marR="73891" marT="36945" marB="36945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3" y="4191000"/>
          <a:ext cx="6248394" cy="990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4266"/>
                <a:gridCol w="694266"/>
                <a:gridCol w="694266"/>
                <a:gridCol w="694266"/>
                <a:gridCol w="694266"/>
                <a:gridCol w="694266"/>
                <a:gridCol w="694266"/>
                <a:gridCol w="694266"/>
                <a:gridCol w="694266"/>
              </a:tblGrid>
              <a:tr h="495300">
                <a:tc>
                  <a:txBody>
                    <a:bodyPr/>
                    <a:lstStyle/>
                    <a:p>
                      <a:r>
                        <a:rPr lang="en-US" sz="1500" dirty="0" err="1"/>
                        <a:t>Hexa</a:t>
                      </a:r>
                      <a:endParaRPr lang="en-US" sz="1500" dirty="0"/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</a:t>
                      </a:r>
                    </a:p>
                  </a:txBody>
                  <a:tcPr marL="73891" marR="73891" marT="36945" marB="36945" anchor="ctr"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sz="1500"/>
                        <a:t>Binary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1000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1001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1010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1011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1100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1101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1110</a:t>
                      </a:r>
                    </a:p>
                  </a:txBody>
                  <a:tcPr marL="73891" marR="73891" marT="36945" marB="3694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1111</a:t>
                      </a:r>
                    </a:p>
                  </a:txBody>
                  <a:tcPr marL="73891" marR="73891" marT="36945" marB="36945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43000" y="990600"/>
            <a:ext cx="6858000" cy="144655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HEXADECIMAL TO BINARY CONVERSION.</a:t>
            </a:r>
            <a:endParaRPr lang="en-US" sz="44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5638800"/>
            <a:ext cx="7848600" cy="381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CIT. 1st </a:t>
            </a:r>
            <a:r>
              <a:rPr lang="en-US" dirty="0" smtClean="0">
                <a:blipFill>
                  <a:blip r:embed="rId3"/>
                  <a:tile tx="0" ty="0" sx="100000" sy="100000" flip="none" algn="tl"/>
                </a:blipFill>
              </a:rPr>
              <a:t>Year</a:t>
            </a:r>
            <a:r>
              <a:rPr lang="en-US" dirty="0" smtClean="0"/>
              <a:t>                                                                                             CIT - 134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685800"/>
            <a:ext cx="7162800" cy="1631216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Example:</a:t>
            </a:r>
            <a:r>
              <a:rPr lang="en-US" sz="2000" dirty="0"/>
              <a:t> Let’s convert the hexadecimal number “2A” to binary:</a:t>
            </a:r>
          </a:p>
          <a:p>
            <a:r>
              <a:rPr lang="en-US" sz="2000" dirty="0"/>
              <a:t>“2” in hexadecimal is equivalent to “0010” in binary.</a:t>
            </a:r>
          </a:p>
          <a:p>
            <a:r>
              <a:rPr lang="en-US" sz="2000" dirty="0"/>
              <a:t>“A” in hexadecimal is equivalent to “1010” in binary.</a:t>
            </a:r>
          </a:p>
          <a:p>
            <a:r>
              <a:rPr lang="en-US" sz="2000" dirty="0"/>
              <a:t>Therefore, “2A” in hexadecimal is equivalent to “00101010” in binary.</a:t>
            </a:r>
          </a:p>
        </p:txBody>
      </p:sp>
      <p:pic>
        <p:nvPicPr>
          <p:cNvPr id="3" name="Picture 2" descr="Hexadecimal to binary - direct conversion"/>
          <p:cNvPicPr>
            <a:picLocks noChangeAspect="1" noChangeArrowheads="1"/>
          </p:cNvPicPr>
          <p:nvPr/>
        </p:nvPicPr>
        <p:blipFill>
          <a:blip r:embed="rId2" cstate="print"/>
          <a:srcRect b="11364"/>
          <a:stretch>
            <a:fillRect/>
          </a:stretch>
        </p:blipFill>
        <p:spPr bwMode="auto">
          <a:xfrm>
            <a:off x="838200" y="2819400"/>
            <a:ext cx="7620000" cy="2971800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4" name="TextBox 3"/>
          <p:cNvSpPr txBox="1"/>
          <p:nvPr/>
        </p:nvSpPr>
        <p:spPr>
          <a:xfrm>
            <a:off x="533400" y="6172200"/>
            <a:ext cx="8077200" cy="36933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CIT. 1st Year                                                                                             CIT - 134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4801" y="509829"/>
            <a:ext cx="8229599" cy="172354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Binary to hexadecimal.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sng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inherit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</a:t>
            </a:r>
            <a:r>
              <a:rPr lang="en-US" sz="2400" b="1" dirty="0" smtClean="0"/>
              <a:t>Example-1</a:t>
            </a:r>
            <a:r>
              <a:rPr lang="en-US" sz="2400" dirty="0" smtClean="0"/>
              <a:t> −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(1010101101001)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= (1 0101 0110 1001)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= (0001 0101 0110 1001)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= (1 5 6 9)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16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 = (1569)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inherit"/>
                <a:cs typeface="Arial" pitchFamily="34" charset="0"/>
              </a:rPr>
              <a:t>16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438400"/>
            <a:ext cx="78486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/>
              <a:t>Example-2</a:t>
            </a:r>
            <a:r>
              <a:rPr lang="en-US" sz="2000" dirty="0"/>
              <a:t> </a:t>
            </a:r>
            <a:r>
              <a:rPr lang="en-US" sz="2400" dirty="0"/>
              <a:t>− Convert binary number </a:t>
            </a:r>
            <a:r>
              <a:rPr lang="en-US" sz="2400" b="1" dirty="0" smtClean="0"/>
              <a:t>001100101</a:t>
            </a:r>
            <a:r>
              <a:rPr lang="en-US" sz="2400" dirty="0" smtClean="0"/>
              <a:t> </a:t>
            </a:r>
            <a:r>
              <a:rPr lang="en-US" sz="2400" dirty="0"/>
              <a:t>into hexadecimal number.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33400" y="3429000"/>
            <a:ext cx="7696200" cy="2462213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Example-3 _</a:t>
            </a:r>
            <a:r>
              <a:rPr lang="en-US" b="1" dirty="0" smtClean="0"/>
              <a:t> </a:t>
            </a:r>
            <a:r>
              <a:rPr lang="en-US" b="1" dirty="0"/>
              <a:t>What will you get if you convert (11011110)</a:t>
            </a:r>
            <a:r>
              <a:rPr lang="en-US" b="1" baseline="-25000" dirty="0"/>
              <a:t>2</a:t>
            </a:r>
            <a:r>
              <a:rPr lang="en-US" b="1" dirty="0"/>
              <a:t> into a hexadecimal number system?</a:t>
            </a:r>
          </a:p>
          <a:p>
            <a:r>
              <a:rPr lang="en-US" b="1" dirty="0"/>
              <a:t>Solution: </a:t>
            </a:r>
          </a:p>
          <a:p>
            <a:r>
              <a:rPr lang="en-US" sz="2000" b="1" dirty="0"/>
              <a:t>Form the groups of four digits.</a:t>
            </a:r>
          </a:p>
          <a:p>
            <a:r>
              <a:rPr lang="en-US" sz="2000" b="1" dirty="0"/>
              <a:t>(11011110)</a:t>
            </a:r>
            <a:r>
              <a:rPr lang="en-US" sz="2000" b="1" baseline="-25000" dirty="0"/>
              <a:t>2</a:t>
            </a:r>
            <a:r>
              <a:rPr lang="en-US" sz="2000" b="1" dirty="0"/>
              <a:t> = 1101 | 1110</a:t>
            </a:r>
          </a:p>
          <a:p>
            <a:r>
              <a:rPr lang="en-US" sz="2000" b="1" dirty="0"/>
              <a:t>1101</a:t>
            </a:r>
            <a:r>
              <a:rPr lang="en-US" sz="2000" b="1" baseline="-25000" dirty="0"/>
              <a:t>2</a:t>
            </a:r>
            <a:r>
              <a:rPr lang="en-US" sz="2000" b="1" dirty="0"/>
              <a:t> = D</a:t>
            </a:r>
            <a:r>
              <a:rPr lang="en-US" sz="2000" b="1" baseline="-25000" dirty="0"/>
              <a:t>16</a:t>
            </a:r>
            <a:endParaRPr lang="en-US" sz="2000" b="1" dirty="0"/>
          </a:p>
          <a:p>
            <a:r>
              <a:rPr lang="en-US" sz="2000" b="1" dirty="0"/>
              <a:t>1110</a:t>
            </a:r>
            <a:r>
              <a:rPr lang="en-US" sz="2000" b="1" baseline="-25000" dirty="0"/>
              <a:t>2 </a:t>
            </a:r>
            <a:r>
              <a:rPr lang="en-US" sz="2000" b="1" dirty="0"/>
              <a:t>= E</a:t>
            </a:r>
            <a:r>
              <a:rPr lang="en-US" sz="2000" b="1" baseline="-25000" dirty="0"/>
              <a:t>16</a:t>
            </a:r>
            <a:endParaRPr lang="en-US" sz="2000" b="1" dirty="0"/>
          </a:p>
          <a:p>
            <a:r>
              <a:rPr lang="en-US" sz="2000" b="1" dirty="0"/>
              <a:t>So, (11011110)</a:t>
            </a:r>
            <a:r>
              <a:rPr lang="en-US" sz="2000" b="1" baseline="-25000" dirty="0"/>
              <a:t>2</a:t>
            </a:r>
            <a:r>
              <a:rPr lang="en-US" sz="2000" b="1" dirty="0"/>
              <a:t> = (DE)</a:t>
            </a:r>
            <a:r>
              <a:rPr lang="en-US" sz="2000" b="1" baseline="-25000" dirty="0"/>
              <a:t>16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324600"/>
            <a:ext cx="7772400" cy="3693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CIT. 1st Year                                                                                             CIT - 134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229600" cy="138499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/>
              <a:t>Practice Problems on Binary to Hexadecimal </a:t>
            </a:r>
            <a:r>
              <a:rPr lang="en-US" sz="2400" b="1" u="sng" dirty="0" smtClean="0"/>
              <a:t>Conversion</a:t>
            </a:r>
          </a:p>
          <a:p>
            <a:pPr algn="ctr"/>
            <a:endParaRPr lang="en-US" sz="2400" b="1" u="sng" dirty="0"/>
          </a:p>
          <a:p>
            <a:r>
              <a:rPr lang="en-US" dirty="0" smtClean="0"/>
              <a:t>1  - </a:t>
            </a:r>
            <a:r>
              <a:rPr lang="en-US" b="1" dirty="0" smtClean="0"/>
              <a:t>Find </a:t>
            </a:r>
            <a:r>
              <a:rPr lang="en-US" b="1" dirty="0"/>
              <a:t>the value of (11110101)2 in the hexadecimal number system.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286000"/>
            <a:ext cx="8153400" cy="3693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dirty="0" smtClean="0"/>
              <a:t>2 - </a:t>
            </a:r>
            <a:r>
              <a:rPr lang="en-US" b="1" dirty="0" smtClean="0"/>
              <a:t>What </a:t>
            </a:r>
            <a:r>
              <a:rPr lang="en-US" b="1" dirty="0"/>
              <a:t>is the value of (01111011)2 into a hexadecimal number system?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3105835"/>
            <a:ext cx="8229600" cy="3693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dirty="0" smtClean="0"/>
              <a:t>3 - </a:t>
            </a:r>
            <a:r>
              <a:rPr lang="en-US" b="1" dirty="0" smtClean="0"/>
              <a:t>Convert</a:t>
            </a:r>
            <a:r>
              <a:rPr lang="en-US" b="1" dirty="0"/>
              <a:t> (10101001)2 into a hexadecimal number system.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257800"/>
            <a:ext cx="8001000" cy="36933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CIT. 1st Year                                                                                             CIT - 134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752600"/>
            <a:ext cx="8382000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/>
              <a:t>HEXADECIMAL TO DECIMAL</a:t>
            </a:r>
          </a:p>
          <a:p>
            <a:pPr algn="ctr"/>
            <a:r>
              <a:rPr lang="en-US" sz="3600" b="1" u="sng" dirty="0" smtClean="0"/>
              <a:t> AND</a:t>
            </a:r>
          </a:p>
          <a:p>
            <a:pPr algn="ctr"/>
            <a:r>
              <a:rPr lang="en-US" sz="3600" b="1" u="sng" dirty="0" smtClean="0"/>
              <a:t> DECIMAL TO HEXADECIMAL </a:t>
            </a:r>
          </a:p>
          <a:p>
            <a:pPr algn="ctr"/>
            <a:r>
              <a:rPr lang="en-US" sz="3600" b="1" u="sng" dirty="0" smtClean="0"/>
              <a:t>CONVERSIONS.</a:t>
            </a:r>
            <a:endParaRPr lang="en-US" sz="36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5257800"/>
            <a:ext cx="8153400" cy="3693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CIT. 1st Year                                                                                             CIT - 134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1"/>
            <a:ext cx="8153400" cy="4524315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sz="2800" b="1" u="sng" dirty="0"/>
              <a:t>Example </a:t>
            </a:r>
            <a:r>
              <a:rPr lang="en-US" sz="2800" b="1" u="sng" dirty="0" smtClean="0"/>
              <a:t>1 </a:t>
            </a:r>
            <a:r>
              <a:rPr lang="en-US" b="1" u="sng" dirty="0" smtClean="0"/>
              <a:t>: </a:t>
            </a:r>
            <a:r>
              <a:rPr lang="en-US" sz="2400" b="1" u="sng" dirty="0" smtClean="0"/>
              <a:t>Convert </a:t>
            </a:r>
            <a:r>
              <a:rPr lang="en-US" sz="2400" b="1" u="sng" dirty="0"/>
              <a:t>(1DA6)</a:t>
            </a:r>
            <a:r>
              <a:rPr lang="en-US" sz="2400" b="1" u="sng" baseline="-25000" dirty="0"/>
              <a:t>16</a:t>
            </a:r>
            <a:r>
              <a:rPr lang="en-US" sz="2400" b="1" u="sng" dirty="0"/>
              <a:t> to decimal.</a:t>
            </a:r>
            <a:endParaRPr lang="en-US" b="1" u="sng" dirty="0"/>
          </a:p>
          <a:p>
            <a:r>
              <a:rPr lang="en-US" sz="2000" b="1" dirty="0"/>
              <a:t>Solution:</a:t>
            </a:r>
            <a:endParaRPr lang="en-US" sz="2000" dirty="0"/>
          </a:p>
          <a:p>
            <a:r>
              <a:rPr lang="en-US" sz="2000" dirty="0"/>
              <a:t>(1DA6)</a:t>
            </a:r>
            <a:r>
              <a:rPr lang="en-US" sz="2000" baseline="-25000" dirty="0"/>
              <a:t>16</a:t>
            </a:r>
            <a:endParaRPr lang="en-US" sz="2000" dirty="0"/>
          </a:p>
          <a:p>
            <a:r>
              <a:rPr lang="en-US" sz="2000" dirty="0"/>
              <a:t>Here,</a:t>
            </a:r>
          </a:p>
          <a:p>
            <a:r>
              <a:rPr lang="en-US" sz="2000" dirty="0"/>
              <a:t>1 = 1</a:t>
            </a:r>
          </a:p>
          <a:p>
            <a:r>
              <a:rPr lang="en-US" sz="2000" dirty="0"/>
              <a:t>D = 13</a:t>
            </a:r>
          </a:p>
          <a:p>
            <a:r>
              <a:rPr lang="en-US" sz="2000" dirty="0"/>
              <a:t>A = 10</a:t>
            </a:r>
          </a:p>
          <a:p>
            <a:r>
              <a:rPr lang="en-US" sz="2000" dirty="0"/>
              <a:t>6 = 6</a:t>
            </a:r>
          </a:p>
          <a:p>
            <a:r>
              <a:rPr lang="en-US" sz="2000" dirty="0"/>
              <a:t>Thus,</a:t>
            </a:r>
          </a:p>
          <a:p>
            <a:r>
              <a:rPr lang="en-US" sz="2000" dirty="0"/>
              <a:t>(1DA6)</a:t>
            </a:r>
            <a:r>
              <a:rPr lang="en-US" sz="2000" baseline="-25000" dirty="0"/>
              <a:t>16</a:t>
            </a:r>
            <a:r>
              <a:rPr lang="en-US" sz="2000" dirty="0"/>
              <a:t> = (1 × 16</a:t>
            </a:r>
            <a:r>
              <a:rPr lang="en-US" sz="2000" baseline="30000" dirty="0"/>
              <a:t>3</a:t>
            </a:r>
            <a:r>
              <a:rPr lang="en-US" sz="2000" dirty="0"/>
              <a:t>) + (13 × 16</a:t>
            </a:r>
            <a:r>
              <a:rPr lang="en-US" sz="2000" baseline="30000" dirty="0"/>
              <a:t>2</a:t>
            </a:r>
            <a:r>
              <a:rPr lang="en-US" sz="2000" dirty="0"/>
              <a:t>) + (10 × 16</a:t>
            </a:r>
            <a:r>
              <a:rPr lang="en-US" sz="2000" baseline="30000" dirty="0"/>
              <a:t>1</a:t>
            </a:r>
            <a:r>
              <a:rPr lang="en-US" sz="2000" dirty="0"/>
              <a:t>) + (6 × 16</a:t>
            </a:r>
            <a:r>
              <a:rPr lang="en-US" sz="2000" baseline="30000" dirty="0"/>
              <a:t>0</a:t>
            </a:r>
            <a:r>
              <a:rPr lang="en-US" sz="2000" dirty="0"/>
              <a:t>)</a:t>
            </a:r>
          </a:p>
          <a:p>
            <a:r>
              <a:rPr lang="en-US" sz="2000" dirty="0"/>
              <a:t>= (1 × 4096) + (13 × 256) + (10 × 16) + (6 × 1)</a:t>
            </a:r>
          </a:p>
          <a:p>
            <a:r>
              <a:rPr lang="en-US" sz="2000" dirty="0"/>
              <a:t>= 4096 + 3328 + 160 + 6</a:t>
            </a:r>
          </a:p>
          <a:p>
            <a:r>
              <a:rPr lang="en-US" sz="2000" dirty="0"/>
              <a:t>= 7590</a:t>
            </a:r>
          </a:p>
          <a:p>
            <a:r>
              <a:rPr lang="en-US" sz="2000" dirty="0"/>
              <a:t>Therefore, (1DA6)</a:t>
            </a:r>
            <a:r>
              <a:rPr lang="en-US" sz="2000" baseline="-25000" dirty="0"/>
              <a:t>16</a:t>
            </a:r>
            <a:r>
              <a:rPr lang="en-US" sz="2000" dirty="0"/>
              <a:t> = (7590)</a:t>
            </a:r>
            <a:r>
              <a:rPr lang="en-US" sz="2000" baseline="-25000" dirty="0"/>
              <a:t>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5638800"/>
            <a:ext cx="8382000" cy="36933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CIT. 1st Year                                                                                             CIT - 134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838200"/>
            <a:ext cx="8001000" cy="38472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r>
              <a:rPr lang="en-US" sz="2800" b="1" dirty="0"/>
              <a:t>Example </a:t>
            </a:r>
            <a:r>
              <a:rPr lang="en-US" sz="2800" b="1" dirty="0" smtClean="0"/>
              <a:t>2:</a:t>
            </a:r>
            <a:r>
              <a:rPr lang="en-US" sz="2800" dirty="0" smtClean="0"/>
              <a:t> </a:t>
            </a:r>
            <a:r>
              <a:rPr lang="en-US" sz="2800" b="1" u="sng" dirty="0" smtClean="0"/>
              <a:t>Convert </a:t>
            </a:r>
            <a:r>
              <a:rPr lang="en-US" sz="2800" b="1" u="sng" dirty="0"/>
              <a:t>(E8B)</a:t>
            </a:r>
            <a:r>
              <a:rPr lang="en-US" sz="2800" b="1" u="sng" baseline="-25000" dirty="0"/>
              <a:t>16</a:t>
            </a:r>
            <a:r>
              <a:rPr lang="en-US" sz="2800" b="1" u="sng" dirty="0"/>
              <a:t> to decimal system.</a:t>
            </a:r>
          </a:p>
          <a:p>
            <a:r>
              <a:rPr lang="en-US" b="1" dirty="0"/>
              <a:t>Solution:</a:t>
            </a:r>
            <a:endParaRPr lang="en-US" dirty="0"/>
          </a:p>
          <a:p>
            <a:r>
              <a:rPr lang="en-US" dirty="0"/>
              <a:t>(E8B)</a:t>
            </a:r>
            <a:r>
              <a:rPr lang="en-US" baseline="-25000" dirty="0"/>
              <a:t>16</a:t>
            </a:r>
            <a:endParaRPr lang="en-US" dirty="0"/>
          </a:p>
          <a:p>
            <a:r>
              <a:rPr lang="en-US" dirty="0"/>
              <a:t>Here,</a:t>
            </a:r>
          </a:p>
          <a:p>
            <a:r>
              <a:rPr lang="en-US" dirty="0"/>
              <a:t>E = 14</a:t>
            </a:r>
          </a:p>
          <a:p>
            <a:r>
              <a:rPr lang="en-US" dirty="0"/>
              <a:t>8 = 8</a:t>
            </a:r>
          </a:p>
          <a:p>
            <a:r>
              <a:rPr lang="en-US" dirty="0"/>
              <a:t>B = 11</a:t>
            </a:r>
          </a:p>
          <a:p>
            <a:r>
              <a:rPr lang="en-US" dirty="0"/>
              <a:t>Thus,</a:t>
            </a:r>
          </a:p>
          <a:p>
            <a:r>
              <a:rPr lang="en-US" dirty="0"/>
              <a:t>(E8B)</a:t>
            </a:r>
            <a:r>
              <a:rPr lang="en-US" baseline="-25000" dirty="0"/>
              <a:t>16</a:t>
            </a:r>
            <a:r>
              <a:rPr lang="en-US" dirty="0"/>
              <a:t> = (14 × 16</a:t>
            </a:r>
            <a:r>
              <a:rPr lang="en-US" baseline="30000" dirty="0"/>
              <a:t>2</a:t>
            </a:r>
            <a:r>
              <a:rPr lang="en-US" dirty="0"/>
              <a:t>) + (8 × 16</a:t>
            </a:r>
            <a:r>
              <a:rPr lang="en-US" baseline="30000" dirty="0"/>
              <a:t>1</a:t>
            </a:r>
            <a:r>
              <a:rPr lang="en-US" dirty="0"/>
              <a:t>) + (11 × 16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= (14 × 256) + (8 × 16) + (11 × 1)</a:t>
            </a:r>
          </a:p>
          <a:p>
            <a:r>
              <a:rPr lang="en-US" dirty="0"/>
              <a:t>= 3584 + 128 + 11</a:t>
            </a:r>
          </a:p>
          <a:p>
            <a:r>
              <a:rPr lang="en-US" dirty="0"/>
              <a:t>= 3723</a:t>
            </a:r>
          </a:p>
          <a:p>
            <a:r>
              <a:rPr lang="en-US" dirty="0"/>
              <a:t>Therefore, (E8B)</a:t>
            </a:r>
            <a:r>
              <a:rPr lang="en-US" baseline="-25000" dirty="0"/>
              <a:t>16</a:t>
            </a:r>
            <a:r>
              <a:rPr lang="en-US" dirty="0"/>
              <a:t> = (3723)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6172200"/>
            <a:ext cx="7924800" cy="36933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CIT. 1st Year                                                                                             CIT - 134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685800" y="457200"/>
            <a:ext cx="7848600" cy="45907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strike="noStrike" cap="none" normalizeH="0" baseline="0" dirty="0" smtClean="0">
                <a:ln>
                  <a:noFill/>
                </a:ln>
                <a:effectLst/>
                <a:latin typeface="Helvetica Neue"/>
                <a:cs typeface="Arial" pitchFamily="34" charset="0"/>
              </a:rPr>
              <a:t>(1457)</a:t>
            </a:r>
            <a:r>
              <a:rPr kumimoji="0" lang="en-US" sz="2400" b="1" i="0" strike="noStrike" cap="none" normalizeH="0" baseline="-30000" dirty="0" smtClean="0">
                <a:ln>
                  <a:noFill/>
                </a:ln>
                <a:effectLst/>
                <a:latin typeface="Helvetica Neue"/>
                <a:cs typeface="Arial" pitchFamily="34" charset="0"/>
              </a:rPr>
              <a:t>10</a:t>
            </a:r>
            <a:r>
              <a:rPr kumimoji="0" lang="en-US" sz="2400" b="1" i="0" strike="noStrike" cap="none" normalizeH="0" baseline="0" dirty="0" smtClean="0">
                <a:ln>
                  <a:noFill/>
                </a:ln>
                <a:effectLst/>
                <a:latin typeface="Helvetica Neue"/>
                <a:cs typeface="Arial" pitchFamily="34" charset="0"/>
              </a:rPr>
              <a:t> CONVERT INTO HEXADECIMAL.</a:t>
            </a:r>
            <a:endParaRPr kumimoji="0" lang="en-US" sz="1100" b="1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4" name="AutoShape 2" descr="Separation Line"/>
          <p:cNvSpPr>
            <a:spLocks noChangeAspect="1" noChangeArrowheads="1"/>
          </p:cNvSpPr>
          <p:nvPr/>
        </p:nvSpPr>
        <p:spPr bwMode="auto">
          <a:xfrm>
            <a:off x="155575" y="-79375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6" name="Picture 4" descr="Decimal to Hexadecimal Conversion in C | PrepIns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7772400" cy="4419600"/>
          </a:xfrm>
          <a:prstGeom prst="rect">
            <a:avLst/>
          </a:prstGeom>
          <a:ln w="228600" cap="sq" cmpd="thickThin">
            <a:solidFill>
              <a:srgbClr val="7030A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609600" y="6324600"/>
            <a:ext cx="8001000" cy="3810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US" dirty="0" smtClean="0"/>
              <a:t>CIT. 1st Year                                                                                             CIT - 134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237</Words>
  <Application>Microsoft Office PowerPoint</Application>
  <PresentationFormat>On-screen Show (4:3)</PresentationFormat>
  <Paragraphs>139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xp11</dc:creator>
  <cp:lastModifiedBy>xp11</cp:lastModifiedBy>
  <cp:revision>14</cp:revision>
  <dcterms:created xsi:type="dcterms:W3CDTF">2025-02-10T13:52:20Z</dcterms:created>
  <dcterms:modified xsi:type="dcterms:W3CDTF">2025-02-10T15:46:05Z</dcterms:modified>
</cp:coreProperties>
</file>