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8" r:id="rId9"/>
    <p:sldId id="269" r:id="rId10"/>
    <p:sldId id="266" r:id="rId11"/>
    <p:sldId id="267" r:id="rId12"/>
    <p:sldId id="260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76F0A9-E627-4D92-9F05-AD5BCF2E2625}" v="11" dt="2021-03-02T08:39:55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THANH CONG 20183491" userId="abba41b8-de45-4d55-b533-0f9cb6cb864b" providerId="ADAL" clId="{5E76F0A9-E627-4D92-9F05-AD5BCF2E2625}"/>
    <pc:docChg chg="undo custSel modSld">
      <pc:chgData name="LE THANH CONG 20183491" userId="abba41b8-de45-4d55-b533-0f9cb6cb864b" providerId="ADAL" clId="{5E76F0A9-E627-4D92-9F05-AD5BCF2E2625}" dt="2021-03-02T08:39:55.626" v="346" actId="20577"/>
      <pc:docMkLst>
        <pc:docMk/>
      </pc:docMkLst>
      <pc:sldChg chg="modSp mod">
        <pc:chgData name="LE THANH CONG 20183491" userId="abba41b8-de45-4d55-b533-0f9cb6cb864b" providerId="ADAL" clId="{5E76F0A9-E627-4D92-9F05-AD5BCF2E2625}" dt="2021-03-02T08:39:55.626" v="346" actId="20577"/>
        <pc:sldMkLst>
          <pc:docMk/>
          <pc:sldMk cId="3147907421" sldId="259"/>
        </pc:sldMkLst>
        <pc:spChg chg="mod">
          <ac:chgData name="LE THANH CONG 20183491" userId="abba41b8-de45-4d55-b533-0f9cb6cb864b" providerId="ADAL" clId="{5E76F0A9-E627-4D92-9F05-AD5BCF2E2625}" dt="2021-03-02T08:39:55.626" v="346" actId="20577"/>
          <ac:spMkLst>
            <pc:docMk/>
            <pc:sldMk cId="3147907421" sldId="259"/>
            <ac:spMk id="4" creationId="{EB8D4CD2-9410-4357-801E-528BEB3514B7}"/>
          </ac:spMkLst>
        </pc:spChg>
      </pc:sldChg>
      <pc:sldChg chg="modSp mod">
        <pc:chgData name="LE THANH CONG 20183491" userId="abba41b8-de45-4d55-b533-0f9cb6cb864b" providerId="ADAL" clId="{5E76F0A9-E627-4D92-9F05-AD5BCF2E2625}" dt="2021-03-02T07:10:03.669" v="339" actId="1076"/>
        <pc:sldMkLst>
          <pc:docMk/>
          <pc:sldMk cId="2497619161" sldId="260"/>
        </pc:sldMkLst>
        <pc:picChg chg="mod">
          <ac:chgData name="LE THANH CONG 20183491" userId="abba41b8-de45-4d55-b533-0f9cb6cb864b" providerId="ADAL" clId="{5E76F0A9-E627-4D92-9F05-AD5BCF2E2625}" dt="2021-03-02T07:10:03.669" v="339" actId="1076"/>
          <ac:picMkLst>
            <pc:docMk/>
            <pc:sldMk cId="2497619161" sldId="260"/>
            <ac:picMk id="4" creationId="{1E096237-B8FB-4076-9B03-2E887D7D093C}"/>
          </ac:picMkLst>
        </pc:picChg>
      </pc:sldChg>
      <pc:sldChg chg="delSp mod">
        <pc:chgData name="LE THANH CONG 20183491" userId="abba41b8-de45-4d55-b533-0f9cb6cb864b" providerId="ADAL" clId="{5E76F0A9-E627-4D92-9F05-AD5BCF2E2625}" dt="2021-03-02T07:39:48.430" v="341" actId="478"/>
        <pc:sldMkLst>
          <pc:docMk/>
          <pc:sldMk cId="2555730541" sldId="261"/>
        </pc:sldMkLst>
        <pc:spChg chg="del">
          <ac:chgData name="LE THANH CONG 20183491" userId="abba41b8-de45-4d55-b533-0f9cb6cb864b" providerId="ADAL" clId="{5E76F0A9-E627-4D92-9F05-AD5BCF2E2625}" dt="2021-03-02T07:39:48.430" v="341" actId="478"/>
          <ac:spMkLst>
            <pc:docMk/>
            <pc:sldMk cId="2555730541" sldId="261"/>
            <ac:spMk id="11" creationId="{AC142946-D6AB-4027-83EA-41746D6765C9}"/>
          </ac:spMkLst>
        </pc:spChg>
      </pc:sldChg>
      <pc:sldChg chg="addSp delSp modSp mod">
        <pc:chgData name="LE THANH CONG 20183491" userId="abba41b8-de45-4d55-b533-0f9cb6cb864b" providerId="ADAL" clId="{5E76F0A9-E627-4D92-9F05-AD5BCF2E2625}" dt="2021-03-02T02:37:11.226" v="334" actId="1076"/>
        <pc:sldMkLst>
          <pc:docMk/>
          <pc:sldMk cId="541686053" sldId="263"/>
        </pc:sldMkLst>
        <pc:spChg chg="mod">
          <ac:chgData name="LE THANH CONG 20183491" userId="abba41b8-de45-4d55-b533-0f9cb6cb864b" providerId="ADAL" clId="{5E76F0A9-E627-4D92-9F05-AD5BCF2E2625}" dt="2021-03-02T02:30:48.730" v="288" actId="2711"/>
          <ac:spMkLst>
            <pc:docMk/>
            <pc:sldMk cId="541686053" sldId="263"/>
            <ac:spMk id="2" creationId="{3E789E14-EBF9-4C72-90D2-3B3F2FE70FCF}"/>
          </ac:spMkLst>
        </pc:spChg>
        <pc:spChg chg="add del mod">
          <ac:chgData name="LE THANH CONG 20183491" userId="abba41b8-de45-4d55-b533-0f9cb6cb864b" providerId="ADAL" clId="{5E76F0A9-E627-4D92-9F05-AD5BCF2E2625}" dt="2021-03-02T02:20:01.755" v="59" actId="478"/>
          <ac:spMkLst>
            <pc:docMk/>
            <pc:sldMk cId="541686053" sldId="263"/>
            <ac:spMk id="3" creationId="{85DD9792-79EF-4300-B9BB-1BD2887EA1CF}"/>
          </ac:spMkLst>
        </pc:spChg>
        <pc:spChg chg="add mod">
          <ac:chgData name="LE THANH CONG 20183491" userId="abba41b8-de45-4d55-b533-0f9cb6cb864b" providerId="ADAL" clId="{5E76F0A9-E627-4D92-9F05-AD5BCF2E2625}" dt="2021-03-02T02:30:56.209" v="290" actId="1076"/>
          <ac:spMkLst>
            <pc:docMk/>
            <pc:sldMk cId="541686053" sldId="263"/>
            <ac:spMk id="4" creationId="{B1C26740-2A5A-4FCF-A97A-BC3669CE3175}"/>
          </ac:spMkLst>
        </pc:spChg>
        <pc:spChg chg="add mod">
          <ac:chgData name="LE THANH CONG 20183491" userId="abba41b8-de45-4d55-b533-0f9cb6cb864b" providerId="ADAL" clId="{5E76F0A9-E627-4D92-9F05-AD5BCF2E2625}" dt="2021-03-02T02:37:11.226" v="334" actId="1076"/>
          <ac:spMkLst>
            <pc:docMk/>
            <pc:sldMk cId="541686053" sldId="263"/>
            <ac:spMk id="5" creationId="{907F2DC7-9E77-4C83-9D83-D0519C31F498}"/>
          </ac:spMkLst>
        </pc:spChg>
      </pc:sldChg>
      <pc:sldChg chg="modSp mod">
        <pc:chgData name="LE THANH CONG 20183491" userId="abba41b8-de45-4d55-b533-0f9cb6cb864b" providerId="ADAL" clId="{5E76F0A9-E627-4D92-9F05-AD5BCF2E2625}" dt="2021-03-02T07:38:40.525" v="340" actId="20577"/>
        <pc:sldMkLst>
          <pc:docMk/>
          <pc:sldMk cId="2934511388" sldId="265"/>
        </pc:sldMkLst>
        <pc:spChg chg="mod">
          <ac:chgData name="LE THANH CONG 20183491" userId="abba41b8-de45-4d55-b533-0f9cb6cb864b" providerId="ADAL" clId="{5E76F0A9-E627-4D92-9F05-AD5BCF2E2625}" dt="2021-03-02T07:38:40.525" v="340" actId="20577"/>
          <ac:spMkLst>
            <pc:docMk/>
            <pc:sldMk cId="2934511388" sldId="265"/>
            <ac:spMk id="2" creationId="{4E3FF048-91AF-42F7-9B22-7206F675B881}"/>
          </ac:spMkLst>
        </pc:spChg>
      </pc:sldChg>
      <pc:sldChg chg="modSp mod">
        <pc:chgData name="LE THANH CONG 20183491" userId="abba41b8-de45-4d55-b533-0f9cb6cb864b" providerId="ADAL" clId="{5E76F0A9-E627-4D92-9F05-AD5BCF2E2625}" dt="2021-03-02T07:42:17.144" v="342" actId="1076"/>
        <pc:sldMkLst>
          <pc:docMk/>
          <pc:sldMk cId="218877189" sldId="267"/>
        </pc:sldMkLst>
        <pc:spChg chg="mod">
          <ac:chgData name="LE THANH CONG 20183491" userId="abba41b8-de45-4d55-b533-0f9cb6cb864b" providerId="ADAL" clId="{5E76F0A9-E627-4D92-9F05-AD5BCF2E2625}" dt="2021-03-02T07:42:17.144" v="342" actId="1076"/>
          <ac:spMkLst>
            <pc:docMk/>
            <pc:sldMk cId="218877189" sldId="267"/>
            <ac:spMk id="3" creationId="{339038D7-51A9-43E0-B4A1-283342C940F9}"/>
          </ac:spMkLst>
        </pc:spChg>
        <pc:picChg chg="mod">
          <ac:chgData name="LE THANH CONG 20183491" userId="abba41b8-de45-4d55-b533-0f9cb6cb864b" providerId="ADAL" clId="{5E76F0A9-E627-4D92-9F05-AD5BCF2E2625}" dt="2021-03-02T02:39:22.551" v="337" actId="1076"/>
          <ac:picMkLst>
            <pc:docMk/>
            <pc:sldMk cId="218877189" sldId="267"/>
            <ac:picMk id="5" creationId="{7B4C939B-D315-44F2-8D10-94708F4362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9D853-6FB2-4588-AB58-43AD912FB07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FD382-747C-47A3-933E-909974E6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4C4056C-6201-447F-A1EA-F7DFAA6772A3}" type="datetime1">
              <a:rPr lang="en-US" smtClean="0"/>
              <a:t>3/2/2021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2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6D4D-981B-4967-B88E-1C2C5C36C06C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4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841-DC53-4469-98AA-4D347184A269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B75D-ED36-4B8B-A7ED-84B6C81515D9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9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033AB43-FB3F-4B1B-ABFC-D0F63E45CD9E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8509-3271-44E1-B974-345720D6FC6C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8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F202-FC6D-41CE-A6CA-2FDE9F4BE3C9}" type="datetime1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0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C903-23F3-45E1-AB5E-46E32702B4AD}" type="datetime1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9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D27-8DB5-4CAB-9278-9E9AAF40C740}" type="datetime1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8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AD57188-23B2-4240-B29E-7C1071B3F013}" type="datetime1">
              <a:rPr lang="en-US" smtClean="0"/>
              <a:t>3/2/2021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2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6D411A0-D0EA-48BF-9C4C-0F36A91D3DE0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66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9415F2-35F3-446E-B370-14AC5F129F61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8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3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40745-018-0141-8" TargetMode="External"/><Relationship Id="rId2" Type="http://schemas.openxmlformats.org/officeDocument/2006/relationships/hyperlink" Target="https://www.researchgate.net/deref/http%3A%2F%2Fdx.doi.org%2F10.1007%2F978-3-662-45355-1_5?_sg%5B0%5D=_qv88JP8HPiPLB6EeKmPW4DFobuSfjTMGX_nTSu3E9eb_w05K5COLXf_CudtqrpPEbEn2bFaQ9sdBMubvod8Q_AvBw.hU5-8_k_NmOvfLfBEkde5Gv7hBtJFBd6jisd8AJ3Bsi4xiaHRWLWU8DiSyrjhYODEHBsT51xWJJP50UpvCVbl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Ảnh có chứa phụ kiện&#10;&#10;Mô tả được tạo tự động">
            <a:extLst>
              <a:ext uri="{FF2B5EF4-FFF2-40B4-BE49-F238E27FC236}">
                <a16:creationId xmlns:a16="http://schemas.microsoft.com/office/drawing/2014/main" id="{838072C2-3E11-4DAF-8E2A-3ADF715154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7558" b="16192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70163A2-1CDE-413E-82E4-C21F9C75643F}"/>
              </a:ext>
            </a:extLst>
          </p:cNvPr>
          <p:cNvSpPr txBox="1"/>
          <p:nvPr/>
        </p:nvSpPr>
        <p:spPr>
          <a:xfrm>
            <a:off x="1629103" y="2244830"/>
            <a:ext cx="8933796" cy="243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300" cap="all" spc="-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Gas Pipeline Control System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B94D8409-B45D-4787-AA7F-0EB951C5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77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4A9E97B-897D-40F9-ADF4-7CC5238AB3A0}"/>
              </a:ext>
            </a:extLst>
          </p:cNvPr>
          <p:cNvSpPr txBox="1"/>
          <p:nvPr/>
        </p:nvSpPr>
        <p:spPr>
          <a:xfrm>
            <a:off x="701891" y="578066"/>
            <a:ext cx="4838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Palatino Linotype" panose="02040502050505030304" pitchFamily="18" charset="0"/>
              </a:rPr>
              <a:t>Data mining tasks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747E6F1-2E9D-4CE0-8F26-EF34C0D52445}"/>
              </a:ext>
            </a:extLst>
          </p:cNvPr>
          <p:cNvSpPr txBox="1"/>
          <p:nvPr/>
        </p:nvSpPr>
        <p:spPr>
          <a:xfrm>
            <a:off x="1264698" y="1733274"/>
            <a:ext cx="801246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b="0" i="0" u="none" strike="noStrike" baseline="0">
                <a:solidFill>
                  <a:srgbClr val="000000"/>
                </a:solidFill>
                <a:latin typeface="Palatino Linotype" panose="02040502050505030304" pitchFamily="18" charset="0"/>
              </a:rPr>
              <a:t>Dealing with missing values (4 approaches):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>
                <a:solidFill>
                  <a:srgbClr val="000000"/>
                </a:solidFill>
                <a:latin typeface="Palatino Linotype" panose="02040502050505030304" pitchFamily="18" charset="0"/>
              </a:rPr>
              <a:t>Clustering the payloads with GMM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>
                <a:solidFill>
                  <a:srgbClr val="000000"/>
                </a:solidFill>
                <a:latin typeface="Palatino Linotype" panose="02040502050505030304" pitchFamily="18" charset="0"/>
              </a:rPr>
              <a:t>Clustering the payloads with K-means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>
                <a:solidFill>
                  <a:srgbClr val="000000"/>
                </a:solidFill>
                <a:latin typeface="Palatino Linotype" panose="02040502050505030304" pitchFamily="18" charset="0"/>
              </a:rPr>
              <a:t>Zeros imputation &amp; indicators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>
                <a:solidFill>
                  <a:srgbClr val="000000"/>
                </a:solidFill>
                <a:latin typeface="Palatino Linotype" panose="02040502050505030304" pitchFamily="18" charset="0"/>
              </a:rPr>
              <a:t>Imputing missing values by keeping the prior existing value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200" b="0" i="0" u="none" strike="noStrike" baseline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l"/>
            <a:r>
              <a:rPr lang="en-US" sz="2500" b="0" i="0" u="none" strike="noStrike" baseline="0">
                <a:solidFill>
                  <a:srgbClr val="000000"/>
                </a:solidFill>
                <a:latin typeface="Palatino Linotype" panose="02040502050505030304" pitchFamily="18" charset="0"/>
              </a:rPr>
              <a:t>Data normalization (2 approaches)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>
                <a:solidFill>
                  <a:srgbClr val="000000"/>
                </a:solidFill>
                <a:latin typeface="Palatino Linotype" panose="02040502050505030304" pitchFamily="18" charset="0"/>
              </a:rPr>
              <a:t>Mean &amp; Std deviation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>
                <a:solidFill>
                  <a:srgbClr val="000000"/>
                </a:solidFill>
                <a:latin typeface="Palatino Linotype" panose="02040502050505030304" pitchFamily="18" charset="0"/>
              </a:rPr>
              <a:t>Min-Max</a:t>
            </a:r>
            <a:endParaRPr lang="en-US" sz="2200">
              <a:latin typeface="Palatino Linotype" panose="02040502050505030304" pitchFamily="18" charset="0"/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51F980DC-424A-4F0D-AEE8-116DF274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39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39038D7-51A9-43E0-B4A1-283342C940F9}"/>
              </a:ext>
            </a:extLst>
          </p:cNvPr>
          <p:cNvSpPr txBox="1"/>
          <p:nvPr/>
        </p:nvSpPr>
        <p:spPr>
          <a:xfrm>
            <a:off x="651682" y="521784"/>
            <a:ext cx="60945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u="none" strike="noStrike" baseline="0">
                <a:solidFill>
                  <a:srgbClr val="000000"/>
                </a:solidFill>
                <a:latin typeface="Palatino Linotype" panose="02040502050505030304" pitchFamily="18" charset="0"/>
              </a:rPr>
              <a:t>Dealing with missing values</a:t>
            </a:r>
            <a:endParaRPr lang="en-US" sz="3000">
              <a:latin typeface="Palatino Linotype" panose="0204050205050503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B4C939B-D315-44F2-8D10-94708F43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48" y="1894334"/>
            <a:ext cx="9455103" cy="3770520"/>
          </a:xfrm>
          <a:prstGeom prst="rect">
            <a:avLst/>
          </a:prstGeom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AA2012C-4056-4AFF-BA46-084AFB77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C9F8644C-24C7-43A7-87D8-977D19B99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4" y="1179398"/>
            <a:ext cx="9146605" cy="1969559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1E096237-B8FB-4076-9B03-2E887D7D0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629" y="3429000"/>
            <a:ext cx="9210693" cy="2705506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579254B-4A1C-4617-85E6-8031D17C2EFB}"/>
              </a:ext>
            </a:extLst>
          </p:cNvPr>
          <p:cNvSpPr txBox="1"/>
          <p:nvPr/>
        </p:nvSpPr>
        <p:spPr>
          <a:xfrm>
            <a:off x="651029" y="485379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u="none" strike="noStrike" baseline="0">
                <a:solidFill>
                  <a:srgbClr val="000000"/>
                </a:solidFill>
                <a:latin typeface="Palatino Linotype" panose="02040502050505030304" pitchFamily="18" charset="0"/>
              </a:rPr>
              <a:t>Dealing with missing values</a:t>
            </a:r>
            <a:endParaRPr lang="en-US" sz="3000">
              <a:latin typeface="Palatino Linotype" panose="02040502050505030304" pitchFamily="18" charset="0"/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53EE3959-66F2-4559-B772-30E94F16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1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C6B73075-578A-4B95-BD13-420593A395F5}"/>
              </a:ext>
            </a:extLst>
          </p:cNvPr>
          <p:cNvSpPr txBox="1"/>
          <p:nvPr/>
        </p:nvSpPr>
        <p:spPr>
          <a:xfrm>
            <a:off x="668043" y="503353"/>
            <a:ext cx="60945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u="none" strike="noStrike" baseline="0">
                <a:latin typeface="Palatino Linotype" panose="02040502050505030304" pitchFamily="18" charset="0"/>
              </a:rPr>
              <a:t>Data normalization</a:t>
            </a:r>
            <a:endParaRPr lang="en-US" sz="300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E146C5AC-3F64-4471-8718-2B7576687208}"/>
                  </a:ext>
                </a:extLst>
              </p:cNvPr>
              <p:cNvSpPr txBox="1"/>
              <p:nvPr/>
            </p:nvSpPr>
            <p:spPr>
              <a:xfrm>
                <a:off x="863353" y="1358284"/>
                <a:ext cx="3959441" cy="1234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>
                    <a:latin typeface="Palatino Linotype" panose="02040502050505030304" pitchFamily="18" charset="0"/>
                  </a:rPr>
                  <a:t>1. </a:t>
                </a:r>
                <a:r>
                  <a:rPr lang="en-US" sz="2500" b="0" i="0" u="none" strike="noStrike" baseline="0">
                    <a:solidFill>
                      <a:srgbClr val="000000"/>
                    </a:solidFill>
                    <a:latin typeface="Palatino Linotype" panose="02040502050505030304" pitchFamily="18" charset="0"/>
                  </a:rPr>
                  <a:t>Mean &amp; Std deviation</a:t>
                </a:r>
              </a:p>
              <a:p>
                <a:endParaRPr lang="en-US">
                  <a:latin typeface="Palatino Linotype" panose="02040502050505030304" pitchFamily="18" charset="0"/>
                </a:endParaRPr>
              </a:p>
              <a:p>
                <a:r>
                  <a:rPr lang="en-US" sz="2200">
                    <a:latin typeface="Palatino Linotype" panose="02040502050505030304" pitchFamily="18" charset="0"/>
                  </a:rPr>
                  <a:t>	X </a:t>
                </a:r>
                <a:r>
                  <a:rPr lang="en-US" sz="2200">
                    <a:latin typeface="Palatino Linotype" panose="0204050205050503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−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𝑚𝑒𝑎𝑛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𝑠𝑡𝑑</m:t>
                        </m:r>
                      </m:den>
                    </m:f>
                  </m:oMath>
                </a14:m>
                <a:endParaRPr lang="en-US" sz="220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E146C5AC-3F64-4471-8718-2B7576687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53" y="1358284"/>
                <a:ext cx="3959441" cy="1234890"/>
              </a:xfrm>
              <a:prstGeom prst="rect">
                <a:avLst/>
              </a:prstGeom>
              <a:blipFill>
                <a:blip r:embed="rId2"/>
                <a:stretch>
                  <a:fillRect l="-2619" t="-3960" b="-3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1D2E0E5C-99AE-4242-B95F-35F42F6D1685}"/>
                  </a:ext>
                </a:extLst>
              </p:cNvPr>
              <p:cNvSpPr txBox="1"/>
              <p:nvPr/>
            </p:nvSpPr>
            <p:spPr>
              <a:xfrm>
                <a:off x="863353" y="3344293"/>
                <a:ext cx="3959441" cy="128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>
                    <a:latin typeface="Palatino Linotype" panose="02040502050505030304" pitchFamily="18" charset="0"/>
                  </a:rPr>
                  <a:t>2. </a:t>
                </a:r>
                <a:r>
                  <a:rPr lang="en-US" sz="2800" b="0" i="0" u="none" strike="noStrike" baseline="0">
                    <a:solidFill>
                      <a:srgbClr val="000000"/>
                    </a:solidFill>
                    <a:latin typeface="Palatino Linotype" panose="02040502050505030304" pitchFamily="18" charset="0"/>
                  </a:rPr>
                  <a:t>Min-Max</a:t>
                </a:r>
                <a:endParaRPr lang="en-US" sz="2500" b="0" i="0" u="none" strike="noStrike" baseline="0">
                  <a:solidFill>
                    <a:srgbClr val="000000"/>
                  </a:solidFill>
                  <a:latin typeface="Palatino Linotype" panose="02040502050505030304" pitchFamily="18" charset="0"/>
                </a:endParaRPr>
              </a:p>
              <a:p>
                <a:endParaRPr lang="en-US">
                  <a:latin typeface="Palatino Linotype" panose="02040502050505030304" pitchFamily="18" charset="0"/>
                </a:endParaRPr>
              </a:p>
              <a:p>
                <a:r>
                  <a:rPr lang="en-US" sz="2200">
                    <a:latin typeface="Palatino Linotype" panose="02040502050505030304" pitchFamily="18" charset="0"/>
                  </a:rPr>
                  <a:t>	X </a:t>
                </a:r>
                <a:r>
                  <a:rPr lang="en-US" sz="2200">
                    <a:latin typeface="Palatino Linotype" panose="0204050205050503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−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𝑚𝑖𝑛</m:t>
                        </m:r>
                      </m:num>
                      <m:den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𝑚𝑖𝑛</m:t>
                            </m:r>
                          </m:e>
                        </m:func>
                      </m:den>
                    </m:f>
                  </m:oMath>
                </a14:m>
                <a:endParaRPr lang="en-US" sz="220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1D2E0E5C-99AE-4242-B95F-35F42F6D1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53" y="3344293"/>
                <a:ext cx="3959441" cy="1281056"/>
              </a:xfrm>
              <a:prstGeom prst="rect">
                <a:avLst/>
              </a:prstGeom>
              <a:blipFill>
                <a:blip r:embed="rId3"/>
                <a:stretch>
                  <a:fillRect l="-2619" t="-5714"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2E2E83D9-E82F-424C-81BB-96515325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E789E14-EBF9-4C72-90D2-3B3F2FE70FCF}"/>
              </a:ext>
            </a:extLst>
          </p:cNvPr>
          <p:cNvSpPr txBox="1"/>
          <p:nvPr/>
        </p:nvSpPr>
        <p:spPr>
          <a:xfrm>
            <a:off x="683581" y="550416"/>
            <a:ext cx="37552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>
                <a:latin typeface="Palatino Linotype" panose="02040502050505030304" pitchFamily="18" charset="0"/>
              </a:rPr>
              <a:t>Application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1C26740-2A5A-4FCF-A97A-BC3669CE3175}"/>
              </a:ext>
            </a:extLst>
          </p:cNvPr>
          <p:cNvSpPr txBox="1"/>
          <p:nvPr/>
        </p:nvSpPr>
        <p:spPr>
          <a:xfrm>
            <a:off x="683581" y="1347046"/>
            <a:ext cx="112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This dataset has been used in several papers to create ML model for anomaly detection in SCADA system.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07F2DC7-9E77-4C83-9D83-D0519C31F498}"/>
              </a:ext>
            </a:extLst>
          </p:cNvPr>
          <p:cNvSpPr txBox="1"/>
          <p:nvPr/>
        </p:nvSpPr>
        <p:spPr>
          <a:xfrm>
            <a:off x="683581" y="1882066"/>
            <a:ext cx="109905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Some related papers:</a:t>
            </a:r>
          </a:p>
          <a:p>
            <a:pPr marL="342900" indent="-342900">
              <a:buAutoNum type="arabicPeriod"/>
            </a:pPr>
            <a:r>
              <a:rPr lang="en-US">
                <a:latin typeface="Palatino Linotype" panose="02040502050505030304" pitchFamily="18" charset="0"/>
              </a:rPr>
              <a:t>R. Lopez Perez, F. </a:t>
            </a:r>
            <a:r>
              <a:rPr lang="en-US" err="1">
                <a:latin typeface="Palatino Linotype" panose="02040502050505030304" pitchFamily="18" charset="0"/>
              </a:rPr>
              <a:t>Adamsky</a:t>
            </a:r>
            <a:r>
              <a:rPr lang="en-US">
                <a:latin typeface="Palatino Linotype" panose="02040502050505030304" pitchFamily="18" charset="0"/>
              </a:rPr>
              <a:t>, R. </a:t>
            </a:r>
            <a:r>
              <a:rPr lang="en-US" err="1">
                <a:latin typeface="Palatino Linotype" panose="02040502050505030304" pitchFamily="18" charset="0"/>
              </a:rPr>
              <a:t>Soua</a:t>
            </a:r>
            <a:r>
              <a:rPr lang="en-US">
                <a:latin typeface="Palatino Linotype" panose="02040502050505030304" pitchFamily="18" charset="0"/>
              </a:rPr>
              <a:t> and T. Engel, "Machine Learning for Reliable Network Attack Detection in SCADA Systems," 2018 17th IEEE International Conference On Trust, Security And Privacy In Computing And Communications/ 12th IEEE International Conference On Big Data Science And Engineering (</a:t>
            </a:r>
            <a:r>
              <a:rPr lang="en-US" err="1">
                <a:latin typeface="Palatino Linotype" panose="02040502050505030304" pitchFamily="18" charset="0"/>
              </a:rPr>
              <a:t>TrustCom</a:t>
            </a:r>
            <a:r>
              <a:rPr lang="en-US">
                <a:latin typeface="Palatino Linotype" panose="02040502050505030304" pitchFamily="18" charset="0"/>
              </a:rPr>
              <a:t>/</a:t>
            </a:r>
            <a:r>
              <a:rPr lang="en-US" err="1">
                <a:latin typeface="Palatino Linotype" panose="02040502050505030304" pitchFamily="18" charset="0"/>
              </a:rPr>
              <a:t>BigDataSE</a:t>
            </a:r>
            <a:r>
              <a:rPr lang="en-US">
                <a:latin typeface="Palatino Linotype" panose="02040502050505030304" pitchFamily="18" charset="0"/>
              </a:rPr>
              <a:t>), New York, NY, USA, 2018, pp. 633-638, </a:t>
            </a:r>
            <a:r>
              <a:rPr lang="en-US" err="1">
                <a:latin typeface="Palatino Linotype" panose="02040502050505030304" pitchFamily="18" charset="0"/>
              </a:rPr>
              <a:t>doi</a:t>
            </a:r>
            <a:r>
              <a:rPr lang="en-US">
                <a:latin typeface="Palatino Linotype" panose="02040502050505030304" pitchFamily="18" charset="0"/>
              </a:rPr>
              <a:t>: 10.1109/</a:t>
            </a:r>
            <a:r>
              <a:rPr lang="en-US" err="1">
                <a:latin typeface="Palatino Linotype" panose="02040502050505030304" pitchFamily="18" charset="0"/>
              </a:rPr>
              <a:t>TrustCom</a:t>
            </a:r>
            <a:r>
              <a:rPr lang="en-US">
                <a:latin typeface="Palatino Linotype" panose="02040502050505030304" pitchFamily="18" charset="0"/>
              </a:rPr>
              <a:t>/BigDataSE.2018.00094.</a:t>
            </a:r>
          </a:p>
          <a:p>
            <a:pPr marL="342900" indent="-342900">
              <a:buAutoNum type="arabicPeriod"/>
            </a:pPr>
            <a:endParaRPr lang="en-US">
              <a:latin typeface="Palatino Linotype" panose="02040502050505030304" pitchFamily="18" charset="0"/>
            </a:endParaRPr>
          </a:p>
          <a:p>
            <a:pPr marL="342900" indent="-342900">
              <a:buAutoNum type="arabicPeriod"/>
            </a:pPr>
            <a:r>
              <a:rPr lang="en-US">
                <a:latin typeface="Palatino Linotype" panose="02040502050505030304" pitchFamily="18" charset="0"/>
              </a:rPr>
              <a:t>J. M. Beaver, R. C. Borges-</a:t>
            </a:r>
            <a:r>
              <a:rPr lang="en-US" err="1">
                <a:latin typeface="Palatino Linotype" panose="02040502050505030304" pitchFamily="18" charset="0"/>
              </a:rPr>
              <a:t>Hink</a:t>
            </a:r>
            <a:r>
              <a:rPr lang="en-US">
                <a:latin typeface="Palatino Linotype" panose="02040502050505030304" pitchFamily="18" charset="0"/>
              </a:rPr>
              <a:t> and M. A. Buckner, "An Evaluation of Machine Learning Methods to Detect Malicious SCADA Communications," 2013 12th International Conference on Machine Learning and Applications, Miami, FL, USA, 2013, pp. 54-59, </a:t>
            </a:r>
            <a:r>
              <a:rPr lang="en-US" err="1">
                <a:latin typeface="Palatino Linotype" panose="02040502050505030304" pitchFamily="18" charset="0"/>
              </a:rPr>
              <a:t>doi</a:t>
            </a:r>
            <a:r>
              <a:rPr lang="en-US">
                <a:latin typeface="Palatino Linotype" panose="02040502050505030304" pitchFamily="18" charset="0"/>
              </a:rPr>
              <a:t>: 10.1109/ICMLA.2013.105.</a:t>
            </a:r>
          </a:p>
          <a:p>
            <a:pPr marL="342900" indent="-342900">
              <a:buAutoNum type="arabicPeriod"/>
            </a:pPr>
            <a:endParaRPr lang="en-US">
              <a:latin typeface="Palatino Linotype" panose="0204050205050503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b="0" i="0">
                <a:solidFill>
                  <a:srgbClr val="111111"/>
                </a:solidFill>
                <a:effectLst/>
                <a:latin typeface="Palatino Linotype" panose="02040502050505030304" pitchFamily="18" charset="0"/>
              </a:rPr>
              <a:t>Industrial Control System Traffic Data Sets for Intrusion Detection Research. Doi: </a:t>
            </a:r>
            <a:r>
              <a:rPr lang="en-US" b="0" i="0" u="sng">
                <a:solidFill>
                  <a:srgbClr val="777777"/>
                </a:solidFill>
                <a:effectLst/>
                <a:latin typeface="Palatino Linotype" panose="02040502050505030304" pitchFamily="18" charset="0"/>
                <a:hlinkClick r:id="rId2"/>
              </a:rPr>
              <a:t>10.1007/978-3-662-45355-1_5</a:t>
            </a:r>
            <a:endParaRPr lang="en-US" b="0" i="0" u="sng">
              <a:solidFill>
                <a:srgbClr val="777777"/>
              </a:solidFill>
              <a:effectLst/>
              <a:latin typeface="Palatino Linotype" panose="02040502050505030304" pitchFamily="18" charset="0"/>
            </a:endParaRPr>
          </a:p>
          <a:p>
            <a:pPr marL="342900" indent="-342900">
              <a:buFontTx/>
              <a:buAutoNum type="arabicPeriod"/>
            </a:pPr>
            <a:endParaRPr lang="en-US" b="0" i="0" u="sng">
              <a:solidFill>
                <a:srgbClr val="777777"/>
              </a:solidFill>
              <a:effectLst/>
              <a:latin typeface="Palatino Linotype" panose="0204050205050503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i="0">
                <a:solidFill>
                  <a:srgbClr val="2E414F"/>
                </a:solidFill>
                <a:effectLst/>
                <a:latin typeface="Palatino Linotype" panose="02040502050505030304" pitchFamily="18" charset="0"/>
              </a:rPr>
              <a:t>Classifying Categories of SCADA Attacks in a Big Data Framework. Doi:</a:t>
            </a:r>
            <a:r>
              <a:rPr lang="en-US" b="1" i="0">
                <a:solidFill>
                  <a:srgbClr val="2E414F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b="1" i="0" u="sng">
                <a:solidFill>
                  <a:srgbClr val="546973"/>
                </a:solidFill>
                <a:effectLst/>
                <a:latin typeface="Palatino Linotype" panose="02040502050505030304" pitchFamily="18" charset="0"/>
                <a:hlinkClick r:id="rId3"/>
              </a:rPr>
              <a:t>10.1007/S40745-018-0141-8</a:t>
            </a:r>
            <a:endParaRPr lang="en-US" b="1" i="0">
              <a:solidFill>
                <a:srgbClr val="2E414F"/>
              </a:solidFill>
              <a:effectLst/>
              <a:latin typeface="Palatino Linotype" panose="02040502050505030304" pitchFamily="18" charset="0"/>
            </a:endParaRPr>
          </a:p>
          <a:p>
            <a:pPr marL="342900" indent="-342900">
              <a:buFontTx/>
              <a:buAutoNum type="arabicPeriod"/>
            </a:pPr>
            <a:endParaRPr lang="en-US" b="1" i="0">
              <a:solidFill>
                <a:srgbClr val="2E414F"/>
              </a:solidFill>
              <a:effectLst/>
              <a:latin typeface="Palatino Linotype" panose="02040502050505030304" pitchFamily="18" charset="0"/>
            </a:endParaRPr>
          </a:p>
          <a:p>
            <a:pPr marL="342900" indent="-342900">
              <a:buFontTx/>
              <a:buAutoNum type="arabicPeriod"/>
            </a:pPr>
            <a:endParaRPr lang="en-US" b="0" i="0">
              <a:solidFill>
                <a:srgbClr val="777777"/>
              </a:solidFill>
              <a:effectLst/>
              <a:latin typeface="Palatino Linotype" panose="02040502050505030304" pitchFamily="18" charset="0"/>
            </a:endParaRPr>
          </a:p>
          <a:p>
            <a:pPr marL="342900" indent="-342900">
              <a:buAutoNum type="arabicPeriod"/>
            </a:pPr>
            <a:endParaRPr lang="en-US" b="0" i="0">
              <a:solidFill>
                <a:srgbClr val="111111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77588DAF-28CD-42A0-8CE5-D1C3340D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8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766C2E1-C078-441C-803A-CFD22FACCE8D}"/>
              </a:ext>
            </a:extLst>
          </p:cNvPr>
          <p:cNvSpPr txBox="1"/>
          <p:nvPr/>
        </p:nvSpPr>
        <p:spPr>
          <a:xfrm>
            <a:off x="863353" y="1202898"/>
            <a:ext cx="94258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latin typeface="Palatino Linotype" panose="02040502050505030304" pitchFamily="18" charset="0"/>
              </a:rPr>
              <a:t>The gas pipeline system used to collect the datasets was provided by Mississippi State University’s in-house SCADA lab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>
              <a:latin typeface="Palatino Linotype" panose="0204050205050503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>
                <a:latin typeface="Palatino Linotype" panose="02040502050505030304" pitchFamily="18" charset="0"/>
              </a:rPr>
              <a:t>The system consists of three major components: sensors and actuators, a communication network, and supervisory control</a:t>
            </a:r>
            <a:endParaRPr lang="en-US">
              <a:latin typeface="Palatino Linotype" panose="0204050205050503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8B2BD57-8AC3-456B-A2E8-C4A08C8FA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430" y="2935970"/>
            <a:ext cx="7109138" cy="2866417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A55E548-0452-4B12-8E66-F88E3E88371B}"/>
              </a:ext>
            </a:extLst>
          </p:cNvPr>
          <p:cNvSpPr txBox="1"/>
          <p:nvPr/>
        </p:nvSpPr>
        <p:spPr>
          <a:xfrm>
            <a:off x="4606030" y="5802387"/>
            <a:ext cx="3286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>
                <a:latin typeface="Palatino Linotype" panose="02040502050505030304" pitchFamily="18" charset="0"/>
              </a:rPr>
              <a:t>Gas Pipeline System and HMI</a:t>
            </a:r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F4A3608-4828-45A4-A540-021E9E596E24}"/>
              </a:ext>
            </a:extLst>
          </p:cNvPr>
          <p:cNvSpPr txBox="1"/>
          <p:nvPr/>
        </p:nvSpPr>
        <p:spPr>
          <a:xfrm>
            <a:off x="703555" y="485598"/>
            <a:ext cx="674481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i="0" u="none" strike="noStrike" baseline="0">
                <a:latin typeface="Palatino Linotype" panose="02040502050505030304" pitchFamily="18" charset="0"/>
              </a:rPr>
              <a:t>Introduction</a:t>
            </a:r>
            <a:endParaRPr lang="en-US" sz="3500">
              <a:latin typeface="Palatino Linotype" panose="02040502050505030304" pitchFamily="18" charset="0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5CCB74C-6D91-4C17-BA80-D50438CF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5E6A792-973B-439E-A827-6060C7F65A70}"/>
              </a:ext>
            </a:extLst>
          </p:cNvPr>
          <p:cNvSpPr txBox="1"/>
          <p:nvPr/>
        </p:nvSpPr>
        <p:spPr>
          <a:xfrm>
            <a:off x="703555" y="485598"/>
            <a:ext cx="674481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i="0" u="none" strike="noStrike" baseline="0">
                <a:latin typeface="TimesNewRoman,Bold"/>
              </a:rPr>
              <a:t>Dataset Collection Methodology</a:t>
            </a:r>
            <a:endParaRPr lang="en-US" sz="350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21BD4A7-881E-4A19-BBD0-EF99D2C986A4}"/>
              </a:ext>
            </a:extLst>
          </p:cNvPr>
          <p:cNvSpPr txBox="1"/>
          <p:nvPr/>
        </p:nvSpPr>
        <p:spPr>
          <a:xfrm>
            <a:off x="851515" y="1766656"/>
            <a:ext cx="1068057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0" i="0" u="none" strike="noStrike" baseline="0">
                <a:latin typeface="Palatino Linotype" panose="02040502050505030304" pitchFamily="18" charset="0"/>
              </a:rPr>
              <a:t>The dataset proposed and created for this research is a second iteration of a previous dataset from a gas pipeline system to fill the void in IDS research for SCADA Applications.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200" b="0" i="0" u="none" strike="noStrike" baseline="0">
              <a:latin typeface="Palatino Linotype" panose="020405020505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0" i="0" u="none" strike="noStrike" baseline="0">
                <a:latin typeface="Palatino Linotype" panose="02040502050505030304" pitchFamily="18" charset="0"/>
              </a:rPr>
              <a:t>The paper by Thornton showed that the previous dataset was unsuitable for IDS research due to obvious correlations between particular parameters and the result to be predicted by the algorithms.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200" b="0" i="0" u="none" strike="noStrike" baseline="0">
              <a:latin typeface="Palatino Linotype" panose="020405020505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>
                <a:latin typeface="Palatino Linotype" panose="02040502050505030304" pitchFamily="18" charset="0"/>
              </a:rPr>
              <a:t>Applying a new method to create dataset: </a:t>
            </a:r>
            <a:r>
              <a:rPr lang="en-US" sz="2200" b="0" i="0" u="none" strike="noStrike" baseline="0">
                <a:latin typeface="Palatino Linotype" panose="02040502050505030304" pitchFamily="18" charset="0"/>
              </a:rPr>
              <a:t>parameterize and randomize the order in which the attacks were executed.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200" b="0" i="0" u="none" strike="noStrike" baseline="0">
              <a:latin typeface="Palatino Linotype" panose="02040502050505030304" pitchFamily="18" charset="0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B7122BE0-B613-4C6E-B420-5FCF37CB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5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356C6EC-152A-400C-AF88-BEA8C1326B0A}"/>
              </a:ext>
            </a:extLst>
          </p:cNvPr>
          <p:cNvSpPr txBox="1"/>
          <p:nvPr/>
        </p:nvSpPr>
        <p:spPr>
          <a:xfrm>
            <a:off x="561511" y="556619"/>
            <a:ext cx="382405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0" u="none" strike="noStrike" baseline="0">
                <a:latin typeface="Palatino Linotype" panose="02040502050505030304" pitchFamily="18" charset="0"/>
              </a:rPr>
              <a:t>Dataset Description</a:t>
            </a:r>
            <a:endParaRPr lang="en-US" sz="3000">
              <a:latin typeface="Palatino Linotype" panose="02040502050505030304" pitchFamily="18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B8D4CD2-9410-4357-801E-528BEB3514B7}"/>
              </a:ext>
            </a:extLst>
          </p:cNvPr>
          <p:cNvSpPr txBox="1"/>
          <p:nvPr/>
        </p:nvSpPr>
        <p:spPr>
          <a:xfrm>
            <a:off x="976542" y="1775534"/>
            <a:ext cx="105022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0" i="0" u="none" strike="noStrike" baseline="0">
                <a:latin typeface="Palatino Linotype" panose="02040502050505030304" pitchFamily="18" charset="0"/>
              </a:rPr>
              <a:t>274,627 instances.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b="0" i="0" u="none" strike="noStrike" baseline="0">
              <a:latin typeface="Palatino Linotype" panose="020405020505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0" i="0" u="none" strike="noStrike" baseline="0">
                <a:latin typeface="Palatino Linotype" panose="02040502050505030304" pitchFamily="18" charset="0"/>
              </a:rPr>
              <a:t>Each instance in the dataset contains network traffic information along with payload information.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200" b="0" i="0" u="none" strike="noStrike" baseline="0">
              <a:latin typeface="Palatino Linotype" panose="0204050205050503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baseline="0">
                <a:latin typeface="Palatino Linotype" panose="02040502050505030304" pitchFamily="18" charset="0"/>
              </a:rPr>
              <a:t>The network information provides a pattern of communication for intrusion detection systems to train against.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>
              <a:latin typeface="Palatino Linotype" panose="0204050205050503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baseline="0">
                <a:latin typeface="Palatino Linotype" panose="02040502050505030304" pitchFamily="18" charset="0"/>
              </a:rPr>
              <a:t>The payload information provides information about the gas pipeline’s state, settings, and parameters.</a:t>
            </a:r>
            <a:endParaRPr lang="en-US" sz="2200">
              <a:latin typeface="Palatino Linotype" panose="02040502050505030304" pitchFamily="18" charset="0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99E06C6-1763-4D8E-8559-0BFF99E5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0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1CBB6A0-336B-418B-8713-25E9839984B9}"/>
              </a:ext>
            </a:extLst>
          </p:cNvPr>
          <p:cNvSpPr txBox="1"/>
          <p:nvPr/>
        </p:nvSpPr>
        <p:spPr>
          <a:xfrm>
            <a:off x="571036" y="556619"/>
            <a:ext cx="382405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0" u="none" strike="noStrike" baseline="0">
                <a:latin typeface="Palatino Linotype" panose="02040502050505030304" pitchFamily="18" charset="0"/>
              </a:rPr>
              <a:t>Raw dataset</a:t>
            </a:r>
            <a:endParaRPr lang="en-US" sz="3000">
              <a:latin typeface="Palatino Linotype" panose="0204050205050503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94D1597-2312-47CA-AFD4-428B0E415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14" y="2313624"/>
            <a:ext cx="8551572" cy="2568102"/>
          </a:xfrm>
          <a:prstGeom prst="rect">
            <a:avLst/>
          </a:prstGeom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5468C26-AD32-4E95-AAF9-75EB8B97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8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1CBB6A0-336B-418B-8713-25E9839984B9}"/>
              </a:ext>
            </a:extLst>
          </p:cNvPr>
          <p:cNvSpPr txBox="1"/>
          <p:nvPr/>
        </p:nvSpPr>
        <p:spPr>
          <a:xfrm>
            <a:off x="571036" y="556619"/>
            <a:ext cx="382405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0" u="none" strike="noStrike" baseline="0">
                <a:latin typeface="Palatino Linotype" panose="02040502050505030304" pitchFamily="18" charset="0"/>
              </a:rPr>
              <a:t>Raw dataset</a:t>
            </a:r>
            <a:endParaRPr lang="en-US" sz="3000">
              <a:latin typeface="Palatino Linotype" panose="02040502050505030304" pitchFamily="18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E3FF048-91AF-42F7-9B22-7206F675B881}"/>
              </a:ext>
            </a:extLst>
          </p:cNvPr>
          <p:cNvSpPr txBox="1"/>
          <p:nvPr/>
        </p:nvSpPr>
        <p:spPr>
          <a:xfrm>
            <a:off x="1393793" y="1910707"/>
            <a:ext cx="99163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Palatino Linotype" panose="02040502050505030304" pitchFamily="18" charset="0"/>
              </a:rPr>
              <a:t>6 features:</a:t>
            </a:r>
          </a:p>
          <a:p>
            <a:pPr marL="342900" indent="-342900" algn="l">
              <a:buAutoNum type="arabicPeriod"/>
            </a:pPr>
            <a:r>
              <a:rPr lang="en-US" sz="2200">
                <a:latin typeface="Palatino Linotype" panose="02040502050505030304" pitchFamily="18" charset="0"/>
              </a:rPr>
              <a:t>Modbus frame: </a:t>
            </a:r>
            <a:r>
              <a:rPr lang="en-US" sz="2200" b="0" i="0" u="none" strike="noStrike" baseline="0">
                <a:latin typeface="Palatino Linotype" panose="02040502050505030304" pitchFamily="18" charset="0"/>
              </a:rPr>
              <a:t>contain all information from the network, state, and parameters of the gas pipeline</a:t>
            </a:r>
          </a:p>
          <a:p>
            <a:pPr marL="342900" indent="-342900" algn="l">
              <a:buAutoNum type="arabicPeriod"/>
            </a:pPr>
            <a:r>
              <a:rPr lang="en-US" sz="2200">
                <a:latin typeface="Palatino Linotype" panose="02040502050505030304" pitchFamily="18" charset="0"/>
              </a:rPr>
              <a:t>The category of attack</a:t>
            </a:r>
          </a:p>
          <a:p>
            <a:pPr marL="342900" indent="-342900" algn="l">
              <a:buAutoNum type="arabicPeriod"/>
            </a:pPr>
            <a:r>
              <a:rPr lang="en-US" sz="2200" b="0" i="0" u="none" strike="noStrike" baseline="0">
                <a:latin typeface="Palatino Linotype" panose="02040502050505030304" pitchFamily="18" charset="0"/>
              </a:rPr>
              <a:t>Specific at</a:t>
            </a:r>
            <a:r>
              <a:rPr lang="en-US" sz="2200">
                <a:latin typeface="Palatino Linotype" panose="02040502050505030304" pitchFamily="18" charset="0"/>
              </a:rPr>
              <a:t>tack</a:t>
            </a:r>
          </a:p>
          <a:p>
            <a:pPr marL="342900" indent="-342900" algn="l">
              <a:buAutoNum type="arabicPeriod"/>
            </a:pPr>
            <a:r>
              <a:rPr lang="en-US" sz="2200" b="0" i="0" u="none" strike="noStrike" baseline="0">
                <a:latin typeface="Palatino Linotype" panose="02040502050505030304" pitchFamily="18" charset="0"/>
              </a:rPr>
              <a:t>Source of the</a:t>
            </a:r>
            <a:r>
              <a:rPr lang="en-US" sz="2200">
                <a:latin typeface="Palatino Linotype" panose="02040502050505030304" pitchFamily="18" charset="0"/>
              </a:rPr>
              <a:t> frame</a:t>
            </a:r>
          </a:p>
          <a:p>
            <a:pPr marL="342900" indent="-342900" algn="l">
              <a:buAutoNum type="arabicPeriod"/>
            </a:pPr>
            <a:r>
              <a:rPr lang="en-US" sz="2200">
                <a:latin typeface="Palatino Linotype" panose="02040502050505030304" pitchFamily="18" charset="0"/>
              </a:rPr>
              <a:t>Destination of the frame</a:t>
            </a:r>
          </a:p>
          <a:p>
            <a:pPr marL="342900" indent="-342900" algn="l">
              <a:buAutoNum type="arabicPeriod"/>
            </a:pPr>
            <a:r>
              <a:rPr lang="en-US" sz="2200">
                <a:latin typeface="Palatino Linotype" panose="02040502050505030304" pitchFamily="18" charset="0"/>
              </a:rPr>
              <a:t>Time stamp</a:t>
            </a:r>
            <a:endParaRPr lang="en-US" sz="2200" b="0" i="0" u="none" strike="noStrike" baseline="0">
              <a:latin typeface="Palatino Linotype" panose="02040502050505030304" pitchFamily="18" charset="0"/>
            </a:endParaRPr>
          </a:p>
        </p:txBody>
      </p:sp>
      <p:sp>
        <p:nvSpPr>
          <p:cNvPr id="3" name="Ngoặc móc Kép 2">
            <a:extLst>
              <a:ext uri="{FF2B5EF4-FFF2-40B4-BE49-F238E27FC236}">
                <a16:creationId xmlns:a16="http://schemas.microsoft.com/office/drawing/2014/main" id="{9594BABA-D09B-4CE3-ABB3-E6FB54D2FFA3}"/>
              </a:ext>
            </a:extLst>
          </p:cNvPr>
          <p:cNvSpPr/>
          <p:nvPr/>
        </p:nvSpPr>
        <p:spPr>
          <a:xfrm>
            <a:off x="6652333" y="3668293"/>
            <a:ext cx="3157483" cy="7542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Palatino Linotype" panose="02040502050505030304" pitchFamily="18" charset="0"/>
            </a:endParaRPr>
          </a:p>
        </p:txBody>
      </p: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5BD8D96D-761A-4F75-8C84-C77BE436C2A6}"/>
              </a:ext>
            </a:extLst>
          </p:cNvPr>
          <p:cNvCxnSpPr/>
          <p:nvPr/>
        </p:nvCxnSpPr>
        <p:spPr>
          <a:xfrm>
            <a:off x="5157926" y="3808520"/>
            <a:ext cx="0" cy="432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C06DB121-A9A4-4F18-9880-23BD558892C0}"/>
              </a:ext>
            </a:extLst>
          </p:cNvPr>
          <p:cNvCxnSpPr/>
          <p:nvPr/>
        </p:nvCxnSpPr>
        <p:spPr>
          <a:xfrm>
            <a:off x="5277773" y="4045439"/>
            <a:ext cx="1074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2AB3F720-26AC-4786-8E0D-927E3843D0F3}"/>
              </a:ext>
            </a:extLst>
          </p:cNvPr>
          <p:cNvSpPr txBox="1"/>
          <p:nvPr/>
        </p:nvSpPr>
        <p:spPr>
          <a:xfrm>
            <a:off x="6974884" y="3583774"/>
            <a:ext cx="2512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latin typeface="Palatino Linotype" panose="02040502050505030304" pitchFamily="18" charset="0"/>
              </a:rPr>
              <a:t>Master device</a:t>
            </a:r>
          </a:p>
          <a:p>
            <a:pPr marL="342900" indent="-342900">
              <a:buAutoNum type="arabicPeriod"/>
            </a:pPr>
            <a:r>
              <a:rPr lang="en-US">
                <a:latin typeface="Palatino Linotype" panose="02040502050505030304" pitchFamily="18" charset="0"/>
              </a:rPr>
              <a:t>Man-in-the-middle</a:t>
            </a:r>
          </a:p>
          <a:p>
            <a:pPr marL="342900" indent="-342900">
              <a:buAutoNum type="arabicPeriod"/>
            </a:pPr>
            <a:r>
              <a:rPr lang="en-US">
                <a:latin typeface="Palatino Linotype" panose="02040502050505030304" pitchFamily="18" charset="0"/>
              </a:rPr>
              <a:t>Slave device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85BC182-EDB5-404E-A622-8FF226AF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1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C76E1BF-9D4F-4DFD-9FFA-05AB96606F27}"/>
              </a:ext>
            </a:extLst>
          </p:cNvPr>
          <p:cNvSpPr txBox="1"/>
          <p:nvPr/>
        </p:nvSpPr>
        <p:spPr>
          <a:xfrm>
            <a:off x="785581" y="565212"/>
            <a:ext cx="36766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Palatino Linotype" panose="02040502050505030304" pitchFamily="18" charset="0"/>
              </a:rPr>
              <a:t>ARFF file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B2F6581-9C7B-485B-8EB4-6EF8D3D1E248}"/>
              </a:ext>
            </a:extLst>
          </p:cNvPr>
          <p:cNvSpPr txBox="1"/>
          <p:nvPr/>
        </p:nvSpPr>
        <p:spPr>
          <a:xfrm>
            <a:off x="647700" y="1368094"/>
            <a:ext cx="561993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u="none" strike="noStrike" baseline="0">
                <a:latin typeface="Palatino Linotype" panose="02040502050505030304" pitchFamily="18" charset="0"/>
              </a:rPr>
              <a:t>The ARFF dataset was created to be used with WEKA</a:t>
            </a:r>
          </a:p>
          <a:p>
            <a:endParaRPr lang="en-US" sz="2200">
              <a:latin typeface="Palatino Linotype" panose="02040502050505030304" pitchFamily="18" charset="0"/>
            </a:endParaRPr>
          </a:p>
          <a:p>
            <a:r>
              <a:rPr lang="en-US" sz="2200">
                <a:latin typeface="Palatino Linotype" panose="02040502050505030304" pitchFamily="18" charset="0"/>
              </a:rPr>
              <a:t>20 features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EA265B07-2900-43B8-B0B1-EC62EE9EC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1199680"/>
            <a:ext cx="4524375" cy="4915371"/>
          </a:xfrm>
          <a:prstGeom prst="rect">
            <a:avLst/>
          </a:prstGeom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85A94BC-EE19-4BC1-8FAB-041B1C5B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3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E43CB77-4292-4EC0-A05A-CA73DC5CAFF0}"/>
              </a:ext>
            </a:extLst>
          </p:cNvPr>
          <p:cNvSpPr txBox="1"/>
          <p:nvPr/>
        </p:nvSpPr>
        <p:spPr>
          <a:xfrm>
            <a:off x="701336" y="536830"/>
            <a:ext cx="3639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Palatino Linotype" panose="02040502050505030304" pitchFamily="18" charset="0"/>
              </a:rPr>
              <a:t>Label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02C7E09-E8D8-4743-9FB2-5298800A9263}"/>
              </a:ext>
            </a:extLst>
          </p:cNvPr>
          <p:cNvSpPr txBox="1"/>
          <p:nvPr/>
        </p:nvSpPr>
        <p:spPr>
          <a:xfrm>
            <a:off x="701336" y="1322773"/>
            <a:ext cx="5202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>
                <a:latin typeface="Palatino Linotype" panose="02040502050505030304" pitchFamily="18" charset="0"/>
              </a:rPr>
              <a:t>Binary labels:	0 - normal</a:t>
            </a:r>
          </a:p>
          <a:p>
            <a:pPr lvl="4"/>
            <a:r>
              <a:rPr lang="en-US" sz="2200">
                <a:latin typeface="Palatino Linotype" panose="02040502050505030304" pitchFamily="18" charset="0"/>
              </a:rPr>
              <a:t>	1 - anomaly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3A8EA60-9F86-41BC-B194-CEDFD44B2D19}"/>
              </a:ext>
            </a:extLst>
          </p:cNvPr>
          <p:cNvSpPr txBox="1"/>
          <p:nvPr/>
        </p:nvSpPr>
        <p:spPr>
          <a:xfrm>
            <a:off x="701336" y="2601158"/>
            <a:ext cx="5513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Palatino Linotype" panose="02040502050505030304" pitchFamily="18" charset="0"/>
              </a:rPr>
              <a:t>2. </a:t>
            </a:r>
            <a:r>
              <a:rPr lang="en-US" sz="2200">
                <a:solidFill>
                  <a:srgbClr val="000000"/>
                </a:solidFill>
                <a:latin typeface="Palatino Linotype" panose="02040502050505030304" pitchFamily="18" charset="0"/>
              </a:rPr>
              <a:t>C</a:t>
            </a:r>
            <a:r>
              <a:rPr lang="en-US" sz="2200" b="0" i="0" u="none" strike="noStrike" baseline="0">
                <a:solidFill>
                  <a:srgbClr val="000000"/>
                </a:solidFill>
                <a:latin typeface="Palatino Linotype" panose="02040502050505030304" pitchFamily="18" charset="0"/>
              </a:rPr>
              <a:t>ategories </a:t>
            </a:r>
            <a:r>
              <a:rPr lang="en-US" sz="2200">
                <a:solidFill>
                  <a:srgbClr val="000000"/>
                </a:solidFill>
                <a:latin typeface="Palatino Linotype" panose="02040502050505030304" pitchFamily="18" charset="0"/>
              </a:rPr>
              <a:t>of attacks</a:t>
            </a:r>
            <a:r>
              <a:rPr lang="en-US" sz="2200" b="0" i="0" u="none" strike="noStrike" baseline="0">
                <a:solidFill>
                  <a:srgbClr val="000000"/>
                </a:solidFill>
                <a:latin typeface="Palatino Linotype" panose="02040502050505030304" pitchFamily="18" charset="0"/>
              </a:rPr>
              <a:t>:</a:t>
            </a:r>
            <a:endParaRPr lang="en-US" sz="2200">
              <a:latin typeface="Palatino Linotype" panose="0204050205050503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555CABB-723D-4ECA-8923-DA6B1DD20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130" y="2170115"/>
            <a:ext cx="6536370" cy="4132005"/>
          </a:xfrm>
          <a:prstGeom prst="rect">
            <a:avLst/>
          </a:prstGeom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F714499-76A5-4612-B8B0-ACC1F41F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2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E43CB77-4292-4EC0-A05A-CA73DC5CAFF0}"/>
              </a:ext>
            </a:extLst>
          </p:cNvPr>
          <p:cNvSpPr txBox="1"/>
          <p:nvPr/>
        </p:nvSpPr>
        <p:spPr>
          <a:xfrm>
            <a:off x="701337" y="550416"/>
            <a:ext cx="3639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Palatino Linotype" panose="02040502050505030304" pitchFamily="18" charset="0"/>
              </a:rPr>
              <a:t>Label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02C7E09-E8D8-4743-9FB2-5298800A9263}"/>
              </a:ext>
            </a:extLst>
          </p:cNvPr>
          <p:cNvSpPr txBox="1"/>
          <p:nvPr/>
        </p:nvSpPr>
        <p:spPr>
          <a:xfrm>
            <a:off x="701337" y="1426764"/>
            <a:ext cx="3009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Palatino Linotype" panose="02040502050505030304" pitchFamily="18" charset="0"/>
              </a:rPr>
              <a:t>3. Specific attacks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28F5C32B-5504-4F7A-B45D-EC762A5E6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573" y="54514"/>
            <a:ext cx="7341000" cy="6748971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157A679-767B-4B80-984A-990A7329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91F38"/>
      </a:dk2>
      <a:lt2>
        <a:srgbClr val="E2E8E2"/>
      </a:lt2>
      <a:accent1>
        <a:srgbClr val="DA36D0"/>
      </a:accent1>
      <a:accent2>
        <a:srgbClr val="8D24C8"/>
      </a:accent2>
      <a:accent3>
        <a:srgbClr val="5B36DA"/>
      </a:accent3>
      <a:accent4>
        <a:srgbClr val="2444C8"/>
      </a:accent4>
      <a:accent5>
        <a:srgbClr val="369ADA"/>
      </a:accent5>
      <a:accent6>
        <a:srgbClr val="21B6B2"/>
      </a:accent6>
      <a:hlink>
        <a:srgbClr val="3F78BF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SavonVTI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Thành Công Lê</dc:creator>
  <cp:revision>1</cp:revision>
  <dcterms:created xsi:type="dcterms:W3CDTF">2021-03-01T15:56:44Z</dcterms:created>
  <dcterms:modified xsi:type="dcterms:W3CDTF">2021-03-02T08:40:41Z</dcterms:modified>
</cp:coreProperties>
</file>