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alanquin Dark"/>
      <p:regular r:id="rId29"/>
      <p:bold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Poppins Black"/>
      <p:bold r:id="rId35"/>
      <p:boldItalic r:id="rId36"/>
    </p:embeddedFont>
    <p:embeddedFont>
      <p:font typeface="Poppins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lanquinDar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PalanquinDark-bold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PoppinsBlack-bold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PoppinsExtraBold-bold.fntdata"/><Relationship Id="rId14" Type="http://schemas.openxmlformats.org/officeDocument/2006/relationships/slide" Target="slides/slide9.xml"/><Relationship Id="rId36" Type="http://schemas.openxmlformats.org/officeDocument/2006/relationships/font" Target="fonts/PoppinsBlack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oppinsExtra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2b512f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2b512f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1a8d0fbd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31a8d0fb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1a8d0fbd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31a8d0fb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1a8d0fb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31a8d0fb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31a8d0fbd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31a8d0fbd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31a8d0fb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31a8d0f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ef0ff09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2ef0ff09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31a8d0fb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31a8d0fb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31a8d0fbd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31a8d0fbd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31a8d0fbd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31a8d0fbd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31a8d0f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31a8d0f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ef0ff0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ef0ff0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31a8d0fbd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31a8d0fbd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31a8d0fbd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31a8d0fb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31a8d0fb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31a8d0fb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31a8d0fb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31a8d0fb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31a8d0fb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31a8d0fb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013633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013633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a8d0fbd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a8d0fbd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1a8d0fb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1a8d0fb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1a8d0fb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31a8d0fb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1a8d0fbd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1a8d0fb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1a8d0fb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31a8d0fb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2800" y="1579073"/>
            <a:ext cx="38520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19400" y="1848900"/>
            <a:ext cx="38187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ctrTitle"/>
          </p:nvPr>
        </p:nvSpPr>
        <p:spPr>
          <a:xfrm>
            <a:off x="202750" y="910823"/>
            <a:ext cx="38520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2700">
                <a:latin typeface="Poppins ExtraBold"/>
                <a:ea typeface="Poppins ExtraBold"/>
                <a:cs typeface="Poppins ExtraBold"/>
                <a:sym typeface="Poppins ExtraBold"/>
              </a:rPr>
              <a:t>Aprendizagem e Decisão Inteligentes</a:t>
            </a:r>
            <a:endParaRPr i="1" sz="270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84000" y="3432000"/>
            <a:ext cx="29622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Grupo 11: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Ariana Lousada (a87998)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João Carvalho</a:t>
            </a:r>
            <a:r>
              <a:rPr lang="pt-PT" sz="1000"/>
              <a:t> (a93166)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Rui Armada (a90468)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Tiago Sousa (a67674)</a:t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2102200" y="2121300"/>
            <a:ext cx="1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Poppins"/>
                <a:ea typeface="Poppins"/>
                <a:cs typeface="Poppins"/>
                <a:sym typeface="Poppins"/>
              </a:rPr>
              <a:t>Trabalho Prático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000" y="152400"/>
            <a:ext cx="1229600" cy="6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0" y="1719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5F8195"/>
                </a:solidFill>
                <a:latin typeface="Poppins"/>
                <a:ea typeface="Poppins"/>
                <a:cs typeface="Poppins"/>
                <a:sym typeface="Poppins"/>
              </a:rPr>
              <a:t>Universidade do Minho</a:t>
            </a:r>
            <a:endParaRPr sz="1200">
              <a:solidFill>
                <a:srgbClr val="5F819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5F8195"/>
                </a:solidFill>
                <a:latin typeface="Poppins"/>
                <a:ea typeface="Poppins"/>
                <a:cs typeface="Poppins"/>
                <a:sym typeface="Poppins"/>
              </a:rPr>
              <a:t>Licenciatura em Engenharia Informática</a:t>
            </a:r>
            <a:endParaRPr sz="1200">
              <a:solidFill>
                <a:srgbClr val="5F819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150" y="910825"/>
            <a:ext cx="4077360" cy="408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392550" y="575400"/>
            <a:ext cx="7655100" cy="1971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392550" y="304800"/>
            <a:ext cx="8088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Correlação entre as variáveis </a:t>
            </a:r>
            <a:r>
              <a:rPr i="1"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Price </a:t>
            </a: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e </a:t>
            </a:r>
            <a:r>
              <a:rPr i="1"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Avg. Area Number of Rooms</a:t>
            </a:r>
            <a:endParaRPr i="1" sz="20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0" y="1565749"/>
            <a:ext cx="4348776" cy="2971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152" y="1565750"/>
            <a:ext cx="4348772" cy="29711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392550" y="575400"/>
            <a:ext cx="7655100" cy="1971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392550" y="304800"/>
            <a:ext cx="8088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Correlação entre as variáveis </a:t>
            </a:r>
            <a:r>
              <a:rPr i="1"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Price </a:t>
            </a: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e </a:t>
            </a:r>
            <a:r>
              <a:rPr i="1"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Avg. Area House Age</a:t>
            </a:r>
            <a:endParaRPr i="1" sz="20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0" y="1565749"/>
            <a:ext cx="4348776" cy="2971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726" y="1565763"/>
            <a:ext cx="4348774" cy="297113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026" y="888550"/>
            <a:ext cx="4109951" cy="411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Knime Environment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392550" y="285750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Trabalho Futuro</a:t>
            </a:r>
            <a:endParaRPr sz="36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375" y="1059800"/>
            <a:ext cx="5915249" cy="39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392550" y="285750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Dataset 2: </a:t>
            </a: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Intensidade do Trânsito</a:t>
            </a:r>
            <a:endParaRPr sz="36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650" y="1030800"/>
            <a:ext cx="3758700" cy="3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Análise dos dados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138" y="1259475"/>
            <a:ext cx="5045325" cy="351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140725" y="2368625"/>
            <a:ext cx="318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9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Intensidade do Trânsito</a:t>
            </a:r>
            <a:endParaRPr b="1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/>
          <p:nvPr/>
        </p:nvSpPr>
        <p:spPr>
          <a:xfrm>
            <a:off x="392550" y="575400"/>
            <a:ext cx="7655100" cy="1971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392550" y="304800"/>
            <a:ext cx="7488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Distribuição da </a:t>
            </a:r>
            <a:r>
              <a:rPr i="1"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Average_Speed_Diff no dataset</a:t>
            </a:r>
            <a:endParaRPr i="1" sz="20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575" y="917400"/>
            <a:ext cx="6598424" cy="39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/>
          <p:nvPr/>
        </p:nvSpPr>
        <p:spPr>
          <a:xfrm>
            <a:off x="7794725" y="881325"/>
            <a:ext cx="252900" cy="402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Tratamento dos dados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025" y="982125"/>
            <a:ext cx="6405940" cy="399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Estatísticas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" y="935200"/>
            <a:ext cx="7423209" cy="39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/>
        </p:nvSpPr>
        <p:spPr>
          <a:xfrm>
            <a:off x="2326125" y="1040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392550" y="575400"/>
            <a:ext cx="7655100" cy="1971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392550" y="304800"/>
            <a:ext cx="7488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Matriz de correlações entre variáveis</a:t>
            </a:r>
            <a:endParaRPr i="1" sz="20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450" y="1127575"/>
            <a:ext cx="3513075" cy="358703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4927546" y="2318955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92550" y="7278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48459" y="1327005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92559" y="3409880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504650" y="3542475"/>
            <a:ext cx="2682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92550" y="30315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Ordem de trabalhos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504650" y="1592200"/>
            <a:ext cx="3935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Dataset1</a:t>
            </a:r>
            <a:r>
              <a:rPr lang="pt-PT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: </a:t>
            </a:r>
            <a:r>
              <a:rPr lang="pt-PT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Valor de Habitação nos USA</a:t>
            </a:r>
            <a:endParaRPr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92552" y="14617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>
                <a:solidFill>
                  <a:srgbClr val="6FA8DC"/>
                </a:solidFill>
                <a:latin typeface="Poppins Black"/>
                <a:ea typeface="Poppins Black"/>
                <a:cs typeface="Poppins Black"/>
                <a:sym typeface="Poppins Black"/>
              </a:rPr>
              <a:t>1</a:t>
            </a:r>
            <a:endParaRPr sz="4800">
              <a:solidFill>
                <a:srgbClr val="6FA8D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36652" y="3544577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>
                <a:solidFill>
                  <a:srgbClr val="6FA8DC"/>
                </a:solidFill>
                <a:latin typeface="Poppins Black"/>
                <a:ea typeface="Poppins Black"/>
                <a:cs typeface="Poppins Black"/>
                <a:sym typeface="Poppins Black"/>
              </a:rPr>
              <a:t>2</a:t>
            </a:r>
            <a:endParaRPr sz="4800">
              <a:solidFill>
                <a:srgbClr val="6FA8D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971646" y="245365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>
                <a:solidFill>
                  <a:srgbClr val="6FA8DC"/>
                </a:solidFill>
                <a:latin typeface="Poppins Black"/>
                <a:ea typeface="Poppins Black"/>
                <a:cs typeface="Poppins Black"/>
                <a:sym typeface="Poppins Black"/>
              </a:rPr>
              <a:t>3</a:t>
            </a:r>
            <a:endParaRPr sz="4800">
              <a:solidFill>
                <a:srgbClr val="6FA8D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021550" y="2584150"/>
            <a:ext cx="2682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Trabalho Futuro</a:t>
            </a:r>
            <a:endParaRPr sz="18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716850" y="1713863"/>
            <a:ext cx="29622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Análise de dados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Tratamento dos dados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Trabalho futuro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504650" y="3731200"/>
            <a:ext cx="3935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Dataset2: </a:t>
            </a:r>
            <a:r>
              <a:rPr lang="pt-PT" sz="15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Intensidade do Trânsito</a:t>
            </a:r>
            <a:endParaRPr sz="15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716850" y="3852850"/>
            <a:ext cx="29622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Análise de dados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Tratamento dos dados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Trabalho futuro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/>
          <p:nvPr/>
        </p:nvSpPr>
        <p:spPr>
          <a:xfrm>
            <a:off x="392550" y="575400"/>
            <a:ext cx="7655100" cy="1971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392550" y="304800"/>
            <a:ext cx="7655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V</a:t>
            </a: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ariáveis com maior correlação com </a:t>
            </a:r>
            <a:r>
              <a:rPr i="1"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Average_Speed_Diff</a:t>
            </a:r>
            <a:endParaRPr i="1" sz="20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25" y="1077025"/>
            <a:ext cx="7633862" cy="39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Knime Environment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200"/>
            <a:ext cx="8715414" cy="351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392550" y="285750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Trabalho Futuro</a:t>
            </a:r>
            <a:endParaRPr sz="36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50" y="978500"/>
            <a:ext cx="5916106" cy="39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219400" y="1848900"/>
            <a:ext cx="38187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 txBox="1"/>
          <p:nvPr>
            <p:ph type="ctrTitle"/>
          </p:nvPr>
        </p:nvSpPr>
        <p:spPr>
          <a:xfrm>
            <a:off x="202750" y="910823"/>
            <a:ext cx="38520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2700">
                <a:latin typeface="Poppins ExtraBold"/>
                <a:ea typeface="Poppins ExtraBold"/>
                <a:cs typeface="Poppins ExtraBold"/>
                <a:sym typeface="Poppins ExtraBold"/>
              </a:rPr>
              <a:t>Aprendizagem e Decisão Inteligentes</a:t>
            </a:r>
            <a:endParaRPr i="1" sz="270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78" name="Google Shape;278;p36"/>
          <p:cNvSpPr txBox="1"/>
          <p:nvPr>
            <p:ph idx="1" type="subTitle"/>
          </p:nvPr>
        </p:nvSpPr>
        <p:spPr>
          <a:xfrm>
            <a:off x="384000" y="3432000"/>
            <a:ext cx="29622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Grupo 11: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Ariana Lousada (a87998)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João Carvalho (a93166)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Rui Armada (a90468)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Tiago Sousa (a67674)</a:t>
            </a:r>
            <a:endParaRPr sz="1000"/>
          </a:p>
        </p:txBody>
      </p:sp>
      <p:sp>
        <p:nvSpPr>
          <p:cNvPr id="279" name="Google Shape;279;p36"/>
          <p:cNvSpPr txBox="1"/>
          <p:nvPr/>
        </p:nvSpPr>
        <p:spPr>
          <a:xfrm>
            <a:off x="2102200" y="2121300"/>
            <a:ext cx="1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Poppins"/>
                <a:ea typeface="Poppins"/>
                <a:cs typeface="Poppins"/>
                <a:sym typeface="Poppins"/>
              </a:rPr>
              <a:t>Trabalho Prático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000" y="152400"/>
            <a:ext cx="1229600" cy="6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/>
        </p:nvSpPr>
        <p:spPr>
          <a:xfrm>
            <a:off x="0" y="1719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5F8195"/>
                </a:solidFill>
                <a:latin typeface="Poppins"/>
                <a:ea typeface="Poppins"/>
                <a:cs typeface="Poppins"/>
                <a:sym typeface="Poppins"/>
              </a:rPr>
              <a:t>Universidade do Minho</a:t>
            </a:r>
            <a:endParaRPr sz="1200">
              <a:solidFill>
                <a:srgbClr val="5F819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5F8195"/>
                </a:solidFill>
                <a:latin typeface="Poppins"/>
                <a:ea typeface="Poppins"/>
                <a:cs typeface="Poppins"/>
                <a:sym typeface="Poppins"/>
              </a:rPr>
              <a:t>Licenciatura em Engenharia Informática</a:t>
            </a:r>
            <a:endParaRPr sz="1200">
              <a:solidFill>
                <a:srgbClr val="5F819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150" y="910825"/>
            <a:ext cx="4077360" cy="408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92550" y="285750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Dataset1</a:t>
            </a: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: </a:t>
            </a: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Valor de Habitação nos USA</a:t>
            </a:r>
            <a:endParaRPr b="1" sz="15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538" y="898350"/>
            <a:ext cx="4138925" cy="41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Análise dos dados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50775" y="2451750"/>
            <a:ext cx="3734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9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Valor de Habitação nos USA</a:t>
            </a:r>
            <a:endParaRPr b="1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00" y="1012425"/>
            <a:ext cx="4395476" cy="399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Estatísticas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25" y="920025"/>
            <a:ext cx="6829146" cy="39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Tratamento</a:t>
            </a: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 dos dados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025" y="982125"/>
            <a:ext cx="6405940" cy="399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392550" y="575400"/>
            <a:ext cx="7655100" cy="1971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92550" y="304800"/>
            <a:ext cx="7488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Matriz de correlações entre variáveis</a:t>
            </a:r>
            <a:endParaRPr i="1" sz="20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313" y="1087500"/>
            <a:ext cx="3759375" cy="37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392550" y="575400"/>
            <a:ext cx="7655100" cy="1971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92550" y="304800"/>
            <a:ext cx="7488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C</a:t>
            </a: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orrelação entre as variáveis </a:t>
            </a:r>
            <a:r>
              <a:rPr i="1"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Price </a:t>
            </a: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e </a:t>
            </a:r>
            <a:r>
              <a:rPr i="1"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Avg. Area Income</a:t>
            </a:r>
            <a:endParaRPr i="1" sz="20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50" y="917400"/>
            <a:ext cx="5739509" cy="392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392550" y="575400"/>
            <a:ext cx="7655100" cy="1971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392550" y="304800"/>
            <a:ext cx="7922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Correlação entre as variáveis </a:t>
            </a:r>
            <a:r>
              <a:rPr i="1"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Price </a:t>
            </a: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e </a:t>
            </a:r>
            <a:r>
              <a:rPr i="1"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Area Population</a:t>
            </a:r>
            <a:endParaRPr i="1" sz="20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27" y="1565762"/>
            <a:ext cx="4150900" cy="28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525" y="1602638"/>
            <a:ext cx="4042901" cy="276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