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alanquin Dark"/>
      <p:regular r:id="rId34"/>
      <p:bold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Poppins Black"/>
      <p:bold r:id="rId40"/>
      <p:boldItalic r:id="rId41"/>
    </p:embeddedFont>
    <p:embeddedFont>
      <p:font typeface="Poppins ExtraBold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Black-bold.fntdata"/><Relationship Id="rId20" Type="http://schemas.openxmlformats.org/officeDocument/2006/relationships/slide" Target="slides/slide15.xml"/><Relationship Id="rId42" Type="http://schemas.openxmlformats.org/officeDocument/2006/relationships/font" Target="fonts/PoppinsExtraBold-bold.fntdata"/><Relationship Id="rId41" Type="http://schemas.openxmlformats.org/officeDocument/2006/relationships/font" Target="fonts/PoppinsBlack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PoppinsExtra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alanquinDark-bold.fntdata"/><Relationship Id="rId12" Type="http://schemas.openxmlformats.org/officeDocument/2006/relationships/slide" Target="slides/slide7.xml"/><Relationship Id="rId34" Type="http://schemas.openxmlformats.org/officeDocument/2006/relationships/font" Target="fonts/PalanquinDark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-bold.fntdata"/><Relationship Id="rId14" Type="http://schemas.openxmlformats.org/officeDocument/2006/relationships/slide" Target="slides/slide9.xml"/><Relationship Id="rId36" Type="http://schemas.openxmlformats.org/officeDocument/2006/relationships/font" Target="fonts/Poppins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2b512f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2b512f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18618e0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918618e0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31a8d0fb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31a8d0fb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918618e0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918618e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918618e0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918618e0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1a8d0fbd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31a8d0fbd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31a8d0f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31a8d0f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918618e0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918618e0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918618e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918618e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918618e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918618e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918618e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918618e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ef0ff0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ef0ff0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918618e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918618e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2ef0ff09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2ef0ff09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918618e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918618e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918618e0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918618e0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918618e0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918618e0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31a8d0fbd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31a8d0fb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31a8d0fb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31a8d0fb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918618e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918618e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31a8d0fb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31a8d0fb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1a8d0fb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1a8d0fb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18618e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918618e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918618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918618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918618e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918618e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918618e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918618e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18618e0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18618e0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013633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013633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2800" y="1579073"/>
            <a:ext cx="38520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19400" y="1848900"/>
            <a:ext cx="38187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ctrTitle"/>
          </p:nvPr>
        </p:nvSpPr>
        <p:spPr>
          <a:xfrm>
            <a:off x="202750" y="910823"/>
            <a:ext cx="38520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2700">
                <a:latin typeface="Poppins ExtraBold"/>
                <a:ea typeface="Poppins ExtraBold"/>
                <a:cs typeface="Poppins ExtraBold"/>
                <a:sym typeface="Poppins ExtraBold"/>
              </a:rPr>
              <a:t>Aprendizagem e Decisão Inteligentes</a:t>
            </a:r>
            <a:endParaRPr i="1" sz="270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84000" y="3432000"/>
            <a:ext cx="29622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Grupo 11: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Ariana Lousada (a87998)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João Carvalho</a:t>
            </a:r>
            <a:r>
              <a:rPr lang="pt-PT" sz="1000"/>
              <a:t> (a93166)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Rui Armada (a90468)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Tiago Sousa (a67674)</a:t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2102200" y="2121300"/>
            <a:ext cx="1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Poppins"/>
                <a:ea typeface="Poppins"/>
                <a:cs typeface="Poppins"/>
                <a:sym typeface="Poppins"/>
              </a:rPr>
              <a:t>Trabalho Prático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000" y="152400"/>
            <a:ext cx="1229600" cy="6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0" y="1719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5F8195"/>
                </a:solidFill>
                <a:latin typeface="Poppins"/>
                <a:ea typeface="Poppins"/>
                <a:cs typeface="Poppins"/>
                <a:sym typeface="Poppins"/>
              </a:rPr>
              <a:t>Universidade do Minho</a:t>
            </a:r>
            <a:endParaRPr sz="1200">
              <a:solidFill>
                <a:srgbClr val="5F819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5F8195"/>
                </a:solidFill>
                <a:latin typeface="Poppins"/>
                <a:ea typeface="Poppins"/>
                <a:cs typeface="Poppins"/>
                <a:sym typeface="Poppins"/>
              </a:rPr>
              <a:t>Licenciatura em Engenharia Informática</a:t>
            </a:r>
            <a:endParaRPr sz="1200">
              <a:solidFill>
                <a:srgbClr val="5F819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150" y="910825"/>
            <a:ext cx="4077360" cy="408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127" y="-117750"/>
            <a:ext cx="5639751" cy="375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1568550" y="3867150"/>
            <a:ext cx="60069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720000" y="33829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Modelos desenvolvidos</a:t>
            </a:r>
            <a:endParaRPr sz="3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Scorer V1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7375"/>
            <a:ext cx="8839198" cy="227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Scorer V2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8150"/>
            <a:ext cx="8839200" cy="213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Modelo Final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991150"/>
            <a:ext cx="8167658" cy="382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625" y="1807925"/>
            <a:ext cx="5015850" cy="33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392550" y="285750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Resultados Obtidos</a:t>
            </a:r>
            <a:endParaRPr sz="36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50" y="1478075"/>
            <a:ext cx="52101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>
            <a:off x="1609600" y="6038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1609600" y="314150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Dataset 2: </a:t>
            </a: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Intensidade do Trânsito</a:t>
            </a:r>
            <a:endParaRPr sz="36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650" y="1030800"/>
            <a:ext cx="3758700" cy="3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188" y="287375"/>
            <a:ext cx="4335626" cy="28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/>
          <p:nvPr/>
        </p:nvSpPr>
        <p:spPr>
          <a:xfrm>
            <a:off x="1701600" y="363855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720000" y="317597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Tratamento de dados</a:t>
            </a:r>
            <a:endParaRPr sz="3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Estrutura do dataset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00" y="1147275"/>
            <a:ext cx="5322800" cy="37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Matriz de correlações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450" y="1127575"/>
            <a:ext cx="3513075" cy="358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Ambiente Knime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750"/>
            <a:ext cx="8839200" cy="262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4927546" y="2318955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92550" y="7278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48459" y="1327005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92559" y="3409880"/>
            <a:ext cx="974100" cy="974100"/>
          </a:xfrm>
          <a:prstGeom prst="ellipse">
            <a:avLst/>
          </a:prstGeom>
          <a:noFill/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504650" y="3542475"/>
            <a:ext cx="2682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92550" y="30315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Ordem de trabalhos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504650" y="1592200"/>
            <a:ext cx="3935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Dataset1</a:t>
            </a:r>
            <a:r>
              <a:rPr lang="pt-PT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: </a:t>
            </a:r>
            <a:r>
              <a:rPr lang="pt-PT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Valor de Habitação nos USA</a:t>
            </a:r>
            <a:endParaRPr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92552" y="146170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>
                <a:solidFill>
                  <a:srgbClr val="6FA8DC"/>
                </a:solidFill>
                <a:latin typeface="Poppins Black"/>
                <a:ea typeface="Poppins Black"/>
                <a:cs typeface="Poppins Black"/>
                <a:sym typeface="Poppins Black"/>
              </a:rPr>
              <a:t>1</a:t>
            </a:r>
            <a:endParaRPr sz="4800">
              <a:solidFill>
                <a:srgbClr val="6FA8D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36652" y="3544577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>
                <a:solidFill>
                  <a:srgbClr val="6FA8DC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endParaRPr sz="4800">
              <a:solidFill>
                <a:srgbClr val="6FA8D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971646" y="245365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>
                <a:solidFill>
                  <a:srgbClr val="6FA8DC"/>
                </a:solidFill>
                <a:latin typeface="Poppins Black"/>
                <a:ea typeface="Poppins Black"/>
                <a:cs typeface="Poppins Black"/>
                <a:sym typeface="Poppins Black"/>
              </a:rPr>
              <a:t>3</a:t>
            </a:r>
            <a:endParaRPr sz="4800">
              <a:solidFill>
                <a:srgbClr val="6FA8D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021550" y="2584150"/>
            <a:ext cx="2682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Conclusão</a:t>
            </a:r>
            <a:endParaRPr sz="18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716850" y="1713863"/>
            <a:ext cx="29622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Tratamento de dados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Técnicas 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Modelos desenvolvidos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Resultados obtidos 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504650" y="3731200"/>
            <a:ext cx="3935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Dataset2: </a:t>
            </a:r>
            <a:r>
              <a:rPr lang="pt-PT" sz="1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Intensidade do Trânsito</a:t>
            </a:r>
            <a:endParaRPr sz="1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716850" y="3852850"/>
            <a:ext cx="29622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Tratamento de dados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Técnicas 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Modelos desenvolvidos</a:t>
            </a:r>
            <a:endParaRPr sz="1000">
              <a:solidFill>
                <a:srgbClr val="595959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</a:pPr>
            <a:r>
              <a:rPr lang="pt-PT" sz="1000">
                <a:solidFill>
                  <a:srgbClr val="595959"/>
                </a:solidFill>
              </a:rPr>
              <a:t>Resultados obtidos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50" y="180600"/>
            <a:ext cx="3286100" cy="32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/>
          <p:nvPr/>
        </p:nvSpPr>
        <p:spPr>
          <a:xfrm>
            <a:off x="1701600" y="386715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720000" y="340457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Técnicas utilizadas</a:t>
            </a:r>
            <a:endParaRPr sz="3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Técnicas 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375" y="1820825"/>
            <a:ext cx="4311550" cy="22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650" y="936900"/>
            <a:ext cx="2595625" cy="19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875" y="3072925"/>
            <a:ext cx="3906836" cy="1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127" y="-117750"/>
            <a:ext cx="5639751" cy="375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1568550" y="3867150"/>
            <a:ext cx="60069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720000" y="338292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Modelos desenvolvidos</a:t>
            </a:r>
            <a:endParaRPr sz="3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Scorer V1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350"/>
            <a:ext cx="8839200" cy="281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Scorer V2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550"/>
            <a:ext cx="8839200" cy="1878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392550" y="159775"/>
            <a:ext cx="9090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Modelo Final 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1400"/>
            <a:ext cx="8839199" cy="277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209050"/>
            <a:ext cx="4063926" cy="27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392550" y="285750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Resultados Obtidos</a:t>
            </a:r>
            <a:endParaRPr sz="36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99" name="Google Shape;29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25" y="1620250"/>
            <a:ext cx="7261370" cy="6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Conclusões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438" y="1148025"/>
            <a:ext cx="6501125" cy="32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/>
          <p:nvPr/>
        </p:nvSpPr>
        <p:spPr>
          <a:xfrm>
            <a:off x="219400" y="1848900"/>
            <a:ext cx="38187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 txBox="1"/>
          <p:nvPr>
            <p:ph type="ctrTitle"/>
          </p:nvPr>
        </p:nvSpPr>
        <p:spPr>
          <a:xfrm>
            <a:off x="202750" y="910823"/>
            <a:ext cx="38520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2700">
                <a:latin typeface="Poppins ExtraBold"/>
                <a:ea typeface="Poppins ExtraBold"/>
                <a:cs typeface="Poppins ExtraBold"/>
                <a:sym typeface="Poppins ExtraBold"/>
              </a:rPr>
              <a:t>Aprendizagem e Decisão Inteligentes</a:t>
            </a:r>
            <a:endParaRPr i="1" sz="270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384000" y="3432000"/>
            <a:ext cx="29622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Grupo 11: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Ariana Lousada (a87998)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João Carvalho (a93166)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Rui Armada (a90468)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PT" sz="1000"/>
              <a:t>Tiago Sousa (a67674)</a:t>
            </a:r>
            <a:endParaRPr sz="1000"/>
          </a:p>
        </p:txBody>
      </p:sp>
      <p:sp>
        <p:nvSpPr>
          <p:cNvPr id="318" name="Google Shape;318;p41"/>
          <p:cNvSpPr txBox="1"/>
          <p:nvPr/>
        </p:nvSpPr>
        <p:spPr>
          <a:xfrm>
            <a:off x="2102200" y="2121300"/>
            <a:ext cx="1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latin typeface="Poppins"/>
                <a:ea typeface="Poppins"/>
                <a:cs typeface="Poppins"/>
                <a:sym typeface="Poppins"/>
              </a:rPr>
              <a:t>Trabalho Prático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000" y="152400"/>
            <a:ext cx="1229600" cy="6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/>
        </p:nvSpPr>
        <p:spPr>
          <a:xfrm>
            <a:off x="0" y="1719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5F8195"/>
                </a:solidFill>
                <a:latin typeface="Poppins"/>
                <a:ea typeface="Poppins"/>
                <a:cs typeface="Poppins"/>
                <a:sym typeface="Poppins"/>
              </a:rPr>
              <a:t>Universidade do Minho</a:t>
            </a:r>
            <a:endParaRPr sz="1200">
              <a:solidFill>
                <a:srgbClr val="5F819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5F8195"/>
                </a:solidFill>
                <a:latin typeface="Poppins"/>
                <a:ea typeface="Poppins"/>
                <a:cs typeface="Poppins"/>
                <a:sym typeface="Poppins"/>
              </a:rPr>
              <a:t>Licenciatura em Engenharia Informática</a:t>
            </a:r>
            <a:endParaRPr sz="1200">
              <a:solidFill>
                <a:srgbClr val="5F819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1" name="Google Shape;3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150" y="910825"/>
            <a:ext cx="4077360" cy="408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170160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701600" y="285750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Dataset1</a:t>
            </a:r>
            <a:r>
              <a:rPr lang="pt-PT" sz="23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: </a:t>
            </a:r>
            <a:r>
              <a:rPr lang="pt-PT" sz="20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Valor de Habitação nos USA</a:t>
            </a:r>
            <a:endParaRPr b="1" sz="150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538" y="898350"/>
            <a:ext cx="4138925" cy="4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188" y="287375"/>
            <a:ext cx="4335626" cy="28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1701600" y="363855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20000" y="317597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Tratamento de dados</a:t>
            </a:r>
            <a:endParaRPr sz="3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Estrutura do dataset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75" y="1065925"/>
            <a:ext cx="4155550" cy="37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Matriz de correlações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313" y="1087500"/>
            <a:ext cx="3759375" cy="3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Ambiente Knime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025" y="982125"/>
            <a:ext cx="3997951" cy="3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50" y="180600"/>
            <a:ext cx="3286100" cy="32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1701600" y="386715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720000" y="3404575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5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Técnicas utilizadas</a:t>
            </a:r>
            <a:endParaRPr sz="35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800" y="471850"/>
            <a:ext cx="3402825" cy="25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92550" y="575400"/>
            <a:ext cx="5740800" cy="272400"/>
          </a:xfrm>
          <a:prstGeom prst="roundRect">
            <a:avLst>
              <a:gd fmla="val 50000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392550" y="159775"/>
            <a:ext cx="552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>
                <a:solidFill>
                  <a:srgbClr val="263238"/>
                </a:solidFill>
                <a:latin typeface="Poppins Black"/>
                <a:ea typeface="Poppins Black"/>
                <a:cs typeface="Poppins Black"/>
                <a:sym typeface="Poppins Black"/>
              </a:rPr>
              <a:t>Técnicas</a:t>
            </a:r>
            <a:endParaRPr sz="3200">
              <a:solidFill>
                <a:srgbClr val="2632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75" y="2987873"/>
            <a:ext cx="4021974" cy="20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75" y="964025"/>
            <a:ext cx="3302085" cy="19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763" y="2987875"/>
            <a:ext cx="3886894" cy="1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