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7" r:id="rId2"/>
    <p:sldId id="264" r:id="rId3"/>
    <p:sldId id="290" r:id="rId4"/>
    <p:sldId id="260" r:id="rId5"/>
    <p:sldId id="284" r:id="rId6"/>
    <p:sldId id="285" r:id="rId7"/>
    <p:sldId id="286" r:id="rId8"/>
    <p:sldId id="275" r:id="rId9"/>
    <p:sldId id="276" r:id="rId10"/>
    <p:sldId id="289" r:id="rId11"/>
    <p:sldId id="262" r:id="rId12"/>
    <p:sldId id="267" r:id="rId13"/>
    <p:sldId id="268" r:id="rId14"/>
    <p:sldId id="291" r:id="rId15"/>
    <p:sldId id="270" r:id="rId16"/>
    <p:sldId id="292" r:id="rId17"/>
    <p:sldId id="271" r:id="rId18"/>
    <p:sldId id="272" r:id="rId19"/>
    <p:sldId id="294" r:id="rId20"/>
    <p:sldId id="265" r:id="rId21"/>
    <p:sldId id="266" r:id="rId22"/>
    <p:sldId id="277" r:id="rId23"/>
    <p:sldId id="279" r:id="rId24"/>
    <p:sldId id="280" r:id="rId25"/>
    <p:sldId id="281" r:id="rId26"/>
    <p:sldId id="283" r:id="rId27"/>
    <p:sldId id="282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 userDrawn="1">
          <p15:clr>
            <a:srgbClr val="A4A3A4"/>
          </p15:clr>
        </p15:guide>
        <p15:guide id="2" pos="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EB3B6C"/>
    <a:srgbClr val="F70F6C"/>
    <a:srgbClr val="BC8FDD"/>
    <a:srgbClr val="E8B702"/>
    <a:srgbClr val="FDD333"/>
    <a:srgbClr val="00BDF4"/>
    <a:srgbClr val="4E4E4E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098"/>
      </p:cViewPr>
      <p:guideLst>
        <p:guide orient="horz" pos="3680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EC660-3205-42FC-95FF-5DA6AE9596D8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DC518-C163-42A6-B1C8-964DD3C28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70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earn.g2.com/agile-vs-scrum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52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3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25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54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655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09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https://learn.g2.com/agile-vs-scrum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765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32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DCCF-9527-4CA7-8D8C-94FC55F3833A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94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029A-7515-4770-91D7-7AFE262C7F5E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92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9665-2BE0-4349-B9CE-6AA11648B57A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87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41AD-FF80-464E-9A0A-1A7604160BD3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30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5372-CAE5-437D-B394-3F9BE76C4030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27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0743-F3B9-4548-A076-252075C7BB8C}" type="datetime1">
              <a:rPr lang="fr-FR" smtClean="0"/>
              <a:t>21/10/2019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50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909F-9723-4CE0-ADF6-3C0E82F66E49}" type="datetime1">
              <a:rPr lang="fr-FR" smtClean="0"/>
              <a:t>21/10/2019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7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B6E8-BC22-49DA-BB7F-5808036BBAF2}" type="datetime1">
              <a:rPr lang="fr-FR" smtClean="0"/>
              <a:t>21/10/2019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93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291-C51E-4F4C-B51B-C08D8D3F3714}" type="datetime1">
              <a:rPr lang="fr-FR" smtClean="0"/>
              <a:t>21/10/2019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18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4492-626A-43D3-9F68-7BDB73F035AD}" type="datetime1">
              <a:rPr lang="fr-FR" smtClean="0"/>
              <a:t>21/10/2019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37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5887-5608-48F1-8942-A1FBD3EE4D1E}" type="datetime1">
              <a:rPr lang="fr-FR" smtClean="0"/>
              <a:t>21/10/2019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75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F4E9-EC8D-4912-8323-2E6ED85D4DBD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90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18" Type="http://schemas.openxmlformats.org/officeDocument/2006/relationships/image" Target="../media/image24.png"/><Relationship Id="rId3" Type="http://schemas.openxmlformats.org/officeDocument/2006/relationships/image" Target="../media/image15.png"/><Relationship Id="rId21" Type="http://schemas.openxmlformats.org/officeDocument/2006/relationships/image" Target="../media/image26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17" Type="http://schemas.openxmlformats.org/officeDocument/2006/relationships/slide" Target="slide27.xml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slide" Target="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slide" Target="slide25.xml"/><Relationship Id="rId24" Type="http://schemas.openxmlformats.org/officeDocument/2006/relationships/image" Target="../media/image29.jpeg"/><Relationship Id="rId5" Type="http://schemas.openxmlformats.org/officeDocument/2006/relationships/slide" Target="slide22.xml"/><Relationship Id="rId15" Type="http://schemas.openxmlformats.org/officeDocument/2006/relationships/image" Target="../media/image22.png"/><Relationship Id="rId23" Type="http://schemas.openxmlformats.org/officeDocument/2006/relationships/image" Target="../media/image28.png"/><Relationship Id="rId10" Type="http://schemas.openxmlformats.org/officeDocument/2006/relationships/image" Target="../media/image19.png"/><Relationship Id="rId19" Type="http://schemas.openxmlformats.org/officeDocument/2006/relationships/image" Target="../media/image25.png"/><Relationship Id="rId4" Type="http://schemas.microsoft.com/office/2007/relationships/hdphoto" Target="../media/hdphoto1.wdp"/><Relationship Id="rId9" Type="http://schemas.openxmlformats.org/officeDocument/2006/relationships/slide" Target="slide24.xml"/><Relationship Id="rId14" Type="http://schemas.openxmlformats.org/officeDocument/2006/relationships/slide" Target="slide26.xml"/><Relationship Id="rId22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5.png"/><Relationship Id="rId7" Type="http://schemas.openxmlformats.org/officeDocument/2006/relationships/image" Target="../media/image3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jpeg"/><Relationship Id="rId9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5" Type="http://schemas.openxmlformats.org/officeDocument/2006/relationships/slide" Target="slide9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9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9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9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18" Type="http://schemas.openxmlformats.org/officeDocument/2006/relationships/image" Target="../media/image24.png"/><Relationship Id="rId3" Type="http://schemas.openxmlformats.org/officeDocument/2006/relationships/image" Target="../media/image15.png"/><Relationship Id="rId21" Type="http://schemas.openxmlformats.org/officeDocument/2006/relationships/image" Target="../media/image26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17" Type="http://schemas.openxmlformats.org/officeDocument/2006/relationships/slide" Target="slide27.xml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slide" Target="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slide" Target="slide25.xml"/><Relationship Id="rId24" Type="http://schemas.openxmlformats.org/officeDocument/2006/relationships/image" Target="../media/image29.jpeg"/><Relationship Id="rId5" Type="http://schemas.openxmlformats.org/officeDocument/2006/relationships/slide" Target="slide22.xml"/><Relationship Id="rId15" Type="http://schemas.openxmlformats.org/officeDocument/2006/relationships/image" Target="../media/image22.png"/><Relationship Id="rId23" Type="http://schemas.openxmlformats.org/officeDocument/2006/relationships/image" Target="../media/image28.png"/><Relationship Id="rId10" Type="http://schemas.openxmlformats.org/officeDocument/2006/relationships/image" Target="../media/image19.png"/><Relationship Id="rId19" Type="http://schemas.openxmlformats.org/officeDocument/2006/relationships/image" Target="../media/image25.png"/><Relationship Id="rId4" Type="http://schemas.microsoft.com/office/2007/relationships/hdphoto" Target="../media/hdphoto1.wdp"/><Relationship Id="rId9" Type="http://schemas.openxmlformats.org/officeDocument/2006/relationships/slide" Target="slide24.xml"/><Relationship Id="rId14" Type="http://schemas.openxmlformats.org/officeDocument/2006/relationships/slide" Target="slide26.xml"/><Relationship Id="rId22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ZoneTexte 8"/>
          <p:cNvSpPr txBox="1"/>
          <p:nvPr/>
        </p:nvSpPr>
        <p:spPr>
          <a:xfrm>
            <a:off x="0" y="97827"/>
            <a:ext cx="194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Thibault</a:t>
            </a: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GANDIA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Aurélie</a:t>
            </a: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MARTINEZ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Iltaf</a:t>
            </a: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PAVY</a:t>
            </a:r>
          </a:p>
        </p:txBody>
      </p:sp>
      <p:sp>
        <p:nvSpPr>
          <p:cNvPr id="13" name="ZoneTexte 8"/>
          <p:cNvSpPr txBox="1"/>
          <p:nvPr/>
        </p:nvSpPr>
        <p:spPr>
          <a:xfrm>
            <a:off x="2109216" y="374826"/>
            <a:ext cx="805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Soutenance</a:t>
            </a:r>
            <a:r>
              <a:rPr kumimoji="0" lang="en-C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CA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CA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rojet</a:t>
            </a:r>
            <a:r>
              <a:rPr kumimoji="0" lang="en-C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"Consultant(e) DevOps"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pic>
        <p:nvPicPr>
          <p:cNvPr id="10" name="Picture 2" descr="https://media.discordapp.net/attachments/604229753360220196/633934794274635776/JPEG_20190722_110002.png?width=987&amp;height=55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33" b="19118"/>
          <a:stretch/>
        </p:blipFill>
        <p:spPr bwMode="auto">
          <a:xfrm>
            <a:off x="0" y="3054095"/>
            <a:ext cx="12192000" cy="32186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688336" y="1914144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TITRE PROJET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374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c 30"/>
          <p:cNvSpPr/>
          <p:nvPr/>
        </p:nvSpPr>
        <p:spPr>
          <a:xfrm rot="5172635">
            <a:off x="5590864" y="2879194"/>
            <a:ext cx="981092" cy="931326"/>
          </a:xfrm>
          <a:prstGeom prst="arc">
            <a:avLst>
              <a:gd name="adj1" fmla="val 16200000"/>
              <a:gd name="adj2" fmla="val 536209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riangle isocèle 31"/>
          <p:cNvSpPr/>
          <p:nvPr/>
        </p:nvSpPr>
        <p:spPr>
          <a:xfrm rot="20140189">
            <a:off x="5479455" y="3268619"/>
            <a:ext cx="243841" cy="16304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1265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5190" y="2548330"/>
            <a:ext cx="216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Développement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8872" y="2548330"/>
            <a:ext cx="216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Pré-production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64" y="2509504"/>
            <a:ext cx="821480" cy="7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46" y="2509505"/>
            <a:ext cx="821480" cy="758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sp>
        <p:nvSpPr>
          <p:cNvPr id="40" name="Flèche droite 39"/>
          <p:cNvSpPr/>
          <p:nvPr/>
        </p:nvSpPr>
        <p:spPr>
          <a:xfrm>
            <a:off x="7067500" y="2188330"/>
            <a:ext cx="2886345" cy="14400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9906545" y="4401359"/>
            <a:ext cx="202279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Retour client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(création de valeur)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10241182" y="2346627"/>
            <a:ext cx="1353524" cy="112340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Livrable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Connecteur droit avec flèche 51"/>
          <p:cNvCxnSpPr>
            <a:endCxn id="42" idx="0"/>
          </p:cNvCxnSpPr>
          <p:nvPr/>
        </p:nvCxnSpPr>
        <p:spPr>
          <a:xfrm>
            <a:off x="10917944" y="3628329"/>
            <a:ext cx="0" cy="79200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 rot="5172635">
            <a:off x="2390465" y="2874574"/>
            <a:ext cx="981092" cy="931326"/>
          </a:xfrm>
          <a:prstGeom prst="arc">
            <a:avLst>
              <a:gd name="adj1" fmla="val 16200000"/>
              <a:gd name="adj2" fmla="val 536209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riangle isocèle 5"/>
          <p:cNvSpPr/>
          <p:nvPr/>
        </p:nvSpPr>
        <p:spPr>
          <a:xfrm rot="20140189">
            <a:off x="2279056" y="3263999"/>
            <a:ext cx="243841" cy="16304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Image 32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30" y="6366688"/>
            <a:ext cx="1389355" cy="423811"/>
          </a:xfrm>
          <a:prstGeom prst="rect">
            <a:avLst/>
          </a:prstGeom>
        </p:spPr>
      </p:pic>
      <p:pic>
        <p:nvPicPr>
          <p:cNvPr id="34" name="Image 3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75" y="6292715"/>
            <a:ext cx="1389356" cy="465314"/>
          </a:xfrm>
          <a:prstGeom prst="rect">
            <a:avLst/>
          </a:prstGeom>
        </p:spPr>
      </p:pic>
      <p:pic>
        <p:nvPicPr>
          <p:cNvPr id="36" name="Image 3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65" y="6292716"/>
            <a:ext cx="1395715" cy="567590"/>
          </a:xfrm>
          <a:prstGeom prst="rect">
            <a:avLst/>
          </a:prstGeom>
        </p:spPr>
      </p:pic>
      <p:pic>
        <p:nvPicPr>
          <p:cNvPr id="38" name="Image 37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02" y="4449148"/>
            <a:ext cx="1163328" cy="486345"/>
          </a:xfrm>
          <a:prstGeom prst="rect">
            <a:avLst/>
          </a:prstGeom>
        </p:spPr>
      </p:pic>
      <p:pic>
        <p:nvPicPr>
          <p:cNvPr id="39" name="Image 38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8" y="4512978"/>
            <a:ext cx="1389355" cy="349254"/>
          </a:xfrm>
          <a:prstGeom prst="rect">
            <a:avLst/>
          </a:prstGeom>
        </p:spPr>
      </p:pic>
      <p:pic>
        <p:nvPicPr>
          <p:cNvPr id="41" name="Image 4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09" y="5004821"/>
            <a:ext cx="1467144" cy="506394"/>
          </a:xfrm>
          <a:prstGeom prst="rect">
            <a:avLst/>
          </a:prstGeom>
        </p:spPr>
      </p:pic>
      <p:pic>
        <p:nvPicPr>
          <p:cNvPr id="44" name="Image 43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23" y="4413432"/>
            <a:ext cx="2024404" cy="481387"/>
          </a:xfrm>
          <a:prstGeom prst="rect">
            <a:avLst/>
          </a:prstGeom>
        </p:spPr>
      </p:pic>
      <p:pic>
        <p:nvPicPr>
          <p:cNvPr id="45" name="Image 44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07" y="4216709"/>
            <a:ext cx="706833" cy="977900"/>
          </a:xfrm>
          <a:prstGeom prst="rect">
            <a:avLst/>
          </a:prstGeom>
        </p:spPr>
      </p:pic>
      <p:pic>
        <p:nvPicPr>
          <p:cNvPr id="48" name="Image 47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793" y="4211027"/>
            <a:ext cx="672845" cy="828731"/>
          </a:xfrm>
          <a:prstGeom prst="rect">
            <a:avLst/>
          </a:prstGeom>
        </p:spPr>
      </p:pic>
      <p:pic>
        <p:nvPicPr>
          <p:cNvPr id="49" name="Image 48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378" y="5251911"/>
            <a:ext cx="1594592" cy="384205"/>
          </a:xfrm>
          <a:prstGeom prst="rect">
            <a:avLst/>
          </a:prstGeom>
        </p:spPr>
      </p:pic>
      <p:grpSp>
        <p:nvGrpSpPr>
          <p:cNvPr id="7" name="Groupe 6"/>
          <p:cNvGrpSpPr/>
          <p:nvPr/>
        </p:nvGrpSpPr>
        <p:grpSpPr>
          <a:xfrm>
            <a:off x="693071" y="1186797"/>
            <a:ext cx="6275856" cy="1206649"/>
            <a:chOff x="693071" y="1186797"/>
            <a:chExt cx="6275856" cy="1206649"/>
          </a:xfrm>
        </p:grpSpPr>
        <p:pic>
          <p:nvPicPr>
            <p:cNvPr id="47" name="Image 46">
              <a:hlinkClick r:id="rId20" action="ppaction://hlinksldjump"/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0824" y="1186797"/>
              <a:ext cx="1611301" cy="386712"/>
            </a:xfrm>
            <a:prstGeom prst="rect">
              <a:avLst/>
            </a:prstGeom>
          </p:spPr>
        </p:pic>
        <p:pic>
          <p:nvPicPr>
            <p:cNvPr id="50" name="Image 49">
              <a:hlinkClick r:id="rId20" action="ppaction://hlinksldjump"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62" t="17958" r="19157" b="16105"/>
            <a:stretch/>
          </p:blipFill>
          <p:spPr>
            <a:xfrm>
              <a:off x="4914409" y="1609654"/>
              <a:ext cx="511629" cy="522515"/>
            </a:xfrm>
            <a:prstGeom prst="rect">
              <a:avLst/>
            </a:prstGeom>
          </p:spPr>
        </p:pic>
        <p:grpSp>
          <p:nvGrpSpPr>
            <p:cNvPr id="19" name="Groupe 18"/>
            <p:cNvGrpSpPr/>
            <p:nvPr/>
          </p:nvGrpSpPr>
          <p:grpSpPr>
            <a:xfrm>
              <a:off x="693071" y="2233429"/>
              <a:ext cx="6275856" cy="160017"/>
              <a:chOff x="3222171" y="4875834"/>
              <a:chExt cx="2523884" cy="230272"/>
            </a:xfrm>
          </p:grpSpPr>
          <p:cxnSp>
            <p:nvCxnSpPr>
              <p:cNvPr id="17" name="Connecteur droit 16"/>
              <p:cNvCxnSpPr/>
              <p:nvPr/>
            </p:nvCxnSpPr>
            <p:spPr>
              <a:xfrm>
                <a:off x="3222171" y="4887686"/>
                <a:ext cx="2523884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>
              <a:xfrm>
                <a:off x="5741192" y="4875834"/>
                <a:ext cx="0" cy="230272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>
              <a:xfrm>
                <a:off x="3225931" y="4875834"/>
                <a:ext cx="0" cy="230272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e 54"/>
          <p:cNvGrpSpPr/>
          <p:nvPr/>
        </p:nvGrpSpPr>
        <p:grpSpPr>
          <a:xfrm rot="10800000">
            <a:off x="727266" y="3912920"/>
            <a:ext cx="3267222" cy="152268"/>
            <a:chOff x="3222171" y="4875834"/>
            <a:chExt cx="2523884" cy="230272"/>
          </a:xfrm>
        </p:grpSpPr>
        <p:cxnSp>
          <p:nvCxnSpPr>
            <p:cNvPr id="56" name="Connecteur droit 55"/>
            <p:cNvCxnSpPr/>
            <p:nvPr/>
          </p:nvCxnSpPr>
          <p:spPr>
            <a:xfrm>
              <a:off x="3222171" y="4887686"/>
              <a:ext cx="252388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5741192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3225931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Résultat de recherche d'images pour &quot;logo communication&quot;"/>
          <p:cNvPicPr>
            <a:picLocks noChangeAspect="1" noChangeArrowheads="1"/>
          </p:cNvPicPr>
          <p:nvPr/>
        </p:nvPicPr>
        <p:blipFill>
          <a:blip r:embed="rId2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9" y="5772503"/>
            <a:ext cx="1040425" cy="104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2701237" y="5774141"/>
            <a:ext cx="195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COMMUNICATION</a:t>
            </a:r>
            <a:endParaRPr lang="fr-FR" b="1" dirty="0"/>
          </a:p>
        </p:txBody>
      </p:sp>
      <p:grpSp>
        <p:nvGrpSpPr>
          <p:cNvPr id="59" name="Groupe 58"/>
          <p:cNvGrpSpPr/>
          <p:nvPr/>
        </p:nvGrpSpPr>
        <p:grpSpPr>
          <a:xfrm rot="10800000">
            <a:off x="4112444" y="3912920"/>
            <a:ext cx="5107756" cy="152268"/>
            <a:chOff x="3222171" y="4875834"/>
            <a:chExt cx="2523884" cy="230272"/>
          </a:xfrm>
        </p:grpSpPr>
        <p:cxnSp>
          <p:nvCxnSpPr>
            <p:cNvPr id="60" name="Connecteur droit 59"/>
            <p:cNvCxnSpPr/>
            <p:nvPr/>
          </p:nvCxnSpPr>
          <p:spPr>
            <a:xfrm>
              <a:off x="3222171" y="4887686"/>
              <a:ext cx="252388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>
              <a:off x="5741192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3225931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ZoneTexte 50"/>
          <p:cNvSpPr txBox="1"/>
          <p:nvPr/>
        </p:nvSpPr>
        <p:spPr>
          <a:xfrm>
            <a:off x="229537" y="219081"/>
            <a:ext cx="957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2 :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Outils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112579" y="275116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282766" y="275116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cdn.discordapp.com/attachments/604226882422046801/634758058605674497/Junit5_logo.jpe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606" y="1344260"/>
            <a:ext cx="1384564" cy="80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72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11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9538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ITIL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229538" y="1365129"/>
            <a:ext cx="5060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 smtClean="0"/>
              <a:t>Gestion de service &amp; Guide ITIL</a:t>
            </a:r>
            <a:r>
              <a:rPr lang="fr-FR" sz="2800" dirty="0" smtClean="0"/>
              <a:t>®</a:t>
            </a:r>
            <a:endParaRPr lang="fr-FR" sz="2800" dirty="0"/>
          </a:p>
        </p:txBody>
      </p:sp>
      <p:pic>
        <p:nvPicPr>
          <p:cNvPr id="1026" name="Picture 2" descr="Résultat de recherche d'images pour &quot;guide ITIL v4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" y="2040542"/>
            <a:ext cx="3435384" cy="44965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5761382" y="2638490"/>
            <a:ext cx="46160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400" dirty="0" smtClean="0"/>
              <a:t>SERVICE = </a:t>
            </a:r>
            <a:r>
              <a:rPr lang="fr-FR" sz="2400" b="1" dirty="0"/>
              <a:t>COCREATION</a:t>
            </a:r>
            <a:r>
              <a:rPr lang="fr-FR" sz="2400" dirty="0"/>
              <a:t> de </a:t>
            </a:r>
            <a:r>
              <a:rPr lang="fr-FR" sz="2400" b="1" dirty="0" smtClean="0"/>
              <a:t>VALEUR</a:t>
            </a:r>
            <a:endParaRPr lang="fr-FR" sz="2400" b="1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8515897" y="3268674"/>
            <a:ext cx="0" cy="42770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5984087" y="3268674"/>
            <a:ext cx="0" cy="42770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111073" y="3271133"/>
            <a:ext cx="117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RESULTATS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603451" y="3271133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COÛTS RISQUES</a:t>
            </a:r>
            <a:endParaRPr lang="fr-FR" dirty="0"/>
          </a:p>
        </p:txBody>
      </p:sp>
      <p:sp>
        <p:nvSpPr>
          <p:cNvPr id="25" name="Ellipse 24"/>
          <p:cNvSpPr>
            <a:spLocks noChangeAspect="1"/>
          </p:cNvSpPr>
          <p:nvPr/>
        </p:nvSpPr>
        <p:spPr>
          <a:xfrm>
            <a:off x="6777389" y="4091058"/>
            <a:ext cx="1800000" cy="1417714"/>
          </a:xfrm>
          <a:prstGeom prst="ellipse">
            <a:avLst/>
          </a:prstGeom>
          <a:solidFill>
            <a:srgbClr val="FF99C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917336" y="4476749"/>
            <a:ext cx="1520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Organisations</a:t>
            </a:r>
          </a:p>
          <a:p>
            <a:pPr algn="ct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Et Personnes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Ellipse 30"/>
          <p:cNvSpPr>
            <a:spLocks noChangeAspect="1"/>
          </p:cNvSpPr>
          <p:nvPr/>
        </p:nvSpPr>
        <p:spPr>
          <a:xfrm>
            <a:off x="6777389" y="5146414"/>
            <a:ext cx="1800000" cy="1417714"/>
          </a:xfrm>
          <a:prstGeom prst="ellipse">
            <a:avLst/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6847362" y="5532105"/>
            <a:ext cx="166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Partenaires</a:t>
            </a:r>
          </a:p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e</a:t>
            </a:r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t Fournisseurs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Ellipse 32"/>
          <p:cNvSpPr>
            <a:spLocks noChangeAspect="1"/>
          </p:cNvSpPr>
          <p:nvPr/>
        </p:nvSpPr>
        <p:spPr>
          <a:xfrm>
            <a:off x="8577389" y="5146414"/>
            <a:ext cx="1800000" cy="1417714"/>
          </a:xfrm>
          <a:prstGeom prst="ellipse">
            <a:avLst/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8671036" y="5532105"/>
            <a:ext cx="1660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Processus et Flux de valeur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5986697" y="5381450"/>
            <a:ext cx="473781" cy="0"/>
          </a:xfrm>
          <a:prstGeom prst="straightConnector1">
            <a:avLst/>
          </a:prstGeom>
          <a:ln w="60325">
            <a:solidFill>
              <a:srgbClr val="F70F6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5984087" y="4201610"/>
            <a:ext cx="14185" cy="1191415"/>
          </a:xfrm>
          <a:prstGeom prst="straightConnector1">
            <a:avLst/>
          </a:prstGeom>
          <a:ln w="60325">
            <a:solidFill>
              <a:srgbClr val="F70F6C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4946791" y="560834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70F6C"/>
                </a:solidFill>
              </a:rPr>
              <a:t>4 DIMENSIONS</a:t>
            </a:r>
            <a:endParaRPr lang="fr-FR" b="1" dirty="0">
              <a:solidFill>
                <a:srgbClr val="F70F6C"/>
              </a:solidFill>
            </a:endParaRPr>
          </a:p>
        </p:txBody>
      </p:sp>
      <p:sp>
        <p:nvSpPr>
          <p:cNvPr id="29" name="Ellipse 28"/>
          <p:cNvSpPr>
            <a:spLocks noChangeAspect="1"/>
          </p:cNvSpPr>
          <p:nvPr/>
        </p:nvSpPr>
        <p:spPr>
          <a:xfrm>
            <a:off x="8577389" y="4091058"/>
            <a:ext cx="1800000" cy="1417714"/>
          </a:xfrm>
          <a:prstGeom prst="ellipse">
            <a:avLst/>
          </a:prstGeom>
          <a:solidFill>
            <a:srgbClr val="FF99C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8671036" y="4476749"/>
            <a:ext cx="1660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Technologie de l’Information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0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/>
      <p:bldP spid="21" grpId="0"/>
      <p:bldP spid="25" grpId="0" animBg="1"/>
      <p:bldP spid="26" grpId="0"/>
      <p:bldP spid="31" grpId="0" animBg="1"/>
      <p:bldP spid="32" grpId="0"/>
      <p:bldP spid="33" grpId="0" animBg="1"/>
      <p:bldP spid="34" grpId="0"/>
      <p:bldP spid="43" grpId="0"/>
      <p:bldP spid="29" grpId="0" animBg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ITIL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3418632" y="1295208"/>
            <a:ext cx="5354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 smtClean="0"/>
              <a:t>Système de valeur de services (SVS)</a:t>
            </a:r>
            <a:endParaRPr lang="fr-FR" sz="2800" u="sng" dirty="0"/>
          </a:p>
        </p:txBody>
      </p:sp>
      <p:sp>
        <p:nvSpPr>
          <p:cNvPr id="31" name="Secteurs 30"/>
          <p:cNvSpPr/>
          <p:nvPr/>
        </p:nvSpPr>
        <p:spPr>
          <a:xfrm rot="5400000">
            <a:off x="4036271" y="2118998"/>
            <a:ext cx="4373420" cy="4373431"/>
          </a:xfrm>
          <a:prstGeom prst="pie">
            <a:avLst>
              <a:gd name="adj1" fmla="val 5398112"/>
              <a:gd name="adj2" fmla="val 16210763"/>
            </a:avLst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655620" y="4016326"/>
            <a:ext cx="1241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rgbClr val="F70F6C"/>
                </a:solidFill>
              </a:rPr>
              <a:t>Demande/</a:t>
            </a:r>
          </a:p>
          <a:p>
            <a:r>
              <a:rPr lang="fr-FR" sz="1600" b="1" dirty="0" smtClean="0">
                <a:solidFill>
                  <a:srgbClr val="F70F6C"/>
                </a:solidFill>
              </a:rPr>
              <a:t>Opportunité</a:t>
            </a:r>
            <a:endParaRPr lang="fr-FR" sz="1600" b="1" dirty="0">
              <a:solidFill>
                <a:srgbClr val="F70F6C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8529264" y="4134310"/>
            <a:ext cx="856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rgbClr val="F70F6C"/>
                </a:solidFill>
              </a:rPr>
              <a:t>VALEUR</a:t>
            </a:r>
            <a:endParaRPr lang="fr-FR" sz="1600" b="1" dirty="0">
              <a:solidFill>
                <a:srgbClr val="F70F6C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155572" y="2374365"/>
            <a:ext cx="2164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2">
                    <a:lumMod val="25000"/>
                  </a:schemeClr>
                </a:solidFill>
              </a:rPr>
              <a:t>PRINCIPES DIRECTEURS</a:t>
            </a:r>
            <a:endParaRPr lang="fr-FR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Secteurs 15"/>
          <p:cNvSpPr/>
          <p:nvPr/>
        </p:nvSpPr>
        <p:spPr>
          <a:xfrm rot="5400000">
            <a:off x="4639057" y="2767837"/>
            <a:ext cx="3129748" cy="3091782"/>
          </a:xfrm>
          <a:prstGeom prst="pie">
            <a:avLst>
              <a:gd name="adj1" fmla="val 5398112"/>
              <a:gd name="adj2" fmla="val 16186822"/>
            </a:avLst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Secteurs 33"/>
          <p:cNvSpPr/>
          <p:nvPr/>
        </p:nvSpPr>
        <p:spPr>
          <a:xfrm rot="16200000" flipV="1">
            <a:off x="4038198" y="2120923"/>
            <a:ext cx="4373420" cy="4373431"/>
          </a:xfrm>
          <a:prstGeom prst="pie">
            <a:avLst>
              <a:gd name="adj1" fmla="val 5398112"/>
              <a:gd name="adj2" fmla="val 16186822"/>
            </a:avLst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Secteurs 34"/>
          <p:cNvSpPr/>
          <p:nvPr/>
        </p:nvSpPr>
        <p:spPr>
          <a:xfrm rot="16200000" flipV="1">
            <a:off x="4640984" y="2769762"/>
            <a:ext cx="3129748" cy="3091782"/>
          </a:xfrm>
          <a:prstGeom prst="pie">
            <a:avLst>
              <a:gd name="adj1" fmla="val 5398112"/>
              <a:gd name="adj2" fmla="val 16186822"/>
            </a:avLst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3894111" y="4315161"/>
            <a:ext cx="4687747" cy="0"/>
          </a:xfrm>
          <a:prstGeom prst="line">
            <a:avLst/>
          </a:prstGeom>
          <a:ln w="41275">
            <a:solidFill>
              <a:srgbClr val="F70F6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543493" y="2990536"/>
            <a:ext cx="1320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2">
                    <a:lumMod val="25000"/>
                  </a:schemeClr>
                </a:solidFill>
              </a:rPr>
              <a:t>Gouvernance</a:t>
            </a:r>
            <a:endParaRPr lang="fr-FR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5303930" y="3413728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500737" y="3775119"/>
            <a:ext cx="1448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2">
                    <a:lumMod val="25000"/>
                  </a:schemeClr>
                </a:solidFill>
              </a:rPr>
              <a:t>Chaine de Valeur des Services (SVC)</a:t>
            </a:r>
            <a:endParaRPr lang="fr-FR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665744" y="5371734"/>
            <a:ext cx="1144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2">
                    <a:lumMod val="25000"/>
                  </a:schemeClr>
                </a:solidFill>
              </a:rPr>
              <a:t>PRATIQUES</a:t>
            </a:r>
            <a:endParaRPr lang="fr-FR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5181473" y="5963240"/>
            <a:ext cx="2117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2">
                    <a:lumMod val="25000"/>
                  </a:schemeClr>
                </a:solidFill>
              </a:rPr>
              <a:t>Amélioration Continue</a:t>
            </a:r>
            <a:endParaRPr lang="fr-FR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4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7" grpId="0"/>
      <p:bldP spid="16" grpId="0" animBg="1"/>
      <p:bldP spid="34" grpId="0" animBg="1"/>
      <p:bldP spid="35" grpId="0" animBg="1"/>
      <p:bldP spid="37" grpId="0"/>
      <p:bldP spid="33" grpId="0" animBg="1"/>
      <p:bldP spid="39" grpId="0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ITIL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510024" y="1501502"/>
            <a:ext cx="391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smtClean="0"/>
              <a:t>7 PRINCIPES DIRECTEURS</a:t>
            </a:r>
            <a:endParaRPr lang="fr-FR" sz="2800" b="1" u="sng" dirty="0"/>
          </a:p>
        </p:txBody>
      </p:sp>
      <p:grpSp>
        <p:nvGrpSpPr>
          <p:cNvPr id="38" name="Groupe 37"/>
          <p:cNvGrpSpPr/>
          <p:nvPr/>
        </p:nvGrpSpPr>
        <p:grpSpPr>
          <a:xfrm>
            <a:off x="148513" y="2692141"/>
            <a:ext cx="4467682" cy="2788661"/>
            <a:chOff x="-124194" y="2072706"/>
            <a:chExt cx="6847863" cy="4375345"/>
          </a:xfrm>
        </p:grpSpPr>
        <p:sp>
          <p:nvSpPr>
            <p:cNvPr id="31" name="Secteurs 30"/>
            <p:cNvSpPr/>
            <p:nvPr/>
          </p:nvSpPr>
          <p:spPr>
            <a:xfrm rot="5400000">
              <a:off x="1230180" y="2072700"/>
              <a:ext cx="4373420" cy="4373431"/>
            </a:xfrm>
            <a:prstGeom prst="pie">
              <a:avLst>
                <a:gd name="adj1" fmla="val 5398112"/>
                <a:gd name="adj2" fmla="val 1621076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-124194" y="3970028"/>
              <a:ext cx="1398530" cy="676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Demande/</a:t>
              </a:r>
            </a:p>
            <a:p>
              <a:r>
                <a:rPr lang="fr-FR" sz="1100" b="1" dirty="0" smtClean="0">
                  <a:solidFill>
                    <a:srgbClr val="F70F6C"/>
                  </a:solidFill>
                </a:rPr>
                <a:t>Opportunité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23174" y="4088011"/>
              <a:ext cx="1000495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VALEUR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241226" y="2328066"/>
              <a:ext cx="2381334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F70F6C"/>
                  </a:solidFill>
                </a:rPr>
                <a:t>PRINCIPES DIRECTEURS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16" name="Secteurs 15"/>
            <p:cNvSpPr/>
            <p:nvPr/>
          </p:nvSpPr>
          <p:spPr>
            <a:xfrm rot="5400000">
              <a:off x="1832966" y="2721539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4" name="Secteurs 33"/>
            <p:cNvSpPr/>
            <p:nvPr/>
          </p:nvSpPr>
          <p:spPr>
            <a:xfrm rot="16200000" flipV="1">
              <a:off x="1232107" y="2074625"/>
              <a:ext cx="4373420" cy="4373431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5" name="Secteurs 34"/>
            <p:cNvSpPr/>
            <p:nvPr/>
          </p:nvSpPr>
          <p:spPr>
            <a:xfrm rot="16200000" flipV="1">
              <a:off x="1834893" y="2723464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088020" y="4268863"/>
              <a:ext cx="4687747" cy="0"/>
            </a:xfrm>
            <a:prstGeom prst="line">
              <a:avLst/>
            </a:prstGeom>
            <a:ln w="41275">
              <a:solidFill>
                <a:srgbClr val="F70F6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2660490" y="2944238"/>
              <a:ext cx="1474697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Gouvernance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Ellipse 32"/>
            <p:cNvSpPr/>
            <p:nvPr/>
          </p:nvSpPr>
          <p:spPr>
            <a:xfrm>
              <a:off x="2497839" y="3367430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2694646" y="3728821"/>
              <a:ext cx="1448333" cy="120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Chaine de Valeur des Services (SVC)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2775624" y="5325435"/>
              <a:ext cx="1312536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PRATIQUES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2269297" y="5880619"/>
              <a:ext cx="2329737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Amélioration Continue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42" name="Imag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758" y="1941113"/>
            <a:ext cx="6853716" cy="430153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290457" y="2899053"/>
            <a:ext cx="2797629" cy="913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90457" y="3812837"/>
            <a:ext cx="2797629" cy="93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90456" y="4780157"/>
            <a:ext cx="2797629" cy="1359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002486" y="1941114"/>
            <a:ext cx="2759483" cy="95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052237" y="3422444"/>
            <a:ext cx="2759483" cy="95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02485" y="5018855"/>
            <a:ext cx="2759483" cy="95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0022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3" grpId="0" animBg="1"/>
      <p:bldP spid="24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ITIL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510024" y="1501502"/>
            <a:ext cx="391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smtClean="0"/>
              <a:t>7 PRINCIPES DIRECTEURS</a:t>
            </a:r>
            <a:endParaRPr lang="fr-FR" sz="2800" b="1" u="sng" dirty="0"/>
          </a:p>
        </p:txBody>
      </p:sp>
      <p:grpSp>
        <p:nvGrpSpPr>
          <p:cNvPr id="38" name="Groupe 37"/>
          <p:cNvGrpSpPr/>
          <p:nvPr/>
        </p:nvGrpSpPr>
        <p:grpSpPr>
          <a:xfrm>
            <a:off x="148513" y="2692141"/>
            <a:ext cx="4467682" cy="2788661"/>
            <a:chOff x="-124194" y="2072706"/>
            <a:chExt cx="6847863" cy="4375345"/>
          </a:xfrm>
        </p:grpSpPr>
        <p:sp>
          <p:nvSpPr>
            <p:cNvPr id="31" name="Secteurs 30"/>
            <p:cNvSpPr/>
            <p:nvPr/>
          </p:nvSpPr>
          <p:spPr>
            <a:xfrm rot="5400000">
              <a:off x="1230180" y="2072700"/>
              <a:ext cx="4373420" cy="4373431"/>
            </a:xfrm>
            <a:prstGeom prst="pie">
              <a:avLst>
                <a:gd name="adj1" fmla="val 5398112"/>
                <a:gd name="adj2" fmla="val 1621076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-124194" y="3970028"/>
              <a:ext cx="1398530" cy="676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Demande/</a:t>
              </a:r>
            </a:p>
            <a:p>
              <a:r>
                <a:rPr lang="fr-FR" sz="1100" b="1" dirty="0" smtClean="0">
                  <a:solidFill>
                    <a:srgbClr val="F70F6C"/>
                  </a:solidFill>
                </a:rPr>
                <a:t>Opportunité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23174" y="4088011"/>
              <a:ext cx="1000495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VALEUR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241226" y="2328066"/>
              <a:ext cx="2381334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F70F6C"/>
                  </a:solidFill>
                </a:rPr>
                <a:t>PRINCIPES DIRECTEURS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16" name="Secteurs 15"/>
            <p:cNvSpPr/>
            <p:nvPr/>
          </p:nvSpPr>
          <p:spPr>
            <a:xfrm rot="5400000">
              <a:off x="1832966" y="2721539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4" name="Secteurs 33"/>
            <p:cNvSpPr/>
            <p:nvPr/>
          </p:nvSpPr>
          <p:spPr>
            <a:xfrm rot="16200000" flipV="1">
              <a:off x="1232107" y="2074625"/>
              <a:ext cx="4373420" cy="4373431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5" name="Secteurs 34"/>
            <p:cNvSpPr/>
            <p:nvPr/>
          </p:nvSpPr>
          <p:spPr>
            <a:xfrm rot="16200000" flipV="1">
              <a:off x="1834893" y="2723464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088020" y="4268863"/>
              <a:ext cx="4687747" cy="0"/>
            </a:xfrm>
            <a:prstGeom prst="line">
              <a:avLst/>
            </a:prstGeom>
            <a:ln w="41275">
              <a:solidFill>
                <a:srgbClr val="F70F6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2660490" y="2944238"/>
              <a:ext cx="1474697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Gouvernance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Ellipse 32"/>
            <p:cNvSpPr/>
            <p:nvPr/>
          </p:nvSpPr>
          <p:spPr>
            <a:xfrm>
              <a:off x="2497839" y="3367430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2694646" y="3728821"/>
              <a:ext cx="1448333" cy="120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Chaine de Valeur des Services (SVC)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2775624" y="5325435"/>
              <a:ext cx="1312536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PRATIQUES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2269297" y="5880619"/>
              <a:ext cx="2329737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Amélioration Continue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42" name="Imag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758" y="1941113"/>
            <a:ext cx="6853716" cy="430153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22" name="Rectangle 21"/>
          <p:cNvSpPr/>
          <p:nvPr/>
        </p:nvSpPr>
        <p:spPr>
          <a:xfrm>
            <a:off x="5290457" y="3812837"/>
            <a:ext cx="2797629" cy="93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90456" y="4780157"/>
            <a:ext cx="2797629" cy="1359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002486" y="1941114"/>
            <a:ext cx="2759483" cy="95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052237" y="3422444"/>
            <a:ext cx="2759483" cy="95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02485" y="5018855"/>
            <a:ext cx="2759483" cy="95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6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ITIL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1291007" y="1501519"/>
            <a:ext cx="2310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smtClean="0"/>
              <a:t>34 PRATIQUES</a:t>
            </a:r>
            <a:endParaRPr lang="fr-FR" sz="2800" b="1" u="sng" dirty="0"/>
          </a:p>
        </p:txBody>
      </p:sp>
      <p:grpSp>
        <p:nvGrpSpPr>
          <p:cNvPr id="38" name="Groupe 37"/>
          <p:cNvGrpSpPr/>
          <p:nvPr/>
        </p:nvGrpSpPr>
        <p:grpSpPr>
          <a:xfrm>
            <a:off x="148513" y="2692141"/>
            <a:ext cx="4467682" cy="2788661"/>
            <a:chOff x="-124194" y="2072706"/>
            <a:chExt cx="6847863" cy="4375345"/>
          </a:xfrm>
        </p:grpSpPr>
        <p:sp>
          <p:nvSpPr>
            <p:cNvPr id="31" name="Secteurs 30"/>
            <p:cNvSpPr/>
            <p:nvPr/>
          </p:nvSpPr>
          <p:spPr>
            <a:xfrm rot="5400000">
              <a:off x="1230180" y="2072700"/>
              <a:ext cx="4373420" cy="4373431"/>
            </a:xfrm>
            <a:prstGeom prst="pie">
              <a:avLst>
                <a:gd name="adj1" fmla="val 5398112"/>
                <a:gd name="adj2" fmla="val 16210763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-124194" y="3970028"/>
              <a:ext cx="1398530" cy="676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Demande/</a:t>
              </a:r>
            </a:p>
            <a:p>
              <a:r>
                <a:rPr lang="fr-FR" sz="1100" b="1" dirty="0" smtClean="0">
                  <a:solidFill>
                    <a:srgbClr val="F70F6C"/>
                  </a:solidFill>
                </a:rPr>
                <a:t>Opportunité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23174" y="4088011"/>
              <a:ext cx="1000495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VALEUR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241226" y="2328066"/>
              <a:ext cx="2381334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4E4E4E"/>
                  </a:solidFill>
                </a:rPr>
                <a:t>PRINCIPES DIRECTEURS</a:t>
              </a:r>
              <a:endParaRPr lang="fr-FR" sz="1100" b="1" dirty="0">
                <a:solidFill>
                  <a:srgbClr val="4E4E4E"/>
                </a:solidFill>
              </a:endParaRPr>
            </a:p>
          </p:txBody>
        </p:sp>
        <p:sp>
          <p:nvSpPr>
            <p:cNvPr id="16" name="Secteurs 15"/>
            <p:cNvSpPr/>
            <p:nvPr/>
          </p:nvSpPr>
          <p:spPr>
            <a:xfrm rot="5400000">
              <a:off x="1832966" y="2721539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4" name="Secteurs 33"/>
            <p:cNvSpPr/>
            <p:nvPr/>
          </p:nvSpPr>
          <p:spPr>
            <a:xfrm rot="16200000" flipV="1">
              <a:off x="1232107" y="2074625"/>
              <a:ext cx="4373420" cy="4373431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5" name="Secteurs 34"/>
            <p:cNvSpPr/>
            <p:nvPr/>
          </p:nvSpPr>
          <p:spPr>
            <a:xfrm rot="16200000" flipV="1">
              <a:off x="1834893" y="2723464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088020" y="4268863"/>
              <a:ext cx="4687747" cy="0"/>
            </a:xfrm>
            <a:prstGeom prst="line">
              <a:avLst/>
            </a:prstGeom>
            <a:ln w="41275">
              <a:solidFill>
                <a:srgbClr val="F70F6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2660490" y="2944238"/>
              <a:ext cx="1474697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Gouvernance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Ellipse 32"/>
            <p:cNvSpPr/>
            <p:nvPr/>
          </p:nvSpPr>
          <p:spPr>
            <a:xfrm>
              <a:off x="2497839" y="3367430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2694646" y="3728821"/>
              <a:ext cx="1448333" cy="120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Chaine de Valeur des Services</a:t>
              </a:r>
            </a:p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(SVC)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2775624" y="5325435"/>
              <a:ext cx="1312536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F70F6C"/>
                  </a:solidFill>
                </a:rPr>
                <a:t>PRATIQUES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2269297" y="5875698"/>
              <a:ext cx="2328658" cy="410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Amélioration Continue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256" y="1980733"/>
            <a:ext cx="7175237" cy="4445527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9525963" y="3402957"/>
            <a:ext cx="2438655" cy="2939970"/>
          </a:xfrm>
          <a:prstGeom prst="rect">
            <a:avLst/>
          </a:prstGeom>
          <a:solidFill>
            <a:schemeClr val="bg1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618560" y="3598369"/>
            <a:ext cx="22997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Gestion des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Gestion des actifs informatiques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Centre de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Gestion des niveaux de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Gestion des déploiements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</p:txBody>
      </p:sp>
      <p:sp>
        <p:nvSpPr>
          <p:cNvPr id="28" name="ZoneTexte 27"/>
          <p:cNvSpPr txBox="1"/>
          <p:nvPr/>
        </p:nvSpPr>
        <p:spPr>
          <a:xfrm>
            <a:off x="10798839" y="264584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*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8012797" y="5468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90191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8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ITIL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1291007" y="1501519"/>
            <a:ext cx="2310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smtClean="0"/>
              <a:t>34 PRATIQUES</a:t>
            </a:r>
            <a:endParaRPr lang="fr-FR" sz="2800" b="1" u="sng" dirty="0"/>
          </a:p>
        </p:txBody>
      </p:sp>
      <p:grpSp>
        <p:nvGrpSpPr>
          <p:cNvPr id="38" name="Groupe 37"/>
          <p:cNvGrpSpPr/>
          <p:nvPr/>
        </p:nvGrpSpPr>
        <p:grpSpPr>
          <a:xfrm>
            <a:off x="148513" y="2692141"/>
            <a:ext cx="4467682" cy="2788661"/>
            <a:chOff x="-124194" y="2072706"/>
            <a:chExt cx="6847863" cy="4375345"/>
          </a:xfrm>
        </p:grpSpPr>
        <p:sp>
          <p:nvSpPr>
            <p:cNvPr id="31" name="Secteurs 30"/>
            <p:cNvSpPr/>
            <p:nvPr/>
          </p:nvSpPr>
          <p:spPr>
            <a:xfrm rot="5400000">
              <a:off x="1230180" y="2072700"/>
              <a:ext cx="4373420" cy="4373431"/>
            </a:xfrm>
            <a:prstGeom prst="pie">
              <a:avLst>
                <a:gd name="adj1" fmla="val 5398112"/>
                <a:gd name="adj2" fmla="val 16210763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-124194" y="3970028"/>
              <a:ext cx="1398530" cy="676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Demande/</a:t>
              </a:r>
            </a:p>
            <a:p>
              <a:r>
                <a:rPr lang="fr-FR" sz="1100" b="1" dirty="0" smtClean="0">
                  <a:solidFill>
                    <a:srgbClr val="F70F6C"/>
                  </a:solidFill>
                </a:rPr>
                <a:t>Opportunité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23174" y="4088011"/>
              <a:ext cx="1000495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VALEUR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241226" y="2328066"/>
              <a:ext cx="2381334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4E4E4E"/>
                  </a:solidFill>
                </a:rPr>
                <a:t>PRINCIPES DIRECTEURS</a:t>
              </a:r>
              <a:endParaRPr lang="fr-FR" sz="1100" b="1" dirty="0">
                <a:solidFill>
                  <a:srgbClr val="4E4E4E"/>
                </a:solidFill>
              </a:endParaRPr>
            </a:p>
          </p:txBody>
        </p:sp>
        <p:sp>
          <p:nvSpPr>
            <p:cNvPr id="16" name="Secteurs 15"/>
            <p:cNvSpPr/>
            <p:nvPr/>
          </p:nvSpPr>
          <p:spPr>
            <a:xfrm rot="5400000">
              <a:off x="1832966" y="2721539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4" name="Secteurs 33"/>
            <p:cNvSpPr/>
            <p:nvPr/>
          </p:nvSpPr>
          <p:spPr>
            <a:xfrm rot="16200000" flipV="1">
              <a:off x="1232107" y="2074625"/>
              <a:ext cx="4373420" cy="4373431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5" name="Secteurs 34"/>
            <p:cNvSpPr/>
            <p:nvPr/>
          </p:nvSpPr>
          <p:spPr>
            <a:xfrm rot="16200000" flipV="1">
              <a:off x="1834893" y="2723464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088020" y="4268863"/>
              <a:ext cx="4687747" cy="0"/>
            </a:xfrm>
            <a:prstGeom prst="line">
              <a:avLst/>
            </a:prstGeom>
            <a:ln w="41275">
              <a:solidFill>
                <a:srgbClr val="F70F6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2660490" y="2944238"/>
              <a:ext cx="1474697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Gouvernance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Ellipse 32"/>
            <p:cNvSpPr/>
            <p:nvPr/>
          </p:nvSpPr>
          <p:spPr>
            <a:xfrm>
              <a:off x="2497839" y="3367430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2694646" y="3728821"/>
              <a:ext cx="1448333" cy="120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Chaine de Valeur des Services</a:t>
              </a:r>
            </a:p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(SVC)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2775624" y="5325435"/>
              <a:ext cx="1312536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F70F6C"/>
                  </a:solidFill>
                </a:rPr>
                <a:t>PRATIQUES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2269297" y="5875698"/>
              <a:ext cx="2328658" cy="410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Amélioration Continue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256" y="1980733"/>
            <a:ext cx="7175237" cy="4445527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9525963" y="3402957"/>
            <a:ext cx="2438655" cy="2939970"/>
          </a:xfrm>
          <a:prstGeom prst="rect">
            <a:avLst/>
          </a:prstGeom>
          <a:solidFill>
            <a:schemeClr val="bg1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618560" y="3598369"/>
            <a:ext cx="22997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Gestion des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Gestion des actifs informatiques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Centre de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Gestion des niveaux de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Gestion des déploiements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980250" y="443770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*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0798839" y="264584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*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8737868" y="369185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*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8012797" y="5468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*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8651636" y="567187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88495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4" grpId="0"/>
      <p:bldP spid="28" grpId="0"/>
      <p:bldP spid="29" grpId="0"/>
      <p:bldP spid="30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17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9538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SCRUM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316927" y="1365129"/>
            <a:ext cx="29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smtClean="0">
                <a:solidFill>
                  <a:schemeClr val="accent6">
                    <a:lumMod val="75000"/>
                  </a:schemeClr>
                </a:solidFill>
              </a:rPr>
              <a:t>Pourquoi SCRUM</a:t>
            </a:r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 ?</a:t>
            </a:r>
            <a:endParaRPr lang="fr-FR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4714937" y="2202271"/>
            <a:ext cx="7044939" cy="4290604"/>
            <a:chOff x="3117636" y="2009970"/>
            <a:chExt cx="7044939" cy="4290604"/>
          </a:xfrm>
        </p:grpSpPr>
        <p:pic>
          <p:nvPicPr>
            <p:cNvPr id="4098" name="Picture 2" descr="Roles in Scrum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t="13451" r="-18268" b="286"/>
            <a:stretch/>
          </p:blipFill>
          <p:spPr bwMode="auto">
            <a:xfrm>
              <a:off x="3117636" y="2009970"/>
              <a:ext cx="7044939" cy="4290604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7030A0"/>
              </a:solidFill>
            </a:ln>
          </p:spPr>
        </p:pic>
        <p:sp>
          <p:nvSpPr>
            <p:cNvPr id="6" name="ZoneTexte 5"/>
            <p:cNvSpPr txBox="1"/>
            <p:nvPr/>
          </p:nvSpPr>
          <p:spPr>
            <a:xfrm>
              <a:off x="3117636" y="3646969"/>
              <a:ext cx="242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fr-FR" sz="1600" dirty="0" smtClean="0"/>
                <a:t>Product </a:t>
              </a:r>
              <a:r>
                <a:rPr lang="fr-FR" sz="1600" dirty="0" err="1" smtClean="0"/>
                <a:t>Owner</a:t>
              </a:r>
              <a:r>
                <a:rPr lang="fr-FR" sz="1600" dirty="0" smtClean="0"/>
                <a:t> : </a:t>
              </a:r>
              <a:r>
                <a:rPr lang="fr-FR" sz="1600" b="1" dirty="0"/>
                <a:t>D</a:t>
              </a:r>
              <a:r>
                <a:rPr lang="fr-FR" sz="1600" b="1" dirty="0" smtClean="0"/>
                <a:t>éfinir</a:t>
              </a:r>
              <a:r>
                <a:rPr lang="fr-FR" sz="1600" dirty="0" smtClean="0"/>
                <a:t> le produit client</a:t>
              </a:r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5439432" y="2198272"/>
              <a:ext cx="34730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fr-FR" sz="1600" dirty="0" err="1" smtClean="0"/>
                <a:t>Scrum</a:t>
              </a:r>
              <a:r>
                <a:rPr lang="fr-FR" sz="1600" dirty="0" smtClean="0"/>
                <a:t> Master : </a:t>
              </a:r>
              <a:r>
                <a:rPr lang="fr-FR" sz="1600" b="1" dirty="0"/>
                <a:t>F</a:t>
              </a:r>
              <a:r>
                <a:rPr lang="fr-FR" sz="1600" b="1" dirty="0" smtClean="0"/>
                <a:t>aciliter</a:t>
              </a:r>
              <a:r>
                <a:rPr lang="fr-FR" sz="1600" dirty="0" smtClean="0"/>
                <a:t> les échanges et l’amélioration continue</a:t>
              </a:r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4548848" y="5962020"/>
              <a:ext cx="3094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fr-FR" sz="1600" b="1" dirty="0" smtClean="0"/>
                <a:t>Réaliser</a:t>
              </a:r>
              <a:r>
                <a:rPr lang="fr-FR" sz="1600" dirty="0" smtClean="0"/>
                <a:t> le meilleur produit </a:t>
              </a:r>
              <a:endParaRPr lang="fr-FR" sz="1600" dirty="0"/>
            </a:p>
          </p:txBody>
        </p:sp>
      </p:grpSp>
      <p:sp>
        <p:nvSpPr>
          <p:cNvPr id="39" name="ZoneTexte 38"/>
          <p:cNvSpPr txBox="1"/>
          <p:nvPr/>
        </p:nvSpPr>
        <p:spPr>
          <a:xfrm>
            <a:off x="7040828" y="1365129"/>
            <a:ext cx="2393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smtClean="0"/>
              <a:t>Equipe SCRUM</a:t>
            </a:r>
            <a:endParaRPr lang="fr-FR" sz="2800" b="1" u="sng" dirty="0"/>
          </a:p>
        </p:txBody>
      </p:sp>
      <p:sp>
        <p:nvSpPr>
          <p:cNvPr id="40" name="ZoneTexte 39"/>
          <p:cNvSpPr txBox="1"/>
          <p:nvPr/>
        </p:nvSpPr>
        <p:spPr>
          <a:xfrm>
            <a:off x="306937" y="2523262"/>
            <a:ext cx="34730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/>
              <a:t>Simple </a:t>
            </a:r>
            <a:r>
              <a:rPr lang="fr-FR" sz="1200" dirty="0" smtClean="0"/>
              <a:t>(17 pages)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12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/>
              <a:t>Rapide </a:t>
            </a:r>
            <a:r>
              <a:rPr lang="fr-FR" sz="1100" dirty="0" smtClean="0"/>
              <a:t>(mise en place, création de valeur)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12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/>
              <a:t>Qualitatif </a:t>
            </a:r>
            <a:r>
              <a:rPr lang="fr-FR" sz="1200" dirty="0" smtClean="0"/>
              <a:t>(itération </a:t>
            </a:r>
            <a:r>
              <a:rPr lang="fr-FR" sz="1200" dirty="0" smtClean="0">
                <a:sym typeface="Wingdings" panose="05000000000000000000" pitchFamily="2" charset="2"/>
              </a:rPr>
              <a:t> production)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1200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>
                <a:sym typeface="Wingdings" panose="05000000000000000000" pitchFamily="2" charset="2"/>
              </a:rPr>
              <a:t>Modulaire</a:t>
            </a:r>
          </a:p>
          <a:p>
            <a:endParaRPr lang="fr-FR" sz="1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>
                <a:sym typeface="Wingdings" panose="05000000000000000000" pitchFamily="2" charset="2"/>
              </a:rPr>
              <a:t>Adaptable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1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>
                <a:sym typeface="Wingdings" panose="05000000000000000000" pitchFamily="2" charset="2"/>
              </a:rPr>
              <a:t>QOL</a:t>
            </a:r>
            <a:endParaRPr lang="fr-FR" sz="1200" dirty="0" smtClean="0">
              <a:sym typeface="Wingdings" panose="05000000000000000000" pitchFamily="2" charset="2"/>
            </a:endParaRPr>
          </a:p>
          <a:p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9878490" y="4822309"/>
            <a:ext cx="1870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- Auto-organisée</a:t>
            </a:r>
          </a:p>
          <a:p>
            <a:r>
              <a:rPr lang="fr-FR" sz="1600" dirty="0" smtClean="0"/>
              <a:t>- Pluridisciplinaire</a:t>
            </a:r>
          </a:p>
          <a:p>
            <a:r>
              <a:rPr lang="fr-FR" sz="1600" dirty="0" smtClean="0"/>
              <a:t>- Autonome</a:t>
            </a:r>
          </a:p>
          <a:p>
            <a:r>
              <a:rPr lang="fr-FR" sz="1600" dirty="0" smtClean="0"/>
              <a:t>- Engagée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19945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18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9538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SCRUM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229538" y="1365129"/>
            <a:ext cx="3280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smtClean="0"/>
              <a:t>Organisation SCRUM</a:t>
            </a:r>
            <a:endParaRPr lang="fr-FR" sz="2800" b="1" u="sng" dirty="0"/>
          </a:p>
        </p:txBody>
      </p:sp>
      <p:pic>
        <p:nvPicPr>
          <p:cNvPr id="3076" name="Picture 4" descr="Résultat de recherche d'images pour &quot;scrum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16" y="1146048"/>
            <a:ext cx="8963252" cy="548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93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19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688336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F70F6C"/>
                </a:solidFill>
              </a:rPr>
              <a:t>CONCLUSION/PERSPECTIVES</a:t>
            </a:r>
            <a:endParaRPr lang="fr-FR" sz="4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986589" y="2046809"/>
            <a:ext cx="102188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Les aspérités estimées et probables d’une mise en pratique en conditions réelles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Problèmes de définition : notion récente d’où l’importance de bien définir chaque terme pour une compréhension parfaite par toutes les personnes concernées.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Problèmes de compétences : Toutes les équipes doivent s’inscrire dans une démarche positive d’apprentissage et de formation avec pour objectif la vision client et la création de valeur.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Problèmes d’engagements décisionnaires : l’impulsion doit venir du « haut » </a:t>
            </a:r>
            <a:r>
              <a:rPr lang="fr-FR" dirty="0" err="1" smtClean="0"/>
              <a:t>Board</a:t>
            </a:r>
            <a:r>
              <a:rPr lang="fr-FR" dirty="0" smtClean="0"/>
              <a:t>, </a:t>
            </a:r>
            <a:r>
              <a:rPr lang="fr-FR" dirty="0" err="1" smtClean="0"/>
              <a:t>Dsi</a:t>
            </a:r>
            <a:r>
              <a:rPr lang="fr-FR" dirty="0" smtClean="0"/>
              <a:t> … qui doivent mettre à disposition les formations, les moyens et le matériel de façon la plus réactive possible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922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2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688336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F70F6C"/>
                </a:solidFill>
              </a:rPr>
              <a:t>INTRODUCTION</a:t>
            </a:r>
            <a:endParaRPr lang="fr-FR" sz="4000" b="1" dirty="0"/>
          </a:p>
        </p:txBody>
      </p:sp>
      <p:pic>
        <p:nvPicPr>
          <p:cNvPr id="7170" name="Picture 2" descr="https://media.discordapp.net/attachments/604229753360220196/634399765232353320/im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9" y="2716407"/>
            <a:ext cx="2140594" cy="2140594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29538" y="2020477"/>
            <a:ext cx="5341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u="sng" dirty="0" err="1" smtClean="0"/>
              <a:t>Automated</a:t>
            </a:r>
            <a:r>
              <a:rPr lang="fr-FR" sz="2800" u="sng" dirty="0" smtClean="0"/>
              <a:t> Information </a:t>
            </a:r>
            <a:r>
              <a:rPr lang="fr-FR" sz="2800" u="sng" dirty="0" err="1" smtClean="0"/>
              <a:t>Technology</a:t>
            </a:r>
            <a:endParaRPr lang="fr-FR" sz="2800" u="sng" dirty="0"/>
          </a:p>
        </p:txBody>
      </p:sp>
      <p:sp>
        <p:nvSpPr>
          <p:cNvPr id="9" name="ZoneTexte 8"/>
          <p:cNvSpPr txBox="1"/>
          <p:nvPr/>
        </p:nvSpPr>
        <p:spPr>
          <a:xfrm>
            <a:off x="1646112" y="1365192"/>
            <a:ext cx="2507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/>
              <a:t>NOTRE SERVICE</a:t>
            </a:r>
            <a:endParaRPr lang="fr-FR" sz="28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7994521" y="1365192"/>
            <a:ext cx="2321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/>
              <a:t>NOTRE CLIENT</a:t>
            </a:r>
            <a:endParaRPr lang="fr-FR" sz="28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7609800" y="2020477"/>
            <a:ext cx="3091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 smtClean="0"/>
              <a:t>Acceptables Avenirs</a:t>
            </a:r>
            <a:endParaRPr lang="fr-FR" sz="2800" u="sng" dirty="0"/>
          </a:p>
        </p:txBody>
      </p:sp>
      <p:pic>
        <p:nvPicPr>
          <p:cNvPr id="1026" name="Picture 2" descr="https://acceptablesavenirs.eu/wp-content/uploads/2018/09/LOGO-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33" t="-15733" r="-5725" b="-15246"/>
          <a:stretch/>
        </p:blipFill>
        <p:spPr bwMode="auto">
          <a:xfrm>
            <a:off x="8099406" y="3125042"/>
            <a:ext cx="2111829" cy="111034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2569031" y="2694799"/>
            <a:ext cx="2862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1" dirty="0" smtClean="0"/>
              <a:t>Consultants</a:t>
            </a:r>
            <a:r>
              <a:rPr lang="fr-FR" sz="2000" i="1" dirty="0" smtClean="0"/>
              <a:t> / ingénieurs </a:t>
            </a:r>
            <a:r>
              <a:rPr lang="fr-FR" sz="2000" b="1" i="1" dirty="0" err="1" smtClean="0"/>
              <a:t>DevOps</a:t>
            </a:r>
            <a:r>
              <a:rPr lang="fr-FR" sz="2000" i="1" dirty="0" smtClean="0"/>
              <a:t> et pratiques </a:t>
            </a:r>
            <a:r>
              <a:rPr lang="fr-FR" sz="2000" b="1" i="1" dirty="0" smtClean="0"/>
              <a:t>agiles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29539" y="5113064"/>
            <a:ext cx="6087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000" dirty="0" smtClean="0"/>
              <a:t>Accompagner </a:t>
            </a:r>
            <a:r>
              <a:rPr lang="fr-FR" sz="2000" dirty="0"/>
              <a:t>l</a:t>
            </a:r>
            <a:r>
              <a:rPr lang="fr-FR" sz="2000" dirty="0" smtClean="0"/>
              <a:t>es entreprises vers l’agilité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000" dirty="0" smtClean="0"/>
              <a:t>Elaborer des stratégies Infrastructure/Technique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000" dirty="0" smtClean="0"/>
              <a:t>Sensibiliser le personnel sur le long terme </a:t>
            </a:r>
            <a:endParaRPr lang="fr-FR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2623461" y="3935607"/>
            <a:ext cx="2743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EB3B6C"/>
                </a:solidFill>
              </a:rPr>
              <a:t>Aurélie</a:t>
            </a:r>
            <a:r>
              <a:rPr lang="fr-FR" dirty="0" smtClean="0"/>
              <a:t> : Experte ITIL/</a:t>
            </a:r>
            <a:r>
              <a:rPr lang="fr-FR" dirty="0" err="1" smtClean="0"/>
              <a:t>Scum</a:t>
            </a:r>
            <a:r>
              <a:rPr lang="fr-FR" dirty="0" smtClean="0"/>
              <a:t> </a:t>
            </a:r>
          </a:p>
          <a:p>
            <a:pPr algn="ctr"/>
            <a:r>
              <a:rPr lang="fr-FR" b="1" dirty="0" err="1" smtClean="0">
                <a:solidFill>
                  <a:srgbClr val="00BDF4"/>
                </a:solidFill>
              </a:rPr>
              <a:t>Iltaf</a:t>
            </a:r>
            <a:r>
              <a:rPr lang="fr-FR" b="1" dirty="0" smtClean="0">
                <a:solidFill>
                  <a:srgbClr val="00BDF4"/>
                </a:solidFill>
              </a:rPr>
              <a:t> </a:t>
            </a:r>
            <a:r>
              <a:rPr lang="fr-FR" dirty="0" smtClean="0"/>
              <a:t>: Experte </a:t>
            </a:r>
            <a:r>
              <a:rPr lang="fr-FR" dirty="0" err="1" smtClean="0"/>
              <a:t>DevOps</a:t>
            </a:r>
            <a:endParaRPr lang="fr-FR" dirty="0" smtClean="0"/>
          </a:p>
          <a:p>
            <a:pPr algn="ctr"/>
            <a:r>
              <a:rPr lang="fr-FR" b="1" dirty="0" smtClean="0">
                <a:solidFill>
                  <a:srgbClr val="E8B702"/>
                </a:solidFill>
              </a:rPr>
              <a:t>Thibault</a:t>
            </a:r>
            <a:r>
              <a:rPr lang="fr-FR" dirty="0" smtClean="0"/>
              <a:t> : Expert Outils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940076" y="4659508"/>
            <a:ext cx="4430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Société Toulousaine (</a:t>
            </a:r>
            <a:r>
              <a:rPr lang="fr-FR" sz="2000" dirty="0" err="1" smtClean="0"/>
              <a:t>since</a:t>
            </a:r>
            <a:r>
              <a:rPr lang="fr-FR" sz="2000" dirty="0" smtClean="0"/>
              <a:t> 2010), spécialisée dans l’</a:t>
            </a:r>
            <a:r>
              <a:rPr lang="fr-FR" sz="2000" b="1" dirty="0" smtClean="0"/>
              <a:t>anticipation </a:t>
            </a:r>
            <a:r>
              <a:rPr lang="fr-FR" sz="2000" b="1" dirty="0"/>
              <a:t>d</a:t>
            </a:r>
            <a:r>
              <a:rPr lang="fr-FR" sz="2000" b="1" dirty="0" smtClean="0"/>
              <a:t>es </a:t>
            </a:r>
            <a:r>
              <a:rPr lang="fr-FR" sz="2000" b="1" dirty="0"/>
              <a:t>risques </a:t>
            </a:r>
            <a:r>
              <a:rPr lang="fr-FR" sz="2000" dirty="0"/>
              <a:t>sociétaux liés </a:t>
            </a:r>
            <a:r>
              <a:rPr lang="fr-FR" sz="2000" dirty="0" smtClean="0"/>
              <a:t>aux activités </a:t>
            </a:r>
            <a:r>
              <a:rPr lang="fr-FR" sz="2000" b="1" dirty="0" smtClean="0"/>
              <a:t>industrielles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18904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20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688336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F70F6C"/>
                </a:solidFill>
              </a:rPr>
              <a:t>CONCLUSION/PERSPECTIVES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549293" y="1802391"/>
            <a:ext cx="42780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000" b="1" dirty="0" smtClean="0"/>
          </a:p>
          <a:p>
            <a:pPr algn="ctr"/>
            <a:endParaRPr lang="fr-FR" sz="2000" b="1" dirty="0"/>
          </a:p>
          <a:p>
            <a:pPr algn="ctr"/>
            <a:endParaRPr lang="fr-FR" sz="2000" b="1" dirty="0" smtClean="0"/>
          </a:p>
          <a:p>
            <a:pPr algn="ctr"/>
            <a:r>
              <a:rPr lang="fr-FR" sz="2000" b="1" dirty="0" smtClean="0"/>
              <a:t>Merci de votre attention</a:t>
            </a:r>
            <a:endParaRPr lang="fr-FR" sz="2000" b="1" dirty="0"/>
          </a:p>
          <a:p>
            <a:pPr algn="ctr"/>
            <a:endParaRPr lang="fr-FR" sz="2000" b="1" dirty="0" smtClean="0"/>
          </a:p>
          <a:p>
            <a:pPr algn="ctr"/>
            <a:r>
              <a:rPr lang="fr-FR" sz="2000" b="1" dirty="0" smtClean="0"/>
              <a:t>Vous pouvez retrouver et télécharger cette présentation sur GITHUB en passant par ce QR Code.</a:t>
            </a:r>
          </a:p>
          <a:p>
            <a:endParaRPr lang="fr-FR" sz="2000" b="1" dirty="0"/>
          </a:p>
          <a:p>
            <a:endParaRPr lang="fr-FR" sz="2000" b="1" dirty="0" smtClean="0"/>
          </a:p>
          <a:p>
            <a:endParaRPr lang="fr-FR" sz="2000" b="1" dirty="0" smtClean="0"/>
          </a:p>
          <a:p>
            <a:endParaRPr lang="fr-FR" sz="2000" b="1" dirty="0" smtClean="0"/>
          </a:p>
          <a:p>
            <a:endParaRPr lang="fr-FR" sz="2000" b="1" dirty="0" smtClean="0"/>
          </a:p>
          <a:p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6008914" y="1513114"/>
            <a:ext cx="5225143" cy="4979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7489371" y="1981200"/>
            <a:ext cx="2209800" cy="2122714"/>
          </a:xfrm>
          <a:prstGeom prst="round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QR CODE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5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21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411906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REMERCIEMENTS</a:t>
            </a:r>
            <a:endParaRPr lang="fr-FR" sz="4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96123" y="1395609"/>
            <a:ext cx="7796901" cy="29854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 err="1" smtClean="0"/>
              <a:t>Aelion-Aolys</a:t>
            </a:r>
            <a:r>
              <a:rPr lang="fr-FR" sz="2800" b="1" dirty="0" smtClean="0"/>
              <a:t> &amp; </a:t>
            </a:r>
            <a:r>
              <a:rPr lang="fr-FR" sz="2800" b="1" dirty="0" err="1" smtClean="0"/>
              <a:t>Strategia</a:t>
            </a:r>
            <a:r>
              <a:rPr lang="fr-FR" sz="2800" b="1" dirty="0" smtClean="0"/>
              <a:t> :</a:t>
            </a:r>
          </a:p>
          <a:p>
            <a:r>
              <a:rPr lang="fr-FR" sz="2000" dirty="0" smtClean="0"/>
              <a:t>Magali FARENC</a:t>
            </a:r>
          </a:p>
          <a:p>
            <a:r>
              <a:rPr lang="fr-FR" sz="2000" dirty="0" smtClean="0"/>
              <a:t>Sarah KILINC</a:t>
            </a:r>
          </a:p>
          <a:p>
            <a:r>
              <a:rPr lang="fr-FR" sz="2000" dirty="0" smtClean="0"/>
              <a:t>Stéphanie LAMOUROUX</a:t>
            </a:r>
          </a:p>
          <a:p>
            <a:r>
              <a:rPr lang="fr-FR" sz="2000" dirty="0" smtClean="0"/>
              <a:t>Tony MARCELLO</a:t>
            </a:r>
          </a:p>
          <a:p>
            <a:r>
              <a:rPr lang="fr-FR" sz="2000" dirty="0" smtClean="0"/>
              <a:t>Alice RIVIERE</a:t>
            </a:r>
          </a:p>
          <a:p>
            <a:r>
              <a:rPr lang="fr-FR" sz="2000" dirty="0" smtClean="0"/>
              <a:t>Xavier ROLLAND</a:t>
            </a:r>
          </a:p>
          <a:p>
            <a:r>
              <a:rPr lang="fr-FR" sz="2000" dirty="0" smtClean="0"/>
              <a:t>Mélanie SAULAY</a:t>
            </a:r>
          </a:p>
          <a:p>
            <a:r>
              <a:rPr lang="fr-FR" sz="2000" dirty="0" smtClean="0"/>
              <a:t>Et tous les autres membres de l’équipe.</a:t>
            </a:r>
            <a:endParaRPr lang="fr-FR" sz="2000" dirty="0"/>
          </a:p>
        </p:txBody>
      </p:sp>
      <p:sp>
        <p:nvSpPr>
          <p:cNvPr id="7" name="ZoneTexte 6"/>
          <p:cNvSpPr txBox="1"/>
          <p:nvPr/>
        </p:nvSpPr>
        <p:spPr>
          <a:xfrm>
            <a:off x="8436864" y="1395609"/>
            <a:ext cx="3169920" cy="29854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Formateurs :</a:t>
            </a:r>
          </a:p>
          <a:p>
            <a:r>
              <a:rPr lang="fr-FR" sz="2000" dirty="0" smtClean="0"/>
              <a:t>Jean-Luc AUBERT</a:t>
            </a:r>
          </a:p>
          <a:p>
            <a:r>
              <a:rPr lang="fr-FR" sz="2000" dirty="0" smtClean="0"/>
              <a:t>L’</a:t>
            </a:r>
            <a:r>
              <a:rPr lang="fr-FR" sz="2000" dirty="0" err="1" smtClean="0"/>
              <a:t>Hacène</a:t>
            </a:r>
            <a:r>
              <a:rPr lang="fr-FR" sz="2000" dirty="0" smtClean="0"/>
              <a:t> BACHIR</a:t>
            </a:r>
          </a:p>
          <a:p>
            <a:r>
              <a:rPr lang="fr-FR" sz="2000" dirty="0" smtClean="0"/>
              <a:t>Matthias COLIN</a:t>
            </a:r>
          </a:p>
          <a:p>
            <a:r>
              <a:rPr lang="fr-FR" sz="2000" dirty="0" smtClean="0"/>
              <a:t>Dominique CRESSON</a:t>
            </a:r>
          </a:p>
          <a:p>
            <a:r>
              <a:rPr lang="fr-FR" sz="2000" dirty="0" smtClean="0"/>
              <a:t>Pascal DELBRAYELLE</a:t>
            </a:r>
          </a:p>
          <a:p>
            <a:r>
              <a:rPr lang="fr-FR" sz="2000" dirty="0" smtClean="0"/>
              <a:t>Rémy PANNE</a:t>
            </a:r>
          </a:p>
          <a:p>
            <a:r>
              <a:rPr lang="fr-FR" sz="2000" dirty="0" smtClean="0"/>
              <a:t>Frederick STRASSEL</a:t>
            </a:r>
          </a:p>
          <a:p>
            <a:endParaRPr lang="fr-FR" sz="2000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396122" y="4608201"/>
            <a:ext cx="7796901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sz="2800" b="1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8436864" y="4608201"/>
            <a:ext cx="316992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Organismes :</a:t>
            </a:r>
          </a:p>
          <a:p>
            <a:r>
              <a:rPr lang="fr-FR" sz="2000" dirty="0" smtClean="0"/>
              <a:t>Pôle Emploi              FIAFEC</a:t>
            </a:r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 smtClean="0"/>
          </a:p>
        </p:txBody>
      </p:sp>
      <p:pic>
        <p:nvPicPr>
          <p:cNvPr id="2054" name="Picture 6" descr="https://media.licdn.com/dms/image/C4D0BAQFgdW5n-9JcqQ/company-logo_200_200/0?e=2159024400&amp;v=beta&amp;t=fmv4wDvlVd0Ir7sSTEw_t0ar1d8lr7Oj01Ffs7YTae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3" t="19589" r="20310" b="17223"/>
          <a:stretch/>
        </p:blipFill>
        <p:spPr bwMode="auto">
          <a:xfrm>
            <a:off x="6083018" y="1429374"/>
            <a:ext cx="1767840" cy="185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ésultat de recherche d'images pour &quot;aelion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7" t="25488" r="8548" b="23578"/>
          <a:stretch/>
        </p:blipFill>
        <p:spPr bwMode="auto">
          <a:xfrm>
            <a:off x="3853462" y="2122996"/>
            <a:ext cx="2242538" cy="95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ésultat de recherche d'images pour &quot;capgemini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06" y="4608201"/>
            <a:ext cx="3057466" cy="123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ésultat de recherche d'images pour &quot;sogeti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416" y="4891527"/>
            <a:ext cx="1410286" cy="72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ésultat de recherche d'images pour &quot;econocom&quot;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2" t="35319" r="13637" b="35147"/>
          <a:stretch/>
        </p:blipFill>
        <p:spPr bwMode="auto">
          <a:xfrm>
            <a:off x="3496261" y="4879335"/>
            <a:ext cx="2342917" cy="63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87680" y="5804230"/>
            <a:ext cx="7498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 grand merci à nos futurs employeurs, tout particulièrement aux personnes présentes aujourd’hui : Gilles FOUREST et Laurent PECKRE.</a:t>
            </a:r>
            <a:endParaRPr lang="fr-FR" sz="2000" dirty="0"/>
          </a:p>
        </p:txBody>
      </p:sp>
      <p:pic>
        <p:nvPicPr>
          <p:cNvPr id="2064" name="Picture 16" descr="Résultat de recherche d'images pour &quot;pole emploi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005" y="5528728"/>
            <a:ext cx="1330571" cy="99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ésultat de recherche d'images pour &quot;fafiec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556" y="5596966"/>
            <a:ext cx="1633572" cy="64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6657" y="3395640"/>
            <a:ext cx="1894114" cy="81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0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344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FICHE OUTILS :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9284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Demi-tour 11">
            <a:hlinkClick r:id="rId3" action="ppaction://hlinksldjump"/>
          </p:cNvPr>
          <p:cNvSpPr/>
          <p:nvPr/>
        </p:nvSpPr>
        <p:spPr>
          <a:xfrm rot="5400000">
            <a:off x="11582400" y="6259286"/>
            <a:ext cx="413657" cy="468086"/>
          </a:xfrm>
          <a:prstGeom prst="uturnArrow">
            <a:avLst/>
          </a:prstGeom>
          <a:solidFill>
            <a:srgbClr val="F70F6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01529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9453773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06" y="2046879"/>
            <a:ext cx="1389355" cy="423811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218" y="1956501"/>
            <a:ext cx="1389356" cy="465314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28" y="1956501"/>
            <a:ext cx="1524001" cy="61976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49284" y="3302142"/>
            <a:ext cx="2445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Agencement de tâches</a:t>
            </a:r>
          </a:p>
          <a:p>
            <a:r>
              <a:rPr lang="fr-FR" dirty="0" smtClean="0"/>
              <a:t>Outil de communication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49284" y="4250067"/>
            <a:ext cx="355469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Fonctionne comme une application,</a:t>
            </a:r>
          </a:p>
          <a:p>
            <a:r>
              <a:rPr lang="fr-FR" dirty="0" smtClean="0"/>
              <a:t>Updates régulières</a:t>
            </a:r>
          </a:p>
          <a:p>
            <a:r>
              <a:rPr lang="fr-FR" dirty="0" smtClean="0"/>
              <a:t>Vision globale </a:t>
            </a:r>
            <a:r>
              <a:rPr lang="fr-FR" dirty="0" err="1" smtClean="0"/>
              <a:t>runs</a:t>
            </a:r>
            <a:r>
              <a:rPr lang="fr-FR" dirty="0" smtClean="0"/>
              <a:t>/sprints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49284" y="5474991"/>
            <a:ext cx="283378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Pas de diagramme de Gantt,</a:t>
            </a:r>
          </a:p>
          <a:p>
            <a:r>
              <a:rPr lang="fr-FR" dirty="0" smtClean="0"/>
              <a:t>Pas de calendrier de suivi</a:t>
            </a:r>
          </a:p>
          <a:p>
            <a:r>
              <a:rPr lang="fr-FR" dirty="0" smtClean="0"/>
              <a:t>Intégration mail à améliorer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901528" y="3290977"/>
            <a:ext cx="2934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 projet</a:t>
            </a:r>
          </a:p>
          <a:p>
            <a:r>
              <a:rPr lang="fr-FR" dirty="0" smtClean="0"/>
              <a:t>Communication collaborative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901528" y="4184929"/>
            <a:ext cx="2586862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Simple, instantané, multi-</a:t>
            </a:r>
          </a:p>
          <a:p>
            <a:r>
              <a:rPr lang="fr-FR" dirty="0" smtClean="0"/>
              <a:t>Plateformes, chat + vocal</a:t>
            </a:r>
          </a:p>
          <a:p>
            <a:r>
              <a:rPr lang="fr-FR" dirty="0" smtClean="0"/>
              <a:t>Gestion rôles et archivage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923867" y="5355880"/>
            <a:ext cx="3003323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Version gratuite limitée,</a:t>
            </a:r>
          </a:p>
          <a:p>
            <a:r>
              <a:rPr lang="fr-FR" dirty="0" smtClean="0"/>
              <a:t>Pas de notifications de l’état </a:t>
            </a:r>
          </a:p>
          <a:p>
            <a:r>
              <a:rPr lang="fr-FR" dirty="0" smtClean="0"/>
              <a:t>Des échanges écrits</a:t>
            </a:r>
          </a:p>
          <a:p>
            <a:r>
              <a:rPr lang="fr-FR" dirty="0" smtClean="0"/>
              <a:t>Coût pour les petites sociétés.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9453773" y="3290977"/>
            <a:ext cx="2443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développement</a:t>
            </a:r>
          </a:p>
          <a:p>
            <a:r>
              <a:rPr lang="fr-FR" dirty="0" smtClean="0"/>
              <a:t>Informatique SCRUM et</a:t>
            </a:r>
          </a:p>
          <a:p>
            <a:r>
              <a:rPr lang="fr-FR" dirty="0" err="1" smtClean="0"/>
              <a:t>KanBoard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9453773" y="4388566"/>
            <a:ext cx="243066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UI très instinctive, idéal </a:t>
            </a:r>
          </a:p>
          <a:p>
            <a:r>
              <a:rPr lang="fr-FR" dirty="0" smtClean="0"/>
              <a:t>Projets SCRUM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9510218" y="5355880"/>
            <a:ext cx="2084738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 smtClean="0"/>
              <a:t>Ticketing</a:t>
            </a:r>
            <a:r>
              <a:rPr lang="fr-FR" dirty="0" smtClean="0"/>
              <a:t> complexe,</a:t>
            </a:r>
          </a:p>
          <a:p>
            <a:r>
              <a:rPr lang="fr-FR" dirty="0" smtClean="0"/>
              <a:t>Coût serveurs élevé,</a:t>
            </a:r>
          </a:p>
          <a:p>
            <a:r>
              <a:rPr lang="fr-FR" dirty="0" smtClean="0"/>
              <a:t>Updates </a:t>
            </a:r>
            <a:r>
              <a:rPr lang="fr-FR" dirty="0" err="1" smtClean="0"/>
              <a:t>buggées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059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344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FICHE OUTILS :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9284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4632468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2" t="17958" r="19157" b="16105"/>
          <a:stretch/>
        </p:blipFill>
        <p:spPr>
          <a:xfrm>
            <a:off x="4899715" y="1753505"/>
            <a:ext cx="989505" cy="1010559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9052721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433" y="2072419"/>
            <a:ext cx="1400576" cy="336138"/>
          </a:xfrm>
          <a:prstGeom prst="rect">
            <a:avLst/>
          </a:prstGeom>
        </p:spPr>
      </p:pic>
      <p:sp>
        <p:nvSpPr>
          <p:cNvPr id="13" name="Demi-tour 12">
            <a:hlinkClick r:id="rId5" action="ppaction://hlinksldjump"/>
          </p:cNvPr>
          <p:cNvSpPr/>
          <p:nvPr/>
        </p:nvSpPr>
        <p:spPr>
          <a:xfrm rot="5400000">
            <a:off x="11582400" y="6259286"/>
            <a:ext cx="413657" cy="468086"/>
          </a:xfrm>
          <a:prstGeom prst="uturnArrow">
            <a:avLst/>
          </a:prstGeom>
          <a:solidFill>
            <a:srgbClr val="F70F6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2" name="Picture 2" descr="https://cdn.discordapp.com/attachments/604226882422046801/634758058605674497/Junit5_logo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02" y="1838948"/>
            <a:ext cx="1384564" cy="80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49284" y="3403755"/>
            <a:ext cx="3399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Framework de tests unitaires JAVA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19002" y="4076018"/>
            <a:ext cx="318209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Framework simple, open source</a:t>
            </a:r>
          </a:p>
          <a:p>
            <a:r>
              <a:rPr lang="fr-FR" dirty="0" smtClean="0"/>
              <a:t>Avec communauté active</a:t>
            </a:r>
          </a:p>
          <a:p>
            <a:r>
              <a:rPr lang="fr-FR" dirty="0" smtClean="0"/>
              <a:t>Inclus de base dans les IDE les </a:t>
            </a:r>
          </a:p>
          <a:p>
            <a:r>
              <a:rPr lang="fr-FR" dirty="0" smtClean="0"/>
              <a:t>+ courants.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19002" y="5569129"/>
            <a:ext cx="336066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Requiert une bonne connaissance</a:t>
            </a:r>
          </a:p>
          <a:p>
            <a:r>
              <a:rPr lang="fr-FR" dirty="0" smtClean="0"/>
              <a:t>JAVA et </a:t>
            </a:r>
            <a:r>
              <a:rPr lang="fr-FR" dirty="0" smtClean="0"/>
              <a:t>algorithmique.</a:t>
            </a:r>
            <a:endParaRPr lang="fr-FR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4632468" y="3408634"/>
            <a:ext cx="2545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Tests unitaires et tests de</a:t>
            </a:r>
          </a:p>
          <a:p>
            <a:r>
              <a:rPr lang="fr-FR" dirty="0" smtClean="0"/>
              <a:t>régression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632468" y="4237681"/>
            <a:ext cx="3616567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Rattaché à l’IDE Sélénium.</a:t>
            </a:r>
          </a:p>
          <a:p>
            <a:r>
              <a:rPr lang="fr-FR" dirty="0" smtClean="0"/>
              <a:t>Enregistrement des interactions</a:t>
            </a:r>
          </a:p>
          <a:p>
            <a:r>
              <a:rPr lang="fr-FR" dirty="0" smtClean="0"/>
              <a:t>Pour rejouer/Simuler des utilisations</a:t>
            </a:r>
          </a:p>
          <a:p>
            <a:r>
              <a:rPr lang="fr-FR" dirty="0" smtClean="0"/>
              <a:t>Grand nombre de comportements</a:t>
            </a:r>
          </a:p>
          <a:p>
            <a:r>
              <a:rPr lang="fr-FR" dirty="0" smtClean="0"/>
              <a:t>Simulés.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052721" y="3405952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Analyse statique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9052721" y="4076017"/>
            <a:ext cx="3159968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Nombreux langages supportés</a:t>
            </a:r>
          </a:p>
          <a:p>
            <a:r>
              <a:rPr lang="fr-FR" dirty="0" smtClean="0"/>
              <a:t>Rapports de duplication, niveau</a:t>
            </a:r>
          </a:p>
          <a:p>
            <a:r>
              <a:rPr lang="fr-FR" dirty="0" smtClean="0"/>
              <a:t>De documentation …</a:t>
            </a:r>
          </a:p>
          <a:p>
            <a:r>
              <a:rPr lang="fr-FR" dirty="0" smtClean="0"/>
              <a:t>Intégration avec </a:t>
            </a:r>
            <a:r>
              <a:rPr lang="fr-FR" dirty="0" err="1" smtClean="0"/>
              <a:t>Mvn</a:t>
            </a:r>
            <a:r>
              <a:rPr lang="fr-FR" dirty="0" smtClean="0"/>
              <a:t>/</a:t>
            </a:r>
            <a:r>
              <a:rPr lang="fr-FR" dirty="0" err="1" smtClean="0"/>
              <a:t>Gradle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9052721" y="5577079"/>
            <a:ext cx="302839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Aucun indice de la pertinence </a:t>
            </a:r>
          </a:p>
          <a:p>
            <a:r>
              <a:rPr lang="fr-FR" dirty="0" smtClean="0"/>
              <a:t>Des KPI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48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344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FICHE OUTILS :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9284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20" y="2042543"/>
            <a:ext cx="1163328" cy="486345"/>
          </a:xfrm>
          <a:prstGeom prst="rect">
            <a:avLst/>
          </a:prstGeom>
        </p:spPr>
      </p:pic>
      <p:sp>
        <p:nvSpPr>
          <p:cNvPr id="14" name="Demi-tour 13">
            <a:hlinkClick r:id="rId4" action="ppaction://hlinksldjump"/>
          </p:cNvPr>
          <p:cNvSpPr/>
          <p:nvPr/>
        </p:nvSpPr>
        <p:spPr>
          <a:xfrm rot="5400000">
            <a:off x="11582400" y="6259286"/>
            <a:ext cx="413657" cy="468086"/>
          </a:xfrm>
          <a:prstGeom prst="uturnArrow">
            <a:avLst/>
          </a:prstGeom>
          <a:solidFill>
            <a:srgbClr val="F70F6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406316" y="1716505"/>
            <a:ext cx="872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Logiciel de gestion de version décentralisé : local, </a:t>
            </a:r>
            <a:r>
              <a:rPr lang="fr-FR" dirty="0" err="1" smtClean="0"/>
              <a:t>peer</a:t>
            </a:r>
            <a:r>
              <a:rPr lang="fr-FR" dirty="0" smtClean="0"/>
              <a:t> to </a:t>
            </a:r>
            <a:r>
              <a:rPr lang="fr-FR" dirty="0" err="1" smtClean="0"/>
              <a:t>peer</a:t>
            </a:r>
            <a:r>
              <a:rPr lang="fr-FR" dirty="0" smtClean="0"/>
              <a:t> et serveurs privés ou publics.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406316" y="2285715"/>
            <a:ext cx="9300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Système de modules élémentaires permettant l’archivage de projets publics ou privés avec un ou </a:t>
            </a:r>
          </a:p>
          <a:p>
            <a:r>
              <a:rPr lang="fr-FR" dirty="0" smtClean="0"/>
              <a:t>Plusieurs contributeurs.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49284" y="3609474"/>
            <a:ext cx="1134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Fonctionnel en </a:t>
            </a:r>
            <a:r>
              <a:rPr lang="fr-FR" dirty="0" err="1" smtClean="0"/>
              <a:t>shell</a:t>
            </a:r>
            <a:r>
              <a:rPr lang="fr-FR" dirty="0" smtClean="0"/>
              <a:t> comme en </a:t>
            </a:r>
            <a:r>
              <a:rPr lang="fr-FR" dirty="0" err="1" smtClean="0"/>
              <a:t>bash</a:t>
            </a:r>
            <a:r>
              <a:rPr lang="fr-FR" dirty="0" smtClean="0"/>
              <a:t>, synchronisation des dossiers à tous niveaux avec sauvegarde de chaque étape de </a:t>
            </a:r>
          </a:p>
          <a:p>
            <a:r>
              <a:rPr lang="fr-FR" dirty="0" smtClean="0"/>
              <a:t>Progression, fonctions de « </a:t>
            </a:r>
            <a:r>
              <a:rPr lang="fr-FR" dirty="0" err="1" smtClean="0"/>
              <a:t>branch</a:t>
            </a:r>
            <a:r>
              <a:rPr lang="fr-FR" dirty="0" smtClean="0"/>
              <a:t> » de « fork » et de « </a:t>
            </a:r>
            <a:r>
              <a:rPr lang="fr-FR" dirty="0" err="1" smtClean="0"/>
              <a:t>merge</a:t>
            </a:r>
            <a:r>
              <a:rPr lang="fr-FR" dirty="0" smtClean="0"/>
              <a:t> ».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49284" y="4620126"/>
            <a:ext cx="11561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Possibilité d’avoir un serveur interne ou de hébergeurs tels que GitHub, </a:t>
            </a:r>
            <a:r>
              <a:rPr lang="fr-FR" dirty="0" err="1" smtClean="0"/>
              <a:t>GitLab</a:t>
            </a:r>
            <a:r>
              <a:rPr lang="fr-FR" dirty="0" smtClean="0"/>
              <a:t>, </a:t>
            </a:r>
            <a:r>
              <a:rPr lang="fr-FR" dirty="0" err="1" smtClean="0"/>
              <a:t>GitBucket</a:t>
            </a:r>
            <a:r>
              <a:rPr lang="fr-FR" dirty="0" smtClean="0"/>
              <a:t> avec comptes options gratuites </a:t>
            </a:r>
          </a:p>
          <a:p>
            <a:r>
              <a:rPr lang="fr-FR" dirty="0" smtClean="0"/>
              <a:t>Et options payantes pour plus d’espace de stockage et fonctionnalités.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49284" y="5443533"/>
            <a:ext cx="430246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Facile à prendre en main, serveurs sécurisés</a:t>
            </a:r>
          </a:p>
          <a:p>
            <a:r>
              <a:rPr lang="fr-FR" dirty="0" smtClean="0"/>
              <a:t>Grande communauté, pas d’accès distant.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508465" y="5453313"/>
            <a:ext cx="519834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Difficile à maitriser, requiert rigueur, uniquement par </a:t>
            </a:r>
          </a:p>
          <a:p>
            <a:r>
              <a:rPr lang="fr-FR" dirty="0" smtClean="0"/>
              <a:t>Lignes de commandes.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51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344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FICHE OUTILS :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9284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5984660" y="1469570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06" y="2084158"/>
            <a:ext cx="1389355" cy="34925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998" y="1984156"/>
            <a:ext cx="1591324" cy="549256"/>
          </a:xfrm>
          <a:prstGeom prst="rect">
            <a:avLst/>
          </a:prstGeom>
        </p:spPr>
      </p:pic>
      <p:sp>
        <p:nvSpPr>
          <p:cNvPr id="14" name="Demi-tour 13">
            <a:hlinkClick r:id="rId5" action="ppaction://hlinksldjump"/>
          </p:cNvPr>
          <p:cNvSpPr/>
          <p:nvPr/>
        </p:nvSpPr>
        <p:spPr>
          <a:xfrm rot="5400000">
            <a:off x="11582400" y="6259286"/>
            <a:ext cx="413657" cy="468086"/>
          </a:xfrm>
          <a:prstGeom prst="uturnArrow">
            <a:avLst/>
          </a:prstGeom>
          <a:solidFill>
            <a:srgbClr val="F70F6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069432" y="1684421"/>
            <a:ext cx="2544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Automatisation de BUILD</a:t>
            </a:r>
          </a:p>
          <a:p>
            <a:r>
              <a:rPr lang="fr-FR" dirty="0" smtClean="0"/>
              <a:t>Pour projets JAVA.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49284" y="3116109"/>
            <a:ext cx="4385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 fonctions : Description étape par étape</a:t>
            </a:r>
          </a:p>
          <a:p>
            <a:r>
              <a:rPr lang="fr-FR" dirty="0" smtClean="0"/>
              <a:t>Pendant le développement du soft et intégra</a:t>
            </a:r>
          </a:p>
          <a:p>
            <a:r>
              <a:rPr lang="fr-FR" dirty="0" smtClean="0"/>
              <a:t>-</a:t>
            </a:r>
            <a:r>
              <a:rPr lang="fr-FR" dirty="0" err="1" smtClean="0"/>
              <a:t>tions</a:t>
            </a:r>
            <a:r>
              <a:rPr lang="fr-FR" dirty="0" smtClean="0"/>
              <a:t> automatiques des dépendances du</a:t>
            </a:r>
          </a:p>
          <a:p>
            <a:r>
              <a:rPr lang="fr-FR" dirty="0" smtClean="0"/>
              <a:t>Projet.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49284" y="4317550"/>
            <a:ext cx="4339458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Idéal projets JAVA, intégration de nombreux</a:t>
            </a:r>
          </a:p>
          <a:p>
            <a:r>
              <a:rPr lang="fr-FR" dirty="0" smtClean="0"/>
              <a:t>Outils de test, facilement intégrable dans les</a:t>
            </a:r>
          </a:p>
          <a:p>
            <a:r>
              <a:rPr lang="fr-FR" dirty="0" smtClean="0"/>
              <a:t>Principaux IDE.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49284" y="5286349"/>
            <a:ext cx="490518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Courbe d’apprentissage, automatisation verbeuse</a:t>
            </a:r>
          </a:p>
          <a:p>
            <a:r>
              <a:rPr lang="fr-FR" dirty="0" smtClean="0"/>
              <a:t>Difficile à </a:t>
            </a:r>
            <a:r>
              <a:rPr lang="fr-FR" dirty="0" err="1" smtClean="0"/>
              <a:t>scripter</a:t>
            </a:r>
            <a:r>
              <a:rPr lang="fr-FR" dirty="0" smtClean="0"/>
              <a:t> pour personnaliser. Séquence</a:t>
            </a:r>
          </a:p>
          <a:p>
            <a:r>
              <a:rPr lang="fr-FR" dirty="0" smtClean="0"/>
              <a:t>De chargement de code dans la JVM Chronophage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675800" y="1684421"/>
            <a:ext cx="4347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Moteur de production, structuration de</a:t>
            </a:r>
          </a:p>
          <a:p>
            <a:r>
              <a:rPr lang="fr-FR" dirty="0" smtClean="0"/>
              <a:t>Projets JAVA. Gestion automatisée de cycles </a:t>
            </a:r>
          </a:p>
          <a:p>
            <a:r>
              <a:rPr lang="fr-FR" dirty="0" smtClean="0"/>
              <a:t>De vie de projets de développement.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984660" y="3258369"/>
            <a:ext cx="5945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Permet la rédaction de tâches de construction dans un fichier</a:t>
            </a:r>
          </a:p>
          <a:p>
            <a:r>
              <a:rPr lang="fr-FR" dirty="0" smtClean="0"/>
              <a:t>.</a:t>
            </a:r>
            <a:r>
              <a:rPr lang="fr-FR" dirty="0" err="1" smtClean="0"/>
              <a:t>groovy</a:t>
            </a:r>
            <a:r>
              <a:rPr lang="fr-FR" dirty="0" smtClean="0"/>
              <a:t> permettant d’exécuter automatiquement les tests et </a:t>
            </a:r>
          </a:p>
          <a:p>
            <a:r>
              <a:rPr lang="fr-FR" dirty="0" smtClean="0"/>
              <a:t>Calculer une couverture de test.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984660" y="4232152"/>
            <a:ext cx="625511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« </a:t>
            </a:r>
            <a:r>
              <a:rPr lang="fr-FR" dirty="0" err="1" smtClean="0"/>
              <a:t>Scriptage</a:t>
            </a:r>
            <a:r>
              <a:rPr lang="fr-FR" dirty="0" smtClean="0"/>
              <a:t> » facile, modification des comportements par défaut,</a:t>
            </a:r>
          </a:p>
          <a:p>
            <a:r>
              <a:rPr lang="fr-FR" dirty="0" smtClean="0"/>
              <a:t>Les dépendances sont codifiées et plus accessibles. L’utilisation </a:t>
            </a:r>
          </a:p>
          <a:p>
            <a:r>
              <a:rPr lang="fr-FR" dirty="0" smtClean="0"/>
              <a:t>De </a:t>
            </a:r>
            <a:r>
              <a:rPr lang="fr-FR" dirty="0" err="1" smtClean="0"/>
              <a:t>wrappers</a:t>
            </a:r>
            <a:r>
              <a:rPr lang="fr-FR" dirty="0" smtClean="0"/>
              <a:t> permet de standardiser les projets et intégrer en </a:t>
            </a:r>
          </a:p>
          <a:p>
            <a:r>
              <a:rPr lang="fr-FR" dirty="0" smtClean="0"/>
              <a:t>continu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984660" y="5536325"/>
            <a:ext cx="561320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Récent, peut poser des problèmes d’intégration à certains</a:t>
            </a:r>
          </a:p>
          <a:p>
            <a:r>
              <a:rPr lang="fr-FR" dirty="0" smtClean="0"/>
              <a:t> </a:t>
            </a:r>
            <a:r>
              <a:rPr lang="fr-FR" dirty="0" smtClean="0"/>
              <a:t>IDE, UI améliorable.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38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344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FICHE OUTILS :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9284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5848013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56" y="2092174"/>
            <a:ext cx="1401313" cy="33322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67" y="1801840"/>
            <a:ext cx="706833" cy="977900"/>
          </a:xfrm>
          <a:prstGeom prst="rect">
            <a:avLst/>
          </a:prstGeom>
        </p:spPr>
      </p:pic>
      <p:sp>
        <p:nvSpPr>
          <p:cNvPr id="18" name="Demi-tour 17">
            <a:hlinkClick r:id="rId5" action="ppaction://hlinksldjump"/>
          </p:cNvPr>
          <p:cNvSpPr/>
          <p:nvPr/>
        </p:nvSpPr>
        <p:spPr>
          <a:xfrm rot="5400000">
            <a:off x="11582400" y="6259286"/>
            <a:ext cx="413657" cy="468086"/>
          </a:xfrm>
          <a:prstGeom prst="uturnArrow">
            <a:avLst/>
          </a:prstGeom>
          <a:solidFill>
            <a:srgbClr val="F70F6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044862" y="1801840"/>
            <a:ext cx="3631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Intégration continue, automatisation</a:t>
            </a:r>
          </a:p>
          <a:p>
            <a:r>
              <a:rPr lang="fr-FR" dirty="0" smtClean="0"/>
              <a:t>Accélération du développement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49283" y="3255820"/>
            <a:ext cx="4906343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Open source, forte communauté. </a:t>
            </a:r>
            <a:r>
              <a:rPr lang="fr-FR" dirty="0" smtClean="0"/>
              <a:t>1000+ plug-Ins</a:t>
            </a:r>
            <a:r>
              <a:rPr lang="fr-FR" dirty="0" smtClean="0"/>
              <a:t>.</a:t>
            </a:r>
          </a:p>
          <a:p>
            <a:r>
              <a:rPr lang="fr-FR" dirty="0" smtClean="0"/>
              <a:t>Fonctionnel du développement au déploiement </a:t>
            </a:r>
            <a:r>
              <a:rPr lang="fr-FR" dirty="0" smtClean="0"/>
              <a:t>et</a:t>
            </a:r>
          </a:p>
          <a:p>
            <a:r>
              <a:rPr lang="fr-FR" dirty="0" smtClean="0"/>
              <a:t> tous les </a:t>
            </a:r>
            <a:r>
              <a:rPr lang="fr-FR" dirty="0" smtClean="0"/>
              <a:t>types de </a:t>
            </a:r>
            <a:r>
              <a:rPr lang="fr-FR" dirty="0" smtClean="0"/>
              <a:t>tests</a:t>
            </a:r>
            <a:r>
              <a:rPr lang="fr-FR" dirty="0"/>
              <a:t> </a:t>
            </a:r>
            <a:r>
              <a:rPr lang="fr-FR" dirty="0" smtClean="0"/>
              <a:t>=&gt; très flexible</a:t>
            </a:r>
            <a:endParaRPr lang="fr-FR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349283" y="4563434"/>
            <a:ext cx="5079467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Complexe, courbe d’apprentissage </a:t>
            </a:r>
            <a:r>
              <a:rPr lang="fr-FR" dirty="0" smtClean="0"/>
              <a:t>raide, </a:t>
            </a:r>
            <a:endParaRPr lang="fr-FR" dirty="0" smtClean="0"/>
          </a:p>
          <a:p>
            <a:r>
              <a:rPr lang="fr-FR" dirty="0" smtClean="0"/>
              <a:t>Charge serveur et coûts difficiles à prévoir.</a:t>
            </a:r>
            <a:endParaRPr lang="fr-FR" dirty="0"/>
          </a:p>
          <a:p>
            <a:r>
              <a:rPr lang="fr-FR" dirty="0" smtClean="0"/>
              <a:t>Manque de gouvernance interne et d’</a:t>
            </a:r>
            <a:r>
              <a:rPr lang="fr-FR" dirty="0" err="1" smtClean="0"/>
              <a:t>auto-contrôle</a:t>
            </a:r>
            <a:endParaRPr lang="fr-FR" dirty="0" smtClean="0"/>
          </a:p>
          <a:p>
            <a:r>
              <a:rPr lang="fr-FR" dirty="0" smtClean="0"/>
              <a:t>Manque d’analyse end-to-end .</a:t>
            </a:r>
          </a:p>
          <a:p>
            <a:r>
              <a:rPr lang="fr-FR" dirty="0" smtClean="0"/>
              <a:t>Peut requérir un poste dédié sur les gros projets ( coût )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636042" y="1801840"/>
            <a:ext cx="4479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Création de conteneurs d’applications et confi</a:t>
            </a:r>
          </a:p>
          <a:p>
            <a:r>
              <a:rPr lang="fr-FR" dirty="0" smtClean="0"/>
              <a:t>-</a:t>
            </a:r>
            <a:r>
              <a:rPr lang="fr-FR" dirty="0" err="1" smtClean="0"/>
              <a:t>gurations</a:t>
            </a:r>
            <a:r>
              <a:rPr lang="fr-FR" dirty="0"/>
              <a:t> </a:t>
            </a:r>
            <a:r>
              <a:rPr lang="fr-FR" dirty="0" smtClean="0"/>
              <a:t>exécutable sur n’importe quel</a:t>
            </a:r>
          </a:p>
          <a:p>
            <a:r>
              <a:rPr lang="fr-FR" dirty="0" smtClean="0"/>
              <a:t>Serveur ( local, cloud privé ou réseau public, </a:t>
            </a:r>
          </a:p>
          <a:p>
            <a:r>
              <a:rPr lang="fr-FR" dirty="0" smtClean="0"/>
              <a:t>Machine nue avec OS … )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848013" y="3609474"/>
            <a:ext cx="581499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Plus « léger » qu’une VM, environnements cloisonnés.</a:t>
            </a:r>
          </a:p>
          <a:p>
            <a:r>
              <a:rPr lang="fr-FR" dirty="0" smtClean="0"/>
              <a:t>Distribution d’environnements de travail identiques pour les</a:t>
            </a:r>
          </a:p>
          <a:p>
            <a:r>
              <a:rPr lang="fr-FR" dirty="0" smtClean="0"/>
              <a:t>Équipes Dev et/ou </a:t>
            </a:r>
            <a:r>
              <a:rPr lang="fr-FR" dirty="0" err="1" smtClean="0"/>
              <a:t>Ops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909356" y="5117432"/>
            <a:ext cx="5535361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Formation chronophage, déploiements rarement parfaits</a:t>
            </a:r>
          </a:p>
          <a:p>
            <a:r>
              <a:rPr lang="fr-FR" dirty="0" smtClean="0"/>
              <a:t>Images publiques non sécurisées</a:t>
            </a:r>
          </a:p>
          <a:p>
            <a:r>
              <a:rPr lang="fr-FR" dirty="0" smtClean="0"/>
              <a:t>Paramétrage des images complexes.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82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344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FICHE OUTILS :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9284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5663529" y="1469569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61" y="1844419"/>
            <a:ext cx="672845" cy="82873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512" y="2094697"/>
            <a:ext cx="1362034" cy="328172"/>
          </a:xfrm>
          <a:prstGeom prst="rect">
            <a:avLst/>
          </a:prstGeom>
        </p:spPr>
      </p:pic>
      <p:sp>
        <p:nvSpPr>
          <p:cNvPr id="14" name="Demi-tour 13">
            <a:hlinkClick r:id="rId5" action="ppaction://hlinksldjump"/>
          </p:cNvPr>
          <p:cNvSpPr/>
          <p:nvPr/>
        </p:nvSpPr>
        <p:spPr>
          <a:xfrm rot="5400000">
            <a:off x="11582400" y="6259286"/>
            <a:ext cx="413657" cy="468086"/>
          </a:xfrm>
          <a:prstGeom prst="uturnArrow">
            <a:avLst/>
          </a:prstGeom>
          <a:solidFill>
            <a:srgbClr val="F70F6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165684" y="1844419"/>
            <a:ext cx="3394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Logiciel libre de gestion de</a:t>
            </a:r>
          </a:p>
          <a:p>
            <a:r>
              <a:rPr lang="fr-FR" dirty="0" smtClean="0"/>
              <a:t>Configuration par fonctionnement</a:t>
            </a:r>
          </a:p>
          <a:p>
            <a:r>
              <a:rPr lang="fr-FR" dirty="0" smtClean="0"/>
              <a:t>Nodal et multi-nodal.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49283" y="3254609"/>
            <a:ext cx="4817088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Facile à aborder, courbe d’apprentissage agréable</a:t>
            </a:r>
          </a:p>
          <a:p>
            <a:r>
              <a:rPr lang="fr-FR" dirty="0" smtClean="0"/>
              <a:t>Peu de maintenance</a:t>
            </a:r>
          </a:p>
          <a:p>
            <a:r>
              <a:rPr lang="fr-FR" dirty="0" smtClean="0"/>
              <a:t>Portail </a:t>
            </a:r>
            <a:r>
              <a:rPr lang="fr-FR" dirty="0" err="1" smtClean="0"/>
              <a:t>Ansible</a:t>
            </a:r>
            <a:r>
              <a:rPr lang="fr-FR" dirty="0" smtClean="0"/>
              <a:t> </a:t>
            </a:r>
            <a:r>
              <a:rPr lang="fr-FR" dirty="0" err="1" smtClean="0"/>
              <a:t>Galaxy</a:t>
            </a:r>
            <a:r>
              <a:rPr lang="fr-FR" dirty="0" smtClean="0"/>
              <a:t> avec images disponibles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49283" y="4384548"/>
            <a:ext cx="4817088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Sécurité des serveurs/images publiques</a:t>
            </a:r>
          </a:p>
          <a:p>
            <a:r>
              <a:rPr lang="fr-FR" dirty="0" smtClean="0"/>
              <a:t>UI peu intuitive.</a:t>
            </a:r>
          </a:p>
          <a:p>
            <a:r>
              <a:rPr lang="fr-FR" dirty="0" smtClean="0"/>
              <a:t>Pas de journal de bord ni archives dans le procédé</a:t>
            </a:r>
          </a:p>
          <a:p>
            <a:r>
              <a:rPr lang="fr-FR" dirty="0" smtClean="0"/>
              <a:t>De déploiement et de configuration.</a:t>
            </a:r>
          </a:p>
          <a:p>
            <a:r>
              <a:rPr lang="fr-FR" dirty="0" smtClean="0"/>
              <a:t>Langage procédural.</a:t>
            </a:r>
          </a:p>
          <a:p>
            <a:r>
              <a:rPr lang="fr-FR" dirty="0" smtClean="0"/>
              <a:t>Pas encore parfaitement adapté pour </a:t>
            </a:r>
            <a:r>
              <a:rPr lang="fr-FR" dirty="0" err="1" smtClean="0"/>
              <a:t>windows</a:t>
            </a:r>
            <a:r>
              <a:rPr lang="fr-FR" dirty="0" smtClean="0"/>
              <a:t>.</a:t>
            </a:r>
          </a:p>
          <a:p>
            <a:r>
              <a:rPr lang="fr-FR" dirty="0" smtClean="0"/>
              <a:t>Support payant et prix élevé.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523747" y="1684421"/>
            <a:ext cx="3470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Programme d’application « </a:t>
            </a:r>
            <a:r>
              <a:rPr lang="fr-FR" dirty="0" err="1" smtClean="0"/>
              <a:t>IaC</a:t>
            </a:r>
            <a:r>
              <a:rPr lang="fr-FR" dirty="0" smtClean="0"/>
              <a:t> » </a:t>
            </a:r>
          </a:p>
          <a:p>
            <a:r>
              <a:rPr lang="fr-FR" dirty="0" smtClean="0"/>
              <a:t>Provisionnement des machines par</a:t>
            </a:r>
          </a:p>
          <a:p>
            <a:r>
              <a:rPr lang="fr-FR" dirty="0" smtClean="0"/>
              <a:t>Fichiers. Orchestration.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668483" y="3461218"/>
            <a:ext cx="4733796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Rapidité d’exécution, facile à aborder</a:t>
            </a:r>
          </a:p>
          <a:p>
            <a:r>
              <a:rPr lang="fr-FR" dirty="0" smtClean="0"/>
              <a:t>Automatisation de la gestion des infrastructures </a:t>
            </a:r>
          </a:p>
          <a:p>
            <a:r>
              <a:rPr lang="fr-FR" dirty="0" smtClean="0"/>
              <a:t>Langage déclaratif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663529" y="4922921"/>
            <a:ext cx="593200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Récent : aucune garantie d’API stable ou rétro compatible</a:t>
            </a:r>
          </a:p>
          <a:p>
            <a:r>
              <a:rPr lang="fr-FR" dirty="0" smtClean="0"/>
              <a:t>Bugs encore très nombreux ( plus de 800 tickets ouverts dans</a:t>
            </a:r>
          </a:p>
          <a:p>
            <a:r>
              <a:rPr lang="fr-FR" dirty="0" smtClean="0"/>
              <a:t> le support chat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05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3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688336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F70F6C"/>
                </a:solidFill>
              </a:rPr>
              <a:t>INTRODUCTION</a:t>
            </a:r>
            <a:endParaRPr lang="fr-FR" sz="4000" b="1" dirty="0"/>
          </a:p>
        </p:txBody>
      </p:sp>
      <p:pic>
        <p:nvPicPr>
          <p:cNvPr id="1028" name="Picture 4" descr="Résultat de recherche d'images pour &quot;logo ordinateur outil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88" y="1527965"/>
            <a:ext cx="1540739" cy="154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775401" y="3315255"/>
            <a:ext cx="43325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 smtClean="0"/>
              <a:t>PRODUIT</a:t>
            </a:r>
          </a:p>
          <a:p>
            <a:pPr algn="ctr"/>
            <a:endParaRPr lang="fr-FR" sz="2400" b="1" u="sng" dirty="0"/>
          </a:p>
          <a:p>
            <a:pPr algn="ctr"/>
            <a:r>
              <a:rPr lang="fr-FR" sz="2400" b="1" dirty="0"/>
              <a:t>&gt; Programme de modélisation des risques associées à la dispersion d’agents chimiques dans l’environnement (analyses topographique/météorologique)</a:t>
            </a:r>
          </a:p>
          <a:p>
            <a:pPr algn="ctr"/>
            <a:endParaRPr lang="fr-FR" sz="2400" b="1" u="sng" dirty="0"/>
          </a:p>
        </p:txBody>
      </p:sp>
      <p:sp>
        <p:nvSpPr>
          <p:cNvPr id="19" name="ZoneTexte 18"/>
          <p:cNvSpPr txBox="1"/>
          <p:nvPr/>
        </p:nvSpPr>
        <p:spPr>
          <a:xfrm>
            <a:off x="7994521" y="1365192"/>
            <a:ext cx="2321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/>
              <a:t>NOTRE CLIENT</a:t>
            </a:r>
            <a:endParaRPr lang="fr-FR" sz="28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7609800" y="2020477"/>
            <a:ext cx="3091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 smtClean="0"/>
              <a:t>Acceptables Avenirs</a:t>
            </a:r>
            <a:endParaRPr lang="fr-FR" sz="2800" u="sng" dirty="0"/>
          </a:p>
        </p:txBody>
      </p:sp>
      <p:pic>
        <p:nvPicPr>
          <p:cNvPr id="21" name="Picture 2" descr="https://acceptablesavenirs.eu/wp-content/uploads/2018/09/LOGO-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33" t="-15733" r="-5725" b="-15246"/>
          <a:stretch/>
        </p:blipFill>
        <p:spPr bwMode="auto">
          <a:xfrm>
            <a:off x="8099406" y="3125042"/>
            <a:ext cx="2111829" cy="111034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</p:pic>
      <p:sp>
        <p:nvSpPr>
          <p:cNvPr id="22" name="ZoneTexte 21"/>
          <p:cNvSpPr txBox="1"/>
          <p:nvPr/>
        </p:nvSpPr>
        <p:spPr>
          <a:xfrm>
            <a:off x="6940076" y="4659508"/>
            <a:ext cx="4430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Société Toulousaine (</a:t>
            </a:r>
            <a:r>
              <a:rPr lang="fr-FR" sz="2000" dirty="0" err="1" smtClean="0"/>
              <a:t>since</a:t>
            </a:r>
            <a:r>
              <a:rPr lang="fr-FR" sz="2000" dirty="0" smtClean="0"/>
              <a:t> 2010), spécialisée dans l’</a:t>
            </a:r>
            <a:r>
              <a:rPr lang="fr-FR" sz="2000" b="1" dirty="0" smtClean="0"/>
              <a:t>anticipation </a:t>
            </a:r>
            <a:r>
              <a:rPr lang="fr-FR" sz="2000" b="1" dirty="0"/>
              <a:t>d</a:t>
            </a:r>
            <a:r>
              <a:rPr lang="fr-FR" sz="2000" b="1" dirty="0" smtClean="0"/>
              <a:t>es </a:t>
            </a:r>
            <a:r>
              <a:rPr lang="fr-FR" sz="2000" b="1" dirty="0"/>
              <a:t>risques </a:t>
            </a:r>
            <a:r>
              <a:rPr lang="fr-FR" sz="2000" dirty="0"/>
              <a:t>sociétaux liés </a:t>
            </a:r>
            <a:r>
              <a:rPr lang="fr-FR" sz="2000" dirty="0" smtClean="0"/>
              <a:t>aux activités </a:t>
            </a:r>
            <a:r>
              <a:rPr lang="fr-FR" sz="2000" b="1" dirty="0" smtClean="0"/>
              <a:t>industrielles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8611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4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411906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PLAN</a:t>
            </a:r>
            <a:endParaRPr lang="fr-FR" sz="4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672553" y="2017401"/>
            <a:ext cx="10846894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Partie 1 : Introduction </a:t>
            </a:r>
            <a:r>
              <a:rPr lang="fr-FR" sz="2800" b="1" dirty="0" err="1" smtClean="0"/>
              <a:t>DevOps</a:t>
            </a:r>
            <a:endParaRPr lang="fr-FR" sz="2800" b="1" dirty="0" smtClean="0"/>
          </a:p>
          <a:p>
            <a:endParaRPr lang="fr-FR" sz="2800" b="1" dirty="0" smtClean="0"/>
          </a:p>
          <a:p>
            <a:r>
              <a:rPr lang="fr-FR" sz="2800" b="1" dirty="0" smtClean="0"/>
              <a:t>Partie 2 : Outils</a:t>
            </a:r>
          </a:p>
          <a:p>
            <a:endParaRPr lang="fr-FR" sz="2800" b="1" dirty="0" smtClean="0"/>
          </a:p>
          <a:p>
            <a:r>
              <a:rPr lang="fr-FR" sz="2800" b="1" dirty="0" smtClean="0"/>
              <a:t>Partie 3 : ITIL/SCRUM</a:t>
            </a:r>
          </a:p>
          <a:p>
            <a:endParaRPr lang="fr-FR" sz="2800" b="1" dirty="0" smtClean="0"/>
          </a:p>
          <a:p>
            <a:r>
              <a:rPr lang="fr-FR" sz="2800" b="1" dirty="0" smtClean="0"/>
              <a:t>Conclusion/Perspectives</a:t>
            </a:r>
          </a:p>
        </p:txBody>
      </p:sp>
    </p:spTree>
    <p:extLst>
      <p:ext uri="{BB962C8B-B14F-4D97-AF65-F5344CB8AC3E}">
        <p14:creationId xmlns:p14="http://schemas.microsoft.com/office/powerpoint/2010/main" val="100639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976816" y="1265311"/>
            <a:ext cx="1758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Cycle en cascade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621539" y="1265311"/>
            <a:ext cx="114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Cycle en V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https://www.developpez.net/forums/attachments/p293708d1/a/a/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496" y="4938216"/>
            <a:ext cx="4977114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ycle en casca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770" y="1789498"/>
            <a:ext cx="2527840" cy="230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ycle en V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333" y="1789498"/>
            <a:ext cx="4353016" cy="230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/>
        </p:nvSpPr>
        <p:spPr>
          <a:xfrm>
            <a:off x="1704577" y="4501413"/>
            <a:ext cx="17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Référentiel ITIL® 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8209439" y="4501413"/>
            <a:ext cx="157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Méthode Agile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29537" y="219081"/>
            <a:ext cx="10057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1 :</a:t>
            </a: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Pourquoi </a:t>
            </a:r>
            <a:r>
              <a:rPr kumimoji="0" lang="fr-F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?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 descr="Résultat de recherche d'images pour &quot;version itil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16" y="4974178"/>
            <a:ext cx="4982088" cy="167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0738879" y="4074641"/>
            <a:ext cx="135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responsive-mind.fr</a:t>
            </a:r>
            <a:endParaRPr kumimoji="0" lang="fr-FR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32974" y="6608940"/>
            <a:ext cx="1481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masterofproject.com</a:t>
            </a:r>
          </a:p>
        </p:txBody>
      </p:sp>
    </p:spTree>
    <p:extLst>
      <p:ext uri="{BB962C8B-B14F-4D97-AF65-F5344CB8AC3E}">
        <p14:creationId xmlns:p14="http://schemas.microsoft.com/office/powerpoint/2010/main" val="75733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9537" y="1274970"/>
            <a:ext cx="6234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Historique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- 2007 : Patrick </a:t>
            </a: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Debois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administrateur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système 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consultant, souffrait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 problèmes de communication entre les administrateurs système (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et les développeurs (Dev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- 2009 : Lancement des « </a:t>
            </a: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DevopsDays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» 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qui vantent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 bénéfices productifs de la collaboration entre les Dev et les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146198" y="1274970"/>
            <a:ext cx="4705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Définition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« </a:t>
            </a: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c’est l’union des personnes, des processus et des outils pour livrer de façon continue et efficace de la valeur ajoutée aux 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clients »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14277" y="4249551"/>
            <a:ext cx="44444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 principes fondamentaux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1- Le client au centre de l’action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2- Créer en gardant en tête l’objectif final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3- Responsabilité du début à la fin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4- Equipes autonomes et cross-fonctionnelles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5- Amélioration continue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Automatiser autant que possible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29537" y="219081"/>
            <a:ext cx="957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1 :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</a:t>
            </a: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quoi consiste </a:t>
            </a:r>
            <a:r>
              <a:rPr kumimoji="0" lang="fr-FR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</a:t>
            </a: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? 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14537" t="31811" r="61482" b="38724"/>
          <a:stretch/>
        </p:blipFill>
        <p:spPr>
          <a:xfrm>
            <a:off x="5915710" y="3671545"/>
            <a:ext cx="4385734" cy="303106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0236855" y="6581001"/>
            <a:ext cx="1464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devopsagileskills.org</a:t>
            </a:r>
            <a:endParaRPr kumimoji="0" lang="fr-FR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18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pic>
        <p:nvPicPr>
          <p:cNvPr id="1026" name="Picture 2" descr="Résultat de recherche d'images pour &quot;devops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373" y="3965309"/>
            <a:ext cx="3826640" cy="255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229537" y="219081"/>
            <a:ext cx="957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1 : 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Cycle </a:t>
            </a:r>
            <a:r>
              <a:rPr kumimoji="0" lang="fr-F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29537" y="1365129"/>
            <a:ext cx="3481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Phases du cycle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Planification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Création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Vérification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Déploiement continu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Automatisation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Gestion et surveillance continue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51" y="3940629"/>
            <a:ext cx="4870725" cy="258474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6554092" y="6547983"/>
            <a:ext cx="1333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campion-tech.com</a:t>
            </a:r>
            <a:endParaRPr kumimoji="0" lang="fr-FR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82741" y="1365129"/>
            <a:ext cx="43475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Avantages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Améliorer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l’expérience client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Innover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 optimiser l’utilisation du temps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Accélérer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 retour sur investissement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Avoir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 meilleur rendement 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Intégrer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sécurité en continu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Espace réservé du numéro de diapositive 7"/>
          <p:cNvSpPr txBox="1">
            <a:spLocks/>
          </p:cNvSpPr>
          <p:nvPr/>
        </p:nvSpPr>
        <p:spPr>
          <a:xfrm>
            <a:off x="9314688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505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9537" y="219081"/>
            <a:ext cx="957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2 :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Outils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1226" y="2554058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Développement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94908" y="2554058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Pré-production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800" y="2515232"/>
            <a:ext cx="821480" cy="758825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482" y="2515233"/>
            <a:ext cx="821480" cy="758825"/>
          </a:xfrm>
          <a:prstGeom prst="rect">
            <a:avLst/>
          </a:prstGeom>
        </p:spPr>
      </p:pic>
      <p:sp>
        <p:nvSpPr>
          <p:cNvPr id="40" name="Flèche droite 39"/>
          <p:cNvSpPr/>
          <p:nvPr/>
        </p:nvSpPr>
        <p:spPr>
          <a:xfrm>
            <a:off x="7073536" y="2194058"/>
            <a:ext cx="2886345" cy="144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9912581" y="4407087"/>
            <a:ext cx="20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Retour client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(création de valeur)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10247218" y="2352355"/>
            <a:ext cx="1353524" cy="112340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Livrable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Connecteur droit avec flèche 51"/>
          <p:cNvCxnSpPr>
            <a:endCxn id="42" idx="0"/>
          </p:cNvCxnSpPr>
          <p:nvPr/>
        </p:nvCxnSpPr>
        <p:spPr>
          <a:xfrm>
            <a:off x="10923980" y="3634057"/>
            <a:ext cx="0" cy="79200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 rot="5172635">
            <a:off x="2396501" y="2880302"/>
            <a:ext cx="981092" cy="931326"/>
          </a:xfrm>
          <a:prstGeom prst="arc">
            <a:avLst>
              <a:gd name="adj1" fmla="val 16200000"/>
              <a:gd name="adj2" fmla="val 5362090"/>
            </a:avLst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riangle isocèle 5"/>
          <p:cNvSpPr/>
          <p:nvPr/>
        </p:nvSpPr>
        <p:spPr>
          <a:xfrm rot="20140189">
            <a:off x="2285092" y="3269727"/>
            <a:ext cx="243841" cy="16304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413" y="3274057"/>
            <a:ext cx="1072989" cy="591363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112579" y="275116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Test</a:t>
            </a:r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6282766" y="275116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Test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9849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c 30"/>
          <p:cNvSpPr/>
          <p:nvPr/>
        </p:nvSpPr>
        <p:spPr>
          <a:xfrm rot="5172635">
            <a:off x="5590864" y="2879194"/>
            <a:ext cx="981092" cy="931326"/>
          </a:xfrm>
          <a:prstGeom prst="arc">
            <a:avLst>
              <a:gd name="adj1" fmla="val 16200000"/>
              <a:gd name="adj2" fmla="val 536209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riangle isocèle 31"/>
          <p:cNvSpPr/>
          <p:nvPr/>
        </p:nvSpPr>
        <p:spPr>
          <a:xfrm rot="20140189">
            <a:off x="5479455" y="3268619"/>
            <a:ext cx="243841" cy="16304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1265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5190" y="2548330"/>
            <a:ext cx="216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Développement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8872" y="2548330"/>
            <a:ext cx="216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Pré-production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64" y="2509504"/>
            <a:ext cx="821480" cy="7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46" y="2509505"/>
            <a:ext cx="821480" cy="758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sp>
        <p:nvSpPr>
          <p:cNvPr id="40" name="Flèche droite 39"/>
          <p:cNvSpPr/>
          <p:nvPr/>
        </p:nvSpPr>
        <p:spPr>
          <a:xfrm>
            <a:off x="7067500" y="2188330"/>
            <a:ext cx="2886345" cy="14400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9906545" y="4401359"/>
            <a:ext cx="202279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Retour client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(création de valeur)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10241182" y="2346627"/>
            <a:ext cx="1353524" cy="112340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Livrable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Connecteur droit avec flèche 51"/>
          <p:cNvCxnSpPr>
            <a:endCxn id="42" idx="0"/>
          </p:cNvCxnSpPr>
          <p:nvPr/>
        </p:nvCxnSpPr>
        <p:spPr>
          <a:xfrm>
            <a:off x="10917944" y="3628329"/>
            <a:ext cx="0" cy="79200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 rot="5172635">
            <a:off x="2390465" y="2874574"/>
            <a:ext cx="981092" cy="931326"/>
          </a:xfrm>
          <a:prstGeom prst="arc">
            <a:avLst>
              <a:gd name="adj1" fmla="val 16200000"/>
              <a:gd name="adj2" fmla="val 536209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riangle isocèle 5"/>
          <p:cNvSpPr/>
          <p:nvPr/>
        </p:nvSpPr>
        <p:spPr>
          <a:xfrm rot="20140189">
            <a:off x="2279056" y="3263999"/>
            <a:ext cx="243841" cy="16304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Image 32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30" y="5212800"/>
            <a:ext cx="1389355" cy="423811"/>
          </a:xfrm>
          <a:prstGeom prst="rect">
            <a:avLst/>
          </a:prstGeom>
        </p:spPr>
      </p:pic>
      <p:pic>
        <p:nvPicPr>
          <p:cNvPr id="34" name="Image 3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75" y="5138827"/>
            <a:ext cx="1389356" cy="465314"/>
          </a:xfrm>
          <a:prstGeom prst="rect">
            <a:avLst/>
          </a:prstGeom>
        </p:spPr>
      </p:pic>
      <p:pic>
        <p:nvPicPr>
          <p:cNvPr id="36" name="Image 3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65" y="5138828"/>
            <a:ext cx="1395715" cy="567590"/>
          </a:xfrm>
          <a:prstGeom prst="rect">
            <a:avLst/>
          </a:prstGeom>
        </p:spPr>
      </p:pic>
      <p:pic>
        <p:nvPicPr>
          <p:cNvPr id="38" name="Image 37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02" y="4449148"/>
            <a:ext cx="1163328" cy="486345"/>
          </a:xfrm>
          <a:prstGeom prst="rect">
            <a:avLst/>
          </a:prstGeom>
        </p:spPr>
      </p:pic>
      <p:pic>
        <p:nvPicPr>
          <p:cNvPr id="39" name="Image 38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8" y="4512978"/>
            <a:ext cx="1389355" cy="349254"/>
          </a:xfrm>
          <a:prstGeom prst="rect">
            <a:avLst/>
          </a:prstGeom>
        </p:spPr>
      </p:pic>
      <p:pic>
        <p:nvPicPr>
          <p:cNvPr id="41" name="Image 4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09" y="5004821"/>
            <a:ext cx="1467144" cy="506394"/>
          </a:xfrm>
          <a:prstGeom prst="rect">
            <a:avLst/>
          </a:prstGeom>
        </p:spPr>
      </p:pic>
      <p:pic>
        <p:nvPicPr>
          <p:cNvPr id="44" name="Image 43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23" y="4413432"/>
            <a:ext cx="2024404" cy="481387"/>
          </a:xfrm>
          <a:prstGeom prst="rect">
            <a:avLst/>
          </a:prstGeom>
        </p:spPr>
      </p:pic>
      <p:pic>
        <p:nvPicPr>
          <p:cNvPr id="45" name="Image 44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07" y="4216709"/>
            <a:ext cx="706833" cy="977900"/>
          </a:xfrm>
          <a:prstGeom prst="rect">
            <a:avLst/>
          </a:prstGeom>
        </p:spPr>
      </p:pic>
      <p:pic>
        <p:nvPicPr>
          <p:cNvPr id="48" name="Image 47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793" y="4211027"/>
            <a:ext cx="672845" cy="828731"/>
          </a:xfrm>
          <a:prstGeom prst="rect">
            <a:avLst/>
          </a:prstGeom>
        </p:spPr>
      </p:pic>
      <p:pic>
        <p:nvPicPr>
          <p:cNvPr id="49" name="Image 48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378" y="5251911"/>
            <a:ext cx="1594592" cy="384205"/>
          </a:xfrm>
          <a:prstGeom prst="rect">
            <a:avLst/>
          </a:prstGeom>
        </p:spPr>
      </p:pic>
      <p:pic>
        <p:nvPicPr>
          <p:cNvPr id="47" name="Image 46">
            <a:hlinkClick r:id="rId20" action="ppaction://hlinksldjump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824" y="1186797"/>
            <a:ext cx="1611301" cy="386712"/>
          </a:xfrm>
          <a:prstGeom prst="rect">
            <a:avLst/>
          </a:prstGeom>
        </p:spPr>
      </p:pic>
      <p:pic>
        <p:nvPicPr>
          <p:cNvPr id="50" name="Image 49">
            <a:hlinkClick r:id="rId20" action="ppaction://hlinksldjump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2" t="17958" r="19157" b="16105"/>
          <a:stretch/>
        </p:blipFill>
        <p:spPr>
          <a:xfrm>
            <a:off x="4914409" y="1609654"/>
            <a:ext cx="511629" cy="522515"/>
          </a:xfrm>
          <a:prstGeom prst="rect">
            <a:avLst/>
          </a:prstGeom>
        </p:spPr>
      </p:pic>
      <p:grpSp>
        <p:nvGrpSpPr>
          <p:cNvPr id="19" name="Groupe 18"/>
          <p:cNvGrpSpPr/>
          <p:nvPr/>
        </p:nvGrpSpPr>
        <p:grpSpPr>
          <a:xfrm>
            <a:off x="693071" y="2233429"/>
            <a:ext cx="6275856" cy="160017"/>
            <a:chOff x="3222171" y="4875834"/>
            <a:chExt cx="2523884" cy="230272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3222171" y="4887686"/>
              <a:ext cx="252388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5741192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>
              <a:off x="3225931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e 54"/>
          <p:cNvGrpSpPr/>
          <p:nvPr/>
        </p:nvGrpSpPr>
        <p:grpSpPr>
          <a:xfrm rot="10800000">
            <a:off x="727266" y="3912920"/>
            <a:ext cx="3267222" cy="152268"/>
            <a:chOff x="3222171" y="4875834"/>
            <a:chExt cx="2523884" cy="230272"/>
          </a:xfrm>
        </p:grpSpPr>
        <p:cxnSp>
          <p:nvCxnSpPr>
            <p:cNvPr id="56" name="Connecteur droit 55"/>
            <p:cNvCxnSpPr/>
            <p:nvPr/>
          </p:nvCxnSpPr>
          <p:spPr>
            <a:xfrm>
              <a:off x="3222171" y="4887686"/>
              <a:ext cx="252388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5741192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3225931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Résultat de recherche d'images pour &quot;logo communication&quot;"/>
          <p:cNvPicPr>
            <a:picLocks noChangeAspect="1" noChangeArrowheads="1"/>
          </p:cNvPicPr>
          <p:nvPr/>
        </p:nvPicPr>
        <p:blipFill>
          <a:blip r:embed="rId2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9" y="4618615"/>
            <a:ext cx="1040425" cy="104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2701237" y="4620253"/>
            <a:ext cx="195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COMMUNICATION</a:t>
            </a:r>
            <a:endParaRPr lang="fr-FR" b="1" dirty="0"/>
          </a:p>
        </p:txBody>
      </p:sp>
      <p:grpSp>
        <p:nvGrpSpPr>
          <p:cNvPr id="59" name="Groupe 58"/>
          <p:cNvGrpSpPr/>
          <p:nvPr/>
        </p:nvGrpSpPr>
        <p:grpSpPr>
          <a:xfrm rot="10800000">
            <a:off x="4112444" y="3912920"/>
            <a:ext cx="5107756" cy="152268"/>
            <a:chOff x="3222171" y="4875834"/>
            <a:chExt cx="2523884" cy="230272"/>
          </a:xfrm>
        </p:grpSpPr>
        <p:cxnSp>
          <p:nvCxnSpPr>
            <p:cNvPr id="60" name="Connecteur droit 59"/>
            <p:cNvCxnSpPr/>
            <p:nvPr/>
          </p:nvCxnSpPr>
          <p:spPr>
            <a:xfrm>
              <a:off x="3222171" y="4887686"/>
              <a:ext cx="252388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>
              <a:off x="5741192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3225931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ZoneTexte 50"/>
          <p:cNvSpPr txBox="1"/>
          <p:nvPr/>
        </p:nvSpPr>
        <p:spPr>
          <a:xfrm>
            <a:off x="229537" y="219081"/>
            <a:ext cx="957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2 :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Outils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112579" y="275116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282766" y="275116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5" name="Picture 2" descr="https://cdn.discordapp.com/attachments/604226882422046801/634758058605674497/Junit5_logo.jpe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606" y="1344260"/>
            <a:ext cx="1384564" cy="80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1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</TotalTime>
  <Words>1611</Words>
  <Application>Microsoft Office PowerPoint</Application>
  <PresentationFormat>Grand écran</PresentationFormat>
  <Paragraphs>421</Paragraphs>
  <Slides>27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Thibault Gandia</cp:lastModifiedBy>
  <cp:revision>95</cp:revision>
  <dcterms:created xsi:type="dcterms:W3CDTF">2019-10-16T07:51:45Z</dcterms:created>
  <dcterms:modified xsi:type="dcterms:W3CDTF">2019-10-21T12:32:58Z</dcterms:modified>
</cp:coreProperties>
</file>