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3" r:id="rId2"/>
    <p:sldId id="264" r:id="rId3"/>
    <p:sldId id="290" r:id="rId4"/>
    <p:sldId id="260" r:id="rId5"/>
    <p:sldId id="294" r:id="rId6"/>
    <p:sldId id="295" r:id="rId7"/>
    <p:sldId id="296" r:id="rId8"/>
    <p:sldId id="297" r:id="rId9"/>
    <p:sldId id="275" r:id="rId10"/>
    <p:sldId id="276" r:id="rId11"/>
    <p:sldId id="289" r:id="rId12"/>
    <p:sldId id="262" r:id="rId13"/>
    <p:sldId id="267" r:id="rId14"/>
    <p:sldId id="268" r:id="rId15"/>
    <p:sldId id="291" r:id="rId16"/>
    <p:sldId id="270" r:id="rId17"/>
    <p:sldId id="292" r:id="rId18"/>
    <p:sldId id="271" r:id="rId19"/>
    <p:sldId id="272" r:id="rId20"/>
    <p:sldId id="298" r:id="rId21"/>
    <p:sldId id="299" r:id="rId22"/>
    <p:sldId id="266" r:id="rId23"/>
    <p:sldId id="277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88E"/>
    <a:srgbClr val="FC0769"/>
    <a:srgbClr val="F3F3F3"/>
    <a:srgbClr val="FFCCCC"/>
    <a:srgbClr val="EB3B6C"/>
    <a:srgbClr val="F70F6C"/>
    <a:srgbClr val="BC8FDD"/>
    <a:srgbClr val="E8B702"/>
    <a:srgbClr val="FDD333"/>
    <a:srgbClr val="00B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203" autoAdjust="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>
        <p:guide orient="horz" pos="343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C660-3205-42FC-95FF-5DA6AE9596D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C518-C163-42A6-B1C8-964DD3C28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g2.com/agile-vs-scrum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2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5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5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https://learn.g2.com/agile-vs-scrum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CCF-9527-4CA7-8D8C-94FC55F3833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029A-7515-4770-91D7-7AFE262C7F5E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9665-2BE0-4349-B9CE-6AA11648B57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1AD-FF80-464E-9A0A-1A7604160BD3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372-CAE5-437D-B394-3F9BE76C4030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743-F3B9-4548-A076-252075C7BB8C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09F-9723-4CE0-ADF6-3C0E82F66E49}" type="datetime1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B6E8-BC22-49DA-BB7F-5808036BBAF2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291-C51E-4F4C-B51B-C08D8D3F3714}" type="datetime1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4492-626A-43D3-9F68-7BDB73F035AD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5887-5608-48F1-8942-A1FBD3EE4D1E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F4E9-EC8D-4912-8323-2E6ED85D4DBD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8"/>
          <p:cNvSpPr txBox="1"/>
          <p:nvPr/>
        </p:nvSpPr>
        <p:spPr>
          <a:xfrm>
            <a:off x="0" y="97827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Thibault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Aurélie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MARTINEZ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Iltaf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PAVY</a:t>
            </a:r>
          </a:p>
        </p:txBody>
      </p:sp>
      <p:sp>
        <p:nvSpPr>
          <p:cNvPr id="13" name="ZoneTexte 8"/>
          <p:cNvSpPr txBox="1"/>
          <p:nvPr/>
        </p:nvSpPr>
        <p:spPr>
          <a:xfrm>
            <a:off x="2109216" y="374826"/>
            <a:ext cx="805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Soutenance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rojet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"Consultant(e) DevOps"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" name="Picture 2" descr="https://media.discordapp.net/attachments/604229753360220196/633934794274635776/JPEG_20190722_110002.png?width=987&amp;height=55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33" b="19118"/>
          <a:stretch/>
        </p:blipFill>
        <p:spPr bwMode="auto">
          <a:xfrm>
            <a:off x="0" y="3054095"/>
            <a:ext cx="12192000" cy="3218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0" y="152087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en place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d’une stratégie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sein de l’entreprise « Acceptables Avenirs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5212800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5138827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5138828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pic>
        <p:nvPicPr>
          <p:cNvPr id="47" name="Image 46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4" y="1186797"/>
            <a:ext cx="1611301" cy="386712"/>
          </a:xfrm>
          <a:prstGeom prst="rect">
            <a:avLst/>
          </a:prstGeom>
        </p:spPr>
      </p:pic>
      <p:pic>
        <p:nvPicPr>
          <p:cNvPr id="50" name="Image 49">
            <a:hlinkClick r:id="rId20" action="ppaction://hlinksldjump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914409" y="1609654"/>
            <a:ext cx="511629" cy="522515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693071" y="2233429"/>
            <a:ext cx="6275856" cy="160017"/>
            <a:chOff x="3222171" y="4875834"/>
            <a:chExt cx="2523884" cy="230272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4618615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4620253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Outils sélectionnés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Picture 2" descr="https://cdn.discordapp.com/attachments/604226882422046801/634758058605674497/Junit5_logo.jpe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6366688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6292715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6292716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693071" y="1186797"/>
            <a:ext cx="6275856" cy="1206649"/>
            <a:chOff x="693071" y="1186797"/>
            <a:chExt cx="6275856" cy="1206649"/>
          </a:xfrm>
        </p:grpSpPr>
        <p:pic>
          <p:nvPicPr>
            <p:cNvPr id="47" name="Image 46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24" y="1186797"/>
              <a:ext cx="1611301" cy="386712"/>
            </a:xfrm>
            <a:prstGeom prst="rect">
              <a:avLst/>
            </a:prstGeom>
          </p:spPr>
        </p:pic>
        <p:pic>
          <p:nvPicPr>
            <p:cNvPr id="50" name="Image 49">
              <a:hlinkClick r:id="rId20" action="ppaction://hlinksldjump"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2" t="17958" r="19157" b="16105"/>
            <a:stretch/>
          </p:blipFill>
          <p:spPr>
            <a:xfrm>
              <a:off x="4914409" y="1609654"/>
              <a:ext cx="511629" cy="522515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693071" y="2233429"/>
              <a:ext cx="6275856" cy="160017"/>
              <a:chOff x="3222171" y="4875834"/>
              <a:chExt cx="2523884" cy="230272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3222171" y="4887686"/>
                <a:ext cx="2523884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5741192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3225931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5772503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5774141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Outils sélectionnés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80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</a:t>
            </a:r>
            <a:r>
              <a:rPr lang="fr-FR" sz="4000" b="1" dirty="0" smtClean="0"/>
              <a:t>ITIL : présentation générale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506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Gestion de service &amp; Guide ITIL</a:t>
            </a:r>
            <a:r>
              <a:rPr lang="fr-FR" sz="2800" dirty="0" smtClean="0"/>
              <a:t>®</a:t>
            </a:r>
            <a:endParaRPr lang="fr-FR" sz="2800" dirty="0"/>
          </a:p>
        </p:txBody>
      </p:sp>
      <p:pic>
        <p:nvPicPr>
          <p:cNvPr id="1026" name="Picture 2" descr="Résultat de recherche d'images pour &quot;guide ITIL v4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" y="2040542"/>
            <a:ext cx="3435384" cy="4496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761382" y="2638490"/>
            <a:ext cx="4616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SERVICE = </a:t>
            </a:r>
            <a:r>
              <a:rPr lang="fr-FR" sz="2400" b="1" dirty="0"/>
              <a:t>COCREATION</a:t>
            </a:r>
            <a:r>
              <a:rPr lang="fr-FR" sz="2400" dirty="0"/>
              <a:t> de </a:t>
            </a:r>
            <a:r>
              <a:rPr lang="fr-FR" sz="2400" b="1" dirty="0" smtClean="0"/>
              <a:t>VALEUR</a:t>
            </a:r>
            <a:endParaRPr lang="fr-FR" sz="24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851589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98408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11073" y="3271133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RESULTATS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03451" y="3271133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COÛTS RISQUES</a:t>
            </a:r>
            <a:endParaRPr lang="fr-FR" dirty="0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67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917336" y="4476749"/>
            <a:ext cx="152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Organisations</a:t>
            </a:r>
          </a:p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Et Personnes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67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847362" y="5532105"/>
            <a:ext cx="166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Partenaires</a:t>
            </a:r>
          </a:p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 Fournisseurs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85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671036" y="5532105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Processus et Flux de valeur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5986697" y="5381450"/>
            <a:ext cx="473781" cy="0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984087" y="4201610"/>
            <a:ext cx="14185" cy="1191415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46791" y="56083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70F6C"/>
                </a:solidFill>
              </a:rPr>
              <a:t>4 DIMENSIONS</a:t>
            </a:r>
            <a:endParaRPr lang="fr-FR" b="1" dirty="0">
              <a:solidFill>
                <a:srgbClr val="F70F6C"/>
              </a:solidFill>
            </a:endParaRPr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85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671036" y="4476749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Technologie de l’Information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5" grpId="0" animBg="1"/>
      <p:bldP spid="26" grpId="0"/>
      <p:bldP spid="31" grpId="0" animBg="1"/>
      <p:bldP spid="32" grpId="0"/>
      <p:bldP spid="33" grpId="0" animBg="1"/>
      <p:bldP spid="34" grpId="0"/>
      <p:bldP spid="43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835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</a:t>
            </a:r>
            <a:r>
              <a:rPr lang="fr-FR" sz="4000" b="1" dirty="0" smtClean="0"/>
              <a:t>ITIL : présentation générale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18632" y="1295208"/>
            <a:ext cx="535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Système de valeur de services (SVS)</a:t>
            </a:r>
            <a:endParaRPr lang="fr-FR" sz="2800" u="sng" dirty="0"/>
          </a:p>
        </p:txBody>
      </p:sp>
      <p:sp>
        <p:nvSpPr>
          <p:cNvPr id="31" name="Secteurs 30"/>
          <p:cNvSpPr/>
          <p:nvPr/>
        </p:nvSpPr>
        <p:spPr>
          <a:xfrm rot="5400000">
            <a:off x="4036271" y="2118998"/>
            <a:ext cx="4373420" cy="4373431"/>
          </a:xfrm>
          <a:prstGeom prst="pie">
            <a:avLst>
              <a:gd name="adj1" fmla="val 5398112"/>
              <a:gd name="adj2" fmla="val 16210763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55620" y="4016326"/>
            <a:ext cx="1241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Demande/</a:t>
            </a:r>
          </a:p>
          <a:p>
            <a:r>
              <a:rPr lang="fr-FR" sz="1600" b="1" dirty="0" smtClean="0">
                <a:solidFill>
                  <a:srgbClr val="F70F6C"/>
                </a:solidFill>
              </a:rPr>
              <a:t>Opportunité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529264" y="4134310"/>
            <a:ext cx="85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VALEUR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155572" y="2374365"/>
            <a:ext cx="2164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PRINCIPES DIRECTEURS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Secteurs 15"/>
          <p:cNvSpPr/>
          <p:nvPr/>
        </p:nvSpPr>
        <p:spPr>
          <a:xfrm rot="5400000">
            <a:off x="4639057" y="2767837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Secteurs 33"/>
          <p:cNvSpPr/>
          <p:nvPr/>
        </p:nvSpPr>
        <p:spPr>
          <a:xfrm rot="16200000" flipV="1">
            <a:off x="4038198" y="2120923"/>
            <a:ext cx="4373420" cy="4373431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Secteurs 34"/>
          <p:cNvSpPr/>
          <p:nvPr/>
        </p:nvSpPr>
        <p:spPr>
          <a:xfrm rot="16200000" flipV="1">
            <a:off x="4640984" y="2769762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3894111" y="4315161"/>
            <a:ext cx="4687747" cy="0"/>
          </a:xfrm>
          <a:prstGeom prst="line">
            <a:avLst/>
          </a:prstGeom>
          <a:ln w="41275">
            <a:solidFill>
              <a:srgbClr val="F70F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43493" y="2990536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Gouvernance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303930" y="341372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500737" y="3775119"/>
            <a:ext cx="144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Chaine de Valeur des Services (SVC)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665744" y="5371734"/>
            <a:ext cx="1144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PRATIQUES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181473" y="5963240"/>
            <a:ext cx="211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Amélioration Continue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/>
      <p:bldP spid="16" grpId="0" animBg="1"/>
      <p:bldP spid="34" grpId="0" animBg="1"/>
      <p:bldP spid="35" grpId="0" animBg="1"/>
      <p:bldP spid="37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7695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</a:t>
            </a:r>
            <a:r>
              <a:rPr lang="fr-FR" sz="4000" b="1" dirty="0" smtClean="0"/>
              <a:t>ITIL : principes directeurs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90457" y="2899053"/>
            <a:ext cx="2797629" cy="91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02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7" y="219081"/>
            <a:ext cx="7676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</a:t>
            </a:r>
            <a:r>
              <a:rPr lang="fr-FR" sz="4000" b="1" dirty="0" smtClean="0"/>
              <a:t>ITIL : principes directeurs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</a:t>
            </a:r>
            <a:r>
              <a:rPr lang="fr-FR" sz="4000" b="1" dirty="0" smtClean="0"/>
              <a:t>ITIL : pratiques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81382" y="2775857"/>
            <a:ext cx="7083237" cy="356707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</a:t>
            </a:r>
            <a:r>
              <a:rPr lang="fr-FR" sz="4000" b="1" dirty="0" smtClean="0"/>
              <a:t>ITIL : pratiques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25963" y="3402957"/>
            <a:ext cx="2438655" cy="2939970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8560" y="3598369"/>
            <a:ext cx="22997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actifs informatiques</a:t>
            </a:r>
          </a:p>
          <a:p>
            <a:endParaRPr lang="fr-FR" sz="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niveaux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80250" y="44377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798839" y="26458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37868" y="369185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651636" y="56718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849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8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16927" y="1365129"/>
            <a:ext cx="29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>
                <a:solidFill>
                  <a:schemeClr val="accent6">
                    <a:lumMod val="75000"/>
                  </a:schemeClr>
                </a:solidFill>
              </a:rPr>
              <a:t>Pourquoi SCRUM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?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Roles in Scr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451" r="-18268" b="286"/>
          <a:stretch/>
        </p:blipFill>
        <p:spPr bwMode="auto">
          <a:xfrm>
            <a:off x="4714937" y="2202271"/>
            <a:ext cx="7044939" cy="429060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4714937" y="3839270"/>
            <a:ext cx="242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Product </a:t>
            </a:r>
            <a:r>
              <a:rPr lang="fr-FR" sz="1600" dirty="0" err="1" smtClean="0"/>
              <a:t>Owner</a:t>
            </a:r>
            <a:r>
              <a:rPr lang="fr-FR" sz="1600" dirty="0" smtClean="0"/>
              <a:t> : </a:t>
            </a:r>
            <a:r>
              <a:rPr lang="fr-FR" sz="1600" b="1" dirty="0"/>
              <a:t>D</a:t>
            </a:r>
            <a:r>
              <a:rPr lang="fr-FR" sz="1600" b="1" dirty="0" smtClean="0"/>
              <a:t>éfinir</a:t>
            </a:r>
            <a:r>
              <a:rPr lang="fr-FR" sz="1600" dirty="0" smtClean="0"/>
              <a:t> le produit client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036733" y="2390573"/>
            <a:ext cx="3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 smtClean="0"/>
              <a:t>Scrum</a:t>
            </a:r>
            <a:r>
              <a:rPr lang="fr-FR" sz="1600" dirty="0" smtClean="0"/>
              <a:t> Master : </a:t>
            </a:r>
            <a:r>
              <a:rPr lang="fr-FR" sz="1600" b="1" dirty="0"/>
              <a:t>F</a:t>
            </a:r>
            <a:r>
              <a:rPr lang="fr-FR" sz="1600" b="1" dirty="0" smtClean="0"/>
              <a:t>aciliter</a:t>
            </a:r>
            <a:r>
              <a:rPr lang="fr-FR" sz="1600" dirty="0" smtClean="0"/>
              <a:t> les échanges et l’amélioration continue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146148" y="6154321"/>
            <a:ext cx="373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Equipe : </a:t>
            </a:r>
            <a:r>
              <a:rPr lang="fr-FR" sz="1600" b="1" dirty="0" smtClean="0"/>
              <a:t>Réaliser</a:t>
            </a:r>
            <a:r>
              <a:rPr lang="fr-FR" sz="1600" dirty="0" smtClean="0"/>
              <a:t> le meilleur produit 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040828" y="1365129"/>
            <a:ext cx="239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Equipe SCRUM</a:t>
            </a:r>
            <a:endParaRPr lang="fr-FR" sz="28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06937" y="2523262"/>
            <a:ext cx="347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Simple </a:t>
            </a:r>
            <a:r>
              <a:rPr lang="fr-FR" sz="1200" dirty="0" smtClean="0"/>
              <a:t>(17 pages)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Rapide </a:t>
            </a:r>
            <a:r>
              <a:rPr lang="fr-FR" sz="1100" dirty="0" smtClean="0"/>
              <a:t>(mise en place, création de valeur)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Qualitatif </a:t>
            </a:r>
            <a:r>
              <a:rPr lang="fr-FR" sz="1200" dirty="0" smtClean="0"/>
              <a:t>(itération </a:t>
            </a:r>
            <a:r>
              <a:rPr lang="fr-FR" sz="1200" dirty="0" smtClean="0">
                <a:sym typeface="Wingdings" panose="05000000000000000000" pitchFamily="2" charset="2"/>
              </a:rPr>
              <a:t> production)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Modulaire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Adaptable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QOL</a:t>
            </a:r>
            <a:endParaRPr lang="fr-FR" sz="1200" dirty="0" smtClean="0">
              <a:sym typeface="Wingdings" panose="05000000000000000000" pitchFamily="2" charset="2"/>
            </a:endParaRP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878490" y="4822309"/>
            <a:ext cx="187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Auto-organisée</a:t>
            </a:r>
          </a:p>
          <a:p>
            <a:r>
              <a:rPr lang="fr-FR" sz="1600" dirty="0" smtClean="0"/>
              <a:t>- Pluridisciplinaire</a:t>
            </a:r>
          </a:p>
          <a:p>
            <a:r>
              <a:rPr lang="fr-FR" sz="1600" dirty="0" smtClean="0"/>
              <a:t>- Autonome</a:t>
            </a:r>
          </a:p>
          <a:p>
            <a:r>
              <a:rPr lang="fr-FR" sz="1600" dirty="0" smtClean="0"/>
              <a:t>- Engagée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994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6" grpId="0"/>
      <p:bldP spid="36" grpId="1"/>
      <p:bldP spid="38" grpId="0"/>
      <p:bldP spid="39" grpId="0"/>
      <p:bldP spid="40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  <a:ln>
            <a:noFill/>
          </a:ln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32807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Organisation SCRUM</a:t>
            </a:r>
            <a:endParaRPr lang="fr-FR" sz="2800" b="1" u="sng" dirty="0"/>
          </a:p>
        </p:txBody>
      </p:sp>
      <p:pic>
        <p:nvPicPr>
          <p:cNvPr id="3076" name="Picture 4" descr="Résultat de recherche d'images pour &quot;scru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16" y="1146048"/>
            <a:ext cx="8963252" cy="548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38216" y="5715001"/>
            <a:ext cx="837237" cy="64969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394130" y="2121905"/>
            <a:ext cx="2169591" cy="5126405"/>
            <a:chOff x="2394130" y="2121905"/>
            <a:chExt cx="2169591" cy="5126405"/>
          </a:xfrm>
        </p:grpSpPr>
        <p:sp>
          <p:nvSpPr>
            <p:cNvPr id="11" name="Rectangle 10"/>
            <p:cNvSpPr/>
            <p:nvPr/>
          </p:nvSpPr>
          <p:spPr>
            <a:xfrm>
              <a:off x="2394130" y="3374572"/>
              <a:ext cx="1655356" cy="1121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09524" y="2121905"/>
              <a:ext cx="1131105" cy="1481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 rot="18928941">
              <a:off x="4127512" y="3829743"/>
              <a:ext cx="436209" cy="3418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56849" y="3556361"/>
            <a:ext cx="198692" cy="893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1363973">
            <a:off x="4411408" y="4485640"/>
            <a:ext cx="607631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356673" y="4003221"/>
            <a:ext cx="1000582" cy="73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22419" y="3212732"/>
            <a:ext cx="727643" cy="12830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955541" y="3129417"/>
            <a:ext cx="1338216" cy="6547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98564" y="1809153"/>
            <a:ext cx="2081356" cy="1320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0816598">
            <a:off x="6867361" y="2289135"/>
            <a:ext cx="376776" cy="478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8692736" y="498475"/>
            <a:ext cx="296220" cy="218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31973" y="3669957"/>
            <a:ext cx="2517160" cy="12269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547968" y="5389037"/>
            <a:ext cx="77193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339076" y="2552644"/>
            <a:ext cx="1649933" cy="13956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3879236">
            <a:off x="1628086" y="4328900"/>
            <a:ext cx="1649933" cy="3028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998861" y="3870820"/>
            <a:ext cx="245590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092860" y="4896940"/>
            <a:ext cx="5099651" cy="94064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393249" y="4716967"/>
            <a:ext cx="1023417" cy="866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19566678">
            <a:off x="7031712" y="1455611"/>
            <a:ext cx="709338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365901" y="1681314"/>
            <a:ext cx="1182067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200900" y="2469025"/>
            <a:ext cx="2293039" cy="11885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20023075">
            <a:off x="6881878" y="1887566"/>
            <a:ext cx="349677" cy="631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7170" name="Picture 2" descr="https://media.discordapp.net/attachments/604229753360220196/634399765232353320/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" y="2716407"/>
            <a:ext cx="2140594" cy="2140594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29538" y="2020477"/>
            <a:ext cx="534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 err="1" smtClean="0"/>
              <a:t>Automated</a:t>
            </a:r>
            <a:r>
              <a:rPr lang="fr-FR" sz="2800" u="sng" dirty="0" smtClean="0"/>
              <a:t> Information </a:t>
            </a:r>
            <a:r>
              <a:rPr lang="fr-FR" sz="2800" u="sng" dirty="0" err="1" smtClean="0"/>
              <a:t>Technology</a:t>
            </a:r>
            <a:endParaRPr lang="fr-FR" sz="28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646112" y="136519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SERVICE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1026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2569031" y="2694799"/>
            <a:ext cx="286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Consultants</a:t>
            </a:r>
            <a:r>
              <a:rPr lang="fr-FR" sz="2000" i="1" dirty="0" smtClean="0"/>
              <a:t> / ingénieurs </a:t>
            </a:r>
            <a:r>
              <a:rPr lang="fr-FR" sz="2000" b="1" i="1" dirty="0" err="1" smtClean="0"/>
              <a:t>DevOps</a:t>
            </a:r>
            <a:r>
              <a:rPr lang="fr-FR" sz="2000" i="1" dirty="0" smtClean="0"/>
              <a:t> et pratiques </a:t>
            </a:r>
            <a:r>
              <a:rPr lang="fr-FR" sz="2000" b="1" i="1" dirty="0" smtClean="0"/>
              <a:t>agiles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9539" y="5113064"/>
            <a:ext cx="608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Accompagner </a:t>
            </a:r>
            <a:r>
              <a:rPr lang="fr-FR" sz="2000" dirty="0"/>
              <a:t>l</a:t>
            </a:r>
            <a:r>
              <a:rPr lang="fr-FR" sz="2000" dirty="0" smtClean="0"/>
              <a:t>es entreprises vers l’agilité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Elaborer des stratégies Infrastructure/Technique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Sensibiliser le personnel sur le long terme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586885" y="3935607"/>
            <a:ext cx="28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B3B6C"/>
                </a:solidFill>
              </a:rPr>
              <a:t>Aurélie</a:t>
            </a:r>
            <a:r>
              <a:rPr lang="fr-FR" dirty="0" smtClean="0"/>
              <a:t> : Experte ITIL/</a:t>
            </a:r>
            <a:r>
              <a:rPr lang="fr-FR" dirty="0" err="1" smtClean="0"/>
              <a:t>Scrum</a:t>
            </a:r>
            <a:r>
              <a:rPr lang="fr-FR" dirty="0" smtClean="0"/>
              <a:t> </a:t>
            </a:r>
          </a:p>
          <a:p>
            <a:pPr algn="ctr"/>
            <a:r>
              <a:rPr lang="fr-FR" b="1" dirty="0" err="1" smtClean="0">
                <a:solidFill>
                  <a:srgbClr val="00BDF4"/>
                </a:solidFill>
              </a:rPr>
              <a:t>Iltaf</a:t>
            </a:r>
            <a:r>
              <a:rPr lang="fr-FR" b="1" dirty="0" smtClean="0">
                <a:solidFill>
                  <a:srgbClr val="00BDF4"/>
                </a:solidFill>
              </a:rPr>
              <a:t> </a:t>
            </a:r>
            <a:r>
              <a:rPr lang="fr-FR" dirty="0" smtClean="0"/>
              <a:t>: Experte </a:t>
            </a:r>
            <a:r>
              <a:rPr lang="fr-FR" dirty="0" err="1" smtClean="0"/>
              <a:t>DevOps</a:t>
            </a:r>
            <a:endParaRPr lang="fr-FR" dirty="0" smtClean="0"/>
          </a:p>
          <a:p>
            <a:pPr algn="ctr"/>
            <a:r>
              <a:rPr lang="fr-FR" b="1" dirty="0" smtClean="0">
                <a:solidFill>
                  <a:srgbClr val="E8B702"/>
                </a:solidFill>
              </a:rPr>
              <a:t>Thibault</a:t>
            </a:r>
            <a:r>
              <a:rPr lang="fr-FR" dirty="0" smtClean="0"/>
              <a:t> : Expert Outils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890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86589" y="2046809"/>
            <a:ext cx="1021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aspérités estimées et probables d’une mise en pratique en conditions réelles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définition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notion récente d’où l’importance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 définir chaque terme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une compréhension parfaite par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toutes les personnes concernées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compétences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Toutes les équipes doivent s’inscrire dans une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démarche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d’apprentissage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de formation avec pour objectif la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 client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la création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valeur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d’engagements décisionnaires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l’impulsion doit venir du « haut » </a:t>
            </a:r>
            <a:r>
              <a:rPr kumimoji="0" lang="fr-FR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Board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Dsi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qui doivent mettre à disposition les formations, les moyens et le matériel de façon la plus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réactive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possible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CONCLUSION/PERSPECTIVES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9293" y="1802391"/>
            <a:ext cx="4278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de votre attention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Vous pouvez retrouver et télécharger cette présentation sur GITHUB en passant par ce QR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8914" y="1513114"/>
            <a:ext cx="5225143" cy="497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06" y="2519814"/>
            <a:ext cx="2966358" cy="29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REMERCIEMENTS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123" y="1395609"/>
            <a:ext cx="7796901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Aelion-Aolys</a:t>
            </a:r>
            <a:r>
              <a:rPr lang="fr-FR" sz="2800" b="1" dirty="0" smtClean="0"/>
              <a:t> &amp; </a:t>
            </a:r>
            <a:r>
              <a:rPr lang="fr-FR" sz="2800" b="1" dirty="0" err="1" smtClean="0"/>
              <a:t>Strategia</a:t>
            </a:r>
            <a:r>
              <a:rPr lang="fr-FR" sz="2800" b="1" dirty="0" smtClean="0"/>
              <a:t> :</a:t>
            </a:r>
          </a:p>
          <a:p>
            <a:r>
              <a:rPr lang="fr-FR" sz="2000" dirty="0" smtClean="0"/>
              <a:t>Magali FARENC</a:t>
            </a:r>
          </a:p>
          <a:p>
            <a:r>
              <a:rPr lang="fr-FR" sz="2000" dirty="0" smtClean="0"/>
              <a:t>Sarah KILINC</a:t>
            </a:r>
          </a:p>
          <a:p>
            <a:r>
              <a:rPr lang="fr-FR" sz="2000" dirty="0" smtClean="0"/>
              <a:t>Stéphanie LAMOUROUX</a:t>
            </a:r>
          </a:p>
          <a:p>
            <a:r>
              <a:rPr lang="fr-FR" sz="2000" dirty="0" smtClean="0"/>
              <a:t>Tony MARCELLO</a:t>
            </a:r>
          </a:p>
          <a:p>
            <a:r>
              <a:rPr lang="fr-FR" sz="2000" dirty="0" smtClean="0"/>
              <a:t>Alice </a:t>
            </a:r>
            <a:r>
              <a:rPr lang="fr-FR" sz="2000" dirty="0" smtClean="0"/>
              <a:t>RIVIERE</a:t>
            </a:r>
          </a:p>
          <a:p>
            <a:r>
              <a:rPr lang="fr-FR" sz="2000" dirty="0" smtClean="0"/>
              <a:t>Xavier ROLLAND</a:t>
            </a:r>
          </a:p>
          <a:p>
            <a:r>
              <a:rPr lang="fr-FR" sz="2000" dirty="0" smtClean="0"/>
              <a:t>Mélanie SAULAY</a:t>
            </a:r>
          </a:p>
          <a:p>
            <a:r>
              <a:rPr lang="fr-FR" sz="2000" dirty="0" smtClean="0"/>
              <a:t>Et tous les autres membres de l’équipe.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436864" y="1395609"/>
            <a:ext cx="3169920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Formateurs :</a:t>
            </a:r>
          </a:p>
          <a:p>
            <a:r>
              <a:rPr lang="fr-FR" sz="2000" dirty="0" smtClean="0"/>
              <a:t>Jean-Luc AUBERT</a:t>
            </a:r>
          </a:p>
          <a:p>
            <a:r>
              <a:rPr lang="fr-FR" sz="2000" dirty="0" smtClean="0"/>
              <a:t>L’</a:t>
            </a:r>
            <a:r>
              <a:rPr lang="fr-FR" sz="2000" dirty="0" err="1" smtClean="0"/>
              <a:t>Hacène</a:t>
            </a:r>
            <a:r>
              <a:rPr lang="fr-FR" sz="2000" dirty="0" smtClean="0"/>
              <a:t> BACHIR</a:t>
            </a:r>
          </a:p>
          <a:p>
            <a:r>
              <a:rPr lang="fr-FR" sz="2000" dirty="0" smtClean="0"/>
              <a:t>Matthias COLIN</a:t>
            </a:r>
          </a:p>
          <a:p>
            <a:r>
              <a:rPr lang="fr-FR" sz="2000" dirty="0" smtClean="0"/>
              <a:t>Dominique CRESSON</a:t>
            </a:r>
          </a:p>
          <a:p>
            <a:r>
              <a:rPr lang="fr-FR" sz="2000" dirty="0" smtClean="0"/>
              <a:t>Pascal DELBRAYELLE</a:t>
            </a:r>
          </a:p>
          <a:p>
            <a:r>
              <a:rPr lang="fr-FR" sz="2000" dirty="0" smtClean="0"/>
              <a:t>Rémy PANNE</a:t>
            </a:r>
          </a:p>
          <a:p>
            <a:r>
              <a:rPr lang="fr-FR" sz="2000" dirty="0" smtClean="0"/>
              <a:t>Frederick STRASSEL</a:t>
            </a:r>
          </a:p>
          <a:p>
            <a:endParaRPr lang="fr-FR" sz="2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6122" y="4608201"/>
            <a:ext cx="779690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800" b="1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8436864" y="4608201"/>
            <a:ext cx="316992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Organismes :</a:t>
            </a:r>
          </a:p>
          <a:p>
            <a:r>
              <a:rPr lang="fr-FR" sz="2000" dirty="0" smtClean="0"/>
              <a:t>Pôle Emploi              FIAFEC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054" name="Picture 6" descr="https://media.licdn.com/dms/image/C4D0BAQFgdW5n-9JcqQ/company-logo_200_200/0?e=2159024400&amp;v=beta&amp;t=fmv4wDvlVd0Ir7sSTEw_t0ar1d8lr7Oj01Ffs7YTae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9589" r="20310" b="17223"/>
          <a:stretch/>
        </p:blipFill>
        <p:spPr bwMode="auto">
          <a:xfrm>
            <a:off x="6083018" y="1429374"/>
            <a:ext cx="1767840" cy="18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aelion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25488" r="8548" b="23578"/>
          <a:stretch/>
        </p:blipFill>
        <p:spPr bwMode="auto">
          <a:xfrm>
            <a:off x="3853462" y="2122996"/>
            <a:ext cx="2242538" cy="9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capgemini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6" y="4608201"/>
            <a:ext cx="3057466" cy="12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sogeti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16" y="4891527"/>
            <a:ext cx="1410286" cy="72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ésultat de recherche d'images pour &quot;econocom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2" t="35319" r="13637" b="35147"/>
          <a:stretch/>
        </p:blipFill>
        <p:spPr bwMode="auto">
          <a:xfrm>
            <a:off x="3496261" y="4879335"/>
            <a:ext cx="2342917" cy="6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7680" y="5804230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grand merci à nos futurs employeurs, tout particulièrement aux personnes présentes aujourd’hui : Gilles FOUREST et Laurent PECKRE.</a:t>
            </a:r>
            <a:endParaRPr lang="fr-FR" sz="2000" dirty="0"/>
          </a:p>
        </p:txBody>
      </p:sp>
      <p:pic>
        <p:nvPicPr>
          <p:cNvPr id="2064" name="Picture 16" descr="Résultat de recherche d'images pour &quot;pole emploi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05" y="5528728"/>
            <a:ext cx="1330571" cy="9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ésultat de recherche d'images pour &quot;fafiec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56" y="5596966"/>
            <a:ext cx="1633572" cy="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6657" y="3395640"/>
            <a:ext cx="1894114" cy="8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emi-tour 11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90152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30746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46879"/>
            <a:ext cx="1389355" cy="42381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14" y="1956501"/>
            <a:ext cx="1389356" cy="4653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28" y="1956501"/>
            <a:ext cx="1524001" cy="61976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49284" y="3302142"/>
            <a:ext cx="244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Agencement de tâches</a:t>
            </a:r>
          </a:p>
          <a:p>
            <a:r>
              <a:rPr lang="fr-FR" dirty="0" smtClean="0"/>
              <a:t>Outil de communication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49284" y="4250067"/>
            <a:ext cx="3554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Fonctionne comme une application,</a:t>
            </a:r>
          </a:p>
          <a:p>
            <a:r>
              <a:rPr lang="fr-FR" dirty="0" smtClean="0"/>
              <a:t>Updates régulières</a:t>
            </a:r>
          </a:p>
          <a:p>
            <a:r>
              <a:rPr lang="fr-FR" dirty="0" smtClean="0"/>
              <a:t>Vision globale </a:t>
            </a:r>
            <a:r>
              <a:rPr lang="fr-FR" dirty="0" err="1" smtClean="0"/>
              <a:t>runs</a:t>
            </a:r>
            <a:r>
              <a:rPr lang="fr-FR" dirty="0" smtClean="0"/>
              <a:t>/sprints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284" y="5474991"/>
            <a:ext cx="28337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Pas de diagramme de Gantt,</a:t>
            </a:r>
          </a:p>
          <a:p>
            <a:r>
              <a:rPr lang="fr-FR" dirty="0" smtClean="0"/>
              <a:t>Pas de calendrier de suivi</a:t>
            </a:r>
          </a:p>
          <a:p>
            <a:r>
              <a:rPr lang="fr-FR" dirty="0" smtClean="0"/>
              <a:t>Intégration mail à améliorer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901528" y="3290977"/>
            <a:ext cx="293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 projet</a:t>
            </a:r>
          </a:p>
          <a:p>
            <a:r>
              <a:rPr lang="fr-FR" dirty="0" smtClean="0"/>
              <a:t>Communication collaborative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01528" y="4184929"/>
            <a:ext cx="258686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Simple, instantané, multi-</a:t>
            </a:r>
          </a:p>
          <a:p>
            <a:r>
              <a:rPr lang="fr-FR" dirty="0" smtClean="0"/>
              <a:t>Plateformes, chat + vocal</a:t>
            </a:r>
          </a:p>
          <a:p>
            <a:r>
              <a:rPr lang="fr-FR" dirty="0" smtClean="0"/>
              <a:t>Gestion rôles et archivage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901528" y="5355880"/>
            <a:ext cx="300332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Version gratuite limitée,</a:t>
            </a:r>
          </a:p>
          <a:p>
            <a:r>
              <a:rPr lang="fr-FR" dirty="0" smtClean="0"/>
              <a:t>Pas de notifications de l’état </a:t>
            </a:r>
          </a:p>
          <a:p>
            <a:r>
              <a:rPr lang="fr-FR" dirty="0" smtClean="0"/>
              <a:t>Des échanges écrits</a:t>
            </a:r>
          </a:p>
          <a:p>
            <a:r>
              <a:rPr lang="fr-FR" dirty="0" smtClean="0"/>
              <a:t>Coût pour les petites sociétés.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206885" y="3290977"/>
            <a:ext cx="24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développement</a:t>
            </a:r>
          </a:p>
          <a:p>
            <a:r>
              <a:rPr lang="fr-FR" dirty="0" smtClean="0"/>
              <a:t>Informatique SCRUM et</a:t>
            </a:r>
          </a:p>
          <a:p>
            <a:r>
              <a:rPr lang="fr-FR" dirty="0" err="1" smtClean="0"/>
              <a:t>KanBoard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9206885" y="4388566"/>
            <a:ext cx="24306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UI très instinctive, idéal </a:t>
            </a:r>
          </a:p>
          <a:p>
            <a:r>
              <a:rPr lang="fr-FR" dirty="0" smtClean="0"/>
              <a:t>Projets SCRUM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206885" y="5355880"/>
            <a:ext cx="208473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Ticketing</a:t>
            </a:r>
            <a:r>
              <a:rPr lang="fr-FR" dirty="0" smtClean="0"/>
              <a:t> complexe,</a:t>
            </a:r>
          </a:p>
          <a:p>
            <a:r>
              <a:rPr lang="fr-FR" dirty="0" smtClean="0"/>
              <a:t>Coût serveurs élevé,</a:t>
            </a:r>
          </a:p>
          <a:p>
            <a:r>
              <a:rPr lang="fr-FR" dirty="0" smtClean="0"/>
              <a:t>Updates </a:t>
            </a:r>
            <a:r>
              <a:rPr lang="fr-FR" dirty="0" err="1" smtClean="0"/>
              <a:t>buggées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emi-tour 12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32468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899715" y="1753505"/>
            <a:ext cx="989505" cy="101055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052721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33" y="2072419"/>
            <a:ext cx="1400576" cy="336138"/>
          </a:xfrm>
          <a:prstGeom prst="rect">
            <a:avLst/>
          </a:prstGeom>
        </p:spPr>
      </p:pic>
      <p:pic>
        <p:nvPicPr>
          <p:cNvPr id="19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" y="1838948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276132" y="3403755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unitaires JAVA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6132" y="4076018"/>
            <a:ext cx="318209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Framework simple, open source</a:t>
            </a:r>
          </a:p>
          <a:p>
            <a:r>
              <a:rPr lang="fr-FR" dirty="0" smtClean="0"/>
              <a:t>Avec communauté active</a:t>
            </a:r>
          </a:p>
          <a:p>
            <a:r>
              <a:rPr lang="fr-FR" dirty="0" smtClean="0"/>
              <a:t>Inclus de base dans les IDE les </a:t>
            </a:r>
          </a:p>
          <a:p>
            <a:r>
              <a:rPr lang="fr-FR" dirty="0" smtClean="0"/>
              <a:t>+ courants.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6132" y="5569129"/>
            <a:ext cx="33606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Requiert une bonne connaissance</a:t>
            </a:r>
          </a:p>
          <a:p>
            <a:r>
              <a:rPr lang="fr-FR" dirty="0" smtClean="0"/>
              <a:t>JAVA et algorithmique.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632468" y="3408634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IHM (front)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32468" y="4080292"/>
            <a:ext cx="36165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Rattaché à l’IDE Sélénium.</a:t>
            </a:r>
          </a:p>
          <a:p>
            <a:r>
              <a:rPr lang="fr-FR" dirty="0" smtClean="0"/>
              <a:t>Enregistrement des interactions</a:t>
            </a:r>
          </a:p>
          <a:p>
            <a:r>
              <a:rPr lang="fr-FR" dirty="0" smtClean="0"/>
              <a:t>Pour rejouer/Simuler des utilisations</a:t>
            </a:r>
          </a:p>
          <a:p>
            <a:r>
              <a:rPr lang="fr-FR" dirty="0" smtClean="0"/>
              <a:t>Grand nombre de comportements</a:t>
            </a:r>
          </a:p>
          <a:p>
            <a:r>
              <a:rPr lang="fr-FR" dirty="0" smtClean="0"/>
              <a:t>Simulés.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961281" y="34059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 statique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961281" y="4076017"/>
            <a:ext cx="31599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Nombreux langages supportés</a:t>
            </a:r>
          </a:p>
          <a:p>
            <a:r>
              <a:rPr lang="fr-FR" dirty="0" smtClean="0"/>
              <a:t>Rapports de duplication, niveau</a:t>
            </a:r>
          </a:p>
          <a:p>
            <a:r>
              <a:rPr lang="fr-FR" dirty="0" smtClean="0"/>
              <a:t>De documentation …</a:t>
            </a:r>
          </a:p>
          <a:p>
            <a:r>
              <a:rPr lang="fr-FR" dirty="0" smtClean="0"/>
              <a:t>Intégration avec </a:t>
            </a:r>
            <a:r>
              <a:rPr lang="fr-FR" dirty="0" err="1" smtClean="0"/>
              <a:t>Mvn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8961281" y="5577079"/>
            <a:ext cx="302839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Aucun indice de la pertinence </a:t>
            </a:r>
          </a:p>
          <a:p>
            <a:r>
              <a:rPr lang="fr-FR" dirty="0" smtClean="0"/>
              <a:t>Des KPI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632468" y="5832858"/>
            <a:ext cx="36165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onne anticipation des comportement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" y="2042543"/>
            <a:ext cx="1163328" cy="48634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406316" y="1716505"/>
            <a:ext cx="872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de gestion de version décentralisé : local, </a:t>
            </a:r>
            <a:r>
              <a:rPr lang="fr-FR" dirty="0" err="1" smtClean="0"/>
              <a:t>peer</a:t>
            </a:r>
            <a:r>
              <a:rPr lang="fr-FR" dirty="0" smtClean="0"/>
              <a:t> to </a:t>
            </a:r>
            <a:r>
              <a:rPr lang="fr-FR" dirty="0" err="1" smtClean="0"/>
              <a:t>peer</a:t>
            </a:r>
            <a:r>
              <a:rPr lang="fr-FR" dirty="0" smtClean="0"/>
              <a:t> et serveurs privés ou publics.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406316" y="2285715"/>
            <a:ext cx="930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 de modules élémentaires permettant l’archivage de projets publics ou privés avec un ou </a:t>
            </a:r>
          </a:p>
          <a:p>
            <a:r>
              <a:rPr lang="fr-FR" dirty="0" smtClean="0"/>
              <a:t>Plusieurs contributeurs.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284" y="3609474"/>
            <a:ext cx="1134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Fonctionnel en </a:t>
            </a:r>
            <a:r>
              <a:rPr lang="fr-FR" dirty="0" err="1" smtClean="0"/>
              <a:t>shell</a:t>
            </a:r>
            <a:r>
              <a:rPr lang="fr-FR" dirty="0" smtClean="0"/>
              <a:t> comme en </a:t>
            </a:r>
            <a:r>
              <a:rPr lang="fr-FR" dirty="0" err="1" smtClean="0"/>
              <a:t>bash</a:t>
            </a:r>
            <a:r>
              <a:rPr lang="fr-FR" dirty="0" smtClean="0"/>
              <a:t>, synchronisation des dossiers à tous niveaux avec sauvegarde de chaque étape de </a:t>
            </a:r>
          </a:p>
          <a:p>
            <a:r>
              <a:rPr lang="fr-FR" dirty="0" smtClean="0"/>
              <a:t>Progression, fonctions de « </a:t>
            </a:r>
            <a:r>
              <a:rPr lang="fr-FR" dirty="0" err="1" smtClean="0"/>
              <a:t>branch</a:t>
            </a:r>
            <a:r>
              <a:rPr lang="fr-FR" dirty="0" smtClean="0"/>
              <a:t> » de « fork » et de « </a:t>
            </a:r>
            <a:r>
              <a:rPr lang="fr-FR" dirty="0" err="1" smtClean="0"/>
              <a:t>merge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9284" y="4620126"/>
            <a:ext cx="115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d’avoir un serveur interne ou de hébergeurs tels que GitHub,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avec comptes options gratuites </a:t>
            </a:r>
          </a:p>
          <a:p>
            <a:r>
              <a:rPr lang="fr-FR" dirty="0" smtClean="0"/>
              <a:t>Et options payantes pour plus d’espace de stockage et fonctionnalités.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9284" y="5443533"/>
            <a:ext cx="4302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prendre en main, serveurs sécurisés</a:t>
            </a:r>
          </a:p>
          <a:p>
            <a:r>
              <a:rPr lang="fr-FR" dirty="0" smtClean="0"/>
              <a:t>Grande communauté, pas d’accès distant.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8465" y="5453313"/>
            <a:ext cx="35371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Difficile à maitriser, requiert rigueur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984660" y="1469570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84158"/>
            <a:ext cx="1389355" cy="3492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98" y="1984156"/>
            <a:ext cx="1591324" cy="54925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069432" y="1821581"/>
            <a:ext cx="254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Automatisation de BUILD</a:t>
            </a:r>
          </a:p>
          <a:p>
            <a:r>
              <a:rPr lang="fr-FR" dirty="0" smtClean="0"/>
              <a:t>Pour projets JAVA.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4" y="3116109"/>
            <a:ext cx="4385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fonctions : Description étape par étape</a:t>
            </a:r>
          </a:p>
          <a:p>
            <a:r>
              <a:rPr lang="fr-FR" dirty="0" smtClean="0"/>
              <a:t>Pendant le développement du soft et intégra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tions</a:t>
            </a:r>
            <a:r>
              <a:rPr lang="fr-FR" dirty="0" smtClean="0"/>
              <a:t> automatiques des dépendances du</a:t>
            </a:r>
          </a:p>
          <a:p>
            <a:r>
              <a:rPr lang="fr-FR" dirty="0" smtClean="0"/>
              <a:t>Projet.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49284" y="4317550"/>
            <a:ext cx="433945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Idéal projets JAVA, intégration de nombreux</a:t>
            </a:r>
          </a:p>
          <a:p>
            <a:r>
              <a:rPr lang="fr-FR" dirty="0" smtClean="0"/>
              <a:t>Outils de test, facilement intégrable dans les</a:t>
            </a:r>
          </a:p>
          <a:p>
            <a:r>
              <a:rPr lang="fr-FR" dirty="0" smtClean="0"/>
              <a:t>Principaux IDE.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49284" y="5363169"/>
            <a:ext cx="49051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Courbe d’apprentissage, automatisation verbeuse</a:t>
            </a:r>
          </a:p>
          <a:p>
            <a:r>
              <a:rPr lang="fr-FR" dirty="0" smtClean="0"/>
              <a:t>Difficile à </a:t>
            </a:r>
            <a:r>
              <a:rPr lang="fr-FR" dirty="0" err="1" smtClean="0"/>
              <a:t>scripter</a:t>
            </a:r>
            <a:r>
              <a:rPr lang="fr-FR" dirty="0" smtClean="0"/>
              <a:t> pour personnaliser. Séquence</a:t>
            </a:r>
          </a:p>
          <a:p>
            <a:r>
              <a:rPr lang="fr-FR" dirty="0" smtClean="0"/>
              <a:t>De chargement de code dans la JVM Chronophage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75800" y="1821581"/>
            <a:ext cx="434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de production, structuration de</a:t>
            </a:r>
          </a:p>
          <a:p>
            <a:r>
              <a:rPr lang="fr-FR" dirty="0" smtClean="0"/>
              <a:t>Projets JAVA. Gestion automatisée de cycles </a:t>
            </a:r>
          </a:p>
          <a:p>
            <a:r>
              <a:rPr lang="fr-FR" dirty="0" smtClean="0"/>
              <a:t>De vie de projets de développement.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984660" y="3258369"/>
            <a:ext cx="594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 la rédaction de tâches de construction dans un fichier</a:t>
            </a:r>
          </a:p>
          <a:p>
            <a:r>
              <a:rPr lang="fr-FR" dirty="0" smtClean="0"/>
              <a:t>.</a:t>
            </a:r>
            <a:r>
              <a:rPr lang="fr-FR" dirty="0" err="1" smtClean="0"/>
              <a:t>groovy</a:t>
            </a:r>
            <a:r>
              <a:rPr lang="fr-FR" dirty="0" smtClean="0"/>
              <a:t> permettant d’exécuter automatiquement les tests et </a:t>
            </a:r>
          </a:p>
          <a:p>
            <a:r>
              <a:rPr lang="fr-FR" dirty="0" smtClean="0"/>
              <a:t>Calculer une couverture de test.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984660" y="4232152"/>
            <a:ext cx="625511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Scriptage</a:t>
            </a:r>
            <a:r>
              <a:rPr lang="fr-FR" dirty="0" smtClean="0"/>
              <a:t> » facile, modification des comportements par défaut,</a:t>
            </a:r>
          </a:p>
          <a:p>
            <a:r>
              <a:rPr lang="fr-FR" dirty="0" smtClean="0"/>
              <a:t>Les dépendances sont codifiées et plus accessibles. L’utilisation </a:t>
            </a:r>
          </a:p>
          <a:p>
            <a:r>
              <a:rPr lang="fr-FR" dirty="0" smtClean="0"/>
              <a:t>De </a:t>
            </a:r>
            <a:r>
              <a:rPr lang="fr-FR" dirty="0" err="1" smtClean="0"/>
              <a:t>wrappers</a:t>
            </a:r>
            <a:r>
              <a:rPr lang="fr-FR" dirty="0" smtClean="0"/>
              <a:t> permet de standardiser les projets et intégrer en </a:t>
            </a:r>
          </a:p>
          <a:p>
            <a:r>
              <a:rPr lang="fr-FR" dirty="0" smtClean="0"/>
              <a:t>continu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84660" y="5640169"/>
            <a:ext cx="49424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Récent, peut poser des problèmes d’intégration à certains IDE, UI améliorable.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emi-tour 17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48013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6" y="2092174"/>
            <a:ext cx="1401313" cy="33322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7" y="1801840"/>
            <a:ext cx="706833" cy="9779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49283" y="4563434"/>
            <a:ext cx="507946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Complexe, courbe d’apprentissage raide, </a:t>
            </a:r>
          </a:p>
          <a:p>
            <a:r>
              <a:rPr lang="fr-FR" dirty="0" smtClean="0"/>
              <a:t>Charge serveur et coûts difficiles à prévoir.</a:t>
            </a:r>
            <a:endParaRPr lang="fr-FR" dirty="0"/>
          </a:p>
          <a:p>
            <a:r>
              <a:rPr lang="fr-FR" dirty="0" smtClean="0"/>
              <a:t>Manque de gouvernance interne et d’</a:t>
            </a:r>
            <a:r>
              <a:rPr lang="fr-FR" dirty="0" err="1" smtClean="0"/>
              <a:t>auto-contrôle</a:t>
            </a:r>
            <a:endParaRPr lang="fr-FR" dirty="0" smtClean="0"/>
          </a:p>
          <a:p>
            <a:r>
              <a:rPr lang="fr-FR" dirty="0" smtClean="0"/>
              <a:t>Manque d’analyse end-to-end .</a:t>
            </a:r>
          </a:p>
          <a:p>
            <a:r>
              <a:rPr lang="fr-FR" dirty="0" smtClean="0"/>
              <a:t>Peut requérir un poste dédié sur les gros projets ( coût )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044862" y="1836674"/>
            <a:ext cx="3631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 continue, automatisation</a:t>
            </a:r>
          </a:p>
          <a:p>
            <a:r>
              <a:rPr lang="fr-FR" dirty="0" smtClean="0"/>
              <a:t>Accélération du développement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3" y="3290654"/>
            <a:ext cx="490634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Open source, forte communauté. 1000+ plug-Ins.</a:t>
            </a:r>
          </a:p>
          <a:p>
            <a:r>
              <a:rPr lang="fr-FR" dirty="0" smtClean="0"/>
              <a:t>Fonctionnel du développement au déploiement et</a:t>
            </a:r>
          </a:p>
          <a:p>
            <a:r>
              <a:rPr lang="fr-FR" dirty="0" smtClean="0"/>
              <a:t> tous les types de tests</a:t>
            </a:r>
            <a:r>
              <a:rPr lang="fr-FR" dirty="0"/>
              <a:t> </a:t>
            </a:r>
            <a:r>
              <a:rPr lang="fr-FR" dirty="0" smtClean="0"/>
              <a:t>=&gt; très flexible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636042" y="1836674"/>
            <a:ext cx="447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 conteneurs d’applications et confi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gurations</a:t>
            </a:r>
            <a:r>
              <a:rPr lang="fr-FR" dirty="0"/>
              <a:t> </a:t>
            </a:r>
            <a:r>
              <a:rPr lang="fr-FR" dirty="0" smtClean="0"/>
              <a:t>exécutable sur n’importe quel</a:t>
            </a:r>
          </a:p>
          <a:p>
            <a:r>
              <a:rPr lang="fr-FR" dirty="0" smtClean="0"/>
              <a:t>Serveur ( local, cloud privé ou réseau public, </a:t>
            </a:r>
          </a:p>
          <a:p>
            <a:r>
              <a:rPr lang="fr-FR" dirty="0" smtClean="0"/>
              <a:t>Machine nue avec OS … )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909356" y="3634341"/>
            <a:ext cx="55353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Plus « léger » qu’une VM, environnements cloisonnés.</a:t>
            </a:r>
          </a:p>
          <a:p>
            <a:r>
              <a:rPr lang="fr-FR" dirty="0" smtClean="0"/>
              <a:t>Distribution d’environnements de travail identiques pour les équipes Dev et/ou </a:t>
            </a:r>
            <a:r>
              <a:rPr lang="fr-FR" dirty="0" err="1" smtClean="0"/>
              <a:t>Ops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909356" y="5152266"/>
            <a:ext cx="553536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Formation chronophage, déploiements rarement parfaits</a:t>
            </a:r>
          </a:p>
          <a:p>
            <a:r>
              <a:rPr lang="fr-FR" dirty="0" smtClean="0"/>
              <a:t>Images publiques non sécurisées</a:t>
            </a:r>
          </a:p>
          <a:p>
            <a:r>
              <a:rPr lang="fr-FR" dirty="0" smtClean="0"/>
              <a:t>Paramétrage des images complexes.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63529" y="1469569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844419"/>
            <a:ext cx="672845" cy="8287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12" y="2094697"/>
            <a:ext cx="1362034" cy="32817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165684" y="1638701"/>
            <a:ext cx="300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Logiciel libre de gestion de</a:t>
            </a:r>
          </a:p>
          <a:p>
            <a:r>
              <a:rPr lang="fr-FR" dirty="0" smtClean="0"/>
              <a:t>Configuration par fonctionnement</a:t>
            </a:r>
          </a:p>
          <a:p>
            <a:r>
              <a:rPr lang="fr-FR" dirty="0" smtClean="0"/>
              <a:t>Nodal et multi-nodal.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49283" y="3254609"/>
            <a:ext cx="481708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aborder, courbe d’apprentissage agréable</a:t>
            </a:r>
          </a:p>
          <a:p>
            <a:r>
              <a:rPr lang="fr-FR" dirty="0" smtClean="0"/>
              <a:t>Peu de maintenance</a:t>
            </a:r>
          </a:p>
          <a:p>
            <a:r>
              <a:rPr lang="fr-FR" dirty="0" smtClean="0"/>
              <a:t>Portail </a:t>
            </a:r>
            <a:r>
              <a:rPr lang="fr-FR" dirty="0" err="1" smtClean="0"/>
              <a:t>Ansible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r>
              <a:rPr lang="fr-FR" dirty="0" smtClean="0"/>
              <a:t> avec images disponibles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49283" y="4384548"/>
            <a:ext cx="4817088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Sécurité des serveurs/images publiques</a:t>
            </a:r>
          </a:p>
          <a:p>
            <a:r>
              <a:rPr lang="fr-FR" dirty="0" smtClean="0"/>
              <a:t>UI peu intuitive.</a:t>
            </a:r>
          </a:p>
          <a:p>
            <a:r>
              <a:rPr lang="fr-FR" dirty="0" smtClean="0"/>
              <a:t>Pas de journal de bord ni archives dans le procédé de déploiement et de configuration.</a:t>
            </a:r>
          </a:p>
          <a:p>
            <a:r>
              <a:rPr lang="fr-FR" dirty="0" smtClean="0"/>
              <a:t>Langage procédural.</a:t>
            </a:r>
          </a:p>
          <a:p>
            <a:r>
              <a:rPr lang="fr-FR" dirty="0" smtClean="0"/>
              <a:t>Pas encore parfaitement adapté pour </a:t>
            </a:r>
            <a:r>
              <a:rPr lang="fr-FR" dirty="0" err="1" smtClean="0"/>
              <a:t>windows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Support payant et prix élevé.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523747" y="1638701"/>
            <a:ext cx="347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d’application « </a:t>
            </a:r>
            <a:r>
              <a:rPr lang="fr-FR" dirty="0" err="1" smtClean="0"/>
              <a:t>IaC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Provisionnement des machines par</a:t>
            </a:r>
          </a:p>
          <a:p>
            <a:r>
              <a:rPr lang="fr-FR" dirty="0" smtClean="0"/>
              <a:t>Fichiers. Orchestration.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68483" y="3461218"/>
            <a:ext cx="473379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Rapidité d’exécution, facile à aborder</a:t>
            </a:r>
          </a:p>
          <a:p>
            <a:r>
              <a:rPr lang="fr-FR" dirty="0" smtClean="0"/>
              <a:t>Automatisation de la gestion des infrastructures </a:t>
            </a:r>
          </a:p>
          <a:p>
            <a:r>
              <a:rPr lang="fr-FR" dirty="0" smtClean="0"/>
              <a:t>Langage déclaratif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663529" y="4922921"/>
            <a:ext cx="59320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Récent : aucune garantie d’API stable ou rétro compatible</a:t>
            </a:r>
          </a:p>
          <a:p>
            <a:r>
              <a:rPr lang="fr-FR" dirty="0" smtClean="0"/>
              <a:t>Bugs encore très nombreux ( plus de 800 tickets ouverts dans</a:t>
            </a:r>
          </a:p>
          <a:p>
            <a:r>
              <a:rPr lang="fr-FR" dirty="0" smtClean="0"/>
              <a:t> le support chat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5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1028" name="Picture 4" descr="Résultat de recherche d'images pour &quot;logo ordinateur outi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88" y="1527965"/>
            <a:ext cx="1540739" cy="15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75401" y="3315255"/>
            <a:ext cx="433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PRODUIT</a:t>
            </a:r>
          </a:p>
          <a:p>
            <a:pPr algn="ctr"/>
            <a:endParaRPr lang="fr-FR" sz="2400" b="1" u="sng" dirty="0"/>
          </a:p>
          <a:p>
            <a:pPr algn="ctr"/>
            <a:r>
              <a:rPr lang="fr-FR" sz="2400" b="1" dirty="0"/>
              <a:t>&gt; Programme de modélisation des risques associées à la dispersion d’agents chimiques dans l’environnement (analyses topographique/météorologique)</a:t>
            </a:r>
          </a:p>
          <a:p>
            <a:pPr algn="ctr"/>
            <a:endParaRPr lang="fr-FR" sz="2400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21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22" name="ZoneTexte 21"/>
          <p:cNvSpPr txBox="1"/>
          <p:nvPr/>
        </p:nvSpPr>
        <p:spPr>
          <a:xfrm>
            <a:off x="6940076" y="4659508"/>
            <a:ext cx="4430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</a:p>
          <a:p>
            <a:pPr algn="ctr"/>
            <a:r>
              <a:rPr lang="fr-FR" sz="2000" b="1" dirty="0" smtClean="0"/>
              <a:t>Client et User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611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PLAN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553" y="2017401"/>
            <a:ext cx="10846894" cy="3108543"/>
          </a:xfrm>
          <a:prstGeom prst="rect">
            <a:avLst/>
          </a:prstGeom>
          <a:gradFill flip="none" rotWithShape="1">
            <a:gsLst>
              <a:gs pos="0">
                <a:srgbClr val="FC0769"/>
              </a:gs>
              <a:gs pos="50000">
                <a:srgbClr val="C7688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Partie 1 : Introduction </a:t>
            </a:r>
            <a:r>
              <a:rPr lang="fr-FR" sz="2800" b="1" dirty="0" err="1" smtClean="0"/>
              <a:t>DevOps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Partie 2 : </a:t>
            </a:r>
            <a:r>
              <a:rPr lang="fr-FR" sz="2800" b="1" dirty="0" smtClean="0"/>
              <a:t>Outils sélectionnés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Partie 3 </a:t>
            </a:r>
            <a:r>
              <a:rPr lang="fr-FR" sz="2800" b="1" dirty="0" smtClean="0"/>
              <a:t>: Préceptes ITIL/SCRUM appliqués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6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99087" y="1261150"/>
            <a:ext cx="2277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Cycle en cascade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621539" y="1261150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u="sng"/>
            </a:lvl1pPr>
          </a:lstStyle>
          <a:p>
            <a:r>
              <a:rPr lang="fr-FR" sz="2400" dirty="0"/>
              <a:t>Cycle en V</a:t>
            </a:r>
          </a:p>
        </p:txBody>
      </p:sp>
      <p:pic>
        <p:nvPicPr>
          <p:cNvPr id="1028" name="Picture 4" descr="Cycle en casca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0" y="1789498"/>
            <a:ext cx="2527840" cy="2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cle en 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33" y="1789498"/>
            <a:ext cx="4353016" cy="23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704577" y="4391685"/>
            <a:ext cx="222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Référentiel ITIL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25975" y="4391685"/>
            <a:ext cx="21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Manifeste Agile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9537" y="219081"/>
            <a:ext cx="1005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Résultat de recherche d'images pour &quot;version iti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6" y="4974178"/>
            <a:ext cx="4982088" cy="16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38879" y="4074641"/>
            <a:ext cx="135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responsive-mind.fr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32974" y="6608940"/>
            <a:ext cx="14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masterofproject.com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76" y="4963328"/>
            <a:ext cx="5808436" cy="16499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2950" y="5210175"/>
            <a:ext cx="947738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62734" y="513834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ITIL V4</a:t>
            </a:r>
          </a:p>
          <a:p>
            <a:r>
              <a:rPr lang="fr-FR" sz="1400" b="1" dirty="0" smtClean="0"/>
              <a:t>(2019)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249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537" y="1146048"/>
            <a:ext cx="6746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Patrick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Debois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→ administrateur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 en Belgique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Mur de la confusion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Développeurs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Opérationnels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- 2009 : Lancement des « 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DevopsDays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Comment est né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130063"/>
            <a:ext cx="5329646" cy="23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2550" y="1146048"/>
            <a:ext cx="311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Définition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référentiel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manifeste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recueil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659765" y="4161045"/>
            <a:ext cx="43274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principes fondamentaux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centre de l’action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Créer en gardant en tête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l’objectif final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Responsabilité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début à la fin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Equipes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autonomes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cross-fonctionnelles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Amélioration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autant que possible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quoi consiste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59751" y="1684436"/>
            <a:ext cx="38274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«Union 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 personnes, des processus et des outils pour livrer de façon continue et efficace de la valeur ajoutée aux </a:t>
            </a: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86759" y="1601754"/>
            <a:ext cx="3118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Mouvement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Philosophie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Approche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5" t="-5085" r="-2368" b="-4822"/>
          <a:stretch/>
        </p:blipFill>
        <p:spPr>
          <a:xfrm>
            <a:off x="1042416" y="4114800"/>
            <a:ext cx="4562856" cy="2487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7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26" name="Picture 2" descr="Résultat de recherche d'images pour &quot;devop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73" y="3965309"/>
            <a:ext cx="3826640" cy="25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9538" y="1365129"/>
            <a:ext cx="32360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 du cycle </a:t>
            </a:r>
            <a:r>
              <a:rPr kumimoji="0" lang="fr-F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endParaRPr kumimoji="0" lang="fr-FR" sz="2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Planification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Vérification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Déploiement continu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Automatisation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urveillance continue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1" y="3940629"/>
            <a:ext cx="4870725" cy="25847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6554092" y="6547983"/>
            <a:ext cx="13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campion-tech.com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41279" y="1365129"/>
            <a:ext cx="322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Avantages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Expérience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 temps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investissement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Rendement informatique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continu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space réservé du numéro de diapositive 7"/>
          <p:cNvSpPr txBox="1">
            <a:spLocks/>
          </p:cNvSpPr>
          <p:nvPr/>
        </p:nvSpPr>
        <p:spPr>
          <a:xfrm>
            <a:off x="931468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4000" b="1" dirty="0" smtClean="0">
                <a:solidFill>
                  <a:prstClr val="black"/>
                </a:solidFill>
                <a:latin typeface="Calibri" panose="020F0502020204030204"/>
              </a:rPr>
              <a:t>Présentation d’un « sprint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26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908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0" y="2515232"/>
            <a:ext cx="821480" cy="75882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2" y="2515233"/>
            <a:ext cx="821480" cy="758825"/>
          </a:xfrm>
          <a:prstGeom prst="rect">
            <a:avLst/>
          </a:prstGeom>
        </p:spPr>
      </p:pic>
      <p:sp>
        <p:nvSpPr>
          <p:cNvPr id="40" name="Flèche droite 39"/>
          <p:cNvSpPr/>
          <p:nvPr/>
        </p:nvSpPr>
        <p:spPr>
          <a:xfrm>
            <a:off x="7073536" y="2194058"/>
            <a:ext cx="2886345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12581" y="4407087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7218" y="2352355"/>
            <a:ext cx="1353524" cy="11234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23980" y="3634057"/>
            <a:ext cx="0" cy="7920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6501" y="2880302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85092" y="3269727"/>
            <a:ext cx="243841" cy="1630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13" y="3274057"/>
            <a:ext cx="1072989" cy="5913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84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1650</Words>
  <Application>Microsoft Office PowerPoint</Application>
  <PresentationFormat>Grand écran</PresentationFormat>
  <Paragraphs>421</Paragraphs>
  <Slides>28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Thibault Gandia</cp:lastModifiedBy>
  <cp:revision>107</cp:revision>
  <dcterms:created xsi:type="dcterms:W3CDTF">2019-10-16T07:51:45Z</dcterms:created>
  <dcterms:modified xsi:type="dcterms:W3CDTF">2019-10-21T15:11:36Z</dcterms:modified>
</cp:coreProperties>
</file>