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2" r:id="rId16"/>
    <p:sldId id="273" r:id="rId17"/>
    <p:sldId id="274" r:id="rId18"/>
    <p:sldId id="275" r:id="rId19"/>
    <p:sldId id="277" r:id="rId20"/>
    <p:sldId id="278" r:id="rId21"/>
    <p:sldId id="265"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AA3403-E83E-4BBC-82C4-1B3216BC4D3F}"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62030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A3403-E83E-4BBC-82C4-1B3216BC4D3F}"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220232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A3403-E83E-4BBC-82C4-1B3216BC4D3F}"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386456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A3403-E83E-4BBC-82C4-1B3216BC4D3F}"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106587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A3403-E83E-4BBC-82C4-1B3216BC4D3F}"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349665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AA3403-E83E-4BBC-82C4-1B3216BC4D3F}"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306330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AA3403-E83E-4BBC-82C4-1B3216BC4D3F}"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148013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A3403-E83E-4BBC-82C4-1B3216BC4D3F}"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16060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A3403-E83E-4BBC-82C4-1B3216BC4D3F}"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351420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A3403-E83E-4BBC-82C4-1B3216BC4D3F}"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409165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A3403-E83E-4BBC-82C4-1B3216BC4D3F}"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C1628-0AC7-47BA-A9D2-F84640EA074A}" type="slidenum">
              <a:rPr lang="en-US" smtClean="0"/>
              <a:t>‹#›</a:t>
            </a:fld>
            <a:endParaRPr lang="en-US"/>
          </a:p>
        </p:txBody>
      </p:sp>
    </p:spTree>
    <p:extLst>
      <p:ext uri="{BB962C8B-B14F-4D97-AF65-F5344CB8AC3E}">
        <p14:creationId xmlns:p14="http://schemas.microsoft.com/office/powerpoint/2010/main" val="17940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A3403-E83E-4BBC-82C4-1B3216BC4D3F}" type="datetimeFigureOut">
              <a:rPr lang="en-US" smtClean="0"/>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C1628-0AC7-47BA-A9D2-F84640EA074A}" type="slidenum">
              <a:rPr lang="en-US" smtClean="0"/>
              <a:t>‹#›</a:t>
            </a:fld>
            <a:endParaRPr lang="en-US"/>
          </a:p>
        </p:txBody>
      </p:sp>
    </p:spTree>
    <p:extLst>
      <p:ext uri="{BB962C8B-B14F-4D97-AF65-F5344CB8AC3E}">
        <p14:creationId xmlns:p14="http://schemas.microsoft.com/office/powerpoint/2010/main" val="2605874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286000"/>
            <a:ext cx="6400800" cy="1600200"/>
          </a:xfrm>
        </p:spPr>
        <p:txBody>
          <a:bodyPr>
            <a:noAutofit/>
          </a:bodyPr>
          <a:lstStyle/>
          <a:p>
            <a:r>
              <a:rPr lang="en-US" sz="6600" b="1" dirty="0" smtClean="0">
                <a:solidFill>
                  <a:srgbClr val="C00000"/>
                </a:solidFill>
                <a:effectLst>
                  <a:outerShdw blurRad="38100" dist="38100" dir="2700000" algn="tl">
                    <a:srgbClr val="000000">
                      <a:alpha val="43137"/>
                    </a:srgbClr>
                  </a:outerShdw>
                </a:effectLst>
              </a:rPr>
              <a:t>Multithreading</a:t>
            </a:r>
          </a:p>
        </p:txBody>
      </p:sp>
    </p:spTree>
    <p:extLst>
      <p:ext uri="{BB962C8B-B14F-4D97-AF65-F5344CB8AC3E}">
        <p14:creationId xmlns:p14="http://schemas.microsoft.com/office/powerpoint/2010/main" val="4050486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838200"/>
          </a:xfrm>
        </p:spPr>
        <p:txBody>
          <a:bodyPr/>
          <a:lstStyle/>
          <a:p>
            <a:r>
              <a:rPr lang="en-US" b="1" dirty="0">
                <a:effectLst>
                  <a:outerShdw blurRad="38100" dist="38100" dir="2700000" algn="tl">
                    <a:srgbClr val="000000">
                      <a:alpha val="43137"/>
                    </a:srgbClr>
                  </a:outerShdw>
                </a:effectLst>
              </a:rPr>
              <a:t>Creating a Thread</a:t>
            </a:r>
          </a:p>
        </p:txBody>
      </p:sp>
      <p:sp>
        <p:nvSpPr>
          <p:cNvPr id="5" name="Content Placeholder 2"/>
          <p:cNvSpPr>
            <a:spLocks noGrp="1"/>
          </p:cNvSpPr>
          <p:nvPr>
            <p:ph idx="1"/>
          </p:nvPr>
        </p:nvSpPr>
        <p:spPr>
          <a:xfrm>
            <a:off x="457200" y="990600"/>
            <a:ext cx="8229600" cy="5135563"/>
          </a:xfrm>
        </p:spPr>
        <p:txBody>
          <a:bodyPr>
            <a:normAutofit fontScale="62500" lnSpcReduction="20000"/>
          </a:bodyPr>
          <a:lstStyle/>
          <a:p>
            <a:r>
              <a:rPr lang="en-US" b="1" dirty="0">
                <a:effectLst>
                  <a:outerShdw blurRad="38100" dist="38100" dir="2700000" algn="tl">
                    <a:srgbClr val="000000">
                      <a:alpha val="43137"/>
                    </a:srgbClr>
                  </a:outerShdw>
                </a:effectLst>
              </a:rPr>
              <a:t>The Thread class</a:t>
            </a:r>
          </a:p>
          <a:p>
            <a:pPr lvl="1"/>
            <a:r>
              <a:rPr lang="en-US" dirty="0" err="1"/>
              <a:t>java.lang.Thread</a:t>
            </a:r>
            <a:r>
              <a:rPr lang="en-US" dirty="0"/>
              <a:t>;</a:t>
            </a:r>
          </a:p>
          <a:p>
            <a:r>
              <a:rPr lang="en-US" dirty="0"/>
              <a:t>Common constructor</a:t>
            </a:r>
          </a:p>
          <a:p>
            <a:pPr lvl="1"/>
            <a:r>
              <a:rPr lang="en-US" dirty="0"/>
              <a:t>Thread()</a:t>
            </a:r>
          </a:p>
          <a:p>
            <a:pPr lvl="1"/>
            <a:r>
              <a:rPr lang="en-US" dirty="0"/>
              <a:t>Thread(Runnable)</a:t>
            </a:r>
          </a:p>
          <a:p>
            <a:pPr lvl="1"/>
            <a:r>
              <a:rPr lang="en-US" dirty="0"/>
              <a:t>Thread(String)</a:t>
            </a:r>
          </a:p>
          <a:p>
            <a:pPr lvl="1"/>
            <a:r>
              <a:rPr lang="en-US" dirty="0"/>
              <a:t>Thread(Runnable, String)</a:t>
            </a:r>
          </a:p>
          <a:p>
            <a:r>
              <a:rPr lang="en-US" dirty="0"/>
              <a:t> </a:t>
            </a:r>
            <a:r>
              <a:rPr lang="en-US" sz="3800" b="1" dirty="0">
                <a:solidFill>
                  <a:srgbClr val="C00000"/>
                </a:solidFill>
                <a:effectLst>
                  <a:outerShdw blurRad="38100" dist="38100" dir="2700000" algn="tl">
                    <a:srgbClr val="000000">
                      <a:alpha val="43137"/>
                    </a:srgbClr>
                  </a:outerShdw>
                </a:effectLst>
              </a:rPr>
              <a:t>Common methods</a:t>
            </a:r>
          </a:p>
          <a:p>
            <a:pPr lvl="1"/>
            <a:r>
              <a:rPr lang="en-US" dirty="0"/>
              <a:t> run()</a:t>
            </a:r>
          </a:p>
          <a:p>
            <a:pPr lvl="1"/>
            <a:r>
              <a:rPr lang="en-US" dirty="0"/>
              <a:t>start()</a:t>
            </a:r>
          </a:p>
          <a:p>
            <a:pPr lvl="1"/>
            <a:r>
              <a:rPr lang="en-US" dirty="0" err="1"/>
              <a:t>getName</a:t>
            </a:r>
            <a:r>
              <a:rPr lang="en-US" dirty="0"/>
              <a:t>()</a:t>
            </a:r>
          </a:p>
          <a:p>
            <a:pPr lvl="1"/>
            <a:r>
              <a:rPr lang="en-US" dirty="0" err="1"/>
              <a:t>currentThread</a:t>
            </a:r>
            <a:r>
              <a:rPr lang="en-US" dirty="0"/>
              <a:t>()</a:t>
            </a:r>
          </a:p>
          <a:p>
            <a:pPr lvl="1"/>
            <a:r>
              <a:rPr lang="en-US" dirty="0" err="1"/>
              <a:t>setDaemon</a:t>
            </a:r>
            <a:r>
              <a:rPr lang="en-US" dirty="0"/>
              <a:t>(boolean)</a:t>
            </a:r>
          </a:p>
          <a:p>
            <a:pPr lvl="1"/>
            <a:r>
              <a:rPr lang="en-US" dirty="0"/>
              <a:t>Sleep(long)</a:t>
            </a:r>
          </a:p>
          <a:p>
            <a:pPr lvl="1"/>
            <a:r>
              <a:rPr lang="en-US" dirty="0"/>
              <a:t>Interrupt()</a:t>
            </a:r>
          </a:p>
          <a:p>
            <a:pPr lvl="1"/>
            <a:r>
              <a:rPr lang="en-US" dirty="0" err="1"/>
              <a:t>isInterrupted</a:t>
            </a:r>
            <a:r>
              <a:rPr lang="en-US" dirty="0"/>
              <a:t>()</a:t>
            </a:r>
          </a:p>
          <a:p>
            <a:pPr lvl="1"/>
            <a:r>
              <a:rPr lang="en-US" dirty="0"/>
              <a:t>yield()</a:t>
            </a:r>
          </a:p>
          <a:p>
            <a:pPr lvl="1"/>
            <a:endParaRPr lang="en-US" dirty="0"/>
          </a:p>
          <a:p>
            <a:pPr lvl="1"/>
            <a:endParaRPr lang="en-US" dirty="0"/>
          </a:p>
        </p:txBody>
      </p:sp>
    </p:spTree>
    <p:extLst>
      <p:ext uri="{BB962C8B-B14F-4D97-AF65-F5344CB8AC3E}">
        <p14:creationId xmlns:p14="http://schemas.microsoft.com/office/powerpoint/2010/main" val="192491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838200"/>
          </a:xfrm>
        </p:spPr>
        <p:txBody>
          <a:bodyPr>
            <a:noAutofit/>
          </a:bodyPr>
          <a:lstStyle/>
          <a:p>
            <a:r>
              <a:rPr lang="en-US" sz="3200" b="1" dirty="0">
                <a:solidFill>
                  <a:srgbClr val="C00000"/>
                </a:solidFill>
                <a:effectLst>
                  <a:outerShdw blurRad="38100" dist="38100" dir="2700000" algn="tl">
                    <a:srgbClr val="000000">
                      <a:alpha val="43137"/>
                    </a:srgbClr>
                  </a:outerShdw>
                </a:effectLst>
              </a:rPr>
              <a:t>Create  Thread  by  Extending  Thread  Class</a:t>
            </a:r>
          </a:p>
        </p:txBody>
      </p:sp>
      <p:sp>
        <p:nvSpPr>
          <p:cNvPr id="5" name="Content Placeholder 2"/>
          <p:cNvSpPr>
            <a:spLocks noGrp="1"/>
          </p:cNvSpPr>
          <p:nvPr>
            <p:ph idx="1"/>
          </p:nvPr>
        </p:nvSpPr>
        <p:spPr>
          <a:xfrm>
            <a:off x="457200" y="990600"/>
            <a:ext cx="8229600" cy="5135563"/>
          </a:xfrm>
        </p:spPr>
        <p:txBody>
          <a:bodyPr>
            <a:normAutofit/>
          </a:bodyPr>
          <a:lstStyle/>
          <a:p>
            <a:pPr marL="742950" indent="-742950">
              <a:buFont typeface="+mj-lt"/>
              <a:buAutoNum type="arabicPeriod"/>
            </a:pPr>
            <a:r>
              <a:rPr lang="en-US" dirty="0"/>
              <a:t>Create a class that inherits the Thread class</a:t>
            </a:r>
          </a:p>
          <a:p>
            <a:pPr marL="742950" indent="-742950">
              <a:buFont typeface="+mj-lt"/>
              <a:buAutoNum type="arabicPeriod"/>
            </a:pPr>
            <a:r>
              <a:rPr lang="en-US" dirty="0"/>
              <a:t>Override the run method to perform the desired task</a:t>
            </a:r>
          </a:p>
          <a:p>
            <a:pPr marL="400050" lvl="1" indent="0">
              <a:buNone/>
            </a:pPr>
            <a:r>
              <a:rPr lang="en-US" dirty="0"/>
              <a:t>public  void  run(</a:t>
            </a:r>
          </a:p>
          <a:p>
            <a:pPr marL="742950" indent="-742950">
              <a:buFont typeface="+mj-lt"/>
              <a:buAutoNum type="arabicPeriod"/>
            </a:pPr>
            <a:r>
              <a:rPr lang="en-US" dirty="0"/>
              <a:t>Create the thread by instantiating an object from the class</a:t>
            </a:r>
          </a:p>
          <a:p>
            <a:pPr marL="742950" indent="-742950">
              <a:buFont typeface="+mj-lt"/>
              <a:buAutoNum type="arabicPeriod"/>
            </a:pPr>
            <a:r>
              <a:rPr lang="en-US" dirty="0"/>
              <a:t>Call the start method</a:t>
            </a:r>
          </a:p>
          <a:p>
            <a:pPr marL="400050" lvl="1" indent="0">
              <a:buNone/>
            </a:pPr>
            <a:r>
              <a:rPr lang="en-US" dirty="0"/>
              <a:t>void  start(  );</a:t>
            </a:r>
          </a:p>
        </p:txBody>
      </p:sp>
    </p:spTree>
    <p:extLst>
      <p:ext uri="{BB962C8B-B14F-4D97-AF65-F5344CB8AC3E}">
        <p14:creationId xmlns:p14="http://schemas.microsoft.com/office/powerpoint/2010/main" val="156578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b="1" dirty="0">
                <a:solidFill>
                  <a:srgbClr val="002060"/>
                </a:solidFill>
                <a:effectLst>
                  <a:outerShdw blurRad="38100" dist="38100" dir="2700000" algn="tl">
                    <a:srgbClr val="000000">
                      <a:alpha val="43137"/>
                    </a:srgbClr>
                  </a:outerShdw>
                </a:effectLst>
              </a:rPr>
              <a:t>Extending  Thread  </a:t>
            </a:r>
            <a:r>
              <a:rPr lang="en-US" sz="4000" b="1" dirty="0" smtClean="0">
                <a:solidFill>
                  <a:srgbClr val="002060"/>
                </a:solidFill>
                <a:effectLst>
                  <a:outerShdw blurRad="38100" dist="38100" dir="2700000" algn="tl">
                    <a:srgbClr val="000000">
                      <a:alpha val="43137"/>
                    </a:srgbClr>
                  </a:outerShdw>
                </a:effectLst>
              </a:rPr>
              <a:t>Class</a:t>
            </a:r>
            <a:endParaRPr lang="en-US" dirty="0"/>
          </a:p>
        </p:txBody>
      </p:sp>
      <p:sp>
        <p:nvSpPr>
          <p:cNvPr id="3" name="Content Placeholder 2"/>
          <p:cNvSpPr>
            <a:spLocks noGrp="1"/>
          </p:cNvSpPr>
          <p:nvPr>
            <p:ph idx="1"/>
          </p:nvPr>
        </p:nvSpPr>
        <p:spPr/>
        <p:txBody>
          <a:bodyPr/>
          <a:lstStyle/>
          <a:p>
            <a:r>
              <a:rPr lang="en-US" b="1" dirty="0">
                <a:solidFill>
                  <a:srgbClr val="002060"/>
                </a:solidFill>
              </a:rPr>
              <a:t>Creating a thread by extending the </a:t>
            </a:r>
            <a:r>
              <a:rPr lang="en-US" dirty="0"/>
              <a:t>Thread class involves creating a subclass of Thread and overriding its run() method, which is where the new thread's execution will begin. Here is how to do it</a:t>
            </a:r>
            <a:r>
              <a:rPr lang="en-US" dirty="0" smtClean="0"/>
              <a:t>:</a:t>
            </a:r>
            <a:endParaRPr lang="en-US" dirty="0"/>
          </a:p>
        </p:txBody>
      </p:sp>
    </p:spTree>
    <p:extLst>
      <p:ext uri="{BB962C8B-B14F-4D97-AF65-F5344CB8AC3E}">
        <p14:creationId xmlns:p14="http://schemas.microsoft.com/office/powerpoint/2010/main" val="265973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b="1" dirty="0">
                <a:solidFill>
                  <a:srgbClr val="002060"/>
                </a:solidFill>
                <a:effectLst>
                  <a:outerShdw blurRad="38100" dist="38100" dir="2700000" algn="tl">
                    <a:srgbClr val="000000">
                      <a:alpha val="43137"/>
                    </a:srgbClr>
                  </a:outerShdw>
                </a:effectLst>
              </a:rPr>
              <a:t>Extending  Thread  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a:t>// Define a class that extends the Thread class</a:t>
            </a:r>
          </a:p>
          <a:p>
            <a:r>
              <a:rPr lang="en-US" dirty="0"/>
              <a:t>public class </a:t>
            </a:r>
            <a:r>
              <a:rPr lang="en-US" dirty="0" err="1"/>
              <a:t>MyThread</a:t>
            </a:r>
            <a:r>
              <a:rPr lang="en-US" dirty="0"/>
              <a:t> extends Thread {</a:t>
            </a:r>
          </a:p>
          <a:p>
            <a:r>
              <a:rPr lang="en-US" dirty="0"/>
              <a:t>    // Override the run() method to specify the thread's behavior</a:t>
            </a:r>
          </a:p>
          <a:p>
            <a:r>
              <a:rPr lang="en-US" dirty="0"/>
              <a:t>    @Override</a:t>
            </a:r>
          </a:p>
          <a:p>
            <a:r>
              <a:rPr lang="en-US" dirty="0"/>
              <a:t>    public void run() {</a:t>
            </a:r>
          </a:p>
          <a:p>
            <a:r>
              <a:rPr lang="en-US" dirty="0"/>
              <a:t>        // Code written here will be executed by the new thread</a:t>
            </a:r>
          </a:p>
          <a:p>
            <a:r>
              <a:rPr lang="en-US" dirty="0"/>
              <a:t>        </a:t>
            </a:r>
            <a:r>
              <a:rPr lang="en-US" dirty="0" err="1"/>
              <a:t>System.out.println</a:t>
            </a:r>
            <a:r>
              <a:rPr lang="en-US" dirty="0"/>
              <a:t>("The thread is running.");</a:t>
            </a:r>
          </a:p>
          <a:p>
            <a:r>
              <a:rPr lang="en-US" dirty="0"/>
              <a:t>    }</a:t>
            </a:r>
          </a:p>
          <a:p>
            <a:r>
              <a:rPr lang="en-US" dirty="0"/>
              <a:t>}</a:t>
            </a:r>
          </a:p>
          <a:p>
            <a:endParaRPr lang="en-US" dirty="0"/>
          </a:p>
        </p:txBody>
      </p:sp>
    </p:spTree>
    <p:extLst>
      <p:ext uri="{BB962C8B-B14F-4D97-AF65-F5344CB8AC3E}">
        <p14:creationId xmlns:p14="http://schemas.microsoft.com/office/powerpoint/2010/main" val="2896560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sz="4000" b="1" dirty="0">
                <a:solidFill>
                  <a:srgbClr val="002060"/>
                </a:solidFill>
                <a:effectLst>
                  <a:outerShdw blurRad="38100" dist="38100" dir="2700000" algn="tl">
                    <a:srgbClr val="000000">
                      <a:alpha val="43137"/>
                    </a:srgbClr>
                  </a:outerShdw>
                </a:effectLst>
              </a:rPr>
              <a:t>Extending  Thread  </a:t>
            </a:r>
            <a:r>
              <a:rPr lang="en-US" sz="4000" b="1" dirty="0" smtClean="0">
                <a:solidFill>
                  <a:srgbClr val="002060"/>
                </a:solidFill>
                <a:effectLst>
                  <a:outerShdw blurRad="38100" dist="38100" dir="2700000" algn="tl">
                    <a:srgbClr val="000000">
                      <a:alpha val="43137"/>
                    </a:srgbClr>
                  </a:outerShdw>
                </a:effectLst>
              </a:rPr>
              <a:t>Class…..</a:t>
            </a:r>
            <a:endParaRPr lang="en-US" dirty="0"/>
          </a:p>
        </p:txBody>
      </p:sp>
      <p:sp>
        <p:nvSpPr>
          <p:cNvPr id="3" name="Content Placeholder 2"/>
          <p:cNvSpPr>
            <a:spLocks noGrp="1"/>
          </p:cNvSpPr>
          <p:nvPr>
            <p:ph idx="1"/>
          </p:nvPr>
        </p:nvSpPr>
        <p:spPr>
          <a:xfrm>
            <a:off x="685800" y="1524000"/>
            <a:ext cx="8229600" cy="5029200"/>
          </a:xfrm>
        </p:spPr>
        <p:txBody>
          <a:bodyPr>
            <a:noAutofit/>
          </a:bodyPr>
          <a:lstStyle/>
          <a:p>
            <a:pPr marL="0" indent="0">
              <a:buNone/>
            </a:pPr>
            <a:r>
              <a:rPr lang="en-US" sz="1600" dirty="0" smtClean="0"/>
              <a:t>// </a:t>
            </a:r>
            <a:r>
              <a:rPr lang="en-US" sz="1600" dirty="0"/>
              <a:t>Create and start the thread using a </a:t>
            </a:r>
            <a:r>
              <a:rPr lang="en-US" sz="1600" dirty="0" err="1"/>
              <a:t>MyThread</a:t>
            </a:r>
            <a:r>
              <a:rPr lang="en-US" sz="1600" dirty="0"/>
              <a:t> instance</a:t>
            </a:r>
          </a:p>
          <a:p>
            <a:r>
              <a:rPr lang="en-US" sz="1600" dirty="0"/>
              <a:t>public class Main {</a:t>
            </a:r>
          </a:p>
          <a:p>
            <a:r>
              <a:rPr lang="en-US" sz="1600" dirty="0"/>
              <a:t>    public static void main(String[] </a:t>
            </a:r>
            <a:r>
              <a:rPr lang="en-US" sz="1600" dirty="0" err="1"/>
              <a:t>args</a:t>
            </a:r>
            <a:r>
              <a:rPr lang="en-US" sz="1600" dirty="0"/>
              <a:t>) {</a:t>
            </a:r>
          </a:p>
          <a:p>
            <a:r>
              <a:rPr lang="en-US" sz="1600" dirty="0"/>
              <a:t>        // Create a </a:t>
            </a:r>
            <a:r>
              <a:rPr lang="en-US" sz="1600" dirty="0" err="1"/>
              <a:t>MyThread</a:t>
            </a:r>
            <a:r>
              <a:rPr lang="en-US" sz="1600" dirty="0"/>
              <a:t> object</a:t>
            </a:r>
          </a:p>
          <a:p>
            <a:r>
              <a:rPr lang="en-US" sz="1600" dirty="0"/>
              <a:t>        </a:t>
            </a:r>
            <a:r>
              <a:rPr lang="en-US" sz="1600" dirty="0" err="1"/>
              <a:t>MyThread</a:t>
            </a:r>
            <a:r>
              <a:rPr lang="en-US" sz="1600" dirty="0"/>
              <a:t> </a:t>
            </a:r>
            <a:r>
              <a:rPr lang="en-US" sz="1600" dirty="0" err="1"/>
              <a:t>myThread</a:t>
            </a:r>
            <a:r>
              <a:rPr lang="en-US" sz="1600" dirty="0"/>
              <a:t> = new </a:t>
            </a:r>
            <a:r>
              <a:rPr lang="en-US" sz="1600" dirty="0" err="1"/>
              <a:t>MyThread</a:t>
            </a:r>
            <a:r>
              <a:rPr lang="en-US" sz="1600" dirty="0"/>
              <a:t>();</a:t>
            </a:r>
          </a:p>
          <a:p>
            <a:endParaRPr lang="en-US" sz="1600" dirty="0"/>
          </a:p>
          <a:p>
            <a:r>
              <a:rPr lang="en-US" sz="1600" dirty="0"/>
              <a:t>        // Start the thread</a:t>
            </a:r>
          </a:p>
          <a:p>
            <a:r>
              <a:rPr lang="en-US" sz="1600" dirty="0"/>
              <a:t>        </a:t>
            </a:r>
            <a:r>
              <a:rPr lang="en-US" sz="1600" dirty="0" err="1"/>
              <a:t>myThread.start</a:t>
            </a:r>
            <a:r>
              <a:rPr lang="en-US" sz="1600" dirty="0"/>
              <a:t>();</a:t>
            </a:r>
          </a:p>
          <a:p>
            <a:endParaRPr lang="en-US" sz="1600" dirty="0"/>
          </a:p>
          <a:p>
            <a:r>
              <a:rPr lang="en-US" sz="1600" dirty="0"/>
              <a:t>        // Optional: Wait for the thread to finish using join()</a:t>
            </a:r>
          </a:p>
          <a:p>
            <a:r>
              <a:rPr lang="en-US" sz="1600" dirty="0"/>
              <a:t>        try {</a:t>
            </a:r>
          </a:p>
          <a:p>
            <a:r>
              <a:rPr lang="en-US" sz="1600" dirty="0"/>
              <a:t>            </a:t>
            </a:r>
            <a:r>
              <a:rPr lang="en-US" sz="1600" dirty="0" err="1"/>
              <a:t>myThread.join</a:t>
            </a:r>
            <a:r>
              <a:rPr lang="en-US" sz="1600" dirty="0"/>
              <a:t>();</a:t>
            </a:r>
          </a:p>
          <a:p>
            <a:r>
              <a:rPr lang="en-US" sz="1600" dirty="0"/>
              <a:t>            </a:t>
            </a:r>
            <a:r>
              <a:rPr lang="en-US" sz="1600" dirty="0" err="1"/>
              <a:t>System.out.println</a:t>
            </a:r>
            <a:r>
              <a:rPr lang="en-US" sz="1600" dirty="0"/>
              <a:t>("Thread has finished execution.");</a:t>
            </a:r>
          </a:p>
          <a:p>
            <a:r>
              <a:rPr lang="en-US" sz="1600" dirty="0"/>
              <a:t>        } catch (</a:t>
            </a:r>
            <a:r>
              <a:rPr lang="en-US" sz="1600" dirty="0" err="1"/>
              <a:t>InterruptedException</a:t>
            </a:r>
            <a:r>
              <a:rPr lang="en-US" sz="1600" dirty="0"/>
              <a:t> e) {</a:t>
            </a:r>
          </a:p>
          <a:p>
            <a:r>
              <a:rPr lang="en-US" sz="1600" dirty="0"/>
              <a:t>            </a:t>
            </a:r>
            <a:r>
              <a:rPr lang="en-US" sz="1600" dirty="0" err="1"/>
              <a:t>e.printStackTrace</a:t>
            </a:r>
            <a:r>
              <a:rPr lang="en-US" sz="1600" dirty="0"/>
              <a:t>();</a:t>
            </a:r>
          </a:p>
          <a:p>
            <a:r>
              <a:rPr lang="en-US" sz="1600" dirty="0"/>
              <a:t>        }</a:t>
            </a:r>
          </a:p>
          <a:p>
            <a:r>
              <a:rPr lang="en-US" sz="1600" dirty="0"/>
              <a:t>    }</a:t>
            </a:r>
          </a:p>
          <a:p>
            <a:r>
              <a:rPr lang="en-US" sz="1600" dirty="0"/>
              <a:t>}</a:t>
            </a:r>
          </a:p>
          <a:p>
            <a:endParaRPr lang="en-US" sz="1600" dirty="0"/>
          </a:p>
        </p:txBody>
      </p:sp>
    </p:spTree>
    <p:extLst>
      <p:ext uri="{BB962C8B-B14F-4D97-AF65-F5344CB8AC3E}">
        <p14:creationId xmlns:p14="http://schemas.microsoft.com/office/powerpoint/2010/main" val="182881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 y="174171"/>
            <a:ext cx="8334375" cy="6683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7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4800" dirty="0">
                <a:solidFill>
                  <a:srgbClr val="0070C0"/>
                </a:solidFill>
                <a:latin typeface="Times New Roman" pitchFamily="18" charset="0"/>
                <a:cs typeface="Times New Roman" pitchFamily="18" charset="0"/>
              </a:rPr>
              <a:t>Interrupting a thread</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a:solidFill>
                  <a:srgbClr val="0D0D0D"/>
                </a:solidFill>
                <a:latin typeface="Söhne"/>
              </a:rPr>
              <a:t>Interrupting a thread involves stopping its execution before it completes its task. In most programming languages, including Python, there's no built-in interrupt mechanism for threads. However, you can implement interruption using various techniques. One common approach is to use a flag or an exception to signal the thread to stop.</a:t>
            </a:r>
          </a:p>
          <a:p>
            <a:r>
              <a:rPr lang="en-US" dirty="0">
                <a:solidFill>
                  <a:srgbClr val="0D0D0D"/>
                </a:solidFill>
                <a:latin typeface="Söhne"/>
              </a:rPr>
              <a:t>Here's a brief overview of how you can interrupt a thread in Python:</a:t>
            </a:r>
          </a:p>
          <a:p>
            <a:pPr>
              <a:buFont typeface="+mj-lt"/>
              <a:buAutoNum type="arabicPeriod"/>
            </a:pPr>
            <a:r>
              <a:rPr lang="en-US" dirty="0">
                <a:solidFill>
                  <a:srgbClr val="002060"/>
                </a:solidFill>
                <a:effectLst>
                  <a:outerShdw blurRad="38100" dist="38100" dir="2700000" algn="tl">
                    <a:srgbClr val="000000">
                      <a:alpha val="43137"/>
                    </a:srgbClr>
                  </a:outerShdw>
                </a:effectLst>
                <a:latin typeface="Söhne"/>
              </a:rPr>
              <a:t>Using a Flag:</a:t>
            </a:r>
          </a:p>
          <a:p>
            <a:pPr lvl="1">
              <a:buFont typeface="+mj-lt"/>
              <a:buAutoNum type="arabicPeriod"/>
            </a:pPr>
            <a:r>
              <a:rPr lang="en-US" dirty="0">
                <a:solidFill>
                  <a:srgbClr val="0D0D0D"/>
                </a:solidFill>
                <a:latin typeface="Söhne"/>
              </a:rPr>
              <a:t>Define a </a:t>
            </a:r>
            <a:r>
              <a:rPr lang="en-US" dirty="0" err="1">
                <a:solidFill>
                  <a:srgbClr val="0D0D0D"/>
                </a:solidFill>
                <a:latin typeface="Söhne"/>
              </a:rPr>
              <a:t>boolean</a:t>
            </a:r>
            <a:r>
              <a:rPr lang="en-US" dirty="0">
                <a:solidFill>
                  <a:srgbClr val="0D0D0D"/>
                </a:solidFill>
                <a:latin typeface="Söhne"/>
              </a:rPr>
              <a:t> flag variable that the thread periodically checks.</a:t>
            </a:r>
          </a:p>
          <a:p>
            <a:pPr lvl="1">
              <a:buFont typeface="+mj-lt"/>
              <a:buAutoNum type="arabicPeriod"/>
            </a:pPr>
            <a:r>
              <a:rPr lang="en-US" dirty="0">
                <a:solidFill>
                  <a:srgbClr val="0D0D0D"/>
                </a:solidFill>
                <a:latin typeface="Söhne"/>
              </a:rPr>
              <a:t>When you want to interrupt the thread, set this flag to True.</a:t>
            </a:r>
          </a:p>
          <a:p>
            <a:pPr lvl="1">
              <a:buFont typeface="+mj-lt"/>
              <a:buAutoNum type="arabicPeriod"/>
            </a:pPr>
            <a:r>
              <a:rPr lang="en-US" dirty="0">
                <a:solidFill>
                  <a:srgbClr val="0D0D0D"/>
                </a:solidFill>
                <a:latin typeface="Söhne"/>
              </a:rPr>
              <a:t>Inside the thread's code, check this flag periodically, and if it's True, gracefully exit the thread's execution.</a:t>
            </a:r>
          </a:p>
          <a:p>
            <a:endParaRPr lang="en-US" dirty="0"/>
          </a:p>
        </p:txBody>
      </p:sp>
    </p:spTree>
    <p:extLst>
      <p:ext uri="{BB962C8B-B14F-4D97-AF65-F5344CB8AC3E}">
        <p14:creationId xmlns:p14="http://schemas.microsoft.com/office/powerpoint/2010/main" val="198839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800" dirty="0">
                <a:solidFill>
                  <a:srgbClr val="0070C0"/>
                </a:solidFill>
                <a:latin typeface="Times New Roman" pitchFamily="18" charset="0"/>
                <a:cs typeface="Times New Roman" pitchFamily="18" charset="0"/>
              </a:rPr>
              <a:t>Interrupting a </a:t>
            </a:r>
            <a:r>
              <a:rPr lang="en-US" sz="4800" dirty="0" smtClean="0">
                <a:solidFill>
                  <a:srgbClr val="0070C0"/>
                </a:solidFill>
                <a:latin typeface="Times New Roman" pitchFamily="18" charset="0"/>
                <a:cs typeface="Times New Roman" pitchFamily="18" charset="0"/>
              </a:rPr>
              <a:t>thread….</a:t>
            </a:r>
            <a:endParaRPr lang="en-US" dirty="0"/>
          </a:p>
        </p:txBody>
      </p:sp>
      <p:sp>
        <p:nvSpPr>
          <p:cNvPr id="3" name="Content Placeholder 2"/>
          <p:cNvSpPr>
            <a:spLocks noGrp="1"/>
          </p:cNvSpPr>
          <p:nvPr>
            <p:ph idx="1"/>
          </p:nvPr>
        </p:nvSpPr>
        <p:spPr/>
        <p:txBody>
          <a:bodyPr/>
          <a:lstStyle/>
          <a:p>
            <a:pPr marL="0" indent="0">
              <a:buNone/>
            </a:pPr>
            <a:r>
              <a:rPr lang="en-US" sz="3600" b="1" dirty="0" smtClean="0">
                <a:solidFill>
                  <a:srgbClr val="002060"/>
                </a:solidFill>
              </a:rPr>
              <a:t>1. Using </a:t>
            </a:r>
            <a:r>
              <a:rPr lang="en-US" sz="3600" b="1" dirty="0">
                <a:solidFill>
                  <a:srgbClr val="002060"/>
                </a:solidFill>
              </a:rPr>
              <a:t>Exceptions</a:t>
            </a:r>
            <a:r>
              <a:rPr lang="en-US" sz="3600" dirty="0">
                <a:solidFill>
                  <a:srgbClr val="002060"/>
                </a:solidFill>
              </a:rPr>
              <a:t>:</a:t>
            </a:r>
          </a:p>
          <a:p>
            <a:pPr lvl="1"/>
            <a:r>
              <a:rPr lang="en-US" dirty="0"/>
              <a:t>Inside the thread's code, wrap the main logic in a try-except block.</a:t>
            </a:r>
          </a:p>
          <a:p>
            <a:pPr lvl="1"/>
            <a:r>
              <a:rPr lang="en-US" dirty="0"/>
              <a:t>When you want to interrupt the thread, raise a specific exception inside the thread.</a:t>
            </a:r>
          </a:p>
          <a:p>
            <a:pPr lvl="1"/>
            <a:r>
              <a:rPr lang="en-US" dirty="0"/>
              <a:t>Handle this exception appropriately to gracefully exit the thread</a:t>
            </a:r>
            <a:r>
              <a:rPr lang="en-US" dirty="0" smtClean="0"/>
              <a:t>.</a:t>
            </a:r>
            <a:endParaRPr lang="en-US" dirty="0"/>
          </a:p>
        </p:txBody>
      </p:sp>
    </p:spTree>
    <p:extLst>
      <p:ext uri="{BB962C8B-B14F-4D97-AF65-F5344CB8AC3E}">
        <p14:creationId xmlns:p14="http://schemas.microsoft.com/office/powerpoint/2010/main" val="65006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705600"/>
          </a:xfrm>
        </p:spPr>
        <p:txBody>
          <a:bodyPr>
            <a:normAutofit fontScale="92500" lnSpcReduction="10000"/>
          </a:bodyPr>
          <a:lstStyle/>
          <a:p>
            <a:r>
              <a:rPr lang="en-US" b="1" dirty="0"/>
              <a:t>Using the interrupt() Method</a:t>
            </a:r>
            <a:r>
              <a:rPr lang="en-US" dirty="0"/>
              <a:t>:</a:t>
            </a:r>
          </a:p>
          <a:p>
            <a:pPr lvl="1"/>
            <a:r>
              <a:rPr lang="en-US" dirty="0"/>
              <a:t>Call the interrupt() method on the thread object that you want to interrupt.</a:t>
            </a:r>
          </a:p>
          <a:p>
            <a:pPr lvl="1"/>
            <a:r>
              <a:rPr lang="en-US" dirty="0"/>
              <a:t>Inside the thread's code, periodically check whether the thread has been interrupted using </a:t>
            </a:r>
            <a:r>
              <a:rPr lang="en-US" dirty="0" err="1"/>
              <a:t>Thread.interrupted</a:t>
            </a:r>
            <a:r>
              <a:rPr lang="en-US" dirty="0"/>
              <a:t>() or </a:t>
            </a:r>
            <a:r>
              <a:rPr lang="en-US" dirty="0" err="1"/>
              <a:t>Thread.currentThread</a:t>
            </a:r>
            <a:r>
              <a:rPr lang="en-US" dirty="0"/>
              <a:t>().</a:t>
            </a:r>
            <a:r>
              <a:rPr lang="en-US" dirty="0" err="1"/>
              <a:t>isInterrupted</a:t>
            </a:r>
            <a:r>
              <a:rPr lang="en-US" dirty="0"/>
              <a:t>().</a:t>
            </a:r>
          </a:p>
          <a:p>
            <a:pPr lvl="1"/>
            <a:r>
              <a:rPr lang="en-US" dirty="0"/>
              <a:t>If the thread has been interrupted, gracefully exit the thread's execution.</a:t>
            </a:r>
          </a:p>
          <a:p>
            <a:r>
              <a:rPr lang="en-US" dirty="0" smtClean="0"/>
              <a:t>class </a:t>
            </a:r>
            <a:r>
              <a:rPr lang="en-US" dirty="0" err="1"/>
              <a:t>MyThread</a:t>
            </a:r>
            <a:r>
              <a:rPr lang="en-US" dirty="0"/>
              <a:t> </a:t>
            </a:r>
            <a:r>
              <a:rPr lang="en-US" dirty="0"/>
              <a:t>extends</a:t>
            </a:r>
            <a:r>
              <a:rPr lang="en-US" dirty="0"/>
              <a:t> </a:t>
            </a:r>
            <a:r>
              <a:rPr lang="en-US" dirty="0"/>
              <a:t>Thread</a:t>
            </a:r>
            <a:r>
              <a:rPr lang="en-US" dirty="0"/>
              <a:t> { </a:t>
            </a:r>
            <a:r>
              <a:rPr lang="en-US" dirty="0"/>
              <a:t>public</a:t>
            </a:r>
            <a:r>
              <a:rPr lang="en-US" dirty="0"/>
              <a:t> </a:t>
            </a:r>
            <a:r>
              <a:rPr lang="en-US" dirty="0"/>
              <a:t>void</a:t>
            </a:r>
            <a:r>
              <a:rPr lang="en-US" dirty="0"/>
              <a:t> </a:t>
            </a:r>
            <a:r>
              <a:rPr lang="en-US" dirty="0"/>
              <a:t>run</a:t>
            </a:r>
            <a:r>
              <a:rPr lang="en-US" dirty="0" smtClean="0"/>
              <a:t>()</a:t>
            </a:r>
          </a:p>
          <a:p>
            <a:r>
              <a:rPr lang="en-US" dirty="0" smtClean="0"/>
              <a:t> </a:t>
            </a:r>
            <a:r>
              <a:rPr lang="en-US" dirty="0"/>
              <a:t>{ </a:t>
            </a:r>
            <a:r>
              <a:rPr lang="en-US" dirty="0"/>
              <a:t>try</a:t>
            </a:r>
            <a:r>
              <a:rPr lang="en-US" dirty="0"/>
              <a:t> </a:t>
            </a:r>
            <a:endParaRPr lang="en-US" dirty="0" smtClean="0"/>
          </a:p>
          <a:p>
            <a:r>
              <a:rPr lang="en-US" dirty="0" smtClean="0"/>
              <a:t>{ </a:t>
            </a:r>
            <a:r>
              <a:rPr lang="en-US" dirty="0"/>
              <a:t>while</a:t>
            </a:r>
            <a:r>
              <a:rPr lang="en-US" dirty="0"/>
              <a:t> (!</a:t>
            </a:r>
            <a:r>
              <a:rPr lang="en-US" dirty="0" err="1"/>
              <a:t>Thread.currentThread</a:t>
            </a:r>
            <a:r>
              <a:rPr lang="en-US" dirty="0"/>
              <a:t>().</a:t>
            </a:r>
            <a:r>
              <a:rPr lang="en-US" dirty="0" err="1"/>
              <a:t>isInterrupted</a:t>
            </a:r>
            <a:r>
              <a:rPr lang="en-US" dirty="0"/>
              <a:t>()) </a:t>
            </a:r>
            <a:endParaRPr lang="en-US" dirty="0" smtClean="0"/>
          </a:p>
          <a:p>
            <a:r>
              <a:rPr lang="en-US" dirty="0" smtClean="0"/>
              <a:t>{ </a:t>
            </a:r>
            <a:r>
              <a:rPr lang="en-US" dirty="0" err="1"/>
              <a:t>System.out.println</a:t>
            </a:r>
            <a:r>
              <a:rPr lang="en-US" dirty="0"/>
              <a:t>(</a:t>
            </a:r>
            <a:r>
              <a:rPr lang="en-US" dirty="0"/>
              <a:t>"Thread is running"</a:t>
            </a:r>
            <a:r>
              <a:rPr lang="en-US" dirty="0"/>
              <a:t>); </a:t>
            </a:r>
            <a:endParaRPr lang="en-US" dirty="0" smtClean="0"/>
          </a:p>
          <a:p>
            <a:r>
              <a:rPr lang="en-US" dirty="0" err="1" smtClean="0"/>
              <a:t>Thread.sleep</a:t>
            </a:r>
            <a:r>
              <a:rPr lang="en-US" dirty="0" smtClean="0"/>
              <a:t>(1000</a:t>
            </a:r>
            <a:r>
              <a:rPr lang="en-US" dirty="0"/>
              <a:t>); </a:t>
            </a:r>
            <a:endParaRPr lang="en-US" dirty="0" smtClean="0"/>
          </a:p>
          <a:p>
            <a:r>
              <a:rPr lang="en-US" dirty="0" smtClean="0"/>
              <a:t>} }</a:t>
            </a:r>
          </a:p>
        </p:txBody>
      </p:sp>
    </p:spTree>
    <p:extLst>
      <p:ext uri="{BB962C8B-B14F-4D97-AF65-F5344CB8AC3E}">
        <p14:creationId xmlns:p14="http://schemas.microsoft.com/office/powerpoint/2010/main" val="320899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a:t>catch (</a:t>
            </a:r>
            <a:r>
              <a:rPr lang="en-US" dirty="0" err="1"/>
              <a:t>InterruptedException</a:t>
            </a:r>
            <a:r>
              <a:rPr lang="en-US" dirty="0"/>
              <a:t> e) { </a:t>
            </a:r>
            <a:r>
              <a:rPr lang="en-US" dirty="0" err="1"/>
              <a:t>System.out.println</a:t>
            </a:r>
            <a:r>
              <a:rPr lang="en-US" dirty="0"/>
              <a:t>("Thread interrupted"); } } } public class Main { public static void main(String[] </a:t>
            </a:r>
            <a:r>
              <a:rPr lang="en-US" dirty="0" err="1"/>
              <a:t>args</a:t>
            </a:r>
            <a:r>
              <a:rPr lang="en-US" dirty="0" smtClean="0"/>
              <a:t>)</a:t>
            </a:r>
          </a:p>
          <a:p>
            <a:pPr marL="0" indent="0">
              <a:buNone/>
            </a:pPr>
            <a:r>
              <a:rPr lang="en-US" dirty="0" smtClean="0"/>
              <a:t> </a:t>
            </a:r>
            <a:r>
              <a:rPr lang="en-US" dirty="0"/>
              <a:t>{ </a:t>
            </a:r>
            <a:endParaRPr lang="en-US" dirty="0" smtClean="0"/>
          </a:p>
          <a:p>
            <a:pPr marL="0" indent="0">
              <a:buNone/>
            </a:pPr>
            <a:r>
              <a:rPr lang="en-US" dirty="0" err="1" smtClean="0"/>
              <a:t>MyThread</a:t>
            </a:r>
            <a:r>
              <a:rPr lang="en-US" dirty="0" smtClean="0"/>
              <a:t> </a:t>
            </a:r>
            <a:r>
              <a:rPr lang="en-US" dirty="0" err="1"/>
              <a:t>myThread</a:t>
            </a:r>
            <a:r>
              <a:rPr lang="en-US" dirty="0"/>
              <a:t> = new </a:t>
            </a:r>
            <a:r>
              <a:rPr lang="en-US" dirty="0" err="1"/>
              <a:t>MyThread</a:t>
            </a:r>
            <a:r>
              <a:rPr lang="en-US" dirty="0"/>
              <a:t>(); </a:t>
            </a:r>
            <a:r>
              <a:rPr lang="en-US" dirty="0" err="1"/>
              <a:t>myThread.start</a:t>
            </a:r>
            <a:r>
              <a:rPr lang="en-US" dirty="0"/>
              <a:t>(); // Let the thread run for some time try { </a:t>
            </a:r>
            <a:endParaRPr lang="en-US" dirty="0" smtClean="0"/>
          </a:p>
          <a:p>
            <a:pPr marL="0" indent="0">
              <a:buNone/>
            </a:pPr>
            <a:r>
              <a:rPr lang="en-US" dirty="0" err="1" smtClean="0"/>
              <a:t>Thread.sleep</a:t>
            </a:r>
            <a:r>
              <a:rPr lang="en-US" dirty="0" smtClean="0"/>
              <a:t>(5000</a:t>
            </a:r>
            <a:r>
              <a:rPr lang="en-US" dirty="0"/>
              <a:t>); </a:t>
            </a:r>
            <a:endParaRPr lang="en-US" dirty="0" smtClean="0"/>
          </a:p>
          <a:p>
            <a:pPr marL="0" indent="0">
              <a:buNone/>
            </a:pPr>
            <a:r>
              <a:rPr lang="en-US" dirty="0" smtClean="0"/>
              <a:t>} </a:t>
            </a:r>
            <a:r>
              <a:rPr lang="en-US" dirty="0"/>
              <a:t>catch (</a:t>
            </a:r>
            <a:r>
              <a:rPr lang="en-US" dirty="0" err="1"/>
              <a:t>InterruptedException</a:t>
            </a:r>
            <a:r>
              <a:rPr lang="en-US" dirty="0"/>
              <a:t> e) { </a:t>
            </a:r>
            <a:r>
              <a:rPr lang="en-US" dirty="0" err="1"/>
              <a:t>e.printStackTrace</a:t>
            </a:r>
            <a:r>
              <a:rPr lang="en-US" dirty="0"/>
              <a:t>(); </a:t>
            </a:r>
            <a:endParaRPr lang="en-US" dirty="0" smtClean="0"/>
          </a:p>
          <a:p>
            <a:pPr marL="0" indent="0">
              <a:buNone/>
            </a:pPr>
            <a:r>
              <a:rPr lang="en-US" dirty="0" smtClean="0"/>
              <a:t>} </a:t>
            </a:r>
            <a:r>
              <a:rPr lang="en-US" dirty="0"/>
              <a:t>// Interrupt the thread </a:t>
            </a:r>
            <a:r>
              <a:rPr lang="en-US" dirty="0" err="1"/>
              <a:t>myThread.interrupt</a:t>
            </a:r>
            <a:r>
              <a:rPr lang="en-US" dirty="0"/>
              <a:t>(); } }</a:t>
            </a:r>
          </a:p>
          <a:p>
            <a:endParaRPr lang="en-US" dirty="0"/>
          </a:p>
        </p:txBody>
      </p:sp>
    </p:spTree>
    <p:extLst>
      <p:ext uri="{BB962C8B-B14F-4D97-AF65-F5344CB8AC3E}">
        <p14:creationId xmlns:p14="http://schemas.microsoft.com/office/powerpoint/2010/main" val="160945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Thread </a:t>
            </a:r>
            <a:br>
              <a:rPr lang="en-US" dirty="0" smtClean="0"/>
            </a:br>
            <a:endParaRPr lang="en-US" dirty="0"/>
          </a:p>
        </p:txBody>
      </p:sp>
      <p:sp>
        <p:nvSpPr>
          <p:cNvPr id="3" name="Content Placeholder 2"/>
          <p:cNvSpPr>
            <a:spLocks noGrp="1"/>
          </p:cNvSpPr>
          <p:nvPr>
            <p:ph idx="1"/>
          </p:nvPr>
        </p:nvSpPr>
        <p:spPr>
          <a:xfrm>
            <a:off x="457200" y="1219200"/>
            <a:ext cx="8229600" cy="5287963"/>
          </a:xfrm>
        </p:spPr>
        <p:txBody>
          <a:bodyPr>
            <a:normAutofit fontScale="85000" lnSpcReduction="20000"/>
          </a:bodyPr>
          <a:lstStyle/>
          <a:p>
            <a:r>
              <a:rPr lang="en-US" b="1" dirty="0" smtClean="0">
                <a:solidFill>
                  <a:srgbClr val="FF0000"/>
                </a:solidFill>
                <a:effectLst>
                  <a:outerShdw blurRad="38100" dist="38100" dir="2700000" algn="tl">
                    <a:srgbClr val="000000">
                      <a:alpha val="43137"/>
                    </a:srgbClr>
                  </a:outerShdw>
                </a:effectLst>
              </a:rPr>
              <a:t>Thread</a:t>
            </a:r>
            <a:r>
              <a:rPr lang="en-US" dirty="0" smtClean="0"/>
              <a:t> is a single sequential flow of control with in a program </a:t>
            </a:r>
          </a:p>
          <a:p>
            <a:pPr lvl="1"/>
            <a:r>
              <a:rPr lang="en-US" b="1" dirty="0" smtClean="0">
                <a:solidFill>
                  <a:srgbClr val="FF0000"/>
                </a:solidFill>
              </a:rPr>
              <a:t>Completes a specific task </a:t>
            </a:r>
          </a:p>
          <a:p>
            <a:r>
              <a:rPr lang="en-US" dirty="0" smtClean="0"/>
              <a:t>Java application uses a single thread – main</a:t>
            </a:r>
          </a:p>
          <a:p>
            <a:r>
              <a:rPr lang="en-US" dirty="0" smtClean="0"/>
              <a:t>Java is a multithreaded programming language</a:t>
            </a:r>
          </a:p>
          <a:p>
            <a:r>
              <a:rPr lang="en-US" dirty="0" smtClean="0"/>
              <a:t>A multithreaded program contains two or more parts that can run concurrently and </a:t>
            </a:r>
          </a:p>
          <a:p>
            <a:r>
              <a:rPr lang="en-US" dirty="0" smtClean="0"/>
              <a:t>each part can handle different task at the same time</a:t>
            </a:r>
          </a:p>
          <a:p>
            <a:r>
              <a:rPr lang="en-US" dirty="0" smtClean="0"/>
              <a:t>making optimal use of  the available resources</a:t>
            </a:r>
          </a:p>
          <a:p>
            <a:r>
              <a:rPr lang="en-US" dirty="0" smtClean="0"/>
              <a:t>JVM – thread scheduler, lets portions of each threads execute</a:t>
            </a:r>
          </a:p>
          <a:p>
            <a:r>
              <a:rPr lang="en-US" dirty="0" smtClean="0"/>
              <a:t>All tasks running at the same time, give efficiency</a:t>
            </a:r>
          </a:p>
          <a:p>
            <a:r>
              <a:rPr lang="en-US" dirty="0" smtClean="0"/>
              <a:t>Each of  the threads can run in parallel </a:t>
            </a:r>
          </a:p>
          <a:p>
            <a:endParaRPr lang="en-US" dirty="0"/>
          </a:p>
        </p:txBody>
      </p:sp>
    </p:spTree>
    <p:extLst>
      <p:ext uri="{BB962C8B-B14F-4D97-AF65-F5344CB8AC3E}">
        <p14:creationId xmlns:p14="http://schemas.microsoft.com/office/powerpoint/2010/main" val="296112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838200"/>
          </a:xfrm>
        </p:spPr>
        <p:txBody>
          <a:bodyPr/>
          <a:lstStyle/>
          <a:p>
            <a:r>
              <a:rPr lang="en-US" b="1" dirty="0">
                <a:solidFill>
                  <a:srgbClr val="002060"/>
                </a:solidFill>
                <a:effectLst>
                  <a:outerShdw blurRad="38100" dist="38100" dir="2700000" algn="tl">
                    <a:srgbClr val="000000">
                      <a:alpha val="43137"/>
                    </a:srgbClr>
                  </a:outerShdw>
                </a:effectLst>
              </a:rPr>
              <a:t>Synchronizing threads</a:t>
            </a:r>
          </a:p>
        </p:txBody>
      </p:sp>
      <p:sp>
        <p:nvSpPr>
          <p:cNvPr id="5" name="Content Placeholder 2"/>
          <p:cNvSpPr>
            <a:spLocks noGrp="1"/>
          </p:cNvSpPr>
          <p:nvPr>
            <p:ph idx="1"/>
          </p:nvPr>
        </p:nvSpPr>
        <p:spPr>
          <a:xfrm>
            <a:off x="457200" y="990600"/>
            <a:ext cx="8229600" cy="5135563"/>
          </a:xfrm>
        </p:spPr>
        <p:txBody>
          <a:bodyPr>
            <a:normAutofit fontScale="92500" lnSpcReduction="20000"/>
          </a:bodyPr>
          <a:lstStyle/>
          <a:p>
            <a:r>
              <a:rPr lang="en-US" dirty="0"/>
              <a:t>Threads that share common recourses</a:t>
            </a:r>
          </a:p>
          <a:p>
            <a:r>
              <a:rPr lang="en-US" dirty="0"/>
              <a:t>Handling concurrency issue</a:t>
            </a:r>
          </a:p>
          <a:p>
            <a:r>
              <a:rPr lang="en-US" dirty="0"/>
              <a:t>To solve </a:t>
            </a:r>
          </a:p>
          <a:p>
            <a:pPr lvl="1"/>
            <a:r>
              <a:rPr lang="en-US" dirty="0"/>
              <a:t>Use Synchronize threads</a:t>
            </a:r>
          </a:p>
          <a:p>
            <a:r>
              <a:rPr lang="en-US" dirty="0"/>
              <a:t>The synchronized keyword assures that </a:t>
            </a:r>
          </a:p>
          <a:p>
            <a:pPr lvl="1"/>
            <a:r>
              <a:rPr lang="en-US" dirty="0"/>
              <a:t>only one thread at a time is allowed to execute any synchronized method of an object by locking the object</a:t>
            </a:r>
          </a:p>
          <a:p>
            <a:r>
              <a:rPr lang="en-US" dirty="0"/>
              <a:t>Public synchronize double </a:t>
            </a:r>
            <a:r>
              <a:rPr lang="en-US" dirty="0" err="1"/>
              <a:t>getSGPA</a:t>
            </a:r>
            <a:r>
              <a:rPr lang="en-US" dirty="0"/>
              <a:t>(</a:t>
            </a:r>
            <a:r>
              <a:rPr lang="en-US" dirty="0" err="1"/>
              <a:t>int</a:t>
            </a:r>
            <a:r>
              <a:rPr lang="en-US" dirty="0"/>
              <a:t> </a:t>
            </a:r>
            <a:r>
              <a:rPr lang="en-US" dirty="0" err="1"/>
              <a:t>totalChr</a:t>
            </a:r>
            <a:r>
              <a:rPr lang="en-US" dirty="0"/>
              <a:t>, double </a:t>
            </a:r>
            <a:r>
              <a:rPr lang="en-US" dirty="0" err="1"/>
              <a:t>totalGradePoint</a:t>
            </a:r>
            <a:r>
              <a:rPr lang="en-US" dirty="0"/>
              <a:t>){</a:t>
            </a:r>
          </a:p>
          <a:p>
            <a:pPr lvl="1"/>
            <a:r>
              <a:rPr lang="en-US" dirty="0"/>
              <a:t>return </a:t>
            </a:r>
            <a:r>
              <a:rPr lang="en-US" dirty="0" err="1"/>
              <a:t>totalGradePoint</a:t>
            </a:r>
            <a:r>
              <a:rPr lang="en-US" dirty="0"/>
              <a:t>/ </a:t>
            </a:r>
            <a:r>
              <a:rPr lang="en-US" dirty="0" err="1"/>
              <a:t>totalChr</a:t>
            </a:r>
            <a:r>
              <a:rPr lang="en-US" dirty="0"/>
              <a:t>;</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517246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800" dirty="0">
                <a:solidFill>
                  <a:srgbClr val="0070C0"/>
                </a:solidFill>
                <a:latin typeface="Times New Roman" pitchFamily="18" charset="0"/>
                <a:cs typeface="Times New Roman" pitchFamily="18" charset="0"/>
              </a:rPr>
              <a:t>communicating among threads</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dirty="0" smtClean="0">
                <a:solidFill>
                  <a:srgbClr val="0D0D0D"/>
                </a:solidFill>
                <a:latin typeface="Söhne"/>
              </a:rPr>
              <a:t>Communicating </a:t>
            </a:r>
            <a:r>
              <a:rPr lang="en-US" dirty="0">
                <a:solidFill>
                  <a:srgbClr val="0D0D0D"/>
                </a:solidFill>
                <a:latin typeface="Söhne"/>
              </a:rPr>
              <a:t>among threads in Java involves passing data or signals between threads to coordinate their activities. Here's a brief overview of how you can achieve thread communication in Java:</a:t>
            </a:r>
          </a:p>
          <a:p>
            <a:pPr>
              <a:buFont typeface="+mj-lt"/>
              <a:buAutoNum type="arabicPeriod"/>
            </a:pPr>
            <a:r>
              <a:rPr lang="en-US" b="1" dirty="0">
                <a:solidFill>
                  <a:srgbClr val="0D0D0D"/>
                </a:solidFill>
                <a:latin typeface="Söhne"/>
              </a:rPr>
              <a:t>Shared Variables</a:t>
            </a:r>
            <a:r>
              <a:rPr lang="en-US" dirty="0">
                <a:solidFill>
                  <a:srgbClr val="0D0D0D"/>
                </a:solidFill>
                <a:latin typeface="Söhne"/>
              </a:rPr>
              <a:t>:</a:t>
            </a:r>
          </a:p>
          <a:p>
            <a:pPr lvl="1">
              <a:buFont typeface="+mj-lt"/>
              <a:buAutoNum type="arabicPeriod"/>
            </a:pPr>
            <a:r>
              <a:rPr lang="en-US" dirty="0">
                <a:solidFill>
                  <a:srgbClr val="0D0D0D"/>
                </a:solidFill>
                <a:latin typeface="Söhne"/>
              </a:rPr>
              <a:t>Threads can communicate by sharing variables. However, proper synchronization mechanisms (like synchronized blocks or volatile keyword) must be used to ensure thread safety</a:t>
            </a:r>
            <a:r>
              <a:rPr lang="en-US" dirty="0" smtClean="0">
                <a:solidFill>
                  <a:srgbClr val="0D0D0D"/>
                </a:solidFill>
                <a:latin typeface="Söhne"/>
              </a:rPr>
              <a:t>.</a:t>
            </a:r>
            <a:endParaRPr lang="en-US" dirty="0">
              <a:solidFill>
                <a:srgbClr val="0D0D0D"/>
              </a:solidFill>
              <a:latin typeface="Söhne"/>
            </a:endParaRPr>
          </a:p>
        </p:txBody>
      </p:sp>
    </p:spTree>
    <p:extLst>
      <p:ext uri="{BB962C8B-B14F-4D97-AF65-F5344CB8AC3E}">
        <p14:creationId xmlns:p14="http://schemas.microsoft.com/office/powerpoint/2010/main" val="221359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buFont typeface="+mj-lt"/>
              <a:buAutoNum type="arabicPeriod"/>
            </a:pPr>
            <a:r>
              <a:rPr lang="en-US" b="1" dirty="0">
                <a:solidFill>
                  <a:srgbClr val="0D0D0D"/>
                </a:solidFill>
                <a:latin typeface="Söhne"/>
              </a:rPr>
              <a:t>Concurrency</a:t>
            </a:r>
            <a:r>
              <a:rPr lang="en-US" dirty="0">
                <a:solidFill>
                  <a:srgbClr val="0D0D0D"/>
                </a:solidFill>
                <a:latin typeface="Söhne"/>
              </a:rPr>
              <a:t>:</a:t>
            </a:r>
          </a:p>
          <a:p>
            <a:pPr lvl="1">
              <a:buFont typeface="+mj-lt"/>
              <a:buAutoNum type="arabicPeriod"/>
            </a:pPr>
            <a:r>
              <a:rPr lang="en-US" dirty="0">
                <a:solidFill>
                  <a:srgbClr val="0D0D0D"/>
                </a:solidFill>
                <a:latin typeface="Söhne"/>
              </a:rPr>
              <a:t>Concurrency in Java refers to the ability of the program to run multiple tasks simultaneously. Java provides built-in support for concurrency through threads. By using threads, you can perform multiple operations concurrently, which can improve the efficiency of your program.</a:t>
            </a:r>
          </a:p>
          <a:p>
            <a:pPr>
              <a:buFont typeface="+mj-lt"/>
              <a:buAutoNum type="arabicPeriod"/>
            </a:pPr>
            <a:r>
              <a:rPr lang="en-US" b="1" dirty="0">
                <a:solidFill>
                  <a:srgbClr val="0D0D0D"/>
                </a:solidFill>
                <a:latin typeface="Söhne"/>
              </a:rPr>
              <a:t>Data Races</a:t>
            </a:r>
            <a:r>
              <a:rPr lang="en-US" dirty="0">
                <a:solidFill>
                  <a:srgbClr val="0D0D0D"/>
                </a:solidFill>
                <a:latin typeface="Söhne"/>
              </a:rPr>
              <a:t>:</a:t>
            </a:r>
          </a:p>
          <a:p>
            <a:pPr lvl="1">
              <a:buFont typeface="+mj-lt"/>
              <a:buAutoNum type="arabicPeriod"/>
            </a:pPr>
            <a:r>
              <a:rPr lang="en-US" dirty="0">
                <a:solidFill>
                  <a:srgbClr val="0D0D0D"/>
                </a:solidFill>
                <a:latin typeface="Söhne"/>
              </a:rPr>
              <a:t>Data races occur in concurrent programs when multiple threads access shared data concurrently, and at least one of the accesses is a write operation. If proper synchronization mechanisms are not used to coordinate access to the shared data, data inconsistency or unexpected behavior may result. In Java, data races can be mitigated using synchronization constructs like locks, synchronized blocks, or concurrent data structures</a:t>
            </a:r>
            <a:r>
              <a:rPr lang="en-US" dirty="0" smtClean="0">
                <a:solidFill>
                  <a:srgbClr val="0D0D0D"/>
                </a:solidFill>
                <a:latin typeface="Söhne"/>
              </a:rPr>
              <a:t>..</a:t>
            </a:r>
            <a:endParaRPr lang="en-US" dirty="0">
              <a:solidFill>
                <a:srgbClr val="0D0D0D"/>
              </a:solidFill>
              <a:latin typeface="Söhne"/>
            </a:endParaRPr>
          </a:p>
        </p:txBody>
      </p:sp>
    </p:spTree>
    <p:extLst>
      <p:ext uri="{BB962C8B-B14F-4D97-AF65-F5344CB8AC3E}">
        <p14:creationId xmlns:p14="http://schemas.microsoft.com/office/powerpoint/2010/main" val="1866720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1">
              <a:buFont typeface="+mj-lt"/>
              <a:buAutoNum type="arabicPeriod"/>
            </a:pPr>
            <a:endParaRPr lang="en-US" sz="1300" dirty="0">
              <a:solidFill>
                <a:srgbClr val="0D0D0D"/>
              </a:solidFill>
              <a:latin typeface="Söhne"/>
            </a:endParaRPr>
          </a:p>
          <a:p>
            <a:pPr marL="0" lvl="0" indent="0">
              <a:buNone/>
            </a:pPr>
            <a:r>
              <a:rPr lang="en-US" sz="1800" b="1" dirty="0" smtClean="0">
                <a:solidFill>
                  <a:srgbClr val="0D0D0D"/>
                </a:solidFill>
                <a:effectLst>
                  <a:outerShdw blurRad="38100" dist="38100" dir="2700000" algn="tl">
                    <a:srgbClr val="000000">
                      <a:alpha val="43137"/>
                    </a:srgbClr>
                  </a:outerShdw>
                </a:effectLst>
                <a:latin typeface="Söhne"/>
              </a:rPr>
              <a:t>3 Deadlocks</a:t>
            </a:r>
            <a:r>
              <a:rPr lang="en-US" sz="1800" b="1" dirty="0">
                <a:solidFill>
                  <a:srgbClr val="0D0D0D"/>
                </a:solidFill>
                <a:effectLst>
                  <a:outerShdw blurRad="38100" dist="38100" dir="2700000" algn="tl">
                    <a:srgbClr val="000000">
                      <a:alpha val="43137"/>
                    </a:srgbClr>
                  </a:outerShdw>
                </a:effectLst>
                <a:latin typeface="Söhne"/>
              </a:rPr>
              <a:t>:</a:t>
            </a:r>
          </a:p>
          <a:p>
            <a:pPr marL="457200" lvl="1" indent="0">
              <a:buNone/>
            </a:pPr>
            <a:r>
              <a:rPr lang="en-US" sz="1800" dirty="0">
                <a:solidFill>
                  <a:srgbClr val="0D0D0D"/>
                </a:solidFill>
                <a:latin typeface="Söhne"/>
              </a:rPr>
              <a:t>Deadlocks occur in concurrent programs when two or more threads are blocked forever, waiting for each other to release resources that they need to proceed. Deadlocks typically happen when threads acquire multiple locks in a different order. Java provides mechanisms to prevent and resolve deadlocks, such as using a global ordering of locks, timeout-based lock acquisition, or using higher-level concurrency utilities like </a:t>
            </a:r>
            <a:r>
              <a:rPr lang="en-US" sz="1800" dirty="0" err="1">
                <a:solidFill>
                  <a:srgbClr val="0D0D0D"/>
                </a:solidFill>
                <a:latin typeface="Söhne"/>
              </a:rPr>
              <a:t>java.util.concurrent</a:t>
            </a:r>
            <a:r>
              <a:rPr lang="en-US" sz="1800" dirty="0">
                <a:solidFill>
                  <a:srgbClr val="0D0D0D"/>
                </a:solidFill>
                <a:latin typeface="Söhne"/>
              </a:rPr>
              <a:t> </a:t>
            </a:r>
            <a:r>
              <a:rPr lang="en-US" sz="1800" dirty="0" smtClean="0">
                <a:solidFill>
                  <a:srgbClr val="0D0D0D"/>
                </a:solidFill>
                <a:latin typeface="Söhne"/>
              </a:rPr>
              <a:t>package.</a:t>
            </a:r>
          </a:p>
          <a:p>
            <a:pPr marL="457200" lvl="1" indent="0">
              <a:buNone/>
            </a:pPr>
            <a:r>
              <a:rPr lang="en-US" sz="2400" b="1" dirty="0" smtClean="0">
                <a:solidFill>
                  <a:srgbClr val="002060"/>
                </a:solidFill>
                <a:effectLst>
                  <a:outerShdw blurRad="38100" dist="38100" dir="2700000" algn="tl">
                    <a:srgbClr val="000000">
                      <a:alpha val="43137"/>
                    </a:srgbClr>
                  </a:outerShdw>
                </a:effectLst>
                <a:latin typeface="Söhne"/>
              </a:rPr>
              <a:t>4.</a:t>
            </a:r>
            <a:r>
              <a:rPr lang="en-US" sz="2000" b="1" dirty="0" smtClean="0">
                <a:solidFill>
                  <a:srgbClr val="002060"/>
                </a:solidFill>
                <a:effectLst>
                  <a:outerShdw blurRad="38100" dist="38100" dir="2700000" algn="tl">
                    <a:srgbClr val="000000">
                      <a:alpha val="43137"/>
                    </a:srgbClr>
                  </a:outerShdw>
                </a:effectLst>
                <a:latin typeface="Söhne"/>
              </a:rPr>
              <a:t>Lock </a:t>
            </a:r>
            <a:r>
              <a:rPr lang="en-US" sz="2000" b="1" dirty="0">
                <a:solidFill>
                  <a:srgbClr val="002060"/>
                </a:solidFill>
                <a:effectLst>
                  <a:outerShdw blurRad="38100" dist="38100" dir="2700000" algn="tl">
                    <a:srgbClr val="000000">
                      <a:alpha val="43137"/>
                    </a:srgbClr>
                  </a:outerShdw>
                </a:effectLst>
                <a:latin typeface="Söhne"/>
              </a:rPr>
              <a:t>Starvation:</a:t>
            </a:r>
          </a:p>
          <a:p>
            <a:pPr marL="457200" lvl="1" indent="0">
              <a:buNone/>
            </a:pPr>
            <a:r>
              <a:rPr lang="en-US" sz="1600" dirty="0">
                <a:solidFill>
                  <a:srgbClr val="0D0D0D"/>
                </a:solidFill>
                <a:latin typeface="Söhne"/>
              </a:rPr>
              <a:t>Lock starvation occurs when a thread is unable to obtain a lock indefinitely due to other threads continually acquiring the lock, preventing the starved thread from making progress. This can lead to poor performance or even deadlock if the starved thread is crucial for the program's execution. Java provides various techniques to mitigate lock starvation, such as fairness policies in lock implementations (</a:t>
            </a:r>
            <a:r>
              <a:rPr lang="en-US" sz="1600" dirty="0" err="1">
                <a:solidFill>
                  <a:srgbClr val="0D0D0D"/>
                </a:solidFill>
                <a:latin typeface="Söhne"/>
              </a:rPr>
              <a:t>ReentrantLock</a:t>
            </a:r>
            <a:r>
              <a:rPr lang="en-US" sz="1600" dirty="0">
                <a:solidFill>
                  <a:srgbClr val="0D0D0D"/>
                </a:solidFill>
                <a:latin typeface="Söhne"/>
              </a:rPr>
              <a:t> with fairness), using higher-level abstractions like semaphores or latches, or redesigning the concurrency model to reduce contention on critical sections</a:t>
            </a:r>
            <a:endParaRPr lang="en-US" sz="3600" dirty="0"/>
          </a:p>
        </p:txBody>
      </p:sp>
    </p:spTree>
    <p:extLst>
      <p:ext uri="{BB962C8B-B14F-4D97-AF65-F5344CB8AC3E}">
        <p14:creationId xmlns:p14="http://schemas.microsoft.com/office/powerpoint/2010/main" val="34963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0" y="0"/>
            <a:ext cx="912222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16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rPr>
              <a:t>Typical uses of thread</a:t>
            </a:r>
            <a:endParaRPr lang="en-US" sz="4800" dirty="0">
              <a:solidFill>
                <a:srgbClr val="FF0000"/>
              </a:solidFill>
            </a:endParaRPr>
          </a:p>
        </p:txBody>
      </p:sp>
      <p:sp>
        <p:nvSpPr>
          <p:cNvPr id="5" name="Content Placeholder 4"/>
          <p:cNvSpPr>
            <a:spLocks noGrp="1"/>
          </p:cNvSpPr>
          <p:nvPr>
            <p:ph idx="1"/>
          </p:nvPr>
        </p:nvSpPr>
        <p:spPr/>
        <p:txBody>
          <a:bodyPr/>
          <a:lstStyle/>
          <a:p>
            <a:r>
              <a:rPr lang="en-US" dirty="0" smtClean="0"/>
              <a:t>Improve the applications with extensive I/O operation </a:t>
            </a:r>
          </a:p>
          <a:p>
            <a:r>
              <a:rPr lang="en-US" dirty="0" smtClean="0"/>
              <a:t>Improve the response of GUI application </a:t>
            </a:r>
          </a:p>
          <a:p>
            <a:r>
              <a:rPr lang="en-US" dirty="0" smtClean="0"/>
              <a:t>Allow to or more users to run server based application simultaneously</a:t>
            </a:r>
          </a:p>
        </p:txBody>
      </p:sp>
    </p:spTree>
    <p:extLst>
      <p:ext uri="{BB962C8B-B14F-4D97-AF65-F5344CB8AC3E}">
        <p14:creationId xmlns:p14="http://schemas.microsoft.com/office/powerpoint/2010/main" val="40037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C00000"/>
                </a:solidFill>
                <a:effectLst>
                  <a:outerShdw blurRad="38100" dist="38100" dir="2700000" algn="tl">
                    <a:srgbClr val="000000">
                      <a:alpha val="43137"/>
                    </a:srgbClr>
                  </a:outerShdw>
                </a:effectLst>
              </a:rPr>
              <a:t>Life  Cycle  of  a  Thread</a:t>
            </a:r>
            <a:endParaRPr lang="en-US" sz="5400"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sz="3500" b="1" u="sng" dirty="0" smtClean="0">
                <a:solidFill>
                  <a:srgbClr val="C00000"/>
                </a:solidFill>
                <a:effectLst>
                  <a:outerShdw blurRad="38100" dist="38100" dir="2700000" algn="tl">
                    <a:srgbClr val="000000">
                      <a:alpha val="43137"/>
                    </a:srgbClr>
                  </a:outerShdw>
                </a:effectLst>
              </a:rPr>
              <a:t>New: </a:t>
            </a:r>
            <a:r>
              <a:rPr lang="en-US" dirty="0" smtClean="0"/>
              <a:t>When a thread is created but not yet started, it is in the "new" state. In this state, the thread is allocated memory but has not yet begun executing.</a:t>
            </a:r>
          </a:p>
          <a:p>
            <a:pPr marL="0" indent="0">
              <a:buNone/>
            </a:pPr>
            <a:endParaRPr lang="en-US" dirty="0" smtClean="0"/>
          </a:p>
          <a:p>
            <a:r>
              <a:rPr lang="en-US" sz="3500" b="1" u="sng" dirty="0" smtClean="0">
                <a:solidFill>
                  <a:srgbClr val="C00000"/>
                </a:solidFill>
                <a:effectLst>
                  <a:outerShdw blurRad="38100" dist="38100" dir="2700000" algn="tl">
                    <a:srgbClr val="000000">
                      <a:alpha val="43137"/>
                    </a:srgbClr>
                  </a:outerShdw>
                </a:effectLst>
              </a:rPr>
              <a:t>Runnable: </a:t>
            </a:r>
            <a:r>
              <a:rPr lang="en-US" dirty="0" smtClean="0"/>
              <a:t>After calling the start() method on a thread object, it enters the "runnable" state. In this state, the thread is eligible to be scheduled for execution by the thread scheduler. However, it may or may not be currently running, as it depends on the availability of system resources.</a:t>
            </a:r>
          </a:p>
          <a:p>
            <a:endParaRPr lang="en-US" dirty="0" smtClean="0"/>
          </a:p>
        </p:txBody>
      </p:sp>
    </p:spTree>
    <p:extLst>
      <p:ext uri="{BB962C8B-B14F-4D97-AF65-F5344CB8AC3E}">
        <p14:creationId xmlns:p14="http://schemas.microsoft.com/office/powerpoint/2010/main" val="3451705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334000"/>
          </a:xfrm>
        </p:spPr>
        <p:txBody>
          <a:bodyPr>
            <a:normAutofit fontScale="92500" lnSpcReduction="20000"/>
          </a:bodyPr>
          <a:lstStyle/>
          <a:p>
            <a:r>
              <a:rPr lang="en-US" sz="3300" b="1" dirty="0" smtClean="0">
                <a:solidFill>
                  <a:srgbClr val="C00000"/>
                </a:solidFill>
                <a:effectLst>
                  <a:outerShdw blurRad="38100" dist="38100" dir="2700000" algn="tl">
                    <a:srgbClr val="000000">
                      <a:alpha val="43137"/>
                    </a:srgbClr>
                  </a:outerShdw>
                </a:effectLst>
              </a:rPr>
              <a:t>Running</a:t>
            </a:r>
            <a:r>
              <a:rPr lang="en-US" dirty="0" smtClean="0">
                <a:effectLst>
                  <a:outerShdw blurRad="38100" dist="38100" dir="2700000" algn="tl">
                    <a:srgbClr val="000000">
                      <a:alpha val="43137"/>
                    </a:srgbClr>
                  </a:outerShdw>
                </a:effectLst>
              </a:rPr>
              <a:t>: </a:t>
            </a:r>
            <a:r>
              <a:rPr lang="en-US" dirty="0" smtClean="0"/>
              <a:t>When a thread from the "runnable" state gets selected by the thread scheduler, it enters the "running" state. The thread's code is being executed in this state.</a:t>
            </a:r>
          </a:p>
          <a:p>
            <a:endParaRPr lang="en-US" dirty="0" smtClean="0"/>
          </a:p>
          <a:p>
            <a:r>
              <a:rPr lang="en-US" sz="3300" b="1" dirty="0" smtClean="0">
                <a:solidFill>
                  <a:srgbClr val="C00000"/>
                </a:solidFill>
                <a:effectLst>
                  <a:outerShdw blurRad="38100" dist="38100" dir="2700000" algn="tl">
                    <a:srgbClr val="000000">
                      <a:alpha val="43137"/>
                    </a:srgbClr>
                  </a:outerShdw>
                </a:effectLst>
              </a:rPr>
              <a:t>Blocked/Waiting</a:t>
            </a:r>
            <a:r>
              <a:rPr lang="en-US" b="1" dirty="0" smtClean="0">
                <a:effectLst>
                  <a:outerShdw blurRad="38100" dist="38100" dir="2700000" algn="tl">
                    <a:srgbClr val="000000">
                      <a:alpha val="43137"/>
                    </a:srgbClr>
                  </a:outerShdw>
                </a:effectLst>
              </a:rPr>
              <a:t>: </a:t>
            </a:r>
            <a:r>
              <a:rPr lang="en-US" dirty="0" smtClean="0"/>
              <a:t>A thread can enter a "blocked" or "waiting" state in several situations. For example, if it is waiting for a lock to be released by another thread, waiting for user input, or waiting for a certain condition to be satisfied. In this state, the thread is not executing and is not eligible for scheduling until the condition changes.</a:t>
            </a:r>
          </a:p>
        </p:txBody>
      </p:sp>
    </p:spTree>
    <p:extLst>
      <p:ext uri="{BB962C8B-B14F-4D97-AF65-F5344CB8AC3E}">
        <p14:creationId xmlns:p14="http://schemas.microsoft.com/office/powerpoint/2010/main" val="3534642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916"/>
            <a:ext cx="8229600" cy="1143000"/>
          </a:xfrm>
        </p:spPr>
        <p:txBody>
          <a:bodyPr/>
          <a:lstStyle/>
          <a:p>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endParaRPr lang="en-US" dirty="0" smtClean="0"/>
          </a:p>
          <a:p>
            <a:r>
              <a:rPr lang="en-US" b="1" dirty="0" smtClean="0">
                <a:solidFill>
                  <a:srgbClr val="C00000"/>
                </a:solidFill>
                <a:effectLst>
                  <a:outerShdw blurRad="38100" dist="38100" dir="2700000" algn="tl">
                    <a:srgbClr val="000000">
                      <a:alpha val="43137"/>
                    </a:srgbClr>
                  </a:outerShdw>
                </a:effectLst>
              </a:rPr>
              <a:t>Timed Waiting</a:t>
            </a:r>
            <a:r>
              <a:rPr lang="en-US" b="1" dirty="0" smtClean="0">
                <a:effectLst>
                  <a:outerShdw blurRad="38100" dist="38100" dir="2700000" algn="tl">
                    <a:srgbClr val="000000">
                      <a:alpha val="43137"/>
                    </a:srgbClr>
                  </a:outerShdw>
                </a:effectLst>
              </a:rPr>
              <a:t>: </a:t>
            </a:r>
            <a:r>
              <a:rPr lang="en-US" dirty="0" smtClean="0"/>
              <a:t>Similar to the "blocked/waiting" state, a thread can enter the "timed waiting" state when it is waiting for a specific amount of time. For example, when it calls methods like sleep() or join() with a specified timeout period.</a:t>
            </a:r>
          </a:p>
          <a:p>
            <a:endParaRPr lang="en-US" dirty="0" smtClean="0"/>
          </a:p>
          <a:p>
            <a:r>
              <a:rPr lang="en-US" sz="3300" b="1" dirty="0" smtClean="0">
                <a:solidFill>
                  <a:srgbClr val="C00000"/>
                </a:solidFill>
                <a:effectLst>
                  <a:outerShdw blurRad="38100" dist="38100" dir="2700000" algn="tl">
                    <a:srgbClr val="000000">
                      <a:alpha val="43137"/>
                    </a:srgbClr>
                  </a:outerShdw>
                </a:effectLst>
              </a:rPr>
              <a:t>Terminated: </a:t>
            </a:r>
            <a:r>
              <a:rPr lang="en-US" dirty="0" smtClean="0"/>
              <a:t>A thread completes its execution or is explicitly terminated by calling the stop() method. In this state, the thread has finished executing, and its resources have been released. Once terminated, a thread cannot be restarted.</a:t>
            </a:r>
          </a:p>
        </p:txBody>
      </p:sp>
    </p:spTree>
    <p:extLst>
      <p:ext uri="{BB962C8B-B14F-4D97-AF65-F5344CB8AC3E}">
        <p14:creationId xmlns:p14="http://schemas.microsoft.com/office/powerpoint/2010/main" val="3047227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13" y="533400"/>
            <a:ext cx="7543800" cy="560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094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2629" y="381000"/>
            <a:ext cx="8229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780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304800"/>
            <a:ext cx="84582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C00000"/>
                </a:solidFill>
              </a:rPr>
              <a:t>Methods of Thread class, Runnable interface, and Object class</a:t>
            </a:r>
            <a:endParaRPr lang="en-US" sz="2400" b="1" dirty="0">
              <a:solidFill>
                <a:srgbClr val="C00000"/>
              </a:solidFill>
            </a:endParaRPr>
          </a:p>
        </p:txBody>
      </p:sp>
      <p:sp>
        <p:nvSpPr>
          <p:cNvPr id="5" name="Content Placeholder 2"/>
          <p:cNvSpPr txBox="1">
            <a:spLocks/>
          </p:cNvSpPr>
          <p:nvPr/>
        </p:nvSpPr>
        <p:spPr>
          <a:xfrm>
            <a:off x="304800" y="914400"/>
            <a:ext cx="8382000" cy="5715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smtClean="0"/>
              <a:t>start - Thread</a:t>
            </a:r>
          </a:p>
          <a:p>
            <a:pPr lvl="1"/>
            <a:r>
              <a:rPr lang="en-US" dirty="0" smtClean="0"/>
              <a:t>Register Thread with the thread scheduler</a:t>
            </a:r>
          </a:p>
          <a:p>
            <a:r>
              <a:rPr lang="en-US" dirty="0" smtClean="0"/>
              <a:t>run – Runnable, Thread</a:t>
            </a:r>
          </a:p>
          <a:p>
            <a:pPr lvl="1"/>
            <a:r>
              <a:rPr lang="en-US" dirty="0" smtClean="0"/>
              <a:t>The thread scheduler calls this methods to run the thread</a:t>
            </a:r>
          </a:p>
          <a:p>
            <a:r>
              <a:rPr lang="en-US" b="1" dirty="0" smtClean="0">
                <a:solidFill>
                  <a:srgbClr val="C00000"/>
                </a:solidFill>
              </a:rPr>
              <a:t>sleep – Thread</a:t>
            </a:r>
          </a:p>
          <a:p>
            <a:pPr lvl="1"/>
            <a:r>
              <a:rPr lang="en-US" dirty="0" smtClean="0"/>
              <a:t>Causes the current thread to wait (sleep) for a specified period of time to the CPU can run other threads</a:t>
            </a:r>
          </a:p>
          <a:p>
            <a:r>
              <a:rPr lang="en-US" b="1" dirty="0" smtClean="0">
                <a:solidFill>
                  <a:srgbClr val="C00000"/>
                </a:solidFill>
              </a:rPr>
              <a:t>wait  - Object</a:t>
            </a:r>
          </a:p>
          <a:p>
            <a:pPr lvl="1"/>
            <a:r>
              <a:rPr lang="en-US" dirty="0" smtClean="0"/>
              <a:t>Causes the current thread to wait until another thread calls the notify or </a:t>
            </a:r>
            <a:r>
              <a:rPr lang="en-US" dirty="0" err="1" smtClean="0"/>
              <a:t>notifyAll</a:t>
            </a:r>
            <a:r>
              <a:rPr lang="en-US" dirty="0" smtClean="0"/>
              <a:t> method for the current object</a:t>
            </a:r>
          </a:p>
          <a:p>
            <a:r>
              <a:rPr lang="en-US" b="1" dirty="0" smtClean="0">
                <a:solidFill>
                  <a:srgbClr val="C00000"/>
                </a:solidFill>
              </a:rPr>
              <a:t>notify -  Object </a:t>
            </a:r>
          </a:p>
          <a:p>
            <a:pPr lvl="1"/>
            <a:r>
              <a:rPr lang="en-US" dirty="0" smtClean="0"/>
              <a:t>Notifies one arbitrary thread that waiting on this object that it can resume</a:t>
            </a:r>
          </a:p>
          <a:p>
            <a:r>
              <a:rPr lang="en-US" b="1" dirty="0" err="1" smtClean="0">
                <a:solidFill>
                  <a:srgbClr val="C00000"/>
                </a:solidFill>
              </a:rPr>
              <a:t>notifyAll</a:t>
            </a:r>
            <a:r>
              <a:rPr lang="en-US" b="1" dirty="0" smtClean="0">
                <a:solidFill>
                  <a:srgbClr val="C00000"/>
                </a:solidFill>
              </a:rPr>
              <a:t> - Object </a:t>
            </a:r>
          </a:p>
          <a:p>
            <a:pPr lvl="1"/>
            <a:r>
              <a:rPr lang="en-US" dirty="0" smtClean="0"/>
              <a:t>Notifies all the threads that are waiting on this object that they can resume execution</a:t>
            </a:r>
          </a:p>
          <a:p>
            <a:pPr lvl="1"/>
            <a:endParaRPr lang="en-US" dirty="0" smtClean="0"/>
          </a:p>
          <a:p>
            <a:pPr lvl="1"/>
            <a:endParaRPr lang="en-US" dirty="0"/>
          </a:p>
        </p:txBody>
      </p:sp>
    </p:spTree>
    <p:extLst>
      <p:ext uri="{BB962C8B-B14F-4D97-AF65-F5344CB8AC3E}">
        <p14:creationId xmlns:p14="http://schemas.microsoft.com/office/powerpoint/2010/main" val="2847911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1552</Words>
  <Application>Microsoft Office PowerPoint</Application>
  <PresentationFormat>On-screen Show (4:3)</PresentationFormat>
  <Paragraphs>149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Thread  </vt:lpstr>
      <vt:lpstr>Typical uses of thread</vt:lpstr>
      <vt:lpstr>Life  Cycle  of  a  Thread</vt:lpstr>
      <vt:lpstr>                    Cont…….</vt:lpstr>
      <vt:lpstr>      Cont…….</vt:lpstr>
      <vt:lpstr>PowerPoint Presentation</vt:lpstr>
      <vt:lpstr>PowerPoint Presentation</vt:lpstr>
      <vt:lpstr>PowerPoint Presentation</vt:lpstr>
      <vt:lpstr>Creating a Thread</vt:lpstr>
      <vt:lpstr>Create  Thread  by  Extending  Thread  Class</vt:lpstr>
      <vt:lpstr>Extending  Thread  Class</vt:lpstr>
      <vt:lpstr>Extending  Thread  Class</vt:lpstr>
      <vt:lpstr>Extending  Thread  Class…..</vt:lpstr>
      <vt:lpstr>PowerPoint Presentation</vt:lpstr>
      <vt:lpstr>Interrupting a thread</vt:lpstr>
      <vt:lpstr>Interrupting a thread….</vt:lpstr>
      <vt:lpstr>PowerPoint Presentation</vt:lpstr>
      <vt:lpstr>PowerPoint Presentation</vt:lpstr>
      <vt:lpstr>Synchronizing threads</vt:lpstr>
      <vt:lpstr>communicating among threads</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14</cp:revision>
  <dcterms:created xsi:type="dcterms:W3CDTF">2024-04-22T06:13:16Z</dcterms:created>
  <dcterms:modified xsi:type="dcterms:W3CDTF">2024-04-25T16:15:26Z</dcterms:modified>
</cp:coreProperties>
</file>