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1" r:id="rId6"/>
  </p:sldIdLst>
  <p:sldSz cx="14630400" cy="8229600"/>
  <p:notesSz cx="8229600" cy="14630400"/>
  <p:embeddedFontLst>
    <p:embeddedFont>
      <p:font typeface="Inter"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6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goal of our evaluation methodology is to thoroughly test the capabilities of our AI system in the game of chess.
• First, we will ensure that the AI consistently wins or forces a draw in every game, demonstrating its unbeatable nature. This will showcase the strength of our AI's strategic decision-making.
• Next, we will measure the time taken for the AI to make a move, highlighting the efficiency of the Alpha-Beta Pruning algorithm in reducing the number of moves that need to be evaluated. This will showcase the AI's computational speed and decision-making efficiency.
• Finally, we will confirm that the AI consistently selects the optimal move in each game state, verifying its adherence to the logic of the Minimax algorithm. This will validate the soundness of our AI's decision-making process.
• By rigorously evaluating these key metrics, we will be able to comprehensively demonstrate the capabilities of our AI system and its suitability for real-world chess applications.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5576" y="626031"/>
            <a:ext cx="7552849" cy="3234690"/>
          </a:xfrm>
          <a:prstGeom prst="rect">
            <a:avLst/>
          </a:prstGeom>
          <a:noFill/>
          <a:ln/>
        </p:spPr>
        <p:txBody>
          <a:bodyPr wrap="square" lIns="0" tIns="0" rIns="0" bIns="0" rtlCol="0" anchor="t"/>
          <a:lstStyle/>
          <a:p>
            <a:pPr marL="0" indent="0">
              <a:lnSpc>
                <a:spcPts val="8450"/>
              </a:lnSpc>
              <a:buNone/>
            </a:pPr>
            <a:r>
              <a:rPr lang="en-US" sz="6750" b="1" kern="0" spc="-136" dirty="0">
                <a:solidFill>
                  <a:srgbClr val="F95F88"/>
                </a:solidFill>
                <a:latin typeface="Petrona Bold" pitchFamily="34" charset="0"/>
                <a:ea typeface="Petrona Bold" pitchFamily="34" charset="-122"/>
                <a:cs typeface="Petrona Bold" pitchFamily="34" charset="-120"/>
              </a:rPr>
              <a:t>Building an Unbeatable Tic-Tac-Toe AI</a:t>
            </a:r>
            <a:endParaRPr lang="en-US" sz="6750" dirty="0"/>
          </a:p>
        </p:txBody>
      </p:sp>
      <p:sp>
        <p:nvSpPr>
          <p:cNvPr id="4" name="Text 1"/>
          <p:cNvSpPr/>
          <p:nvPr/>
        </p:nvSpPr>
        <p:spPr>
          <a:xfrm>
            <a:off x="795576" y="4201597"/>
            <a:ext cx="3750588" cy="468749"/>
          </a:xfrm>
          <a:prstGeom prst="rect">
            <a:avLst/>
          </a:prstGeom>
          <a:noFill/>
          <a:ln/>
        </p:spPr>
        <p:txBody>
          <a:bodyPr wrap="none" lIns="0" tIns="0" rIns="0" bIns="0" rtlCol="0" anchor="t"/>
          <a:lstStyle/>
          <a:p>
            <a:pPr marL="0" indent="0">
              <a:lnSpc>
                <a:spcPts val="3650"/>
              </a:lnSpc>
              <a:buNone/>
            </a:pPr>
            <a:r>
              <a:rPr lang="en-US" sz="2950" b="1" kern="0" spc="-59" dirty="0">
                <a:solidFill>
                  <a:srgbClr val="F95F88"/>
                </a:solidFill>
                <a:latin typeface="Petrona Bold" pitchFamily="34" charset="0"/>
                <a:ea typeface="Petrona Bold" pitchFamily="34" charset="-122"/>
                <a:cs typeface="Petrona Bold" pitchFamily="34" charset="-120"/>
              </a:rPr>
              <a:t>Introducing Our Team</a:t>
            </a:r>
            <a:endParaRPr lang="en-US" sz="2950" dirty="0"/>
          </a:p>
        </p:txBody>
      </p:sp>
      <p:sp>
        <p:nvSpPr>
          <p:cNvPr id="5" name="Text 2"/>
          <p:cNvSpPr/>
          <p:nvPr/>
        </p:nvSpPr>
        <p:spPr>
          <a:xfrm>
            <a:off x="795576" y="5011222"/>
            <a:ext cx="3392210" cy="390644"/>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Ashok Kumar Jarugubilli</a:t>
            </a:r>
            <a:endParaRPr lang="en-US" sz="2450" dirty="0"/>
          </a:p>
        </p:txBody>
      </p:sp>
      <p:sp>
        <p:nvSpPr>
          <p:cNvPr id="6" name="Text 3"/>
          <p:cNvSpPr/>
          <p:nvPr/>
        </p:nvSpPr>
        <p:spPr>
          <a:xfrm>
            <a:off x="795576" y="5742742"/>
            <a:ext cx="4304467" cy="390644"/>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Bharath Chandra Reddy Ukanti</a:t>
            </a:r>
            <a:endParaRPr lang="en-US" sz="2450" dirty="0"/>
          </a:p>
        </p:txBody>
      </p:sp>
      <p:sp>
        <p:nvSpPr>
          <p:cNvPr id="7" name="Text 4"/>
          <p:cNvSpPr/>
          <p:nvPr/>
        </p:nvSpPr>
        <p:spPr>
          <a:xfrm>
            <a:off x="795576" y="6474262"/>
            <a:ext cx="3480673" cy="390644"/>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Deshik Sastry Yarlagadda</a:t>
            </a:r>
            <a:endParaRPr lang="en-US" sz="2450" dirty="0"/>
          </a:p>
        </p:txBody>
      </p:sp>
      <p:sp>
        <p:nvSpPr>
          <p:cNvPr id="8" name="Shape 5"/>
          <p:cNvSpPr/>
          <p:nvPr/>
        </p:nvSpPr>
        <p:spPr>
          <a:xfrm>
            <a:off x="795576" y="7222808"/>
            <a:ext cx="363617" cy="363617"/>
          </a:xfrm>
          <a:prstGeom prst="roundRect">
            <a:avLst>
              <a:gd name="adj" fmla="val 25144824"/>
            </a:avLst>
          </a:prstGeom>
          <a:noFill/>
          <a:ln w="7620">
            <a:solidFill>
              <a:srgbClr val="FFFFFF"/>
            </a:solidFill>
            <a:prstDash val="solid"/>
          </a:ln>
        </p:spPr>
        <p:txBody>
          <a:bodyPr/>
          <a:lstStyle/>
          <a:p>
            <a:endParaRPr lang="en-IN"/>
          </a:p>
        </p:txBody>
      </p:sp>
      <p:pic>
        <p:nvPicPr>
          <p:cNvPr id="9" name="Image 1" descr="preencoded.png"/>
          <p:cNvPicPr>
            <a:picLocks noChangeAspect="1"/>
          </p:cNvPicPr>
          <p:nvPr/>
        </p:nvPicPr>
        <p:blipFill>
          <a:blip r:embed="rId4"/>
          <a:stretch>
            <a:fillRect/>
          </a:stretch>
        </p:blipFill>
        <p:spPr>
          <a:xfrm>
            <a:off x="803196" y="7230428"/>
            <a:ext cx="348377" cy="348377"/>
          </a:xfrm>
          <a:prstGeom prst="rect">
            <a:avLst/>
          </a:prstGeom>
        </p:spPr>
      </p:pic>
      <p:sp>
        <p:nvSpPr>
          <p:cNvPr id="10" name="Text 6"/>
          <p:cNvSpPr/>
          <p:nvPr/>
        </p:nvSpPr>
        <p:spPr>
          <a:xfrm>
            <a:off x="1272778" y="7205782"/>
            <a:ext cx="2378273" cy="397669"/>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Bharath Reddy</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37210" y="667941"/>
            <a:ext cx="6040755" cy="527685"/>
          </a:xfrm>
          <a:prstGeom prst="rect">
            <a:avLst/>
          </a:prstGeom>
          <a:noFill/>
          <a:ln/>
        </p:spPr>
        <p:txBody>
          <a:bodyPr wrap="none" lIns="0" tIns="0" rIns="0" bIns="0" rtlCol="0" anchor="t"/>
          <a:lstStyle/>
          <a:p>
            <a:pPr marL="0" indent="0">
              <a:lnSpc>
                <a:spcPts val="4150"/>
              </a:lnSpc>
              <a:buNone/>
            </a:pPr>
            <a:r>
              <a:rPr lang="en-US" sz="3300" b="1" kern="0" spc="-66" dirty="0">
                <a:solidFill>
                  <a:srgbClr val="F95F88"/>
                </a:solidFill>
                <a:latin typeface="Petrona Bold" pitchFamily="34" charset="0"/>
                <a:ea typeface="Petrona Bold" pitchFamily="34" charset="-122"/>
                <a:cs typeface="Petrona Bold" pitchFamily="34" charset="-120"/>
              </a:rPr>
              <a:t>Project Objectives and Approach</a:t>
            </a:r>
            <a:endParaRPr lang="en-US" sz="3300" dirty="0"/>
          </a:p>
        </p:txBody>
      </p:sp>
      <p:sp>
        <p:nvSpPr>
          <p:cNvPr id="4" name="Shape 1"/>
          <p:cNvSpPr/>
          <p:nvPr/>
        </p:nvSpPr>
        <p:spPr>
          <a:xfrm>
            <a:off x="537210" y="1598414"/>
            <a:ext cx="345281" cy="345281"/>
          </a:xfrm>
          <a:prstGeom prst="roundRect">
            <a:avLst>
              <a:gd name="adj" fmla="val 18672"/>
            </a:avLst>
          </a:prstGeom>
          <a:solidFill>
            <a:srgbClr val="E0D7F4"/>
          </a:solidFill>
          <a:ln w="7620">
            <a:solidFill>
              <a:srgbClr val="C6BDDA"/>
            </a:solidFill>
            <a:prstDash val="solid"/>
          </a:ln>
        </p:spPr>
        <p:txBody>
          <a:bodyPr/>
          <a:lstStyle/>
          <a:p>
            <a:endParaRPr lang="en-IN"/>
          </a:p>
        </p:txBody>
      </p:sp>
      <p:sp>
        <p:nvSpPr>
          <p:cNvPr id="5" name="Text 2"/>
          <p:cNvSpPr/>
          <p:nvPr/>
        </p:nvSpPr>
        <p:spPr>
          <a:xfrm>
            <a:off x="658178" y="1644372"/>
            <a:ext cx="103346" cy="253246"/>
          </a:xfrm>
          <a:prstGeom prst="rect">
            <a:avLst/>
          </a:prstGeom>
          <a:noFill/>
          <a:ln/>
        </p:spPr>
        <p:txBody>
          <a:bodyPr wrap="none" lIns="0" tIns="0" rIns="0" bIns="0" rtlCol="0" anchor="t"/>
          <a:lstStyle/>
          <a:p>
            <a:pPr marL="0" indent="0" algn="ctr">
              <a:lnSpc>
                <a:spcPts val="1950"/>
              </a:lnSpc>
              <a:buNone/>
            </a:pPr>
            <a:r>
              <a:rPr lang="en-US" sz="1950" b="1" kern="0" spc="-40" dirty="0">
                <a:solidFill>
                  <a:srgbClr val="272525"/>
                </a:solidFill>
                <a:latin typeface="Petrona Bold" pitchFamily="34" charset="0"/>
                <a:ea typeface="Petrona Bold" pitchFamily="34" charset="-122"/>
                <a:cs typeface="Petrona Bold" pitchFamily="34" charset="-120"/>
              </a:rPr>
              <a:t>1</a:t>
            </a:r>
            <a:endParaRPr lang="en-US" sz="1950" dirty="0"/>
          </a:p>
        </p:txBody>
      </p:sp>
      <p:sp>
        <p:nvSpPr>
          <p:cNvPr id="6" name="Text 3"/>
          <p:cNvSpPr/>
          <p:nvPr/>
        </p:nvSpPr>
        <p:spPr>
          <a:xfrm>
            <a:off x="1035963" y="1598414"/>
            <a:ext cx="2894052" cy="263843"/>
          </a:xfrm>
          <a:prstGeom prst="rect">
            <a:avLst/>
          </a:prstGeom>
          <a:noFill/>
          <a:ln/>
        </p:spPr>
        <p:txBody>
          <a:bodyPr wrap="none" lIns="0" tIns="0" rIns="0" bIns="0" rtlCol="0" anchor="t"/>
          <a:lstStyle/>
          <a:p>
            <a:pPr marL="0" indent="0">
              <a:lnSpc>
                <a:spcPts val="2050"/>
              </a:lnSpc>
              <a:buNone/>
            </a:pPr>
            <a:r>
              <a:rPr lang="en-US" sz="1650" b="1" kern="0" spc="-33" dirty="0">
                <a:solidFill>
                  <a:srgbClr val="272525"/>
                </a:solidFill>
                <a:latin typeface="Petrona Bold" pitchFamily="34" charset="0"/>
                <a:ea typeface="Petrona Bold" pitchFamily="34" charset="-122"/>
                <a:cs typeface="Petrona Bold" pitchFamily="34" charset="-120"/>
              </a:rPr>
              <a:t>Statement of Project Objectives</a:t>
            </a:r>
            <a:endParaRPr lang="en-US" sz="1650" dirty="0"/>
          </a:p>
        </p:txBody>
      </p:sp>
      <p:sp>
        <p:nvSpPr>
          <p:cNvPr id="7" name="Text 4"/>
          <p:cNvSpPr/>
          <p:nvPr/>
        </p:nvSpPr>
        <p:spPr>
          <a:xfrm>
            <a:off x="1035963" y="1954292"/>
            <a:ext cx="7570827" cy="982028"/>
          </a:xfrm>
          <a:prstGeom prst="rect">
            <a:avLst/>
          </a:prstGeom>
          <a:noFill/>
          <a:ln/>
        </p:spPr>
        <p:txBody>
          <a:bodyPr wrap="squar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The objective of this project is to develop an AI agent for Tic-Tac-Toe that cannot be defeated by a human player. By leveraging the Minimax algorithm with Alpha-Beta Pruning, the AI will be able to evaluate all possible moves to ensure it always wins or forces a draw. The project aims to implement a game-playing agent that demonstrates optimal decision-making in a simple, yet illustrative two-player game environment.</a:t>
            </a:r>
            <a:endParaRPr lang="en-US" sz="1200" dirty="0"/>
          </a:p>
        </p:txBody>
      </p:sp>
      <p:sp>
        <p:nvSpPr>
          <p:cNvPr id="8" name="Shape 5"/>
          <p:cNvSpPr/>
          <p:nvPr/>
        </p:nvSpPr>
        <p:spPr>
          <a:xfrm>
            <a:off x="537210" y="3262432"/>
            <a:ext cx="345281" cy="345281"/>
          </a:xfrm>
          <a:prstGeom prst="roundRect">
            <a:avLst>
              <a:gd name="adj" fmla="val 18672"/>
            </a:avLst>
          </a:prstGeom>
          <a:solidFill>
            <a:srgbClr val="E0D7F4"/>
          </a:solidFill>
          <a:ln w="7620">
            <a:solidFill>
              <a:srgbClr val="C6BDDA"/>
            </a:solidFill>
            <a:prstDash val="solid"/>
          </a:ln>
        </p:spPr>
        <p:txBody>
          <a:bodyPr/>
          <a:lstStyle/>
          <a:p>
            <a:endParaRPr lang="en-IN"/>
          </a:p>
        </p:txBody>
      </p:sp>
      <p:sp>
        <p:nvSpPr>
          <p:cNvPr id="9" name="Text 6"/>
          <p:cNvSpPr/>
          <p:nvPr/>
        </p:nvSpPr>
        <p:spPr>
          <a:xfrm>
            <a:off x="640556" y="3308390"/>
            <a:ext cx="138470" cy="253246"/>
          </a:xfrm>
          <a:prstGeom prst="rect">
            <a:avLst/>
          </a:prstGeom>
          <a:noFill/>
          <a:ln/>
        </p:spPr>
        <p:txBody>
          <a:bodyPr wrap="none" lIns="0" tIns="0" rIns="0" bIns="0" rtlCol="0" anchor="t"/>
          <a:lstStyle/>
          <a:p>
            <a:pPr marL="0" indent="0" algn="ctr">
              <a:lnSpc>
                <a:spcPts val="1950"/>
              </a:lnSpc>
              <a:buNone/>
            </a:pPr>
            <a:r>
              <a:rPr lang="en-US" sz="1950" b="1" kern="0" spc="-40" dirty="0">
                <a:solidFill>
                  <a:srgbClr val="272525"/>
                </a:solidFill>
                <a:latin typeface="Petrona Bold" pitchFamily="34" charset="0"/>
                <a:ea typeface="Petrona Bold" pitchFamily="34" charset="-122"/>
                <a:cs typeface="Petrona Bold" pitchFamily="34" charset="-120"/>
              </a:rPr>
              <a:t>2</a:t>
            </a:r>
            <a:endParaRPr lang="en-US" sz="1950" dirty="0"/>
          </a:p>
        </p:txBody>
      </p:sp>
      <p:sp>
        <p:nvSpPr>
          <p:cNvPr id="10" name="Text 7"/>
          <p:cNvSpPr/>
          <p:nvPr/>
        </p:nvSpPr>
        <p:spPr>
          <a:xfrm>
            <a:off x="1035963" y="3262432"/>
            <a:ext cx="2110621" cy="263843"/>
          </a:xfrm>
          <a:prstGeom prst="rect">
            <a:avLst/>
          </a:prstGeom>
          <a:noFill/>
          <a:ln/>
        </p:spPr>
        <p:txBody>
          <a:bodyPr wrap="none" lIns="0" tIns="0" rIns="0" bIns="0" rtlCol="0" anchor="t"/>
          <a:lstStyle/>
          <a:p>
            <a:pPr marL="0" indent="0">
              <a:lnSpc>
                <a:spcPts val="2050"/>
              </a:lnSpc>
              <a:buNone/>
            </a:pPr>
            <a:r>
              <a:rPr lang="en-US" sz="1650" b="1" kern="0" spc="-33" dirty="0">
                <a:solidFill>
                  <a:srgbClr val="272525"/>
                </a:solidFill>
                <a:latin typeface="Petrona Bold" pitchFamily="34" charset="0"/>
                <a:ea typeface="Petrona Bold" pitchFamily="34" charset="-122"/>
                <a:cs typeface="Petrona Bold" pitchFamily="34" charset="-120"/>
              </a:rPr>
              <a:t>Approach</a:t>
            </a:r>
            <a:endParaRPr lang="en-US" sz="1650" dirty="0"/>
          </a:p>
        </p:txBody>
      </p:sp>
      <p:sp>
        <p:nvSpPr>
          <p:cNvPr id="11" name="Text 8"/>
          <p:cNvSpPr/>
          <p:nvPr/>
        </p:nvSpPr>
        <p:spPr>
          <a:xfrm>
            <a:off x="1035963" y="3618309"/>
            <a:ext cx="7570827" cy="245507"/>
          </a:xfrm>
          <a:prstGeom prst="rect">
            <a:avLst/>
          </a:prstGeom>
          <a:noFill/>
          <a:ln/>
        </p:spPr>
        <p:txBody>
          <a:bodyPr wrap="non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Tools and Techniques:</a:t>
            </a:r>
            <a:endParaRPr lang="en-US" sz="1200" dirty="0"/>
          </a:p>
        </p:txBody>
      </p:sp>
      <p:sp>
        <p:nvSpPr>
          <p:cNvPr id="12" name="Text 9"/>
          <p:cNvSpPr/>
          <p:nvPr/>
        </p:nvSpPr>
        <p:spPr>
          <a:xfrm>
            <a:off x="1035963" y="3955852"/>
            <a:ext cx="7570827" cy="245507"/>
          </a:xfrm>
          <a:prstGeom prst="rect">
            <a:avLst/>
          </a:prstGeom>
          <a:noFill/>
          <a:ln/>
        </p:spPr>
        <p:txBody>
          <a:bodyPr wrap="none" lIns="0" tIns="0" rIns="0" bIns="0" rtlCol="0" anchor="t"/>
          <a:lstStyle/>
          <a:p>
            <a:pPr marL="342900" indent="-342900" algn="l">
              <a:lnSpc>
                <a:spcPts val="1900"/>
              </a:lnSpc>
              <a:buSzPct val="100000"/>
              <a:buChar char="•"/>
            </a:pPr>
            <a:r>
              <a:rPr lang="en-US" sz="1200" kern="0" spc="-24" dirty="0">
                <a:solidFill>
                  <a:srgbClr val="272525"/>
                </a:solidFill>
                <a:latin typeface="Inter" pitchFamily="34" charset="0"/>
                <a:ea typeface="Inter" pitchFamily="34" charset="-122"/>
                <a:cs typeface="Inter" pitchFamily="34" charset="-120"/>
              </a:rPr>
              <a:t>Programming Language: Python</a:t>
            </a:r>
            <a:endParaRPr lang="en-US" sz="1200" dirty="0"/>
          </a:p>
        </p:txBody>
      </p:sp>
      <p:sp>
        <p:nvSpPr>
          <p:cNvPr id="13" name="Text 10"/>
          <p:cNvSpPr/>
          <p:nvPr/>
        </p:nvSpPr>
        <p:spPr>
          <a:xfrm>
            <a:off x="1035963" y="4255056"/>
            <a:ext cx="7570827" cy="245507"/>
          </a:xfrm>
          <a:prstGeom prst="rect">
            <a:avLst/>
          </a:prstGeom>
          <a:noFill/>
          <a:ln/>
        </p:spPr>
        <p:txBody>
          <a:bodyPr wrap="none" lIns="0" tIns="0" rIns="0" bIns="0" rtlCol="0" anchor="t"/>
          <a:lstStyle/>
          <a:p>
            <a:pPr marL="342900" indent="-342900" algn="l">
              <a:lnSpc>
                <a:spcPts val="1900"/>
              </a:lnSpc>
              <a:buSzPct val="100000"/>
              <a:buChar char="•"/>
            </a:pPr>
            <a:r>
              <a:rPr lang="en-US" sz="1200" kern="0" spc="-24" dirty="0">
                <a:solidFill>
                  <a:srgbClr val="272525"/>
                </a:solidFill>
                <a:latin typeface="Inter" pitchFamily="34" charset="0"/>
                <a:ea typeface="Inter" pitchFamily="34" charset="-122"/>
                <a:cs typeface="Inter" pitchFamily="34" charset="-120"/>
              </a:rPr>
              <a:t>AI Techniques:</a:t>
            </a:r>
            <a:endParaRPr lang="en-US" sz="1200" dirty="0"/>
          </a:p>
        </p:txBody>
      </p:sp>
      <p:sp>
        <p:nvSpPr>
          <p:cNvPr id="14" name="Text 11"/>
          <p:cNvSpPr/>
          <p:nvPr/>
        </p:nvSpPr>
        <p:spPr>
          <a:xfrm>
            <a:off x="1035963" y="4592598"/>
            <a:ext cx="7570827" cy="491014"/>
          </a:xfrm>
          <a:prstGeom prst="rect">
            <a:avLst/>
          </a:prstGeom>
          <a:noFill/>
          <a:ln/>
        </p:spPr>
        <p:txBody>
          <a:bodyPr wrap="squar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 Minimax Algorithm: A decision-making algorithm that evaluates all possible game outcomes, enabling the AI to make optimal moves.</a:t>
            </a:r>
            <a:endParaRPr lang="en-US" sz="1200" dirty="0"/>
          </a:p>
        </p:txBody>
      </p:sp>
      <p:sp>
        <p:nvSpPr>
          <p:cNvPr id="15" name="Text 12"/>
          <p:cNvSpPr/>
          <p:nvPr/>
        </p:nvSpPr>
        <p:spPr>
          <a:xfrm>
            <a:off x="1035963" y="5175647"/>
            <a:ext cx="7570827" cy="491014"/>
          </a:xfrm>
          <a:prstGeom prst="rect">
            <a:avLst/>
          </a:prstGeom>
          <a:noFill/>
          <a:ln/>
        </p:spPr>
        <p:txBody>
          <a:bodyPr wrap="squar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 Alpha-Beta Pruning: An optimization technique to speed up the Minimax algorithm by reducing the number of moves evaluated.</a:t>
            </a:r>
            <a:endParaRPr lang="en-US" sz="1200" dirty="0"/>
          </a:p>
        </p:txBody>
      </p:sp>
      <p:sp>
        <p:nvSpPr>
          <p:cNvPr id="16" name="Text 13"/>
          <p:cNvSpPr/>
          <p:nvPr/>
        </p:nvSpPr>
        <p:spPr>
          <a:xfrm>
            <a:off x="1035963" y="5758696"/>
            <a:ext cx="7570827" cy="245507"/>
          </a:xfrm>
          <a:prstGeom prst="rect">
            <a:avLst/>
          </a:prstGeom>
          <a:noFill/>
          <a:ln/>
        </p:spPr>
        <p:txBody>
          <a:bodyPr wrap="non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Game Representation:</a:t>
            </a:r>
            <a:endParaRPr lang="en-US" sz="1200" dirty="0"/>
          </a:p>
        </p:txBody>
      </p:sp>
      <p:sp>
        <p:nvSpPr>
          <p:cNvPr id="17" name="Text 14"/>
          <p:cNvSpPr/>
          <p:nvPr/>
        </p:nvSpPr>
        <p:spPr>
          <a:xfrm>
            <a:off x="1035963" y="6096238"/>
            <a:ext cx="7570827" cy="491014"/>
          </a:xfrm>
          <a:prstGeom prst="rect">
            <a:avLst/>
          </a:prstGeom>
          <a:noFill/>
          <a:ln/>
        </p:spPr>
        <p:txBody>
          <a:bodyPr wrap="square" lIns="0" tIns="0" rIns="0" bIns="0" rtlCol="0" anchor="t"/>
          <a:lstStyle/>
          <a:p>
            <a:pPr marL="342900" indent="-342900" algn="l">
              <a:lnSpc>
                <a:spcPts val="1900"/>
              </a:lnSpc>
              <a:buSzPct val="100000"/>
              <a:buChar char="•"/>
            </a:pPr>
            <a:r>
              <a:rPr lang="en-US" sz="1200" kern="0" spc="-24" dirty="0">
                <a:solidFill>
                  <a:srgbClr val="272525"/>
                </a:solidFill>
                <a:latin typeface="Inter" pitchFamily="34" charset="0"/>
                <a:ea typeface="Inter" pitchFamily="34" charset="-122"/>
                <a:cs typeface="Inter" pitchFamily="34" charset="-120"/>
              </a:rPr>
              <a:t>Game Tree Construction: Represent the game's possible moves and states in a tree structure to allow efficient traversal and evaluation.</a:t>
            </a:r>
            <a:endParaRPr lang="en-US" sz="1200" dirty="0"/>
          </a:p>
        </p:txBody>
      </p:sp>
      <p:sp>
        <p:nvSpPr>
          <p:cNvPr id="18" name="Text 15"/>
          <p:cNvSpPr/>
          <p:nvPr/>
        </p:nvSpPr>
        <p:spPr>
          <a:xfrm>
            <a:off x="1035963" y="6640949"/>
            <a:ext cx="7570827" cy="245507"/>
          </a:xfrm>
          <a:prstGeom prst="rect">
            <a:avLst/>
          </a:prstGeom>
          <a:noFill/>
          <a:ln/>
        </p:spPr>
        <p:txBody>
          <a:bodyPr wrap="none" lIns="0" tIns="0" rIns="0" bIns="0" rtlCol="0" anchor="t"/>
          <a:lstStyle/>
          <a:p>
            <a:pPr marL="342900" indent="-342900" algn="l">
              <a:lnSpc>
                <a:spcPts val="1900"/>
              </a:lnSpc>
              <a:buSzPct val="100000"/>
              <a:buChar char="•"/>
            </a:pPr>
            <a:r>
              <a:rPr lang="en-US" sz="1200" kern="0" spc="-24" dirty="0">
                <a:solidFill>
                  <a:srgbClr val="272525"/>
                </a:solidFill>
                <a:latin typeface="Inter" pitchFamily="34" charset="0"/>
                <a:ea typeface="Inter" pitchFamily="34" charset="-122"/>
                <a:cs typeface="Inter" pitchFamily="34" charset="-120"/>
              </a:rPr>
              <a:t>Depth-First Search (DFS): Use DFS to explore each potential game outcome in the game tree.</a:t>
            </a:r>
            <a:endParaRPr lang="en-US" sz="1200" dirty="0"/>
          </a:p>
        </p:txBody>
      </p:sp>
      <p:sp>
        <p:nvSpPr>
          <p:cNvPr id="19" name="Text 16"/>
          <p:cNvSpPr/>
          <p:nvPr/>
        </p:nvSpPr>
        <p:spPr>
          <a:xfrm>
            <a:off x="1035963" y="6978491"/>
            <a:ext cx="7570827" cy="245507"/>
          </a:xfrm>
          <a:prstGeom prst="rect">
            <a:avLst/>
          </a:prstGeom>
          <a:noFill/>
          <a:ln/>
        </p:spPr>
        <p:txBody>
          <a:bodyPr wrap="none" lIns="0" tIns="0" rIns="0" bIns="0" rtlCol="0" anchor="t"/>
          <a:lstStyle/>
          <a:p>
            <a:pPr marL="0" indent="0">
              <a:lnSpc>
                <a:spcPts val="1900"/>
              </a:lnSpc>
              <a:buNone/>
            </a:pPr>
            <a:r>
              <a:rPr lang="en-US" sz="1200" kern="0" spc="-24" dirty="0">
                <a:solidFill>
                  <a:srgbClr val="272525"/>
                </a:solidFill>
                <a:latin typeface="Inter" pitchFamily="34" charset="0"/>
                <a:ea typeface="Inter" pitchFamily="34" charset="-122"/>
                <a:cs typeface="Inter" pitchFamily="34" charset="-120"/>
              </a:rPr>
              <a:t>Optional Tools:</a:t>
            </a:r>
            <a:endParaRPr lang="en-US" sz="1200" dirty="0"/>
          </a:p>
        </p:txBody>
      </p:sp>
      <p:sp>
        <p:nvSpPr>
          <p:cNvPr id="20" name="Text 17"/>
          <p:cNvSpPr/>
          <p:nvPr/>
        </p:nvSpPr>
        <p:spPr>
          <a:xfrm>
            <a:off x="1035963" y="7316033"/>
            <a:ext cx="7570827" cy="245507"/>
          </a:xfrm>
          <a:prstGeom prst="rect">
            <a:avLst/>
          </a:prstGeom>
          <a:noFill/>
          <a:ln/>
        </p:spPr>
        <p:txBody>
          <a:bodyPr wrap="none" lIns="0" tIns="0" rIns="0" bIns="0" rtlCol="0" anchor="t"/>
          <a:lstStyle/>
          <a:p>
            <a:pPr marL="342900" indent="-342900" algn="l">
              <a:lnSpc>
                <a:spcPts val="1900"/>
              </a:lnSpc>
              <a:buSzPct val="100000"/>
              <a:buChar char="•"/>
            </a:pPr>
            <a:r>
              <a:rPr lang="en-US" sz="1200" kern="0" spc="-24" dirty="0">
                <a:solidFill>
                  <a:srgbClr val="272525"/>
                </a:solidFill>
                <a:latin typeface="Inter" pitchFamily="34" charset="0"/>
                <a:ea typeface="Inter" pitchFamily="34" charset="-122"/>
                <a:cs typeface="Inter" pitchFamily="34" charset="-120"/>
              </a:rPr>
              <a:t>Graphical Interface: Optionally use pygame to create a visual interface for the Tic-Tac-Toe board.</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9733" y="566738"/>
            <a:ext cx="5655350" cy="706874"/>
          </a:xfrm>
          <a:prstGeom prst="rect">
            <a:avLst/>
          </a:prstGeom>
          <a:noFill/>
          <a:ln/>
        </p:spPr>
        <p:txBody>
          <a:bodyPr wrap="none" lIns="0" tIns="0" rIns="0" bIns="0" rtlCol="0" anchor="t"/>
          <a:lstStyle/>
          <a:p>
            <a:pPr marL="0" indent="0">
              <a:lnSpc>
                <a:spcPts val="5550"/>
              </a:lnSpc>
              <a:buNone/>
            </a:pPr>
            <a:r>
              <a:rPr lang="en-US" sz="4450" b="1" kern="0" spc="-89" dirty="0">
                <a:solidFill>
                  <a:srgbClr val="F95F88"/>
                </a:solidFill>
                <a:latin typeface="Petrona Bold" pitchFamily="34" charset="0"/>
                <a:ea typeface="Petrona Bold" pitchFamily="34" charset="-122"/>
                <a:cs typeface="Petrona Bold" pitchFamily="34" charset="-120"/>
              </a:rPr>
              <a:t>Project Deliverables</a:t>
            </a:r>
            <a:endParaRPr lang="en-US" sz="4450" dirty="0"/>
          </a:p>
        </p:txBody>
      </p:sp>
      <p:sp>
        <p:nvSpPr>
          <p:cNvPr id="4" name="Shape 1"/>
          <p:cNvSpPr/>
          <p:nvPr/>
        </p:nvSpPr>
        <p:spPr>
          <a:xfrm>
            <a:off x="719733" y="1813322"/>
            <a:ext cx="462677" cy="462677"/>
          </a:xfrm>
          <a:prstGeom prst="roundRect">
            <a:avLst>
              <a:gd name="adj" fmla="val 18668"/>
            </a:avLst>
          </a:prstGeom>
          <a:solidFill>
            <a:srgbClr val="E0D7F4"/>
          </a:solidFill>
          <a:ln w="7620">
            <a:solidFill>
              <a:srgbClr val="C6BDDA"/>
            </a:solidFill>
            <a:prstDash val="solid"/>
          </a:ln>
        </p:spPr>
        <p:txBody>
          <a:bodyPr/>
          <a:lstStyle/>
          <a:p>
            <a:endParaRPr lang="en-IN"/>
          </a:p>
        </p:txBody>
      </p:sp>
      <p:sp>
        <p:nvSpPr>
          <p:cNvPr id="5" name="Text 2"/>
          <p:cNvSpPr/>
          <p:nvPr/>
        </p:nvSpPr>
        <p:spPr>
          <a:xfrm>
            <a:off x="881777" y="1874996"/>
            <a:ext cx="138470" cy="339328"/>
          </a:xfrm>
          <a:prstGeom prst="rect">
            <a:avLst/>
          </a:prstGeom>
          <a:noFill/>
          <a:ln/>
        </p:spPr>
        <p:txBody>
          <a:bodyPr wrap="none" lIns="0" tIns="0" rIns="0" bIns="0" rtlCol="0" anchor="t"/>
          <a:lstStyle/>
          <a:p>
            <a:pPr marL="0" indent="0" algn="ctr">
              <a:lnSpc>
                <a:spcPts val="2650"/>
              </a:lnSpc>
              <a:buNone/>
            </a:pPr>
            <a:r>
              <a:rPr lang="en-US" sz="2650" b="1" kern="0" spc="-53" dirty="0">
                <a:solidFill>
                  <a:srgbClr val="272525"/>
                </a:solidFill>
                <a:latin typeface="Petrona Bold" pitchFamily="34" charset="0"/>
                <a:ea typeface="Petrona Bold" pitchFamily="34" charset="-122"/>
                <a:cs typeface="Petrona Bold" pitchFamily="34" charset="-120"/>
              </a:rPr>
              <a:t>1</a:t>
            </a:r>
            <a:endParaRPr lang="en-US" sz="2650" dirty="0"/>
          </a:p>
        </p:txBody>
      </p:sp>
      <p:sp>
        <p:nvSpPr>
          <p:cNvPr id="6" name="Text 3"/>
          <p:cNvSpPr/>
          <p:nvPr/>
        </p:nvSpPr>
        <p:spPr>
          <a:xfrm>
            <a:off x="1388031" y="1813322"/>
            <a:ext cx="2827615" cy="353378"/>
          </a:xfrm>
          <a:prstGeom prst="rect">
            <a:avLst/>
          </a:prstGeom>
          <a:noFill/>
          <a:ln/>
        </p:spPr>
        <p:txBody>
          <a:bodyPr wrap="none" lIns="0" tIns="0" rIns="0" bIns="0" rtlCol="0" anchor="t"/>
          <a:lstStyle/>
          <a:p>
            <a:pPr marL="0" indent="0">
              <a:lnSpc>
                <a:spcPts val="2750"/>
              </a:lnSpc>
              <a:buNone/>
            </a:pPr>
            <a:r>
              <a:rPr lang="en-US" sz="2200" b="1" kern="0" spc="-45" dirty="0">
                <a:solidFill>
                  <a:srgbClr val="272525"/>
                </a:solidFill>
                <a:latin typeface="Petrona Bold" pitchFamily="34" charset="0"/>
                <a:ea typeface="Petrona Bold" pitchFamily="34" charset="-122"/>
                <a:cs typeface="Petrona Bold" pitchFamily="34" charset="-120"/>
              </a:rPr>
              <a:t>Tic-Tac-Toe AI Code</a:t>
            </a:r>
            <a:endParaRPr lang="en-US" sz="2200" dirty="0"/>
          </a:p>
        </p:txBody>
      </p:sp>
      <p:sp>
        <p:nvSpPr>
          <p:cNvPr id="7" name="Text 4"/>
          <p:cNvSpPr/>
          <p:nvPr/>
        </p:nvSpPr>
        <p:spPr>
          <a:xfrm>
            <a:off x="1388031" y="2290048"/>
            <a:ext cx="7036237" cy="65793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The core Python program implementing the Minimax algorithm with Alpha-Beta Pruning for Tic-Tac-Toe.</a:t>
            </a:r>
            <a:endParaRPr lang="en-US" sz="1600" dirty="0"/>
          </a:p>
        </p:txBody>
      </p:sp>
      <p:sp>
        <p:nvSpPr>
          <p:cNvPr id="8" name="Shape 5"/>
          <p:cNvSpPr/>
          <p:nvPr/>
        </p:nvSpPr>
        <p:spPr>
          <a:xfrm>
            <a:off x="719733" y="3384947"/>
            <a:ext cx="462677" cy="462677"/>
          </a:xfrm>
          <a:prstGeom prst="roundRect">
            <a:avLst>
              <a:gd name="adj" fmla="val 18668"/>
            </a:avLst>
          </a:prstGeom>
          <a:solidFill>
            <a:srgbClr val="E0D7F4"/>
          </a:solidFill>
          <a:ln w="7620">
            <a:solidFill>
              <a:srgbClr val="C6BDDA"/>
            </a:solidFill>
            <a:prstDash val="solid"/>
          </a:ln>
        </p:spPr>
        <p:txBody>
          <a:bodyPr/>
          <a:lstStyle/>
          <a:p>
            <a:endParaRPr lang="en-IN"/>
          </a:p>
        </p:txBody>
      </p:sp>
      <p:sp>
        <p:nvSpPr>
          <p:cNvPr id="9" name="Text 6"/>
          <p:cNvSpPr/>
          <p:nvPr/>
        </p:nvSpPr>
        <p:spPr>
          <a:xfrm>
            <a:off x="858203" y="3446621"/>
            <a:ext cx="185618" cy="339328"/>
          </a:xfrm>
          <a:prstGeom prst="rect">
            <a:avLst/>
          </a:prstGeom>
          <a:noFill/>
          <a:ln/>
        </p:spPr>
        <p:txBody>
          <a:bodyPr wrap="none" lIns="0" tIns="0" rIns="0" bIns="0" rtlCol="0" anchor="t"/>
          <a:lstStyle/>
          <a:p>
            <a:pPr marL="0" indent="0" algn="ctr">
              <a:lnSpc>
                <a:spcPts val="2650"/>
              </a:lnSpc>
              <a:buNone/>
            </a:pPr>
            <a:r>
              <a:rPr lang="en-US" sz="2650" b="1" kern="0" spc="-53" dirty="0">
                <a:solidFill>
                  <a:srgbClr val="272525"/>
                </a:solidFill>
                <a:latin typeface="Petrona Bold" pitchFamily="34" charset="0"/>
                <a:ea typeface="Petrona Bold" pitchFamily="34" charset="-122"/>
                <a:cs typeface="Petrona Bold" pitchFamily="34" charset="-120"/>
              </a:rPr>
              <a:t>2</a:t>
            </a:r>
            <a:endParaRPr lang="en-US" sz="2650" dirty="0"/>
          </a:p>
        </p:txBody>
      </p:sp>
      <p:sp>
        <p:nvSpPr>
          <p:cNvPr id="10" name="Text 7"/>
          <p:cNvSpPr/>
          <p:nvPr/>
        </p:nvSpPr>
        <p:spPr>
          <a:xfrm>
            <a:off x="1388031" y="3384947"/>
            <a:ext cx="2827615" cy="353378"/>
          </a:xfrm>
          <a:prstGeom prst="rect">
            <a:avLst/>
          </a:prstGeom>
          <a:noFill/>
          <a:ln/>
        </p:spPr>
        <p:txBody>
          <a:bodyPr wrap="none" lIns="0" tIns="0" rIns="0" bIns="0" rtlCol="0" anchor="t"/>
          <a:lstStyle/>
          <a:p>
            <a:pPr marL="0" indent="0">
              <a:lnSpc>
                <a:spcPts val="2750"/>
              </a:lnSpc>
              <a:buNone/>
            </a:pPr>
            <a:r>
              <a:rPr lang="en-US" sz="2200" b="1" kern="0" spc="-45" dirty="0">
                <a:solidFill>
                  <a:srgbClr val="272525"/>
                </a:solidFill>
                <a:latin typeface="Petrona Bold" pitchFamily="34" charset="0"/>
                <a:ea typeface="Petrona Bold" pitchFamily="34" charset="-122"/>
                <a:cs typeface="Petrona Bold" pitchFamily="34" charset="-120"/>
              </a:rPr>
              <a:t>Documentation</a:t>
            </a:r>
            <a:endParaRPr lang="en-US" sz="2200" dirty="0"/>
          </a:p>
        </p:txBody>
      </p:sp>
      <p:sp>
        <p:nvSpPr>
          <p:cNvPr id="11" name="Text 8"/>
          <p:cNvSpPr/>
          <p:nvPr/>
        </p:nvSpPr>
        <p:spPr>
          <a:xfrm>
            <a:off x="1388031" y="3861673"/>
            <a:ext cx="7036237" cy="65793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Explanation of the algorithms used (Minimax and Alpha-Beta Pruning), the decision-making process, and the structure of the code.</a:t>
            </a:r>
            <a:endParaRPr lang="en-US" sz="1600" dirty="0"/>
          </a:p>
        </p:txBody>
      </p:sp>
      <p:sp>
        <p:nvSpPr>
          <p:cNvPr id="12" name="Shape 9"/>
          <p:cNvSpPr/>
          <p:nvPr/>
        </p:nvSpPr>
        <p:spPr>
          <a:xfrm>
            <a:off x="719733" y="4956572"/>
            <a:ext cx="462677" cy="462677"/>
          </a:xfrm>
          <a:prstGeom prst="roundRect">
            <a:avLst>
              <a:gd name="adj" fmla="val 18668"/>
            </a:avLst>
          </a:prstGeom>
          <a:solidFill>
            <a:srgbClr val="E0D7F4"/>
          </a:solidFill>
          <a:ln w="7620">
            <a:solidFill>
              <a:srgbClr val="C6BDDA"/>
            </a:solidFill>
            <a:prstDash val="solid"/>
          </a:ln>
        </p:spPr>
        <p:txBody>
          <a:bodyPr/>
          <a:lstStyle/>
          <a:p>
            <a:endParaRPr lang="en-IN"/>
          </a:p>
        </p:txBody>
      </p:sp>
      <p:sp>
        <p:nvSpPr>
          <p:cNvPr id="13" name="Text 10"/>
          <p:cNvSpPr/>
          <p:nvPr/>
        </p:nvSpPr>
        <p:spPr>
          <a:xfrm>
            <a:off x="858441" y="5018246"/>
            <a:ext cx="185261" cy="339328"/>
          </a:xfrm>
          <a:prstGeom prst="rect">
            <a:avLst/>
          </a:prstGeom>
          <a:noFill/>
          <a:ln/>
        </p:spPr>
        <p:txBody>
          <a:bodyPr wrap="none" lIns="0" tIns="0" rIns="0" bIns="0" rtlCol="0" anchor="t"/>
          <a:lstStyle/>
          <a:p>
            <a:pPr marL="0" indent="0" algn="ctr">
              <a:lnSpc>
                <a:spcPts val="2650"/>
              </a:lnSpc>
              <a:buNone/>
            </a:pPr>
            <a:r>
              <a:rPr lang="en-US" sz="2650" b="1" kern="0" spc="-53" dirty="0">
                <a:solidFill>
                  <a:srgbClr val="272525"/>
                </a:solidFill>
                <a:latin typeface="Petrona Bold" pitchFamily="34" charset="0"/>
                <a:ea typeface="Petrona Bold" pitchFamily="34" charset="-122"/>
                <a:cs typeface="Petrona Bold" pitchFamily="34" charset="-120"/>
              </a:rPr>
              <a:t>3</a:t>
            </a:r>
            <a:endParaRPr lang="en-US" sz="2650" dirty="0"/>
          </a:p>
        </p:txBody>
      </p:sp>
      <p:sp>
        <p:nvSpPr>
          <p:cNvPr id="14" name="Text 11"/>
          <p:cNvSpPr/>
          <p:nvPr/>
        </p:nvSpPr>
        <p:spPr>
          <a:xfrm>
            <a:off x="1388031" y="4956572"/>
            <a:ext cx="3748207" cy="353378"/>
          </a:xfrm>
          <a:prstGeom prst="rect">
            <a:avLst/>
          </a:prstGeom>
          <a:noFill/>
          <a:ln/>
        </p:spPr>
        <p:txBody>
          <a:bodyPr wrap="none" lIns="0" tIns="0" rIns="0" bIns="0" rtlCol="0" anchor="t"/>
          <a:lstStyle/>
          <a:p>
            <a:pPr marL="0" indent="0">
              <a:lnSpc>
                <a:spcPts val="2750"/>
              </a:lnSpc>
              <a:buNone/>
            </a:pPr>
            <a:r>
              <a:rPr lang="en-US" sz="2200" b="1" kern="0" spc="-45" dirty="0">
                <a:solidFill>
                  <a:srgbClr val="272525"/>
                </a:solidFill>
                <a:latin typeface="Petrona Bold" pitchFamily="34" charset="0"/>
                <a:ea typeface="Petrona Bold" pitchFamily="34" charset="-122"/>
                <a:cs typeface="Petrona Bold" pitchFamily="34" charset="-120"/>
              </a:rPr>
              <a:t>Graphical Interface (Optional)</a:t>
            </a:r>
            <a:endParaRPr lang="en-US" sz="2200" dirty="0"/>
          </a:p>
        </p:txBody>
      </p:sp>
      <p:sp>
        <p:nvSpPr>
          <p:cNvPr id="15" name="Text 12"/>
          <p:cNvSpPr/>
          <p:nvPr/>
        </p:nvSpPr>
        <p:spPr>
          <a:xfrm>
            <a:off x="1388031" y="5433298"/>
            <a:ext cx="7036237" cy="65793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 basic graphical representation of the game board using pygame or a similar library to allow for human-AI gameplay.</a:t>
            </a:r>
            <a:endParaRPr lang="en-US" sz="1600" dirty="0"/>
          </a:p>
        </p:txBody>
      </p:sp>
      <p:sp>
        <p:nvSpPr>
          <p:cNvPr id="16" name="Shape 13"/>
          <p:cNvSpPr/>
          <p:nvPr/>
        </p:nvSpPr>
        <p:spPr>
          <a:xfrm>
            <a:off x="719733" y="6528197"/>
            <a:ext cx="462677" cy="462677"/>
          </a:xfrm>
          <a:prstGeom prst="roundRect">
            <a:avLst>
              <a:gd name="adj" fmla="val 18668"/>
            </a:avLst>
          </a:prstGeom>
          <a:solidFill>
            <a:srgbClr val="E0D7F4"/>
          </a:solidFill>
          <a:ln w="7620">
            <a:solidFill>
              <a:srgbClr val="C6BDDA"/>
            </a:solidFill>
            <a:prstDash val="solid"/>
          </a:ln>
        </p:spPr>
        <p:txBody>
          <a:bodyPr/>
          <a:lstStyle/>
          <a:p>
            <a:endParaRPr lang="en-IN"/>
          </a:p>
        </p:txBody>
      </p:sp>
      <p:sp>
        <p:nvSpPr>
          <p:cNvPr id="17" name="Text 14"/>
          <p:cNvSpPr/>
          <p:nvPr/>
        </p:nvSpPr>
        <p:spPr>
          <a:xfrm>
            <a:off x="862965" y="6589871"/>
            <a:ext cx="176093" cy="339328"/>
          </a:xfrm>
          <a:prstGeom prst="rect">
            <a:avLst/>
          </a:prstGeom>
          <a:noFill/>
          <a:ln/>
        </p:spPr>
        <p:txBody>
          <a:bodyPr wrap="none" lIns="0" tIns="0" rIns="0" bIns="0" rtlCol="0" anchor="t"/>
          <a:lstStyle/>
          <a:p>
            <a:pPr marL="0" indent="0" algn="ctr">
              <a:lnSpc>
                <a:spcPts val="2650"/>
              </a:lnSpc>
              <a:buNone/>
            </a:pPr>
            <a:r>
              <a:rPr lang="en-US" sz="2650" b="1" kern="0" spc="-53" dirty="0">
                <a:solidFill>
                  <a:srgbClr val="272525"/>
                </a:solidFill>
                <a:latin typeface="Petrona Bold" pitchFamily="34" charset="0"/>
                <a:ea typeface="Petrona Bold" pitchFamily="34" charset="-122"/>
                <a:cs typeface="Petrona Bold" pitchFamily="34" charset="-120"/>
              </a:rPr>
              <a:t>4</a:t>
            </a:r>
            <a:endParaRPr lang="en-US" sz="2650" dirty="0"/>
          </a:p>
        </p:txBody>
      </p:sp>
      <p:sp>
        <p:nvSpPr>
          <p:cNvPr id="18" name="Text 15"/>
          <p:cNvSpPr/>
          <p:nvPr/>
        </p:nvSpPr>
        <p:spPr>
          <a:xfrm>
            <a:off x="1388031" y="6528197"/>
            <a:ext cx="3525798" cy="353378"/>
          </a:xfrm>
          <a:prstGeom prst="rect">
            <a:avLst/>
          </a:prstGeom>
          <a:noFill/>
          <a:ln/>
        </p:spPr>
        <p:txBody>
          <a:bodyPr wrap="none" lIns="0" tIns="0" rIns="0" bIns="0" rtlCol="0" anchor="t"/>
          <a:lstStyle/>
          <a:p>
            <a:pPr marL="0" indent="0">
              <a:lnSpc>
                <a:spcPts val="2750"/>
              </a:lnSpc>
              <a:buNone/>
            </a:pPr>
            <a:r>
              <a:rPr lang="en-US" sz="2200" b="1" kern="0" spc="-45" dirty="0">
                <a:solidFill>
                  <a:srgbClr val="272525"/>
                </a:solidFill>
                <a:latin typeface="Petrona Bold" pitchFamily="34" charset="0"/>
                <a:ea typeface="Petrona Bold" pitchFamily="34" charset="-122"/>
                <a:cs typeface="Petrona Bold" pitchFamily="34" charset="-120"/>
              </a:rPr>
              <a:t>Performance Metrics Report</a:t>
            </a:r>
            <a:endParaRPr lang="en-US" sz="2200" dirty="0"/>
          </a:p>
        </p:txBody>
      </p:sp>
      <p:sp>
        <p:nvSpPr>
          <p:cNvPr id="19" name="Text 16"/>
          <p:cNvSpPr/>
          <p:nvPr/>
        </p:nvSpPr>
        <p:spPr>
          <a:xfrm>
            <a:off x="1388031" y="7004923"/>
            <a:ext cx="7036237" cy="65793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 report evaluating the AI's performance based on win rate, decision time, and optimal move selection.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981"/>
          </a:xfrm>
          <a:prstGeom prst="rect">
            <a:avLst/>
          </a:prstGeom>
        </p:spPr>
      </p:pic>
      <p:sp>
        <p:nvSpPr>
          <p:cNvPr id="3" name="Text 0"/>
          <p:cNvSpPr/>
          <p:nvPr/>
        </p:nvSpPr>
        <p:spPr>
          <a:xfrm>
            <a:off x="810101" y="636508"/>
            <a:ext cx="6831687" cy="795576"/>
          </a:xfrm>
          <a:prstGeom prst="rect">
            <a:avLst/>
          </a:prstGeom>
          <a:noFill/>
          <a:ln/>
        </p:spPr>
        <p:txBody>
          <a:bodyPr wrap="none" lIns="0" tIns="0" rIns="0" bIns="0" rtlCol="0" anchor="t"/>
          <a:lstStyle/>
          <a:p>
            <a:pPr marL="0" indent="0">
              <a:lnSpc>
                <a:spcPts val="6250"/>
              </a:lnSpc>
              <a:buNone/>
            </a:pPr>
            <a:r>
              <a:rPr lang="en-US" sz="5000" b="1" kern="0" spc="-100" dirty="0">
                <a:solidFill>
                  <a:srgbClr val="F95F88"/>
                </a:solidFill>
                <a:latin typeface="Petrona Bold" pitchFamily="34" charset="0"/>
                <a:ea typeface="Petrona Bold" pitchFamily="34" charset="-122"/>
                <a:cs typeface="Petrona Bold" pitchFamily="34" charset="-120"/>
              </a:rPr>
              <a:t>Evaluation Methodology</a:t>
            </a:r>
            <a:endParaRPr lang="en-US" sz="5000" dirty="0"/>
          </a:p>
        </p:txBody>
      </p:sp>
      <p:sp>
        <p:nvSpPr>
          <p:cNvPr id="4" name="Shape 1"/>
          <p:cNvSpPr/>
          <p:nvPr/>
        </p:nvSpPr>
        <p:spPr>
          <a:xfrm>
            <a:off x="810101" y="2039660"/>
            <a:ext cx="520779" cy="520779"/>
          </a:xfrm>
          <a:prstGeom prst="roundRect">
            <a:avLst>
              <a:gd name="adj" fmla="val 18667"/>
            </a:avLst>
          </a:prstGeom>
          <a:solidFill>
            <a:srgbClr val="E0D7F4"/>
          </a:solidFill>
          <a:ln w="7620">
            <a:solidFill>
              <a:srgbClr val="C6BDDA"/>
            </a:solidFill>
            <a:prstDash val="solid"/>
          </a:ln>
        </p:spPr>
        <p:txBody>
          <a:bodyPr/>
          <a:lstStyle/>
          <a:p>
            <a:endParaRPr lang="en-IN"/>
          </a:p>
        </p:txBody>
      </p:sp>
      <p:sp>
        <p:nvSpPr>
          <p:cNvPr id="5" name="Text 2"/>
          <p:cNvSpPr/>
          <p:nvPr/>
        </p:nvSpPr>
        <p:spPr>
          <a:xfrm>
            <a:off x="992505" y="2109073"/>
            <a:ext cx="155853" cy="381952"/>
          </a:xfrm>
          <a:prstGeom prst="rect">
            <a:avLst/>
          </a:prstGeom>
          <a:noFill/>
          <a:ln/>
        </p:spPr>
        <p:txBody>
          <a:bodyPr wrap="none" lIns="0" tIns="0" rIns="0" bIns="0" rtlCol="0" anchor="t"/>
          <a:lstStyle/>
          <a:p>
            <a:pPr marL="0" indent="0" algn="ctr">
              <a:lnSpc>
                <a:spcPts val="3000"/>
              </a:lnSpc>
              <a:buNone/>
            </a:pPr>
            <a:r>
              <a:rPr lang="en-US" sz="3000" b="1" kern="0" spc="-60" dirty="0">
                <a:solidFill>
                  <a:srgbClr val="272525"/>
                </a:solidFill>
                <a:latin typeface="Petrona Bold" pitchFamily="34" charset="0"/>
                <a:ea typeface="Petrona Bold" pitchFamily="34" charset="-122"/>
                <a:cs typeface="Petrona Bold" pitchFamily="34" charset="-120"/>
              </a:rPr>
              <a:t>1</a:t>
            </a:r>
            <a:endParaRPr lang="en-US" sz="3000" dirty="0"/>
          </a:p>
        </p:txBody>
      </p:sp>
      <p:sp>
        <p:nvSpPr>
          <p:cNvPr id="6" name="Text 3"/>
          <p:cNvSpPr/>
          <p:nvPr/>
        </p:nvSpPr>
        <p:spPr>
          <a:xfrm>
            <a:off x="1562338" y="2039660"/>
            <a:ext cx="3182541" cy="397788"/>
          </a:xfrm>
          <a:prstGeom prst="rect">
            <a:avLst/>
          </a:prstGeom>
          <a:noFill/>
          <a:ln/>
        </p:spPr>
        <p:txBody>
          <a:bodyPr wrap="none" lIns="0" tIns="0" rIns="0" bIns="0" rtlCol="0" anchor="t"/>
          <a:lstStyle/>
          <a:p>
            <a:pPr marL="0" indent="0">
              <a:lnSpc>
                <a:spcPts val="3100"/>
              </a:lnSpc>
              <a:buNone/>
            </a:pPr>
            <a:r>
              <a:rPr lang="en-US" sz="2500" b="1" kern="0" spc="-50" dirty="0">
                <a:solidFill>
                  <a:srgbClr val="272525"/>
                </a:solidFill>
                <a:latin typeface="Petrona Bold" pitchFamily="34" charset="0"/>
                <a:ea typeface="Petrona Bold" pitchFamily="34" charset="-122"/>
                <a:cs typeface="Petrona Bold" pitchFamily="34" charset="-120"/>
              </a:rPr>
              <a:t>Win Rate</a:t>
            </a:r>
            <a:endParaRPr lang="en-US" sz="2500" dirty="0"/>
          </a:p>
        </p:txBody>
      </p:sp>
      <p:sp>
        <p:nvSpPr>
          <p:cNvPr id="7" name="Text 4"/>
          <p:cNvSpPr/>
          <p:nvPr/>
        </p:nvSpPr>
        <p:spPr>
          <a:xfrm>
            <a:off x="1562338" y="2576274"/>
            <a:ext cx="6771561" cy="740569"/>
          </a:xfrm>
          <a:prstGeom prst="rect">
            <a:avLst/>
          </a:prstGeom>
          <a:noFill/>
          <a:ln/>
        </p:spPr>
        <p:txBody>
          <a:bodyPr wrap="square" lIns="0" tIns="0" rIns="0" bIns="0" rtlCol="0" anchor="t"/>
          <a:lstStyle/>
          <a:p>
            <a:pPr marL="0" indent="0">
              <a:lnSpc>
                <a:spcPts val="2900"/>
              </a:lnSpc>
              <a:buNone/>
            </a:pPr>
            <a:r>
              <a:rPr lang="en-US" sz="1800" kern="0" spc="-36" dirty="0">
                <a:solidFill>
                  <a:srgbClr val="272525"/>
                </a:solidFill>
                <a:latin typeface="Inter" pitchFamily="34" charset="0"/>
                <a:ea typeface="Inter" pitchFamily="34" charset="-122"/>
                <a:cs typeface="Inter" pitchFamily="34" charset="-120"/>
              </a:rPr>
              <a:t>We will ensure that the AI consistently wins or forces a draw in every game, demonstrating its unbeatable nature.</a:t>
            </a:r>
            <a:endParaRPr lang="en-US" sz="1800" dirty="0"/>
          </a:p>
        </p:txBody>
      </p:sp>
      <p:sp>
        <p:nvSpPr>
          <p:cNvPr id="8" name="Shape 5"/>
          <p:cNvSpPr/>
          <p:nvPr/>
        </p:nvSpPr>
        <p:spPr>
          <a:xfrm>
            <a:off x="810101" y="3808690"/>
            <a:ext cx="520779" cy="520779"/>
          </a:xfrm>
          <a:prstGeom prst="roundRect">
            <a:avLst>
              <a:gd name="adj" fmla="val 18667"/>
            </a:avLst>
          </a:prstGeom>
          <a:solidFill>
            <a:srgbClr val="E0D7F4"/>
          </a:solidFill>
          <a:ln w="7620">
            <a:solidFill>
              <a:srgbClr val="C6BDDA"/>
            </a:solidFill>
            <a:prstDash val="solid"/>
          </a:ln>
        </p:spPr>
        <p:txBody>
          <a:bodyPr/>
          <a:lstStyle/>
          <a:p>
            <a:endParaRPr lang="en-IN"/>
          </a:p>
        </p:txBody>
      </p:sp>
      <p:sp>
        <p:nvSpPr>
          <p:cNvPr id="9" name="Text 6"/>
          <p:cNvSpPr/>
          <p:nvPr/>
        </p:nvSpPr>
        <p:spPr>
          <a:xfrm>
            <a:off x="965954" y="3878104"/>
            <a:ext cx="208955" cy="381952"/>
          </a:xfrm>
          <a:prstGeom prst="rect">
            <a:avLst/>
          </a:prstGeom>
          <a:noFill/>
          <a:ln/>
        </p:spPr>
        <p:txBody>
          <a:bodyPr wrap="none" lIns="0" tIns="0" rIns="0" bIns="0" rtlCol="0" anchor="t"/>
          <a:lstStyle/>
          <a:p>
            <a:pPr marL="0" indent="0" algn="ctr">
              <a:lnSpc>
                <a:spcPts val="3000"/>
              </a:lnSpc>
              <a:buNone/>
            </a:pPr>
            <a:r>
              <a:rPr lang="en-US" sz="3000" b="1" kern="0" spc="-60" dirty="0">
                <a:solidFill>
                  <a:srgbClr val="272525"/>
                </a:solidFill>
                <a:latin typeface="Petrona Bold" pitchFamily="34" charset="0"/>
                <a:ea typeface="Petrona Bold" pitchFamily="34" charset="-122"/>
                <a:cs typeface="Petrona Bold" pitchFamily="34" charset="-120"/>
              </a:rPr>
              <a:t>2</a:t>
            </a:r>
            <a:endParaRPr lang="en-US" sz="3000" dirty="0"/>
          </a:p>
        </p:txBody>
      </p:sp>
      <p:sp>
        <p:nvSpPr>
          <p:cNvPr id="10" name="Text 7"/>
          <p:cNvSpPr/>
          <p:nvPr/>
        </p:nvSpPr>
        <p:spPr>
          <a:xfrm>
            <a:off x="1562338" y="3808690"/>
            <a:ext cx="3182541" cy="397788"/>
          </a:xfrm>
          <a:prstGeom prst="rect">
            <a:avLst/>
          </a:prstGeom>
          <a:noFill/>
          <a:ln/>
        </p:spPr>
        <p:txBody>
          <a:bodyPr wrap="none" lIns="0" tIns="0" rIns="0" bIns="0" rtlCol="0" anchor="t"/>
          <a:lstStyle/>
          <a:p>
            <a:pPr marL="0" indent="0">
              <a:lnSpc>
                <a:spcPts val="3100"/>
              </a:lnSpc>
              <a:buNone/>
            </a:pPr>
            <a:r>
              <a:rPr lang="en-US" sz="2500" b="1" kern="0" spc="-50" dirty="0">
                <a:solidFill>
                  <a:srgbClr val="272525"/>
                </a:solidFill>
                <a:latin typeface="Petrona Bold" pitchFamily="34" charset="0"/>
                <a:ea typeface="Petrona Bold" pitchFamily="34" charset="-122"/>
                <a:cs typeface="Petrona Bold" pitchFamily="34" charset="-120"/>
              </a:rPr>
              <a:t>Decision Time</a:t>
            </a:r>
            <a:endParaRPr lang="en-US" sz="2500" dirty="0"/>
          </a:p>
        </p:txBody>
      </p:sp>
      <p:sp>
        <p:nvSpPr>
          <p:cNvPr id="11" name="Text 8"/>
          <p:cNvSpPr/>
          <p:nvPr/>
        </p:nvSpPr>
        <p:spPr>
          <a:xfrm>
            <a:off x="1562338" y="4345305"/>
            <a:ext cx="6771561" cy="1110853"/>
          </a:xfrm>
          <a:prstGeom prst="rect">
            <a:avLst/>
          </a:prstGeom>
          <a:noFill/>
          <a:ln/>
        </p:spPr>
        <p:txBody>
          <a:bodyPr wrap="square" lIns="0" tIns="0" rIns="0" bIns="0" rtlCol="0" anchor="t"/>
          <a:lstStyle/>
          <a:p>
            <a:pPr marL="0" indent="0">
              <a:lnSpc>
                <a:spcPts val="2900"/>
              </a:lnSpc>
              <a:buNone/>
            </a:pPr>
            <a:r>
              <a:rPr lang="en-US" sz="1800" kern="0" spc="-36" dirty="0">
                <a:solidFill>
                  <a:srgbClr val="272525"/>
                </a:solidFill>
                <a:latin typeface="Inter" pitchFamily="34" charset="0"/>
                <a:ea typeface="Inter" pitchFamily="34" charset="-122"/>
                <a:cs typeface="Inter" pitchFamily="34" charset="-120"/>
              </a:rPr>
              <a:t>We will measure the time taken for the AI to make a move, highlighting the efficiency of Alpha-Beta Pruning in reducing the number of moves evaluated.</a:t>
            </a:r>
            <a:endParaRPr lang="en-US" sz="1800" dirty="0"/>
          </a:p>
        </p:txBody>
      </p:sp>
      <p:sp>
        <p:nvSpPr>
          <p:cNvPr id="12" name="Shape 9"/>
          <p:cNvSpPr/>
          <p:nvPr/>
        </p:nvSpPr>
        <p:spPr>
          <a:xfrm>
            <a:off x="810101" y="5948005"/>
            <a:ext cx="520779" cy="520779"/>
          </a:xfrm>
          <a:prstGeom prst="roundRect">
            <a:avLst>
              <a:gd name="adj" fmla="val 18667"/>
            </a:avLst>
          </a:prstGeom>
          <a:solidFill>
            <a:srgbClr val="E0D7F4"/>
          </a:solidFill>
          <a:ln w="7620">
            <a:solidFill>
              <a:srgbClr val="C6BDDA"/>
            </a:solidFill>
            <a:prstDash val="solid"/>
          </a:ln>
        </p:spPr>
        <p:txBody>
          <a:bodyPr/>
          <a:lstStyle/>
          <a:p>
            <a:endParaRPr lang="en-IN"/>
          </a:p>
        </p:txBody>
      </p:sp>
      <p:sp>
        <p:nvSpPr>
          <p:cNvPr id="13" name="Text 10"/>
          <p:cNvSpPr/>
          <p:nvPr/>
        </p:nvSpPr>
        <p:spPr>
          <a:xfrm>
            <a:off x="966192" y="6017419"/>
            <a:ext cx="208598" cy="381952"/>
          </a:xfrm>
          <a:prstGeom prst="rect">
            <a:avLst/>
          </a:prstGeom>
          <a:noFill/>
          <a:ln/>
        </p:spPr>
        <p:txBody>
          <a:bodyPr wrap="none" lIns="0" tIns="0" rIns="0" bIns="0" rtlCol="0" anchor="t"/>
          <a:lstStyle/>
          <a:p>
            <a:pPr marL="0" indent="0" algn="ctr">
              <a:lnSpc>
                <a:spcPts val="3000"/>
              </a:lnSpc>
              <a:buNone/>
            </a:pPr>
            <a:r>
              <a:rPr lang="en-US" sz="3000" b="1" kern="0" spc="-60" dirty="0">
                <a:solidFill>
                  <a:srgbClr val="272525"/>
                </a:solidFill>
                <a:latin typeface="Petrona Bold" pitchFamily="34" charset="0"/>
                <a:ea typeface="Petrona Bold" pitchFamily="34" charset="-122"/>
                <a:cs typeface="Petrona Bold" pitchFamily="34" charset="-120"/>
              </a:rPr>
              <a:t>3</a:t>
            </a:r>
            <a:endParaRPr lang="en-US" sz="3000" dirty="0"/>
          </a:p>
        </p:txBody>
      </p:sp>
      <p:sp>
        <p:nvSpPr>
          <p:cNvPr id="14" name="Text 11"/>
          <p:cNvSpPr/>
          <p:nvPr/>
        </p:nvSpPr>
        <p:spPr>
          <a:xfrm>
            <a:off x="1562338" y="5948005"/>
            <a:ext cx="3338155" cy="397788"/>
          </a:xfrm>
          <a:prstGeom prst="rect">
            <a:avLst/>
          </a:prstGeom>
          <a:noFill/>
          <a:ln/>
        </p:spPr>
        <p:txBody>
          <a:bodyPr wrap="none" lIns="0" tIns="0" rIns="0" bIns="0" rtlCol="0" anchor="t"/>
          <a:lstStyle/>
          <a:p>
            <a:pPr marL="0" indent="0">
              <a:lnSpc>
                <a:spcPts val="3100"/>
              </a:lnSpc>
              <a:buNone/>
            </a:pPr>
            <a:r>
              <a:rPr lang="en-US" sz="2500" b="1" kern="0" spc="-50" dirty="0">
                <a:solidFill>
                  <a:srgbClr val="272525"/>
                </a:solidFill>
                <a:latin typeface="Petrona Bold" pitchFamily="34" charset="0"/>
                <a:ea typeface="Petrona Bold" pitchFamily="34" charset="-122"/>
                <a:cs typeface="Petrona Bold" pitchFamily="34" charset="-120"/>
              </a:rPr>
              <a:t>Optimal Move Selection</a:t>
            </a:r>
            <a:endParaRPr lang="en-US" sz="2500" dirty="0"/>
          </a:p>
        </p:txBody>
      </p:sp>
      <p:sp>
        <p:nvSpPr>
          <p:cNvPr id="15" name="Text 12"/>
          <p:cNvSpPr/>
          <p:nvPr/>
        </p:nvSpPr>
        <p:spPr>
          <a:xfrm>
            <a:off x="1562338" y="6484620"/>
            <a:ext cx="6771561" cy="1110853"/>
          </a:xfrm>
          <a:prstGeom prst="rect">
            <a:avLst/>
          </a:prstGeom>
          <a:noFill/>
          <a:ln/>
        </p:spPr>
        <p:txBody>
          <a:bodyPr wrap="square" lIns="0" tIns="0" rIns="0" bIns="0" rtlCol="0" anchor="t"/>
          <a:lstStyle/>
          <a:p>
            <a:pPr marL="0" indent="0">
              <a:lnSpc>
                <a:spcPts val="2900"/>
              </a:lnSpc>
              <a:buNone/>
            </a:pPr>
            <a:r>
              <a:rPr lang="en-US" sz="1800" kern="0" spc="-36" dirty="0">
                <a:solidFill>
                  <a:srgbClr val="272525"/>
                </a:solidFill>
                <a:latin typeface="Inter" pitchFamily="34" charset="0"/>
                <a:ea typeface="Inter" pitchFamily="34" charset="-122"/>
                <a:cs typeface="Inter" pitchFamily="34" charset="-120"/>
              </a:rPr>
              <a:t>We will confirm that the AI consistently selects the optimal move in each game state, verifying its adherence to the logic of the Minimax algorithm.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94509" y="601981"/>
            <a:ext cx="5274408" cy="20595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200" kern="1200">
                <a:solidFill>
                  <a:schemeClr val="tx1"/>
                </a:solidFill>
                <a:latin typeface="+mj-lt"/>
                <a:ea typeface="+mj-ea"/>
                <a:cs typeface="+mj-cs"/>
              </a:rPr>
              <a:t>Results and Demonstration</a:t>
            </a:r>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35893" cy="82296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I Output.png"/>
          <p:cNvPicPr>
            <a:picLocks noChangeAspect="1"/>
          </p:cNvPicPr>
          <p:nvPr/>
        </p:nvPicPr>
        <p:blipFill>
          <a:blip r:embed="rId2"/>
          <a:stretch>
            <a:fillRect/>
          </a:stretch>
        </p:blipFill>
        <p:spPr>
          <a:xfrm>
            <a:off x="334971" y="482366"/>
            <a:ext cx="6265950" cy="7264868"/>
          </a:xfrm>
          <a:prstGeom prst="rect">
            <a:avLst/>
          </a:prstGeom>
        </p:spPr>
      </p:pic>
      <p:sp>
        <p:nvSpPr>
          <p:cNvPr id="3" name="TextBox 2"/>
          <p:cNvSpPr txBox="1"/>
          <p:nvPr/>
        </p:nvSpPr>
        <p:spPr>
          <a:xfrm>
            <a:off x="7671099" y="3175106"/>
            <a:ext cx="5321665" cy="44525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chemeClr val="tx1">
                    <a:alpha val="80000"/>
                  </a:schemeClr>
                </a:solidFill>
              </a:rPr>
              <a:t>The screenshot below shows a sample game where the AI demonstrates its ability to select optimal moves using the Minimax algorithm with Alpha-Beta pruning.</a:t>
            </a:r>
          </a:p>
          <a:p>
            <a:pPr indent="-228600">
              <a:lnSpc>
                <a:spcPct val="90000"/>
              </a:lnSpc>
              <a:spcAft>
                <a:spcPts val="600"/>
              </a:spcAft>
              <a:buFont typeface="Arial" panose="020B0604020202020204" pitchFamily="34" charset="0"/>
              <a:buChar char="•"/>
            </a:pPr>
            <a:endParaRPr lang="en-US" sz="2400">
              <a:solidFill>
                <a:schemeClr val="tx1">
                  <a:alpha val="80000"/>
                </a:schemeClr>
              </a:solidFill>
            </a:endParaRPr>
          </a:p>
          <a:p>
            <a:pPr indent="-228600">
              <a:lnSpc>
                <a:spcPct val="90000"/>
              </a:lnSpc>
              <a:spcAft>
                <a:spcPts val="600"/>
              </a:spcAft>
              <a:buFont typeface="Arial" panose="020B0604020202020204" pitchFamily="34" charset="0"/>
              <a:buChar char="•"/>
            </a:pPr>
            <a:r>
              <a:rPr lang="en-US" sz="2400">
                <a:solidFill>
                  <a:schemeClr val="tx1">
                    <a:alpha val="80000"/>
                  </a:schemeClr>
                </a:solidFill>
              </a:rPr>
              <a:t>- The AI ('X') wins the game as expected.</a:t>
            </a:r>
          </a:p>
          <a:p>
            <a:pPr indent="-228600">
              <a:lnSpc>
                <a:spcPct val="90000"/>
              </a:lnSpc>
              <a:spcAft>
                <a:spcPts val="600"/>
              </a:spcAft>
              <a:buFont typeface="Arial" panose="020B0604020202020204" pitchFamily="34" charset="0"/>
              <a:buChar char="•"/>
            </a:pPr>
            <a:r>
              <a:rPr lang="en-US" sz="2400">
                <a:solidFill>
                  <a:schemeClr val="tx1">
                    <a:alpha val="80000"/>
                  </a:schemeClr>
                </a:solidFill>
              </a:rPr>
              <a:t>- The interactive GUI enhances the player experience.</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03394" y="4332472"/>
            <a:ext cx="0" cy="3886474"/>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TotalTime>
  <Words>639</Words>
  <Application>Microsoft Office PowerPoint</Application>
  <PresentationFormat>Custom</PresentationFormat>
  <Paragraphs>55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Petrona Bold</vt:lpstr>
      <vt:lpstr>Inter</vt:lpstr>
      <vt:lpstr>Inter Bold</vt:lpstr>
      <vt:lpstr>Arial</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JARUGUBILLI ASHOK KUMAR</cp:lastModifiedBy>
  <cp:revision>2</cp:revision>
  <dcterms:created xsi:type="dcterms:W3CDTF">2024-11-05T05:04:21Z</dcterms:created>
  <dcterms:modified xsi:type="dcterms:W3CDTF">2024-12-08T03:45:11Z</dcterms:modified>
</cp:coreProperties>
</file>