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63" r:id="rId2"/>
    <p:sldId id="257" r:id="rId3"/>
    <p:sldId id="260" r:id="rId4"/>
    <p:sldId id="258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_atk120@outlook.jp" initials="r" lastIdx="1" clrIdx="0">
    <p:extLst>
      <p:ext uri="{19B8F6BF-5375-455C-9EA6-DF929625EA0E}">
        <p15:presenceInfo xmlns:p15="http://schemas.microsoft.com/office/powerpoint/2012/main" userId="5b7bb9a78c1f7a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3CAE7-B71A-47B5-9DA8-4ADA38254A81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0E811-F3C6-4E7B-BC0F-384CF18D1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3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3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58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6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43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31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33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89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409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02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1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05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361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0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1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79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07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AF21C-A113-4CB0-B7A4-A292FE4C35AA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43DED5-2E75-4569-A069-C9F355619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23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図形, 円&#10;&#10;自動的に生成された説明">
            <a:extLst>
              <a:ext uri="{FF2B5EF4-FFF2-40B4-BE49-F238E27FC236}">
                <a16:creationId xmlns:a16="http://schemas.microsoft.com/office/drawing/2014/main" id="{501A5ABB-4219-4175-A3AF-11FF0CEE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" y="14514"/>
            <a:ext cx="12046856" cy="6978085"/>
          </a:xfrm>
          <a:prstGeom prst="rect">
            <a:avLst/>
          </a:prstGeom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DDD1014-5ECC-4A95-B176-9569B0B6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61879"/>
            <a:ext cx="12192001" cy="188056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作成者　　　　　　　　　　　　野村充</a:t>
            </a:r>
            <a:r>
              <a:rPr lang="ja-JP" altLang="en-US" dirty="0"/>
              <a:t>輝</a:t>
            </a:r>
            <a:endParaRPr lang="en-US" altLang="ja-JP" dirty="0"/>
          </a:p>
          <a:p>
            <a:r>
              <a:rPr kumimoji="1" lang="ja-JP" altLang="en-US" dirty="0"/>
              <a:t>作成日　　　　　　　　　　　　</a:t>
            </a:r>
            <a:r>
              <a:rPr kumimoji="1" lang="en-US" altLang="ja-JP" dirty="0"/>
              <a:t>2021/3</a:t>
            </a:r>
            <a:r>
              <a:rPr lang="en-US" altLang="ja-JP" dirty="0"/>
              <a:t>/10</a:t>
            </a:r>
          </a:p>
          <a:p>
            <a:r>
              <a:rPr kumimoji="1" lang="ja-JP" altLang="en-US" dirty="0"/>
              <a:t>ジャンル　　　　　　　　　　　戦略シュミレーションゲーム</a:t>
            </a:r>
            <a:endParaRPr kumimoji="1" lang="en-US" altLang="ja-JP" dirty="0"/>
          </a:p>
          <a:p>
            <a:r>
              <a:rPr lang="ja-JP" altLang="en-US" dirty="0"/>
              <a:t>プラットホーム　　　　　　　　</a:t>
            </a:r>
            <a:r>
              <a:rPr lang="en-US" altLang="ja-JP" dirty="0"/>
              <a:t>Nintendo</a:t>
            </a:r>
            <a:r>
              <a:rPr lang="ja-JP" altLang="en-US" dirty="0"/>
              <a:t> </a:t>
            </a:r>
            <a:r>
              <a:rPr lang="en-US" altLang="ja-JP" dirty="0"/>
              <a:t>Switch</a:t>
            </a:r>
          </a:p>
          <a:p>
            <a:r>
              <a:rPr kumimoji="1" lang="ja-JP" altLang="en-US" dirty="0"/>
              <a:t>ターゲット　　　　　　　　　　戦国時代を舞台とした戦略ゲーム好きな中高生～</a:t>
            </a:r>
            <a:r>
              <a:rPr kumimoji="1" lang="en-US" altLang="ja-JP" dirty="0"/>
              <a:t>30</a:t>
            </a:r>
            <a:r>
              <a:rPr kumimoji="1" lang="ja-JP" altLang="en-US" dirty="0"/>
              <a:t>代の男性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DC5E6-0B32-47B0-9618-7CA3B3A9D8A9}"/>
              </a:ext>
            </a:extLst>
          </p:cNvPr>
          <p:cNvSpPr/>
          <p:nvPr/>
        </p:nvSpPr>
        <p:spPr>
          <a:xfrm>
            <a:off x="3374967" y="1569931"/>
            <a:ext cx="5336771" cy="3505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CD3203-49D4-4577-A4E3-5B8BC749DD0A}"/>
              </a:ext>
            </a:extLst>
          </p:cNvPr>
          <p:cNvSpPr txBox="1"/>
          <p:nvPr/>
        </p:nvSpPr>
        <p:spPr>
          <a:xfrm>
            <a:off x="5368471" y="2857361"/>
            <a:ext cx="1861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/>
              <a:t>題名</a:t>
            </a:r>
          </a:p>
        </p:txBody>
      </p:sp>
    </p:spTree>
    <p:extLst>
      <p:ext uri="{BB962C8B-B14F-4D97-AF65-F5344CB8AC3E}">
        <p14:creationId xmlns:p14="http://schemas.microsoft.com/office/powerpoint/2010/main" val="296589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9F046C-A76A-4688-9C8E-C5A141709AEC}"/>
              </a:ext>
            </a:extLst>
          </p:cNvPr>
          <p:cNvSpPr/>
          <p:nvPr/>
        </p:nvSpPr>
        <p:spPr>
          <a:xfrm>
            <a:off x="1251678" y="2685143"/>
            <a:ext cx="5312228" cy="3193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BC4E69-9238-4A60-988F-8CC0E27C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70783"/>
            <a:ext cx="10178322" cy="1054529"/>
          </a:xfrm>
        </p:spPr>
        <p:txBody>
          <a:bodyPr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G創英角ｺﾞｼｯｸUB" panose="020B0909000000000000" pitchFamily="49" charset="-128"/>
              </a:rPr>
              <a:t>自分の望む歴史を創ろう</a:t>
            </a:r>
          </a:p>
        </p:txBody>
      </p:sp>
      <p:pic>
        <p:nvPicPr>
          <p:cNvPr id="10" name="図 9" descr="マップ&#10;&#10;自動的に生成された説明">
            <a:extLst>
              <a:ext uri="{FF2B5EF4-FFF2-40B4-BE49-F238E27FC236}">
                <a16:creationId xmlns:a16="http://schemas.microsoft.com/office/drawing/2014/main" id="{DDB08BBB-2BED-4667-9ED7-0CE6BCBB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4285">
            <a:off x="7365056" y="2889996"/>
            <a:ext cx="4226496" cy="237740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9BE646-CB14-45BD-91E9-01D9597985E9}"/>
              </a:ext>
            </a:extLst>
          </p:cNvPr>
          <p:cNvSpPr txBox="1"/>
          <p:nvPr/>
        </p:nvSpPr>
        <p:spPr>
          <a:xfrm>
            <a:off x="1251678" y="2815764"/>
            <a:ext cx="53122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好きな国を一つ選び、その領主として天下統一を目指す。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クリア条件</a:t>
            </a:r>
            <a:endParaRPr kumimoji="1" lang="en-US" altLang="ja-JP" dirty="0"/>
          </a:p>
          <a:p>
            <a:r>
              <a:rPr kumimoji="1" lang="ja-JP" altLang="en-US" dirty="0"/>
              <a:t>・全国統一</a:t>
            </a:r>
            <a:endParaRPr kumimoji="1" lang="en-US" altLang="ja-JP" dirty="0"/>
          </a:p>
          <a:p>
            <a:r>
              <a:rPr kumimoji="1" lang="ja-JP" altLang="en-US" dirty="0"/>
              <a:t>　周りの国に侵攻して自分の領地を広げ、日本全土を領地にする。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・征夷大将軍に任命される</a:t>
            </a:r>
            <a:endParaRPr kumimoji="1" lang="en-US" altLang="ja-JP" dirty="0"/>
          </a:p>
          <a:p>
            <a:r>
              <a:rPr kumimoji="1" lang="ja-JP" altLang="en-US" dirty="0"/>
              <a:t>　戦以外に、任務をこなすことで</a:t>
            </a:r>
            <a:r>
              <a:rPr kumimoji="1" lang="en-US" altLang="ja-JP" dirty="0"/>
              <a:t>『</a:t>
            </a:r>
            <a:r>
              <a:rPr kumimoji="1" lang="ja-JP" altLang="en-US" dirty="0"/>
              <a:t>声誉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をあげ、天皇に征夷大将軍に任命されて、幕府を開く。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8679A4-CA7A-4442-8048-3FF498787FD7}"/>
              </a:ext>
            </a:extLst>
          </p:cNvPr>
          <p:cNvSpPr txBox="1"/>
          <p:nvPr/>
        </p:nvSpPr>
        <p:spPr>
          <a:xfrm>
            <a:off x="1703524" y="6310096"/>
            <a:ext cx="92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highlight>
                  <a:srgbClr val="FFFF00"/>
                </a:highlight>
              </a:rPr>
              <a:t>史実では叶わなかった好きな武将を輝かせることができる！</a:t>
            </a:r>
          </a:p>
        </p:txBody>
      </p:sp>
    </p:spTree>
    <p:extLst>
      <p:ext uri="{BB962C8B-B14F-4D97-AF65-F5344CB8AC3E}">
        <p14:creationId xmlns:p14="http://schemas.microsoft.com/office/powerpoint/2010/main" val="1826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4EF607-2950-44DE-8741-97679CF8929E}"/>
              </a:ext>
            </a:extLst>
          </p:cNvPr>
          <p:cNvSpPr txBox="1"/>
          <p:nvPr/>
        </p:nvSpPr>
        <p:spPr>
          <a:xfrm>
            <a:off x="1436914" y="464457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5DBF06-22CB-46BC-BFB7-F9761404D1D7}"/>
              </a:ext>
            </a:extLst>
          </p:cNvPr>
          <p:cNvSpPr/>
          <p:nvPr/>
        </p:nvSpPr>
        <p:spPr>
          <a:xfrm>
            <a:off x="1605285" y="1065392"/>
            <a:ext cx="95974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Abadi" panose="020B0604020202020204" pitchFamily="34" charset="0"/>
                <a:ea typeface="HGP創英角ｺﾞｼｯｸUB" panose="020B0900000000000000" pitchFamily="50" charset="-128"/>
              </a:rPr>
              <a:t>広大なマップで能力と個性を活かして勝て！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7EA5DC-8471-4930-8B14-8FFAF89C914E}"/>
              </a:ext>
            </a:extLst>
          </p:cNvPr>
          <p:cNvSpPr/>
          <p:nvPr/>
        </p:nvSpPr>
        <p:spPr>
          <a:xfrm>
            <a:off x="1047460" y="2298294"/>
            <a:ext cx="4787283" cy="4193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7D9736-3B60-4DCA-91B4-BA876AD8EDD1}"/>
              </a:ext>
            </a:extLst>
          </p:cNvPr>
          <p:cNvSpPr txBox="1"/>
          <p:nvPr/>
        </p:nvSpPr>
        <p:spPr>
          <a:xfrm>
            <a:off x="1047460" y="2298293"/>
            <a:ext cx="4917911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～ゲームルール～</a:t>
            </a:r>
            <a:endParaRPr kumimoji="1" lang="en-US" altLang="ja-JP" sz="1600" dirty="0"/>
          </a:p>
          <a:p>
            <a:r>
              <a:rPr kumimoji="1" lang="en-US" altLang="ja-JP" sz="1600" dirty="0"/>
              <a:t>17×17</a:t>
            </a:r>
            <a:r>
              <a:rPr kumimoji="1" lang="ja-JP" altLang="en-US" sz="1600" dirty="0"/>
              <a:t>マスのなかで、５</a:t>
            </a:r>
            <a:r>
              <a:rPr kumimoji="1" lang="ja-JP" altLang="en-US" sz="1600" dirty="0">
                <a:latin typeface="+mj-lt"/>
              </a:rPr>
              <a:t>人</a:t>
            </a:r>
            <a:r>
              <a:rPr kumimoji="1" lang="ja-JP" altLang="en-US" sz="1600" dirty="0"/>
              <a:t>ずつの武将で戦う。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勝利条件</a:t>
            </a:r>
            <a:endParaRPr kumimoji="1" lang="en-US" altLang="ja-JP" sz="1600" dirty="0"/>
          </a:p>
          <a:p>
            <a:r>
              <a:rPr kumimoji="1" lang="ja-JP" altLang="en-US" sz="1600" dirty="0"/>
              <a:t>・敵武将の全滅</a:t>
            </a:r>
            <a:endParaRPr kumimoji="1" lang="en-US" altLang="ja-JP" sz="1600" dirty="0"/>
          </a:p>
          <a:p>
            <a:r>
              <a:rPr kumimoji="1" lang="ja-JP" altLang="en-US" sz="1600" dirty="0"/>
              <a:t>・敵城（本拠地）の完全崩壊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敗北条件</a:t>
            </a:r>
            <a:endParaRPr kumimoji="1" lang="en-US" altLang="ja-JP" sz="1600" dirty="0"/>
          </a:p>
          <a:p>
            <a:r>
              <a:rPr kumimoji="1" lang="ja-JP" altLang="en-US" sz="1600" dirty="0"/>
              <a:t>・味方武将の全滅</a:t>
            </a:r>
            <a:endParaRPr kumimoji="1" lang="en-US" altLang="ja-JP" sz="1600" dirty="0"/>
          </a:p>
          <a:p>
            <a:r>
              <a:rPr kumimoji="1" lang="ja-JP" altLang="en-US" sz="1600" dirty="0"/>
              <a:t>・自城（本拠地）の完全崩壊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各武将の機動力順に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回行動。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巡で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ターン。</a:t>
            </a:r>
            <a:endParaRPr kumimoji="1" lang="en-US" altLang="ja-JP" sz="1600" dirty="0"/>
          </a:p>
          <a:p>
            <a:r>
              <a:rPr kumimoji="1" lang="en-US" altLang="ja-JP" sz="1600" dirty="0"/>
              <a:t>1</a:t>
            </a:r>
            <a:r>
              <a:rPr kumimoji="1" lang="ja-JP" altLang="en-US" sz="1600" dirty="0"/>
              <a:t>ターン、</a:t>
            </a:r>
            <a:r>
              <a:rPr kumimoji="1" lang="en-US" altLang="ja-JP" sz="1600" dirty="0"/>
              <a:t>15</a:t>
            </a:r>
            <a:r>
              <a:rPr kumimoji="1" lang="ja-JP" altLang="en-US" sz="1600" dirty="0"/>
              <a:t>コストまで各プレイヤーは行動できる。</a:t>
            </a:r>
            <a:endParaRPr kumimoji="1" lang="en-US" altLang="ja-JP" sz="1600" dirty="0"/>
          </a:p>
          <a:p>
            <a:endParaRPr kumimoji="1" lang="en-US" altLang="ja-JP" sz="1050" dirty="0"/>
          </a:p>
          <a:p>
            <a:r>
              <a:rPr kumimoji="1" lang="en-US" altLang="ja-JP" sz="1600" dirty="0"/>
              <a:t>1</a:t>
            </a:r>
            <a:r>
              <a:rPr kumimoji="1" lang="ja-JP" altLang="en-US" sz="1600" dirty="0"/>
              <a:t>コスト　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マスまで移動、攻撃、回復（薬）</a:t>
            </a:r>
            <a:endParaRPr kumimoji="1" lang="en-US" altLang="ja-JP" sz="1600" dirty="0"/>
          </a:p>
          <a:p>
            <a:r>
              <a:rPr kumimoji="1" lang="en-US" altLang="ja-JP" sz="1600" dirty="0"/>
              <a:t>2</a:t>
            </a:r>
            <a:r>
              <a:rPr kumimoji="1" lang="ja-JP" altLang="en-US" sz="1600" dirty="0"/>
              <a:t>コスト　スキル、柵を作る（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ターン行動不能）</a:t>
            </a:r>
            <a:endParaRPr kumimoji="1" lang="en-US" altLang="ja-JP" sz="1600" dirty="0"/>
          </a:p>
          <a:p>
            <a:r>
              <a:rPr kumimoji="1" lang="en-US" altLang="ja-JP" sz="1600" dirty="0"/>
              <a:t>3</a:t>
            </a:r>
            <a:r>
              <a:rPr kumimoji="1" lang="ja-JP" altLang="en-US" sz="1600" dirty="0"/>
              <a:t>コスト　櫓を組む（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ターン行動不能）</a:t>
            </a:r>
            <a:endParaRPr kumimoji="1" lang="en-US" altLang="ja-JP" sz="16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6A24F13-B300-494B-A187-D4F6FAE7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16405"/>
              </p:ext>
            </p:extLst>
          </p:nvPr>
        </p:nvGraphicFramePr>
        <p:xfrm>
          <a:off x="7329713" y="2298293"/>
          <a:ext cx="3454400" cy="3494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34816811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216982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4220225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2923285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57288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1918839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79785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8973575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49804703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2920049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5650293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158674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15028593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655448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96278172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370797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542312040"/>
                    </a:ext>
                  </a:extLst>
                </a:gridCol>
              </a:tblGrid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fontAlgn="auto"/>
                      <a:r>
                        <a:rPr lang="ja-JP" altLang="en-US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敵城</a:t>
                      </a:r>
                      <a:endParaRPr lang="ja-JP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51525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89848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40499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●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●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</a:rPr>
                        <a:t>●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●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●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02069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80390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99617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23220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78960"/>
                  </a:ext>
                </a:extLst>
              </a:tr>
              <a:tr h="23697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78114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84277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81312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76781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05792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</a:rPr>
                        <a:t>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</a:rPr>
                        <a:t>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97105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33871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fontAlgn="auto"/>
                      <a:r>
                        <a:rPr lang="ja-JP" altLang="en-US" sz="1500" u="none" strike="noStrike" dirty="0">
                          <a:effectLst/>
                        </a:rPr>
                        <a:t>自城</a:t>
                      </a:r>
                      <a:endParaRPr lang="ja-JP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15580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　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316" marR="5316" marT="531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726551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18F9B41-B844-4A05-8DCF-46725418D54D}"/>
              </a:ext>
            </a:extLst>
          </p:cNvPr>
          <p:cNvSpPr txBox="1"/>
          <p:nvPr/>
        </p:nvSpPr>
        <p:spPr>
          <a:xfrm>
            <a:off x="6749142" y="5906974"/>
            <a:ext cx="467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マップの例</a:t>
            </a:r>
            <a:endParaRPr kumimoji="1" lang="en-US" altLang="ja-JP" sz="1600" dirty="0"/>
          </a:p>
          <a:p>
            <a:r>
              <a:rPr kumimoji="1" lang="ja-JP" altLang="en-US" sz="1600" dirty="0"/>
              <a:t>（戦場に川が流れていて橋が２つかかっている）</a:t>
            </a:r>
          </a:p>
        </p:txBody>
      </p:sp>
    </p:spTree>
    <p:extLst>
      <p:ext uri="{BB962C8B-B14F-4D97-AF65-F5344CB8AC3E}">
        <p14:creationId xmlns:p14="http://schemas.microsoft.com/office/powerpoint/2010/main" val="190260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36AB124-0A05-4509-8D66-6ED893E3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743" y="2414831"/>
            <a:ext cx="1980973" cy="270261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CF5209-8A17-4DAA-875E-FAF06C005978}"/>
              </a:ext>
            </a:extLst>
          </p:cNvPr>
          <p:cNvSpPr txBox="1"/>
          <p:nvPr/>
        </p:nvSpPr>
        <p:spPr>
          <a:xfrm>
            <a:off x="1407886" y="918065"/>
            <a:ext cx="9376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ea typeface="HGP創英角ｺﾞｼｯｸUB" panose="020B0900000000000000" pitchFamily="50" charset="-128"/>
              </a:rPr>
              <a:t>個性豊かな武将たちを使いこなせ！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4EF4EB-1D73-4F92-9251-7DF5F7CA2C72}"/>
              </a:ext>
            </a:extLst>
          </p:cNvPr>
          <p:cNvSpPr txBox="1"/>
          <p:nvPr/>
        </p:nvSpPr>
        <p:spPr>
          <a:xfrm>
            <a:off x="1509484" y="2381062"/>
            <a:ext cx="62992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各キャラクターによって違う個性</a:t>
            </a:r>
            <a:endParaRPr kumimoji="1" lang="en-US" altLang="ja-JP" sz="2400" dirty="0"/>
          </a:p>
          <a:p>
            <a:r>
              <a:rPr kumimoji="1" lang="ja-JP" altLang="en-US" dirty="0"/>
              <a:t>　攻撃力が高い、体力が多いなど各武将で違う特徴がある。　　</a:t>
            </a:r>
            <a:endParaRPr kumimoji="1" lang="en-US" altLang="ja-JP" dirty="0"/>
          </a:p>
          <a:p>
            <a:r>
              <a:rPr kumimoji="1" lang="ja-JP" altLang="en-US" dirty="0"/>
              <a:t>　また剣、槍、鉄砲、弓と</a:t>
            </a:r>
            <a:r>
              <a:rPr kumimoji="1" lang="en-US" altLang="ja-JP" dirty="0"/>
              <a:t>4</a:t>
            </a:r>
            <a:r>
              <a:rPr kumimoji="1" lang="ja-JP" altLang="en-US" dirty="0"/>
              <a:t>種類の武器の適正によって</a:t>
            </a:r>
            <a:endParaRPr kumimoji="1" lang="en-US" altLang="ja-JP" dirty="0"/>
          </a:p>
          <a:p>
            <a:r>
              <a:rPr kumimoji="1" lang="ja-JP" altLang="en-US" dirty="0"/>
              <a:t>　様々な武将が活躍する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A3D8BD-062E-47C6-B72D-9FC1E100ED0D}"/>
              </a:ext>
            </a:extLst>
          </p:cNvPr>
          <p:cNvSpPr txBox="1"/>
          <p:nvPr/>
        </p:nvSpPr>
        <p:spPr>
          <a:xfrm>
            <a:off x="1509485" y="5183947"/>
            <a:ext cx="6865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レベルを上げて、どんどん強化！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ja-JP" altLang="en-US" dirty="0"/>
              <a:t>数々の戦を経験して経験値をもらい、さらに強く育てよう！</a:t>
            </a:r>
            <a:endParaRPr kumimoji="1" lang="en-US" altLang="ja-JP" dirty="0"/>
          </a:p>
          <a:p>
            <a:r>
              <a:rPr kumimoji="1" lang="ja-JP" altLang="en-US" dirty="0"/>
              <a:t>　武器も鍛冶屋で強化して、ステータスアップ！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1643BE-40E8-4B73-B76C-C96AC89A840E}"/>
              </a:ext>
            </a:extLst>
          </p:cNvPr>
          <p:cNvSpPr txBox="1"/>
          <p:nvPr/>
        </p:nvSpPr>
        <p:spPr>
          <a:xfrm>
            <a:off x="1509484" y="3921004"/>
            <a:ext cx="6299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より強い武器を手に入れよう</a:t>
            </a:r>
            <a:endParaRPr kumimoji="1" lang="en-US" altLang="ja-JP" sz="2400" dirty="0"/>
          </a:p>
          <a:p>
            <a:r>
              <a:rPr kumimoji="1" lang="ja-JP" altLang="en-US" dirty="0"/>
              <a:t>　行商人と交換して、強い武器を揃えよう。</a:t>
            </a:r>
            <a:endParaRPr kumimoji="1" lang="en-US" altLang="ja-JP" dirty="0"/>
          </a:p>
          <a:p>
            <a:r>
              <a:rPr kumimoji="1" lang="ja-JP" altLang="en-US" dirty="0"/>
              <a:t>　倒した敵から奪ってくることも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6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70CAF-62A5-4CC3-AF53-EA1EF43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914814"/>
          </a:xfrm>
        </p:spPr>
        <p:txBody>
          <a:bodyPr>
            <a:normAutofit fontScale="90000"/>
          </a:bodyPr>
          <a:lstStyle/>
          <a:p>
            <a:pPr algn="ctr"/>
            <a:br>
              <a:rPr kumimoji="1" lang="en-US" altLang="ja-JP" sz="3200" dirty="0"/>
            </a:br>
            <a:br>
              <a:rPr kumimoji="1" lang="en-US" altLang="ja-JP" sz="3200" dirty="0"/>
            </a:br>
            <a:br>
              <a:rPr kumimoji="1" lang="en-US" altLang="ja-JP" sz="3200" dirty="0"/>
            </a:br>
            <a:br>
              <a:rPr kumimoji="1" lang="en-US" altLang="ja-JP" sz="3200" dirty="0"/>
            </a:br>
            <a:endParaRPr kumimoji="1"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5639F5-5261-4771-974D-F0F925C1F73B}"/>
              </a:ext>
            </a:extLst>
          </p:cNvPr>
          <p:cNvSpPr txBox="1"/>
          <p:nvPr/>
        </p:nvSpPr>
        <p:spPr>
          <a:xfrm>
            <a:off x="1632857" y="954085"/>
            <a:ext cx="9307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ea typeface="HGP創英角ｺﾞｼｯｸUB" panose="020B0900000000000000" pitchFamily="50" charset="-128"/>
              </a:rPr>
              <a:t>新しい戦略シュミレーションゲーム！</a:t>
            </a:r>
          </a:p>
        </p:txBody>
      </p:sp>
      <p:pic>
        <p:nvPicPr>
          <p:cNvPr id="19" name="コンテンツ プレースホルダー 5" descr="女性, 立つ, 持つ, 若い が含まれている画像&#10;&#10;自動的に生成された説明">
            <a:extLst>
              <a:ext uri="{FF2B5EF4-FFF2-40B4-BE49-F238E27FC236}">
                <a16:creationId xmlns:a16="http://schemas.microsoft.com/office/drawing/2014/main" id="{958F7B6D-156F-4BBA-9D34-78620AD92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64" y="2457069"/>
            <a:ext cx="3460880" cy="1943861"/>
          </a:xfr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6583FF8-A222-4045-A987-13DD42AC7F2E}"/>
              </a:ext>
            </a:extLst>
          </p:cNvPr>
          <p:cNvSpPr/>
          <p:nvPr/>
        </p:nvSpPr>
        <p:spPr>
          <a:xfrm>
            <a:off x="827314" y="2549464"/>
            <a:ext cx="51453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自分だけの歴史を刻める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　　</a:t>
            </a:r>
            <a:r>
              <a:rPr kumimoji="1" lang="ja-JP" altLang="en-US" dirty="0"/>
              <a:t>オリジナルキャラクターを城主として、</a:t>
            </a:r>
            <a:endParaRPr kumimoji="1" lang="en-US" altLang="ja-JP" dirty="0"/>
          </a:p>
          <a:p>
            <a:r>
              <a:rPr kumimoji="1" lang="ja-JP" altLang="en-US" dirty="0"/>
              <a:t>　　思うがままに戦国時代を生き抜け。</a:t>
            </a:r>
            <a:endParaRPr kumimoji="1" lang="en-US" altLang="ja-JP" dirty="0"/>
          </a:p>
          <a:p>
            <a:r>
              <a:rPr kumimoji="1" lang="ja-JP" altLang="en-US" dirty="0"/>
              <a:t>　　君自身が天下統一を果たすかも？！</a:t>
            </a:r>
            <a:endParaRPr kumimoji="1" lang="en-US" altLang="ja-JP" dirty="0"/>
          </a:p>
          <a:p>
            <a:endParaRPr kumimoji="1" lang="en-US" altLang="ja-JP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武器や地形を駆使して勝利を目指す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　　広大な戦場を、行動に制限がある中、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　　最も効果のある作戦で勝利に導け！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　</a:t>
            </a:r>
            <a:endParaRPr kumimoji="1" lang="en-US" altLang="ja-JP" dirty="0">
              <a:latin typeface="+mn-ea"/>
            </a:endParaRPr>
          </a:p>
          <a:p>
            <a:endParaRPr kumimoji="1" lang="en-US" altLang="ja-JP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夢の最強軍団が作ることができる！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　　織田信長、武田信玄、島津義弘など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　　ここでしか見れない軍で天下統一だ！</a:t>
            </a:r>
            <a:endParaRPr kumimoji="1" lang="en-US" altLang="ja-JP" dirty="0">
              <a:latin typeface="+mn-ea"/>
            </a:endParaRPr>
          </a:p>
        </p:txBody>
      </p:sp>
      <p:pic>
        <p:nvPicPr>
          <p:cNvPr id="4098" name="Picture 2" descr="ソース画像を表示">
            <a:extLst>
              <a:ext uri="{FF2B5EF4-FFF2-40B4-BE49-F238E27FC236}">
                <a16:creationId xmlns:a16="http://schemas.microsoft.com/office/drawing/2014/main" id="{F404ABEF-970C-4BE2-AE3D-4EE4C4D0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613" y="4876800"/>
            <a:ext cx="1566182" cy="156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図 22" descr="人, 屋内, 衣類, 人形 が含まれている画像&#10;&#10;自動的に生成された説明">
            <a:extLst>
              <a:ext uri="{FF2B5EF4-FFF2-40B4-BE49-F238E27FC236}">
                <a16:creationId xmlns:a16="http://schemas.microsoft.com/office/drawing/2014/main" id="{CDCF9E99-6BED-44D1-ACCE-3290A7707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27" y="4876800"/>
            <a:ext cx="1566182" cy="1566182"/>
          </a:xfrm>
          <a:prstGeom prst="rect">
            <a:avLst/>
          </a:prstGeom>
        </p:spPr>
      </p:pic>
      <p:pic>
        <p:nvPicPr>
          <p:cNvPr id="25" name="図 24" descr="人, 屋外, 女性, 衣類 が含まれている画像&#10;&#10;自動的に生成された説明">
            <a:extLst>
              <a:ext uri="{FF2B5EF4-FFF2-40B4-BE49-F238E27FC236}">
                <a16:creationId xmlns:a16="http://schemas.microsoft.com/office/drawing/2014/main" id="{FAAA2773-3556-421C-BE56-C85E58517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95" y="4876800"/>
            <a:ext cx="1566182" cy="15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4FDAE-1880-4950-8A1E-A29148B0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9" y="2587402"/>
            <a:ext cx="5252942" cy="3778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/>
              <a:t>武器適正を上げて、上位武器へ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ja-JP" altLang="en-US" dirty="0"/>
              <a:t>武将を育てると、騎馬や大砲など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特殊能力を持っている武器に変化！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強化した軍団で敵を蹴散らせ！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領地内の特産品で貿易をしよう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ja-JP" altLang="en-US" dirty="0"/>
              <a:t>各地にある特産品や名産品で貿易をして、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ja-JP" altLang="en-US" dirty="0"/>
              <a:t>強い武器やアイテムを獲得だ！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1600" dirty="0"/>
              <a:t>　　</a:t>
            </a:r>
            <a:endParaRPr kumimoji="1" lang="en-US" altLang="ja-JP" sz="16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2070ECC-2B45-4052-8A84-97BC0B38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53" y="2761795"/>
            <a:ext cx="1063640" cy="10697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189FFE-CFB9-465B-8D12-3C6F00E5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ea typeface="HGP創英角ｺﾞｼｯｸUB" panose="020B0900000000000000" pitchFamily="50" charset="-128"/>
              </a:rPr>
              <a:t>まだまだ広がる戦国の世</a:t>
            </a:r>
          </a:p>
        </p:txBody>
      </p:sp>
      <p:pic>
        <p:nvPicPr>
          <p:cNvPr id="5" name="図 4" descr="輸送, 船舶, 座る, 大きい が含まれている画像&#10;&#10;自動的に生成された説明">
            <a:extLst>
              <a:ext uri="{FF2B5EF4-FFF2-40B4-BE49-F238E27FC236}">
                <a16:creationId xmlns:a16="http://schemas.microsoft.com/office/drawing/2014/main" id="{009E6B62-0E2B-49B3-8F53-AE301D450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472" y="4682860"/>
            <a:ext cx="2486346" cy="1862137"/>
          </a:xfrm>
          <a:prstGeom prst="rect">
            <a:avLst/>
          </a:prstGeom>
        </p:spPr>
      </p:pic>
      <p:sp>
        <p:nvSpPr>
          <p:cNvPr id="6" name="矢印: 上下 5">
            <a:extLst>
              <a:ext uri="{FF2B5EF4-FFF2-40B4-BE49-F238E27FC236}">
                <a16:creationId xmlns:a16="http://schemas.microsoft.com/office/drawing/2014/main" id="{E257C497-A6E4-4ECA-90ED-90F1322B8D92}"/>
              </a:ext>
            </a:extLst>
          </p:cNvPr>
          <p:cNvSpPr/>
          <p:nvPr/>
        </p:nvSpPr>
        <p:spPr>
          <a:xfrm rot="5400000">
            <a:off x="8601156" y="4945344"/>
            <a:ext cx="661825" cy="1216152"/>
          </a:xfrm>
          <a:prstGeom prst="up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食品, ガラス, 光 が含まれている画像&#10;&#10;自動的に生成された説明">
            <a:extLst>
              <a:ext uri="{FF2B5EF4-FFF2-40B4-BE49-F238E27FC236}">
                <a16:creationId xmlns:a16="http://schemas.microsoft.com/office/drawing/2014/main" id="{BE856C8B-5F83-4C4B-B417-68C00EA5E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55" y="5208365"/>
            <a:ext cx="1349837" cy="115728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44C43DA-0D90-4D67-B0FA-6467E388B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71" y="4914595"/>
            <a:ext cx="892591" cy="10697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8324AD3-B2A6-4E04-BC39-735E1A431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548" flipH="1">
            <a:off x="7316212" y="4922701"/>
            <a:ext cx="1006935" cy="1053538"/>
          </a:xfrm>
          <a:prstGeom prst="rect">
            <a:avLst/>
          </a:prstGeom>
        </p:spPr>
      </p:pic>
      <p:sp>
        <p:nvSpPr>
          <p:cNvPr id="15" name="矢印: 下 14">
            <a:extLst>
              <a:ext uri="{FF2B5EF4-FFF2-40B4-BE49-F238E27FC236}">
                <a16:creationId xmlns:a16="http://schemas.microsoft.com/office/drawing/2014/main" id="{C05038CC-20FF-4652-A61F-1FF0D6A40825}"/>
              </a:ext>
            </a:extLst>
          </p:cNvPr>
          <p:cNvSpPr/>
          <p:nvPr/>
        </p:nvSpPr>
        <p:spPr>
          <a:xfrm rot="16200000">
            <a:off x="8501795" y="2919926"/>
            <a:ext cx="879202" cy="534877"/>
          </a:xfrm>
          <a:prstGeom prst="down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ダイアグラム&#10;&#10;自動的に生成された説明">
            <a:extLst>
              <a:ext uri="{FF2B5EF4-FFF2-40B4-BE49-F238E27FC236}">
                <a16:creationId xmlns:a16="http://schemas.microsoft.com/office/drawing/2014/main" id="{BE7F6E8F-FAE2-4784-948E-BCA7AB4DA9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472" y="2310317"/>
            <a:ext cx="1864165" cy="20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0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1752</TotalTime>
  <Words>844</Words>
  <Application>Microsoft Office PowerPoint</Application>
  <PresentationFormat>ワイド画面</PresentationFormat>
  <Paragraphs>344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メイリオ</vt:lpstr>
      <vt:lpstr>游ゴシック</vt:lpstr>
      <vt:lpstr>Abadi</vt:lpstr>
      <vt:lpstr>Arial</vt:lpstr>
      <vt:lpstr>Century Gothic</vt:lpstr>
      <vt:lpstr>Wingdings 3</vt:lpstr>
      <vt:lpstr>イオン ボードルーム</vt:lpstr>
      <vt:lpstr>PowerPoint プレゼンテーション</vt:lpstr>
      <vt:lpstr>自分の望む歴史を創ろう</vt:lpstr>
      <vt:lpstr>PowerPoint プレゼンテーション</vt:lpstr>
      <vt:lpstr>PowerPoint プレゼンテーション</vt:lpstr>
      <vt:lpstr>    </vt:lpstr>
      <vt:lpstr>まだまだ広がる戦国の世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rad_atk120@outlook.jp</dc:creator>
  <cp:lastModifiedBy>rad_atk120@outlook.jp</cp:lastModifiedBy>
  <cp:revision>46</cp:revision>
  <dcterms:created xsi:type="dcterms:W3CDTF">2021-03-06T20:19:03Z</dcterms:created>
  <dcterms:modified xsi:type="dcterms:W3CDTF">2021-03-13T21:04:26Z</dcterms:modified>
</cp:coreProperties>
</file>