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8"/>
  </p:notesMasterIdLst>
  <p:handoutMasterIdLst>
    <p:handoutMasterId r:id="rId18"/>
  </p:handoutMasterIdLst>
  <p:sldIdLst>
    <p:sldId id="257" r:id="rId4"/>
    <p:sldId id="261" r:id="rId5"/>
    <p:sldId id="258" r:id="rId6"/>
    <p:sldId id="259" r:id="rId7"/>
    <p:sldId id="260" r:id="rId9"/>
    <p:sldId id="265" r:id="rId10"/>
    <p:sldId id="268" r:id="rId11"/>
    <p:sldId id="269" r:id="rId12"/>
    <p:sldId id="270" r:id="rId13"/>
    <p:sldId id="271" r:id="rId14"/>
    <p:sldId id="273" r:id="rId15"/>
    <p:sldId id="274" r:id="rId16"/>
    <p:sldId id="275"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2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2974C7-F567-4A2B-8778-356149E5D15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E05C80-E68E-4553-BA05-4E47BFCC389F}"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5A3F0BDB-B9A7-4DB5-976D-1305BB75B12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2576">
        <p14:conveyor dir="l"/>
      </p:transition>
    </mc:Choice>
    <mc:Fallback>
      <p:transition spd="slow" advTm="2576">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688"/>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0"/>
            <a:ext cx="10972800" cy="452543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8E05C80-E68E-4553-BA05-4E47BFCC389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5A3F0BDB-B9A7-4DB5-976D-1305BB75B126}"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0" r:id="rId1"/>
  </p:sldLayoutIdLst>
  <mc:AlternateContent xmlns:mc="http://schemas.openxmlformats.org/markup-compatibility/2006">
    <mc:Choice xmlns:p14="http://schemas.microsoft.com/office/powerpoint/2010/main" Requires="p14">
      <p:transition spd="slow" p14:dur="1600" advTm="2576">
        <p14:conveyor dir="l"/>
      </p:transition>
    </mc:Choice>
    <mc:Fallback>
      <p:transition spd="slow" advTm="2576">
        <p:fade/>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935759" y="908720"/>
            <a:ext cx="4320480" cy="4320480"/>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4000" b="1" dirty="0">
                <a:solidFill>
                  <a:prstClr val="white"/>
                </a:solidFill>
                <a:latin typeface="微软雅黑" panose="020B0503020204020204" charset="-122"/>
                <a:ea typeface="微软雅黑" panose="020B0503020204020204" charset="-122"/>
                <a:cs typeface="Ebrima" panose="02000000000000000000" pitchFamily="2" charset="0"/>
              </a:rPr>
              <a:t>安全安装</a:t>
            </a:r>
            <a:endParaRPr lang="zh-CN" altLang="en-US" sz="4000" b="1" dirty="0">
              <a:solidFill>
                <a:prstClr val="white"/>
              </a:solidFill>
              <a:latin typeface="微软雅黑" panose="020B0503020204020204" charset="-122"/>
              <a:ea typeface="微软雅黑" panose="020B0503020204020204" charset="-122"/>
              <a:cs typeface="Ebrima" panose="02000000000000000000" pitchFamily="2" charset="0"/>
            </a:endParaRPr>
          </a:p>
          <a:p>
            <a:pPr algn="ctr"/>
            <a:r>
              <a:rPr lang="zh-CN" altLang="en-US" sz="4000" b="1" dirty="0">
                <a:solidFill>
                  <a:prstClr val="white"/>
                </a:solidFill>
                <a:latin typeface="微软雅黑" panose="020B0503020204020204" charset="-122"/>
                <a:ea typeface="微软雅黑" panose="020B0503020204020204" charset="-122"/>
                <a:cs typeface="Ebrima" panose="02000000000000000000" pitchFamily="2" charset="0"/>
              </a:rPr>
              <a:t>安全配置</a:t>
            </a:r>
            <a:endParaRPr lang="zh-CN" altLang="en-US" sz="4000" b="1" dirty="0">
              <a:solidFill>
                <a:prstClr val="white"/>
              </a:solidFill>
              <a:latin typeface="微软雅黑" panose="020B0503020204020204" charset="-122"/>
              <a:ea typeface="微软雅黑" panose="020B0503020204020204" charset="-122"/>
              <a:cs typeface="Ebrima" panose="02000000000000000000" pitchFamily="2" charset="0"/>
            </a:endParaRPr>
          </a:p>
        </p:txBody>
      </p:sp>
      <p:sp>
        <p:nvSpPr>
          <p:cNvPr id="3" name="圆角矩形 2"/>
          <p:cNvSpPr/>
          <p:nvPr/>
        </p:nvSpPr>
        <p:spPr>
          <a:xfrm>
            <a:off x="3305689" y="3128967"/>
            <a:ext cx="5580620" cy="1140127"/>
          </a:xfrm>
          <a:prstGeom prst="roundRect">
            <a:avLst/>
          </a:prstGeom>
          <a:solidFill>
            <a:schemeClr val="bg1"/>
          </a:solidFill>
          <a:ln w="76200">
            <a:solidFill>
              <a:srgbClr val="005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265" b="1" dirty="0">
                <a:solidFill>
                  <a:srgbClr val="005688"/>
                </a:solidFill>
                <a:latin typeface="Ebrima" panose="02000000000000000000" pitchFamily="2" charset="0"/>
                <a:cs typeface="Ebrima" panose="02000000000000000000" pitchFamily="2" charset="0"/>
              </a:rPr>
              <a:t>Windows NT</a:t>
            </a:r>
            <a:endParaRPr lang="en-US" altLang="zh-CN" sz="4265" b="1" dirty="0">
              <a:solidFill>
                <a:srgbClr val="005688"/>
              </a:solidFill>
              <a:latin typeface="Ebrima" panose="02000000000000000000" pitchFamily="2" charset="0"/>
              <a:cs typeface="Ebrima" panose="02000000000000000000" pitchFamily="2" charset="0"/>
            </a:endParaRPr>
          </a:p>
        </p:txBody>
      </p:sp>
      <p:sp>
        <p:nvSpPr>
          <p:cNvPr id="4" name="TextBox 3"/>
          <p:cNvSpPr txBox="1"/>
          <p:nvPr/>
        </p:nvSpPr>
        <p:spPr>
          <a:xfrm>
            <a:off x="2915647" y="5598917"/>
            <a:ext cx="6360707" cy="378460"/>
          </a:xfrm>
          <a:prstGeom prst="rect">
            <a:avLst/>
          </a:prstGeom>
          <a:noFill/>
        </p:spPr>
        <p:txBody>
          <a:bodyPr wrap="square" rtlCol="0">
            <a:spAutoFit/>
          </a:bodyPr>
          <a:lstStyle/>
          <a:p>
            <a:pPr algn="ctr"/>
            <a:r>
              <a:rPr lang="zh-CN" altLang="en-US" sz="1865" dirty="0">
                <a:solidFill>
                  <a:prstClr val="white"/>
                </a:solidFill>
                <a:latin typeface="微软雅黑" panose="020B0503020204020204" charset="-122"/>
                <a:ea typeface="微软雅黑" panose="020B0503020204020204" charset="-122"/>
                <a:cs typeface="微软雅黑" panose="020B0503020204020204" charset="-122"/>
              </a:rPr>
              <a:t>福州大学 </a:t>
            </a:r>
            <a:r>
              <a:rPr lang="en-US" altLang="zh-CN" sz="1865" dirty="0">
                <a:solidFill>
                  <a:prstClr val="white"/>
                </a:solidFill>
                <a:latin typeface="微软雅黑" panose="020B0503020204020204" charset="-122"/>
                <a:ea typeface="微软雅黑" panose="020B0503020204020204" charset="-122"/>
                <a:cs typeface="微软雅黑" panose="020B0503020204020204" charset="-122"/>
              </a:rPr>
              <a:t>18</a:t>
            </a:r>
            <a:r>
              <a:rPr lang="zh-CN" altLang="en-US" sz="1865" dirty="0">
                <a:solidFill>
                  <a:prstClr val="white"/>
                </a:solidFill>
                <a:latin typeface="微软雅黑" panose="020B0503020204020204" charset="-122"/>
                <a:ea typeface="微软雅黑" panose="020B0503020204020204" charset="-122"/>
                <a:cs typeface="微软雅黑" panose="020B0503020204020204" charset="-122"/>
              </a:rPr>
              <a:t>级 信息安全一班 苏煜程及其</a:t>
            </a:r>
            <a:r>
              <a:rPr lang="en-US" altLang="zh-CN" sz="1865" dirty="0">
                <a:solidFill>
                  <a:prstClr val="white"/>
                </a:solidFill>
                <a:latin typeface="微软雅黑" panose="020B0503020204020204" charset="-122"/>
                <a:ea typeface="微软雅黑" panose="020B0503020204020204" charset="-122"/>
                <a:cs typeface="微软雅黑" panose="020B0503020204020204" charset="-122"/>
              </a:rPr>
              <a:t>404</a:t>
            </a:r>
            <a:r>
              <a:rPr lang="zh-CN" altLang="en-US" sz="1865" dirty="0">
                <a:solidFill>
                  <a:prstClr val="white"/>
                </a:solidFill>
                <a:latin typeface="微软雅黑" panose="020B0503020204020204" charset="-122"/>
                <a:ea typeface="微软雅黑" panose="020B0503020204020204" charset="-122"/>
                <a:cs typeface="微软雅黑" panose="020B0503020204020204" charset="-122"/>
              </a:rPr>
              <a:t>团队</a:t>
            </a:r>
            <a:endParaRPr lang="zh-CN" altLang="en-US" sz="1865" dirty="0">
              <a:solidFill>
                <a:prstClr val="white"/>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2576">
        <p14:conveyor dir="l"/>
      </p:transition>
    </mc:Choice>
    <mc:Fallback>
      <p:transition spd="slow" advTm="2576">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6"/>
          <p:cNvGrpSpPr/>
          <p:nvPr/>
        </p:nvGrpSpPr>
        <p:grpSpPr>
          <a:xfrm>
            <a:off x="335280" y="310515"/>
            <a:ext cx="10975340" cy="506767"/>
            <a:chOff x="251520" y="232723"/>
            <a:chExt cx="1350150" cy="380075"/>
          </a:xfrm>
        </p:grpSpPr>
        <p:sp>
          <p:nvSpPr>
            <p:cNvPr id="2" name="任意多边形 1"/>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65"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02</a:t>
              </a:r>
              <a:endParaRPr lang="zh-CN" altLang="en-US" sz="2665" b="1" i="1" dirty="0">
                <a:solidFill>
                  <a:srgbClr val="005688"/>
                </a:solidFill>
                <a:latin typeface="Ebrima" panose="02000000000000000000" pitchFamily="2" charset="0"/>
                <a:cs typeface="Ebrima" panose="02000000000000000000" pitchFamily="2" charset="0"/>
              </a:endParaRPr>
            </a:p>
          </p:txBody>
        </p:sp>
        <p:sp>
          <p:nvSpPr>
            <p:cNvPr id="5" name="TextBox 4"/>
            <p:cNvSpPr txBox="1"/>
            <p:nvPr/>
          </p:nvSpPr>
          <p:spPr>
            <a:xfrm>
              <a:off x="746575" y="232723"/>
              <a:ext cx="855095" cy="376237"/>
            </a:xfrm>
            <a:prstGeom prst="rect">
              <a:avLst/>
            </a:prstGeom>
            <a:noFill/>
          </p:spPr>
          <p:txBody>
            <a:bodyPr wrap="square" rtlCol="0">
              <a:spAutoFit/>
            </a:bodyPr>
            <a:lstStyle/>
            <a:p>
              <a:pPr algn="ctr"/>
              <a:r>
                <a:rPr lang="zh-CN" altLang="en-US" sz="2665" b="1" i="1" dirty="0" smtClean="0">
                  <a:solidFill>
                    <a:prstClr val="white"/>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cs typeface="微软雅黑 Light" panose="020B0502040204020203" charset="-122"/>
                </a:rPr>
                <a:t>如何安装</a:t>
              </a:r>
              <a:r>
                <a:rPr lang="en-US" altLang="zh-CN" sz="2665" b="1" i="1" dirty="0" smtClean="0">
                  <a:solidFill>
                    <a:prstClr val="white"/>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cs typeface="微软雅黑 Light" panose="020B0502040204020203" charset="-122"/>
                </a:rPr>
                <a:t>Windows10</a:t>
              </a:r>
              <a:r>
                <a:rPr lang="zh-CN" altLang="en-US" sz="2665" b="1" i="1" dirty="0" smtClean="0">
                  <a:solidFill>
                    <a:prstClr val="white"/>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cs typeface="微软雅黑 Light" panose="020B0502040204020203" charset="-122"/>
                </a:rPr>
                <a:t>系统</a:t>
              </a:r>
              <a:endParaRPr lang="zh-CN" altLang="en-US" sz="2665" b="1" i="1" dirty="0" smtClean="0">
                <a:solidFill>
                  <a:prstClr val="white"/>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cs typeface="微软雅黑 Light" panose="020B0502040204020203" charset="-122"/>
              </a:endParaRPr>
            </a:p>
          </p:txBody>
        </p:sp>
      </p:grpSp>
      <p:grpSp>
        <p:nvGrpSpPr>
          <p:cNvPr id="4" name="组合 19"/>
          <p:cNvGrpSpPr/>
          <p:nvPr/>
        </p:nvGrpSpPr>
        <p:grpSpPr>
          <a:xfrm>
            <a:off x="0" y="1806284"/>
            <a:ext cx="4298113" cy="782400"/>
            <a:chOff x="0" y="1354713"/>
            <a:chExt cx="3223585" cy="586800"/>
          </a:xfrm>
          <a:effectLst>
            <a:outerShdw blurRad="50800" dist="38100" dir="2700000" algn="tl" rotWithShape="0">
              <a:prstClr val="black">
                <a:alpha val="40000"/>
              </a:prstClr>
            </a:outerShdw>
          </a:effectLst>
        </p:grpSpPr>
        <p:sp>
          <p:nvSpPr>
            <p:cNvPr id="12" name="矩形 11"/>
            <p:cNvSpPr/>
            <p:nvPr/>
          </p:nvSpPr>
          <p:spPr>
            <a:xfrm>
              <a:off x="0" y="1356615"/>
              <a:ext cx="2906816" cy="584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5688"/>
                  </a:solidFill>
                  <a:latin typeface="微软雅黑" panose="020B0503020204020204" charset="-122"/>
                  <a:ea typeface="微软雅黑" panose="020B0503020204020204" charset="-122"/>
                  <a:cs typeface="微软雅黑" panose="020B0503020204020204" charset="-122"/>
                </a:rPr>
                <a:t>固态硬盘</a:t>
              </a:r>
              <a:r>
                <a:rPr lang="en-US" altLang="zh-CN" sz="2400" b="1" dirty="0">
                  <a:solidFill>
                    <a:srgbClr val="005688"/>
                  </a:solidFill>
                  <a:latin typeface="微软雅黑" panose="020B0503020204020204" charset="-122"/>
                  <a:ea typeface="微软雅黑" panose="020B0503020204020204" charset="-122"/>
                  <a:cs typeface="微软雅黑" panose="020B0503020204020204" charset="-122"/>
                </a:rPr>
                <a:t>4K</a:t>
              </a:r>
              <a:r>
                <a:rPr lang="zh-CN" altLang="en-US" sz="2400" b="1" dirty="0">
                  <a:solidFill>
                    <a:srgbClr val="005688"/>
                  </a:solidFill>
                  <a:latin typeface="微软雅黑" panose="020B0503020204020204" charset="-122"/>
                  <a:ea typeface="微软雅黑" panose="020B0503020204020204" charset="-122"/>
                  <a:cs typeface="微软雅黑" panose="020B0503020204020204" charset="-122"/>
                </a:rPr>
                <a:t>对齐</a:t>
              </a:r>
              <a:endParaRPr lang="zh-CN" altLang="en-US" sz="2400" b="1" dirty="0">
                <a:solidFill>
                  <a:srgbClr val="005688"/>
                </a:solidFill>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a:off x="2636785" y="1354713"/>
              <a:ext cx="586800" cy="586800"/>
            </a:xfrm>
            <a:prstGeom prst="ellipse">
              <a:avLst/>
            </a:prstGeom>
            <a:solidFill>
              <a:srgbClr val="0056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dirty="0" smtClean="0">
                  <a:solidFill>
                    <a:prstClr val="white"/>
                  </a:solidFill>
                  <a:latin typeface="Ebrima" panose="02000000000000000000" pitchFamily="2" charset="0"/>
                  <a:ea typeface="Ebrima" panose="02000000000000000000" pitchFamily="2" charset="0"/>
                  <a:cs typeface="Ebrima" panose="02000000000000000000" pitchFamily="2" charset="0"/>
                </a:rPr>
                <a:t>01</a:t>
              </a:r>
              <a:endParaRPr lang="zh-CN" altLang="en-US" sz="2135" dirty="0">
                <a:solidFill>
                  <a:prstClr val="white"/>
                </a:solidFill>
                <a:latin typeface="Ebrima" panose="02000000000000000000" pitchFamily="2" charset="0"/>
                <a:cs typeface="Ebrima" panose="02000000000000000000" pitchFamily="2" charset="0"/>
              </a:endParaRPr>
            </a:p>
          </p:txBody>
        </p:sp>
      </p:grpSp>
      <p:grpSp>
        <p:nvGrpSpPr>
          <p:cNvPr id="6" name="组合 20"/>
          <p:cNvGrpSpPr/>
          <p:nvPr/>
        </p:nvGrpSpPr>
        <p:grpSpPr>
          <a:xfrm>
            <a:off x="1" y="3429000"/>
            <a:ext cx="5558252" cy="782400"/>
            <a:chOff x="1" y="2571750"/>
            <a:chExt cx="4168689" cy="586800"/>
          </a:xfrm>
          <a:effectLst>
            <a:outerShdw blurRad="50800" dist="38100" dir="2700000" algn="tl" rotWithShape="0">
              <a:prstClr val="black">
                <a:alpha val="40000"/>
              </a:prstClr>
            </a:outerShdw>
          </a:effectLst>
        </p:grpSpPr>
        <p:sp>
          <p:nvSpPr>
            <p:cNvPr id="16" name="矩形 15"/>
            <p:cNvSpPr/>
            <p:nvPr/>
          </p:nvSpPr>
          <p:spPr>
            <a:xfrm>
              <a:off x="1" y="2573652"/>
              <a:ext cx="3851920" cy="584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a:solidFill>
                    <a:srgbClr val="005688"/>
                  </a:solidFill>
                  <a:latin typeface="微软雅黑" panose="020B0503020204020204" charset="-122"/>
                  <a:ea typeface="微软雅黑" panose="020B0503020204020204" charset="-122"/>
                </a:rPr>
                <a:t>使用</a:t>
              </a:r>
              <a:r>
                <a:rPr sz="2400" b="1" dirty="0">
                  <a:solidFill>
                    <a:srgbClr val="005688"/>
                  </a:solidFill>
                  <a:latin typeface="微软雅黑" panose="020B0503020204020204" charset="-122"/>
                  <a:ea typeface="微软雅黑" panose="020B0503020204020204" charset="-122"/>
                </a:rPr>
                <a:t>UEFI+GPT</a:t>
              </a:r>
              <a:endParaRPr sz="2400" b="1" dirty="0">
                <a:solidFill>
                  <a:srgbClr val="005688"/>
                </a:solidFill>
                <a:latin typeface="微软雅黑" panose="020B0503020204020204" charset="-122"/>
                <a:ea typeface="微软雅黑" panose="020B0503020204020204" charset="-122"/>
              </a:endParaRPr>
            </a:p>
          </p:txBody>
        </p:sp>
        <p:sp>
          <p:nvSpPr>
            <p:cNvPr id="17" name="椭圆 16"/>
            <p:cNvSpPr/>
            <p:nvPr/>
          </p:nvSpPr>
          <p:spPr>
            <a:xfrm>
              <a:off x="3581890" y="2571750"/>
              <a:ext cx="586800" cy="586800"/>
            </a:xfrm>
            <a:prstGeom prst="ellipse">
              <a:avLst/>
            </a:prstGeom>
            <a:solidFill>
              <a:srgbClr val="0056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dirty="0" smtClean="0">
                  <a:solidFill>
                    <a:prstClr val="white"/>
                  </a:solidFill>
                  <a:latin typeface="Ebrima" panose="02000000000000000000" pitchFamily="2" charset="0"/>
                  <a:ea typeface="Ebrima" panose="02000000000000000000" pitchFamily="2" charset="0"/>
                  <a:cs typeface="Ebrima" panose="02000000000000000000" pitchFamily="2" charset="0"/>
                </a:rPr>
                <a:t>02</a:t>
              </a:r>
              <a:endParaRPr lang="zh-CN" altLang="en-US" sz="2135" dirty="0">
                <a:solidFill>
                  <a:prstClr val="white"/>
                </a:solidFill>
                <a:latin typeface="Ebrima" panose="02000000000000000000" pitchFamily="2" charset="0"/>
                <a:cs typeface="Ebrima" panose="02000000000000000000" pitchFamily="2" charset="0"/>
              </a:endParaRPr>
            </a:p>
          </p:txBody>
        </p:sp>
      </p:grpSp>
      <p:grpSp>
        <p:nvGrpSpPr>
          <p:cNvPr id="7" name="组合 21"/>
          <p:cNvGrpSpPr/>
          <p:nvPr/>
        </p:nvGrpSpPr>
        <p:grpSpPr>
          <a:xfrm>
            <a:off x="0" y="5046644"/>
            <a:ext cx="6818393" cy="782400"/>
            <a:chOff x="0" y="3784983"/>
            <a:chExt cx="5113795" cy="586800"/>
          </a:xfrm>
          <a:effectLst>
            <a:outerShdw blurRad="50800" dist="38100" dir="2700000" algn="tl" rotWithShape="0">
              <a:prstClr val="black">
                <a:alpha val="40000"/>
              </a:prstClr>
            </a:outerShdw>
          </a:effectLst>
        </p:grpSpPr>
        <p:sp>
          <p:nvSpPr>
            <p:cNvPr id="18" name="矩形 17"/>
            <p:cNvSpPr/>
            <p:nvPr/>
          </p:nvSpPr>
          <p:spPr>
            <a:xfrm>
              <a:off x="0" y="3786885"/>
              <a:ext cx="4797025" cy="584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5688"/>
                  </a:solidFill>
                  <a:latin typeface="微软雅黑" panose="020B0503020204020204" charset="-122"/>
                  <a:ea typeface="微软雅黑" panose="020B0503020204020204" charset="-122"/>
                </a:rPr>
                <a:t>使用优质</a:t>
              </a:r>
              <a:r>
                <a:rPr lang="en-US" altLang="zh-CN" sz="2400" b="1" dirty="0">
                  <a:solidFill>
                    <a:srgbClr val="005688"/>
                  </a:solidFill>
                  <a:latin typeface="微软雅黑" panose="020B0503020204020204" charset="-122"/>
                  <a:ea typeface="微软雅黑" panose="020B0503020204020204" charset="-122"/>
                </a:rPr>
                <a:t>USB3.0</a:t>
              </a:r>
              <a:r>
                <a:rPr lang="zh-CN" altLang="en-US" sz="2400" b="1" dirty="0">
                  <a:solidFill>
                    <a:srgbClr val="005688"/>
                  </a:solidFill>
                  <a:latin typeface="微软雅黑" panose="020B0503020204020204" charset="-122"/>
                  <a:ea typeface="微软雅黑" panose="020B0503020204020204" charset="-122"/>
                </a:rPr>
                <a:t>优</a:t>
              </a:r>
              <a:r>
                <a:rPr lang="zh-CN" altLang="en-US" sz="2400" b="1" dirty="0">
                  <a:solidFill>
                    <a:srgbClr val="005688"/>
                  </a:solidFill>
                  <a:latin typeface="微软雅黑" panose="020B0503020204020204" charset="-122"/>
                  <a:ea typeface="微软雅黑" panose="020B0503020204020204" charset="-122"/>
                </a:rPr>
                <a:t>盘</a:t>
              </a:r>
              <a:r>
                <a:rPr lang="zh-CN" altLang="en-US" sz="2400" b="1" dirty="0">
                  <a:solidFill>
                    <a:srgbClr val="005688"/>
                  </a:solidFill>
                  <a:latin typeface="微软雅黑" panose="020B0503020204020204" charset="-122"/>
                  <a:ea typeface="微软雅黑" panose="020B0503020204020204" charset="-122"/>
                </a:rPr>
                <a:t>作为安装介质</a:t>
              </a:r>
              <a:endParaRPr lang="zh-CN" altLang="en-US" sz="2400" b="1" dirty="0">
                <a:solidFill>
                  <a:srgbClr val="005688"/>
                </a:solidFill>
                <a:latin typeface="微软雅黑" panose="020B0503020204020204" charset="-122"/>
                <a:ea typeface="微软雅黑" panose="020B0503020204020204" charset="-122"/>
              </a:endParaRPr>
            </a:p>
          </p:txBody>
        </p:sp>
        <p:sp>
          <p:nvSpPr>
            <p:cNvPr id="19" name="椭圆 18"/>
            <p:cNvSpPr/>
            <p:nvPr/>
          </p:nvSpPr>
          <p:spPr>
            <a:xfrm>
              <a:off x="4526995" y="3784983"/>
              <a:ext cx="586800" cy="586800"/>
            </a:xfrm>
            <a:prstGeom prst="ellipse">
              <a:avLst/>
            </a:prstGeom>
            <a:solidFill>
              <a:srgbClr val="0056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dirty="0" smtClean="0">
                  <a:solidFill>
                    <a:prstClr val="white"/>
                  </a:solidFill>
                  <a:latin typeface="Ebrima" panose="02000000000000000000" pitchFamily="2" charset="0"/>
                  <a:ea typeface="Ebrima" panose="02000000000000000000" pitchFamily="2" charset="0"/>
                  <a:cs typeface="Ebrima" panose="02000000000000000000" pitchFamily="2" charset="0"/>
                </a:rPr>
                <a:t>03</a:t>
              </a:r>
              <a:endParaRPr lang="zh-CN" altLang="en-US" sz="2135" dirty="0">
                <a:solidFill>
                  <a:prstClr val="white"/>
                </a:solidFill>
                <a:latin typeface="Ebrima" panose="02000000000000000000" pitchFamily="2" charset="0"/>
                <a:cs typeface="Ebrima" panose="02000000000000000000" pitchFamily="2" charset="0"/>
              </a:endParaRPr>
            </a:p>
          </p:txBody>
        </p:sp>
      </p:grpSp>
      <p:sp>
        <p:nvSpPr>
          <p:cNvPr id="23" name="矩形 22"/>
          <p:cNvSpPr/>
          <p:nvPr/>
        </p:nvSpPr>
        <p:spPr>
          <a:xfrm>
            <a:off x="4355807" y="1740558"/>
            <a:ext cx="7501760" cy="829945"/>
          </a:xfrm>
          <a:prstGeom prst="rect">
            <a:avLst/>
          </a:prstGeom>
        </p:spPr>
        <p:txBody>
          <a:bodyPr wrap="square">
            <a:spAutoFit/>
          </a:bodyPr>
          <a:lstStyle/>
          <a:p>
            <a:pPr>
              <a:lnSpc>
                <a:spcPct val="150000"/>
              </a:lnSpc>
            </a:pPr>
            <a:r>
              <a:rPr sz="1600" dirty="0" smtClean="0">
                <a:solidFill>
                  <a:prstClr val="white"/>
                </a:solidFill>
                <a:latin typeface="微软雅黑" panose="020B0503020204020204" charset="-122"/>
                <a:ea typeface="微软雅黑" panose="020B0503020204020204" charset="-122"/>
                <a:cs typeface="微软雅黑" panose="020B0503020204020204" charset="-122"/>
              </a:rPr>
              <a:t>对于固态硬盘来说</a:t>
            </a:r>
            <a:r>
              <a:rPr lang="en-US" sz="1600" dirty="0" smtClean="0">
                <a:solidFill>
                  <a:prstClr val="white"/>
                </a:solidFill>
                <a:latin typeface="微软雅黑" panose="020B0503020204020204" charset="-122"/>
                <a:ea typeface="微软雅黑" panose="020B0503020204020204" charset="-122"/>
                <a:cs typeface="微软雅黑" panose="020B0503020204020204" charset="-122"/>
              </a:rPr>
              <a:t>4K</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不对齐，</a:t>
            </a:r>
            <a:r>
              <a:rPr sz="1600" dirty="0" smtClean="0">
                <a:solidFill>
                  <a:prstClr val="white"/>
                </a:solidFill>
                <a:latin typeface="微软雅黑" panose="020B0503020204020204" charset="-122"/>
                <a:ea typeface="微软雅黑" panose="020B0503020204020204" charset="-122"/>
                <a:cs typeface="微软雅黑" panose="020B0503020204020204" charset="-122"/>
              </a:rPr>
              <a:t>不但会极大的降低数据写入和读取速度，还会造成固态硬盘不必要的写入次数。</a:t>
            </a:r>
            <a:endParaRPr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24" name="矩形 23"/>
          <p:cNvSpPr/>
          <p:nvPr/>
        </p:nvSpPr>
        <p:spPr>
          <a:xfrm>
            <a:off x="5735960" y="3397395"/>
            <a:ext cx="6121605" cy="829945"/>
          </a:xfrm>
          <a:prstGeom prst="rect">
            <a:avLst/>
          </a:prstGeom>
        </p:spPr>
        <p:txBody>
          <a:bodyPr wrap="square">
            <a:spAutoFit/>
          </a:bodyPr>
          <a:lstStyle/>
          <a:p>
            <a:pPr>
              <a:lnSpc>
                <a:spcPct val="150000"/>
              </a:lnSpc>
            </a:pPr>
            <a:r>
              <a:rPr sz="1600" dirty="0" smtClean="0">
                <a:solidFill>
                  <a:prstClr val="white"/>
                </a:solidFill>
                <a:latin typeface="微软雅黑" panose="020B0503020204020204" charset="-122"/>
                <a:ea typeface="微软雅黑" panose="020B0503020204020204" charset="-122"/>
                <a:cs typeface="微软雅黑" panose="020B0503020204020204" charset="-122"/>
              </a:rPr>
              <a:t>UEFI相比BIOS通过保护预启动或预引导进程，抵御bootkit攻击，从而提高安全性</a:t>
            </a:r>
            <a:r>
              <a:rPr lang="zh-CN" sz="1600" dirty="0" smtClean="0">
                <a:solidFill>
                  <a:prstClr val="white"/>
                </a:solidFill>
                <a:latin typeface="微软雅黑" panose="020B0503020204020204" charset="-122"/>
                <a:ea typeface="微软雅黑" panose="020B0503020204020204" charset="-122"/>
                <a:cs typeface="微软雅黑" panose="020B0503020204020204" charset="-122"/>
              </a:rPr>
              <a:t>；</a:t>
            </a:r>
            <a:r>
              <a:rPr sz="1600" dirty="0" smtClean="0">
                <a:solidFill>
                  <a:prstClr val="white"/>
                </a:solidFill>
                <a:latin typeface="微软雅黑" panose="020B0503020204020204" charset="-122"/>
                <a:ea typeface="微软雅黑" panose="020B0503020204020204" charset="-122"/>
                <a:cs typeface="微软雅黑" panose="020B0503020204020204" charset="-122"/>
              </a:rPr>
              <a:t>缩短了启动时间和从休眠状态恢复的时间</a:t>
            </a:r>
            <a:r>
              <a:rPr lang="zh-CN" sz="1600" dirty="0" smtClean="0">
                <a:solidFill>
                  <a:prstClr val="white"/>
                </a:solidFill>
                <a:latin typeface="微软雅黑" panose="020B0503020204020204" charset="-122"/>
                <a:ea typeface="微软雅黑" panose="020B0503020204020204" charset="-122"/>
                <a:cs typeface="微软雅黑" panose="020B0503020204020204" charset="-122"/>
              </a:rPr>
              <a:t>；</a:t>
            </a:r>
            <a:endParaRPr lang="zh-CN"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25" name="矩形 24"/>
          <p:cNvSpPr/>
          <p:nvPr/>
        </p:nvSpPr>
        <p:spPr>
          <a:xfrm>
            <a:off x="6936093" y="5190473"/>
            <a:ext cx="4801459" cy="460375"/>
          </a:xfrm>
          <a:prstGeom prst="rect">
            <a:avLst/>
          </a:prstGeom>
        </p:spPr>
        <p:txBody>
          <a:bodyPr wrap="square">
            <a:spAutoFit/>
          </a:bodyPr>
          <a:lstStyle/>
          <a:p>
            <a:pPr>
              <a:lnSpc>
                <a:spcPct val="150000"/>
              </a:lnSpc>
            </a:pP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保证安装系统的速度及其稳定性</a:t>
            </a:r>
            <a:endPar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1744980" y="424180"/>
            <a:ext cx="1860550" cy="306705"/>
          </a:xfrm>
          <a:prstGeom prst="rect">
            <a:avLst/>
          </a:prstGeom>
          <a:noFill/>
        </p:spPr>
        <p:txBody>
          <a:bodyPr wrap="none" rtlCol="0">
            <a:spAutoFit/>
          </a:bodyPr>
          <a:p>
            <a:r>
              <a:rPr lang="zh-CN" altLang="en-US" sz="1400" b="1" dirty="0" smtClean="0">
                <a:solidFill>
                  <a:srgbClr val="005688"/>
                </a:solidFill>
                <a:latin typeface="微软雅黑" panose="020B0503020204020204" charset="-122"/>
                <a:ea typeface="微软雅黑" panose="020B0503020204020204" charset="-122"/>
                <a:cs typeface="Ebrima" panose="02000000000000000000" pitchFamily="2" charset="0"/>
              </a:rPr>
              <a:t>我们推荐这样做</a:t>
            </a:r>
            <a:r>
              <a:rPr lang="en-US" altLang="zh-CN" sz="1400" b="1" dirty="0" smtClean="0">
                <a:solidFill>
                  <a:srgbClr val="005688"/>
                </a:solidFill>
                <a:latin typeface="微软雅黑" panose="020B0503020204020204" charset="-122"/>
                <a:ea typeface="微软雅黑" panose="020B0503020204020204" charset="-122"/>
                <a:cs typeface="Ebrima" panose="02000000000000000000" pitchFamily="2" charset="0"/>
              </a:rPr>
              <a:t>-</a:t>
            </a:r>
            <a:r>
              <a:rPr lang="zh-CN" altLang="en-US" sz="1400" b="1" dirty="0" smtClean="0">
                <a:solidFill>
                  <a:srgbClr val="005688"/>
                </a:solidFill>
                <a:latin typeface="微软雅黑" panose="020B0503020204020204" charset="-122"/>
                <a:ea typeface="微软雅黑" panose="020B0503020204020204" charset="-122"/>
                <a:cs typeface="Ebrima" panose="02000000000000000000" pitchFamily="2" charset="0"/>
              </a:rPr>
              <a:t>硬件</a:t>
            </a:r>
            <a:endParaRPr lang="zh-CN" altLang="en-US" sz="1400" b="1" dirty="0" smtClean="0">
              <a:solidFill>
                <a:srgbClr val="005688"/>
              </a:solidFill>
              <a:latin typeface="微软雅黑" panose="020B0503020204020204" charset="-122"/>
              <a:ea typeface="微软雅黑" panose="020B0503020204020204" charset="-122"/>
              <a:cs typeface="Ebrima"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2576">
        <p14:conveyor dir="l"/>
      </p:transition>
    </mc:Choice>
    <mc:Fallback>
      <p:transition spd="slow" advTm="2576">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5280" y="310515"/>
            <a:ext cx="8203566" cy="506730"/>
            <a:chOff x="251520" y="232723"/>
            <a:chExt cx="1452218" cy="380075"/>
          </a:xfrm>
        </p:grpSpPr>
        <p:sp>
          <p:nvSpPr>
            <p:cNvPr id="3" name="任意多边形 2"/>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65"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02</a:t>
              </a:r>
              <a:endParaRPr lang="zh-CN" altLang="en-US" sz="2665" b="1" i="1" dirty="0">
                <a:solidFill>
                  <a:srgbClr val="005688"/>
                </a:solidFill>
                <a:latin typeface="Ebrima" panose="02000000000000000000" pitchFamily="2" charset="0"/>
                <a:cs typeface="Ebrima" panose="02000000000000000000" pitchFamily="2" charset="0"/>
              </a:endParaRPr>
            </a:p>
          </p:txBody>
        </p:sp>
        <p:sp>
          <p:nvSpPr>
            <p:cNvPr id="4" name="TextBox 3"/>
            <p:cNvSpPr txBox="1"/>
            <p:nvPr/>
          </p:nvSpPr>
          <p:spPr>
            <a:xfrm>
              <a:off x="746571" y="232723"/>
              <a:ext cx="957167" cy="376265"/>
            </a:xfrm>
            <a:prstGeom prst="rect">
              <a:avLst/>
            </a:prstGeom>
            <a:noFill/>
          </p:spPr>
          <p:txBody>
            <a:bodyPr wrap="square" rtlCol="0">
              <a:spAutoFit/>
            </a:bodyPr>
            <a:lstStyle/>
            <a:p>
              <a:pPr algn="ctr"/>
              <a:r>
                <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如何安装</a:t>
              </a:r>
              <a:r>
                <a:rPr lang="en-US" altLang="zh-CN"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Windows10</a:t>
              </a:r>
              <a:r>
                <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系统</a:t>
              </a:r>
              <a:endPar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p:txBody>
        </p:sp>
      </p:grpSp>
      <p:grpSp>
        <p:nvGrpSpPr>
          <p:cNvPr id="6" name="组合 10"/>
          <p:cNvGrpSpPr/>
          <p:nvPr/>
        </p:nvGrpSpPr>
        <p:grpSpPr>
          <a:xfrm>
            <a:off x="994505" y="1508787"/>
            <a:ext cx="10742121" cy="993775"/>
            <a:chOff x="836585" y="1338327"/>
            <a:chExt cx="8056591" cy="745331"/>
          </a:xfrm>
        </p:grpSpPr>
        <p:grpSp>
          <p:nvGrpSpPr>
            <p:cNvPr id="7" name="组合 8"/>
            <p:cNvGrpSpPr/>
            <p:nvPr/>
          </p:nvGrpSpPr>
          <p:grpSpPr>
            <a:xfrm>
              <a:off x="836585" y="1338327"/>
              <a:ext cx="1080119" cy="745331"/>
              <a:chOff x="1286635" y="1338327"/>
              <a:chExt cx="1080119" cy="745331"/>
            </a:xfrm>
          </p:grpSpPr>
          <p:sp>
            <p:nvSpPr>
              <p:cNvPr id="8" name="TextBox 7"/>
              <p:cNvSpPr txBox="1"/>
              <p:nvPr/>
            </p:nvSpPr>
            <p:spPr>
              <a:xfrm>
                <a:off x="1421649" y="1338327"/>
                <a:ext cx="945105" cy="745331"/>
              </a:xfrm>
              <a:prstGeom prst="rect">
                <a:avLst/>
              </a:prstGeom>
              <a:noFill/>
            </p:spPr>
            <p:txBody>
              <a:bodyPr wrap="square" rtlCol="0">
                <a:spAutoFit/>
              </a:bodyPr>
              <a:lstStyle/>
              <a:p>
                <a:r>
                  <a:rPr lang="en-US" altLang="zh-CN"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01</a:t>
                </a:r>
                <a:endParaRPr lang="zh-CN" altLang="en-US"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5" name="任意多边形 4"/>
              <p:cNvSpPr/>
              <p:nvPr/>
            </p:nvSpPr>
            <p:spPr>
              <a:xfrm>
                <a:off x="1286635" y="1446625"/>
                <a:ext cx="494888" cy="494888"/>
              </a:xfrm>
              <a:custGeom>
                <a:avLst/>
                <a:gdLst>
                  <a:gd name="connsiteX0" fmla="*/ 0 w 494888"/>
                  <a:gd name="connsiteY0" fmla="*/ 494888 h 494888"/>
                  <a:gd name="connsiteX1" fmla="*/ 0 w 494888"/>
                  <a:gd name="connsiteY1" fmla="*/ 0 h 494888"/>
                  <a:gd name="connsiteX2" fmla="*/ 494888 w 494888"/>
                  <a:gd name="connsiteY2" fmla="*/ 494888 h 494888"/>
                  <a:gd name="connsiteX3" fmla="*/ 0 w 494888"/>
                  <a:gd name="connsiteY3" fmla="*/ 494888 h 494888"/>
                </a:gdLst>
                <a:ahLst/>
                <a:cxnLst>
                  <a:cxn ang="0">
                    <a:pos x="connsiteX0" y="connsiteY0"/>
                  </a:cxn>
                  <a:cxn ang="0">
                    <a:pos x="connsiteX1" y="connsiteY1"/>
                  </a:cxn>
                  <a:cxn ang="0">
                    <a:pos x="connsiteX2" y="connsiteY2"/>
                  </a:cxn>
                  <a:cxn ang="0">
                    <a:pos x="connsiteX3" y="connsiteY3"/>
                  </a:cxn>
                </a:cxnLst>
                <a:rect l="l" t="t" r="r" b="b"/>
                <a:pathLst>
                  <a:path w="494888" h="494888">
                    <a:moveTo>
                      <a:pt x="0" y="494888"/>
                    </a:moveTo>
                    <a:lnTo>
                      <a:pt x="0" y="0"/>
                    </a:lnTo>
                    <a:lnTo>
                      <a:pt x="494888" y="494888"/>
                    </a:lnTo>
                    <a:lnTo>
                      <a:pt x="0" y="494888"/>
                    </a:lnTo>
                    <a:close/>
                  </a:path>
                </a:pathLst>
              </a:cu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 name="矩形 9"/>
            <p:cNvSpPr/>
            <p:nvPr/>
          </p:nvSpPr>
          <p:spPr>
            <a:xfrm>
              <a:off x="1916706" y="1374903"/>
              <a:ext cx="6976470" cy="622459"/>
            </a:xfrm>
            <a:prstGeom prst="rect">
              <a:avLst/>
            </a:prstGeom>
          </p:spPr>
          <p:txBody>
            <a:bodyPr wrap="square">
              <a:spAutoFit/>
            </a:bodyPr>
            <a:lstStyle/>
            <a:p>
              <a:pPr>
                <a:lnSpc>
                  <a:spcPct val="150000"/>
                </a:lnSpc>
              </a:pP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选择立即下载工具，然后选择运行。您需要成为管理员才能运行此工具。如果您同意许可条款，请选择接受。</a:t>
              </a:r>
              <a:endPar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grpSp>
      <p:grpSp>
        <p:nvGrpSpPr>
          <p:cNvPr id="9" name="组合 11"/>
          <p:cNvGrpSpPr/>
          <p:nvPr/>
        </p:nvGrpSpPr>
        <p:grpSpPr>
          <a:xfrm>
            <a:off x="994505" y="3051149"/>
            <a:ext cx="10742121" cy="993775"/>
            <a:chOff x="836585" y="1338327"/>
            <a:chExt cx="8056591" cy="745331"/>
          </a:xfrm>
        </p:grpSpPr>
        <p:grpSp>
          <p:nvGrpSpPr>
            <p:cNvPr id="11" name="组合 8"/>
            <p:cNvGrpSpPr/>
            <p:nvPr/>
          </p:nvGrpSpPr>
          <p:grpSpPr>
            <a:xfrm>
              <a:off x="836585" y="1338327"/>
              <a:ext cx="1080119" cy="745331"/>
              <a:chOff x="1286635" y="1338327"/>
              <a:chExt cx="1080119" cy="745331"/>
            </a:xfrm>
          </p:grpSpPr>
          <p:sp>
            <p:nvSpPr>
              <p:cNvPr id="15" name="TextBox 14"/>
              <p:cNvSpPr txBox="1"/>
              <p:nvPr/>
            </p:nvSpPr>
            <p:spPr>
              <a:xfrm>
                <a:off x="1421649" y="1338327"/>
                <a:ext cx="945105" cy="745331"/>
              </a:xfrm>
              <a:prstGeom prst="rect">
                <a:avLst/>
              </a:prstGeom>
              <a:noFill/>
            </p:spPr>
            <p:txBody>
              <a:bodyPr wrap="square" rtlCol="0">
                <a:spAutoFit/>
              </a:bodyPr>
              <a:lstStyle/>
              <a:p>
                <a:r>
                  <a:rPr lang="en-US" altLang="zh-CN"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02</a:t>
                </a:r>
                <a:endParaRPr lang="zh-CN" altLang="en-US"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16" name="直角三角形 15"/>
              <p:cNvSpPr/>
              <p:nvPr/>
            </p:nvSpPr>
            <p:spPr>
              <a:xfrm>
                <a:off x="1286635" y="1446625"/>
                <a:ext cx="494888" cy="494888"/>
              </a:xfrm>
              <a:prstGeom prst="rtTriangle">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4" name="矩形 13"/>
            <p:cNvSpPr/>
            <p:nvPr/>
          </p:nvSpPr>
          <p:spPr>
            <a:xfrm>
              <a:off x="1916706" y="1374903"/>
              <a:ext cx="6976470" cy="622459"/>
            </a:xfrm>
            <a:prstGeom prst="rect">
              <a:avLst/>
            </a:prstGeom>
          </p:spPr>
          <p:txBody>
            <a:bodyPr wrap="square">
              <a:spAutoFit/>
            </a:bodyPr>
            <a:lstStyle/>
            <a:p>
              <a:pPr>
                <a:lnSpc>
                  <a:spcPct val="150000"/>
                </a:lnSpc>
              </a:pP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目</a:t>
              </a:r>
              <a:r>
                <a:rPr sz="1600" dirty="0" smtClean="0">
                  <a:solidFill>
                    <a:prstClr val="white"/>
                  </a:solidFill>
                  <a:latin typeface="微软雅黑" panose="020B0503020204020204" charset="-122"/>
                  <a:ea typeface="微软雅黑" panose="020B0503020204020204" charset="-122"/>
                  <a:cs typeface="微软雅黑" panose="020B0503020204020204" charset="-122"/>
                </a:rPr>
                <a:t>在您想要执行什么操作？页面上，选择为另一台电脑创建安装介质，然后选择下一步。选择 Windows 10 的语言、版本和体系结构（64 位或 32 位）。</a:t>
              </a:r>
              <a:endParaRPr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grpSp>
      <p:grpSp>
        <p:nvGrpSpPr>
          <p:cNvPr id="12" name="组合 16"/>
          <p:cNvGrpSpPr/>
          <p:nvPr/>
        </p:nvGrpSpPr>
        <p:grpSpPr>
          <a:xfrm>
            <a:off x="994505" y="4593511"/>
            <a:ext cx="10742121" cy="993775"/>
            <a:chOff x="836585" y="1338327"/>
            <a:chExt cx="8056591" cy="745331"/>
          </a:xfrm>
        </p:grpSpPr>
        <p:grpSp>
          <p:nvGrpSpPr>
            <p:cNvPr id="13" name="组合 8"/>
            <p:cNvGrpSpPr/>
            <p:nvPr/>
          </p:nvGrpSpPr>
          <p:grpSpPr>
            <a:xfrm>
              <a:off x="836585" y="1338327"/>
              <a:ext cx="1080119" cy="745331"/>
              <a:chOff x="1286635" y="1338327"/>
              <a:chExt cx="1080119" cy="745331"/>
            </a:xfrm>
          </p:grpSpPr>
          <p:sp>
            <p:nvSpPr>
              <p:cNvPr id="20" name="TextBox 19"/>
              <p:cNvSpPr txBox="1"/>
              <p:nvPr/>
            </p:nvSpPr>
            <p:spPr>
              <a:xfrm>
                <a:off x="1421649" y="1338327"/>
                <a:ext cx="945105" cy="745331"/>
              </a:xfrm>
              <a:prstGeom prst="rect">
                <a:avLst/>
              </a:prstGeom>
              <a:noFill/>
            </p:spPr>
            <p:txBody>
              <a:bodyPr wrap="square" rtlCol="0">
                <a:spAutoFit/>
              </a:bodyPr>
              <a:lstStyle/>
              <a:p>
                <a:r>
                  <a:rPr lang="en-US" altLang="zh-CN"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03</a:t>
                </a:r>
                <a:endParaRPr lang="zh-CN" altLang="en-US"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21" name="直角三角形 20"/>
              <p:cNvSpPr/>
              <p:nvPr/>
            </p:nvSpPr>
            <p:spPr>
              <a:xfrm>
                <a:off x="1286635" y="1446625"/>
                <a:ext cx="494888" cy="494888"/>
              </a:xfrm>
              <a:prstGeom prst="rtTriangle">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9" name="矩形 18"/>
            <p:cNvSpPr/>
            <p:nvPr/>
          </p:nvSpPr>
          <p:spPr>
            <a:xfrm>
              <a:off x="1916706" y="1523487"/>
              <a:ext cx="6976470" cy="345281"/>
            </a:xfrm>
            <a:prstGeom prst="rect">
              <a:avLst/>
            </a:prstGeom>
          </p:spPr>
          <p:txBody>
            <a:bodyPr wrap="square">
              <a:spAutoFit/>
            </a:bodyPr>
            <a:lstStyle/>
            <a:p>
              <a:pPr>
                <a:lnSpc>
                  <a:spcPct val="150000"/>
                </a:lnSpc>
              </a:pPr>
              <a:r>
                <a:rPr sz="1600" dirty="0" smtClean="0">
                  <a:solidFill>
                    <a:prstClr val="white"/>
                  </a:solidFill>
                  <a:latin typeface="微软雅黑" panose="020B0503020204020204" charset="-122"/>
                  <a:ea typeface="微软雅黑" panose="020B0503020204020204" charset="-122"/>
                  <a:cs typeface="微软雅黑" panose="020B0503020204020204" charset="-122"/>
                </a:rPr>
                <a:t>选择您要使用哪种介质：USB 闪存驱动器ISO 文件</a:t>
              </a:r>
              <a:r>
                <a:rPr lang="zh-CN" sz="1600" dirty="0" smtClean="0">
                  <a:solidFill>
                    <a:prstClr val="white"/>
                  </a:solidFill>
                  <a:latin typeface="微软雅黑" panose="020B0503020204020204" charset="-122"/>
                  <a:ea typeface="微软雅黑" panose="020B0503020204020204" charset="-122"/>
                  <a:cs typeface="微软雅黑" panose="020B0503020204020204" charset="-122"/>
                </a:rPr>
                <a:t>，创建安装启动盘</a:t>
              </a:r>
              <a:r>
                <a:rPr sz="1600" dirty="0" smtClean="0">
                  <a:solidFill>
                    <a:prstClr val="white"/>
                  </a:solidFill>
                  <a:latin typeface="微软雅黑" panose="020B0503020204020204" charset="-122"/>
                  <a:ea typeface="微软雅黑" panose="020B0503020204020204" charset="-122"/>
                  <a:cs typeface="微软雅黑" panose="020B0503020204020204" charset="-122"/>
                </a:rPr>
                <a:t> </a:t>
              </a:r>
              <a:endParaRPr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grpSp>
      <p:sp>
        <p:nvSpPr>
          <p:cNvPr id="17" name="文本框 16"/>
          <p:cNvSpPr txBox="1"/>
          <p:nvPr/>
        </p:nvSpPr>
        <p:spPr>
          <a:xfrm>
            <a:off x="1174750" y="424180"/>
            <a:ext cx="1427480" cy="306705"/>
          </a:xfrm>
          <a:prstGeom prst="rect">
            <a:avLst/>
          </a:prstGeom>
          <a:noFill/>
        </p:spPr>
        <p:txBody>
          <a:bodyPr wrap="none" rtlCol="0">
            <a:spAutoFit/>
          </a:bodyPr>
          <a:p>
            <a:r>
              <a:rPr lang="zh-CN" altLang="en-US" sz="1400" b="1" dirty="0" smtClean="0">
                <a:solidFill>
                  <a:srgbClr val="005688"/>
                </a:solidFill>
                <a:latin typeface="微软雅黑" panose="020B0503020204020204" charset="-122"/>
                <a:ea typeface="微软雅黑" panose="020B0503020204020204" charset="-122"/>
                <a:cs typeface="Ebrima" panose="02000000000000000000" pitchFamily="2" charset="0"/>
              </a:rPr>
              <a:t>我们推荐这样做</a:t>
            </a:r>
            <a:endParaRPr lang="zh-CN" altLang="en-US" sz="1400" b="1" dirty="0" smtClean="0">
              <a:solidFill>
                <a:srgbClr val="005688"/>
              </a:solidFill>
              <a:latin typeface="微软雅黑" panose="020B0503020204020204" charset="-122"/>
              <a:ea typeface="微软雅黑" panose="020B0503020204020204" charset="-122"/>
              <a:cs typeface="Ebrima"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2576">
        <p14:conveyor dir="l"/>
      </p:transition>
    </mc:Choice>
    <mc:Fallback>
      <p:transition spd="slow" advTm="2576">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5280" y="310515"/>
            <a:ext cx="8203566" cy="506730"/>
            <a:chOff x="251520" y="232723"/>
            <a:chExt cx="1452218" cy="380075"/>
          </a:xfrm>
        </p:grpSpPr>
        <p:sp>
          <p:nvSpPr>
            <p:cNvPr id="3" name="任意多边形 2"/>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65"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02</a:t>
              </a:r>
              <a:endParaRPr lang="zh-CN" altLang="en-US" sz="2665" b="1" i="1" dirty="0">
                <a:solidFill>
                  <a:srgbClr val="005688"/>
                </a:solidFill>
                <a:latin typeface="Ebrima" panose="02000000000000000000" pitchFamily="2" charset="0"/>
                <a:cs typeface="Ebrima" panose="02000000000000000000" pitchFamily="2" charset="0"/>
              </a:endParaRPr>
            </a:p>
          </p:txBody>
        </p:sp>
        <p:sp>
          <p:nvSpPr>
            <p:cNvPr id="4" name="TextBox 3"/>
            <p:cNvSpPr txBox="1"/>
            <p:nvPr/>
          </p:nvSpPr>
          <p:spPr>
            <a:xfrm>
              <a:off x="746571" y="232723"/>
              <a:ext cx="957167" cy="376265"/>
            </a:xfrm>
            <a:prstGeom prst="rect">
              <a:avLst/>
            </a:prstGeom>
            <a:noFill/>
          </p:spPr>
          <p:txBody>
            <a:bodyPr wrap="square" rtlCol="0">
              <a:spAutoFit/>
            </a:bodyPr>
            <a:lstStyle/>
            <a:p>
              <a:pPr algn="ctr"/>
              <a:r>
                <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如何安装</a:t>
              </a:r>
              <a:r>
                <a:rPr lang="en-US" altLang="zh-CN"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Windows10</a:t>
              </a:r>
              <a:r>
                <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系统</a:t>
              </a:r>
              <a:endPar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p:txBody>
        </p:sp>
      </p:grpSp>
      <p:grpSp>
        <p:nvGrpSpPr>
          <p:cNvPr id="6" name="组合 10"/>
          <p:cNvGrpSpPr/>
          <p:nvPr/>
        </p:nvGrpSpPr>
        <p:grpSpPr>
          <a:xfrm>
            <a:off x="994505" y="1508787"/>
            <a:ext cx="10742121" cy="993775"/>
            <a:chOff x="836585" y="1338327"/>
            <a:chExt cx="8056591" cy="745331"/>
          </a:xfrm>
        </p:grpSpPr>
        <p:grpSp>
          <p:nvGrpSpPr>
            <p:cNvPr id="7" name="组合 8"/>
            <p:cNvGrpSpPr/>
            <p:nvPr/>
          </p:nvGrpSpPr>
          <p:grpSpPr>
            <a:xfrm>
              <a:off x="836585" y="1338327"/>
              <a:ext cx="1080119" cy="745331"/>
              <a:chOff x="1286635" y="1338327"/>
              <a:chExt cx="1080119" cy="745331"/>
            </a:xfrm>
          </p:grpSpPr>
          <p:sp>
            <p:nvSpPr>
              <p:cNvPr id="8" name="TextBox 7"/>
              <p:cNvSpPr txBox="1"/>
              <p:nvPr/>
            </p:nvSpPr>
            <p:spPr>
              <a:xfrm>
                <a:off x="1421649" y="1338327"/>
                <a:ext cx="945105" cy="745331"/>
              </a:xfrm>
              <a:prstGeom prst="rect">
                <a:avLst/>
              </a:prstGeom>
              <a:noFill/>
            </p:spPr>
            <p:txBody>
              <a:bodyPr wrap="square" rtlCol="0">
                <a:spAutoFit/>
              </a:bodyPr>
              <a:lstStyle/>
              <a:p>
                <a:r>
                  <a:rPr lang="en-US" altLang="zh-CN"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01</a:t>
                </a:r>
                <a:endParaRPr lang="zh-CN" altLang="en-US"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5" name="任意多边形 4"/>
              <p:cNvSpPr/>
              <p:nvPr/>
            </p:nvSpPr>
            <p:spPr>
              <a:xfrm>
                <a:off x="1286635" y="1446625"/>
                <a:ext cx="494888" cy="494888"/>
              </a:xfrm>
              <a:custGeom>
                <a:avLst/>
                <a:gdLst>
                  <a:gd name="connsiteX0" fmla="*/ 0 w 494888"/>
                  <a:gd name="connsiteY0" fmla="*/ 494888 h 494888"/>
                  <a:gd name="connsiteX1" fmla="*/ 0 w 494888"/>
                  <a:gd name="connsiteY1" fmla="*/ 0 h 494888"/>
                  <a:gd name="connsiteX2" fmla="*/ 494888 w 494888"/>
                  <a:gd name="connsiteY2" fmla="*/ 494888 h 494888"/>
                  <a:gd name="connsiteX3" fmla="*/ 0 w 494888"/>
                  <a:gd name="connsiteY3" fmla="*/ 494888 h 494888"/>
                </a:gdLst>
                <a:ahLst/>
                <a:cxnLst>
                  <a:cxn ang="0">
                    <a:pos x="connsiteX0" y="connsiteY0"/>
                  </a:cxn>
                  <a:cxn ang="0">
                    <a:pos x="connsiteX1" y="connsiteY1"/>
                  </a:cxn>
                  <a:cxn ang="0">
                    <a:pos x="connsiteX2" y="connsiteY2"/>
                  </a:cxn>
                  <a:cxn ang="0">
                    <a:pos x="connsiteX3" y="connsiteY3"/>
                  </a:cxn>
                </a:cxnLst>
                <a:rect l="l" t="t" r="r" b="b"/>
                <a:pathLst>
                  <a:path w="494888" h="494888">
                    <a:moveTo>
                      <a:pt x="0" y="494888"/>
                    </a:moveTo>
                    <a:lnTo>
                      <a:pt x="0" y="0"/>
                    </a:lnTo>
                    <a:lnTo>
                      <a:pt x="494888" y="494888"/>
                    </a:lnTo>
                    <a:lnTo>
                      <a:pt x="0" y="494888"/>
                    </a:lnTo>
                    <a:close/>
                  </a:path>
                </a:pathLst>
              </a:cu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 name="矩形 9"/>
            <p:cNvSpPr/>
            <p:nvPr/>
          </p:nvSpPr>
          <p:spPr>
            <a:xfrm>
              <a:off x="1916706" y="1523487"/>
              <a:ext cx="6976470" cy="345281"/>
            </a:xfrm>
            <a:prstGeom prst="rect">
              <a:avLst/>
            </a:prstGeom>
          </p:spPr>
          <p:txBody>
            <a:bodyPr wrap="square">
              <a:spAutoFit/>
            </a:bodyPr>
            <a:lstStyle/>
            <a:p>
              <a:pPr>
                <a:lnSpc>
                  <a:spcPct val="150000"/>
                </a:lnSpc>
              </a:pP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在</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BIOS</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上设置第一顺序启动盘为</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U</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盘介质</a:t>
              </a:r>
              <a:endPar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grpSp>
      <p:grpSp>
        <p:nvGrpSpPr>
          <p:cNvPr id="9" name="组合 11"/>
          <p:cNvGrpSpPr/>
          <p:nvPr/>
        </p:nvGrpSpPr>
        <p:grpSpPr>
          <a:xfrm>
            <a:off x="994505" y="3051149"/>
            <a:ext cx="10742121" cy="993775"/>
            <a:chOff x="836585" y="1338327"/>
            <a:chExt cx="8056591" cy="745331"/>
          </a:xfrm>
        </p:grpSpPr>
        <p:grpSp>
          <p:nvGrpSpPr>
            <p:cNvPr id="11" name="组合 8"/>
            <p:cNvGrpSpPr/>
            <p:nvPr/>
          </p:nvGrpSpPr>
          <p:grpSpPr>
            <a:xfrm>
              <a:off x="836585" y="1338327"/>
              <a:ext cx="1080119" cy="745331"/>
              <a:chOff x="1286635" y="1338327"/>
              <a:chExt cx="1080119" cy="745331"/>
            </a:xfrm>
          </p:grpSpPr>
          <p:sp>
            <p:nvSpPr>
              <p:cNvPr id="15" name="TextBox 14"/>
              <p:cNvSpPr txBox="1"/>
              <p:nvPr/>
            </p:nvSpPr>
            <p:spPr>
              <a:xfrm>
                <a:off x="1421649" y="1338327"/>
                <a:ext cx="945105" cy="745331"/>
              </a:xfrm>
              <a:prstGeom prst="rect">
                <a:avLst/>
              </a:prstGeom>
              <a:noFill/>
            </p:spPr>
            <p:txBody>
              <a:bodyPr wrap="square" rtlCol="0">
                <a:spAutoFit/>
              </a:bodyPr>
              <a:lstStyle/>
              <a:p>
                <a:r>
                  <a:rPr lang="en-US" altLang="zh-CN"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02</a:t>
                </a:r>
                <a:endParaRPr lang="zh-CN" altLang="en-US"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16" name="直角三角形 15"/>
              <p:cNvSpPr/>
              <p:nvPr/>
            </p:nvSpPr>
            <p:spPr>
              <a:xfrm>
                <a:off x="1286635" y="1446625"/>
                <a:ext cx="494888" cy="494888"/>
              </a:xfrm>
              <a:prstGeom prst="rtTriangle">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4" name="矩形 13"/>
            <p:cNvSpPr/>
            <p:nvPr/>
          </p:nvSpPr>
          <p:spPr>
            <a:xfrm>
              <a:off x="1916706" y="1529678"/>
              <a:ext cx="6976470" cy="345281"/>
            </a:xfrm>
            <a:prstGeom prst="rect">
              <a:avLst/>
            </a:prstGeom>
          </p:spPr>
          <p:txBody>
            <a:bodyPr wrap="square">
              <a:spAutoFit/>
            </a:bodyPr>
            <a:lstStyle/>
            <a:p>
              <a:pPr>
                <a:lnSpc>
                  <a:spcPct val="150000"/>
                </a:lnSpc>
              </a:pPr>
              <a:r>
                <a:rPr lang="zh-CN" sz="1600" dirty="0" smtClean="0">
                  <a:solidFill>
                    <a:prstClr val="white"/>
                  </a:solidFill>
                  <a:latin typeface="微软雅黑" panose="020B0503020204020204" charset="-122"/>
                  <a:ea typeface="微软雅黑" panose="020B0503020204020204" charset="-122"/>
                  <a:cs typeface="微软雅黑" panose="020B0503020204020204" charset="-122"/>
                </a:rPr>
                <a:t>使用图形界面方便快捷的安装</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Windows10</a:t>
              </a:r>
              <a:endPar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grpSp>
      <p:grpSp>
        <p:nvGrpSpPr>
          <p:cNvPr id="12" name="组合 16"/>
          <p:cNvGrpSpPr/>
          <p:nvPr/>
        </p:nvGrpSpPr>
        <p:grpSpPr>
          <a:xfrm>
            <a:off x="994505" y="4593511"/>
            <a:ext cx="10742121" cy="993775"/>
            <a:chOff x="836585" y="1338327"/>
            <a:chExt cx="8056591" cy="745331"/>
          </a:xfrm>
        </p:grpSpPr>
        <p:grpSp>
          <p:nvGrpSpPr>
            <p:cNvPr id="13" name="组合 8"/>
            <p:cNvGrpSpPr/>
            <p:nvPr/>
          </p:nvGrpSpPr>
          <p:grpSpPr>
            <a:xfrm>
              <a:off x="836585" y="1338327"/>
              <a:ext cx="1080119" cy="745331"/>
              <a:chOff x="1286635" y="1338327"/>
              <a:chExt cx="1080119" cy="745331"/>
            </a:xfrm>
          </p:grpSpPr>
          <p:sp>
            <p:nvSpPr>
              <p:cNvPr id="20" name="TextBox 19"/>
              <p:cNvSpPr txBox="1"/>
              <p:nvPr/>
            </p:nvSpPr>
            <p:spPr>
              <a:xfrm>
                <a:off x="1421649" y="1338327"/>
                <a:ext cx="945105" cy="745331"/>
              </a:xfrm>
              <a:prstGeom prst="rect">
                <a:avLst/>
              </a:prstGeom>
              <a:noFill/>
            </p:spPr>
            <p:txBody>
              <a:bodyPr wrap="square" rtlCol="0">
                <a:spAutoFit/>
              </a:bodyPr>
              <a:lstStyle/>
              <a:p>
                <a:r>
                  <a:rPr lang="en-US" altLang="zh-CN"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03</a:t>
                </a:r>
                <a:endParaRPr lang="zh-CN" altLang="en-US"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21" name="直角三角形 20"/>
              <p:cNvSpPr/>
              <p:nvPr/>
            </p:nvSpPr>
            <p:spPr>
              <a:xfrm>
                <a:off x="1286635" y="1446625"/>
                <a:ext cx="494888" cy="494888"/>
              </a:xfrm>
              <a:prstGeom prst="rtTriangle">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9" name="矩形 18"/>
            <p:cNvSpPr/>
            <p:nvPr/>
          </p:nvSpPr>
          <p:spPr>
            <a:xfrm>
              <a:off x="1916706" y="1523487"/>
              <a:ext cx="6976470" cy="345281"/>
            </a:xfrm>
            <a:prstGeom prst="rect">
              <a:avLst/>
            </a:prstGeom>
          </p:spPr>
          <p:txBody>
            <a:bodyPr wrap="square">
              <a:spAutoFit/>
            </a:bodyPr>
            <a:lstStyle/>
            <a:p>
              <a:pPr>
                <a:lnSpc>
                  <a:spcPct val="150000"/>
                </a:lnSpc>
              </a:pPr>
              <a:r>
                <a:rPr lang="zh-CN" sz="1600" dirty="0" smtClean="0">
                  <a:solidFill>
                    <a:prstClr val="white"/>
                  </a:solidFill>
                  <a:latin typeface="微软雅黑" panose="020B0503020204020204" charset="-122"/>
                  <a:ea typeface="微软雅黑" panose="020B0503020204020204" charset="-122"/>
                  <a:cs typeface="微软雅黑" panose="020B0503020204020204" charset="-122"/>
                </a:rPr>
                <a:t>享受你的</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Windows10</a:t>
              </a:r>
              <a:r>
                <a:rPr sz="1600" dirty="0" smtClean="0">
                  <a:solidFill>
                    <a:prstClr val="white"/>
                  </a:solidFill>
                  <a:latin typeface="微软雅黑" panose="020B0503020204020204" charset="-122"/>
                  <a:ea typeface="微软雅黑" panose="020B0503020204020204" charset="-122"/>
                  <a:cs typeface="微软雅黑" panose="020B0503020204020204" charset="-122"/>
                </a:rPr>
                <a:t> </a:t>
              </a:r>
              <a:endParaRPr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grpSp>
      <p:sp>
        <p:nvSpPr>
          <p:cNvPr id="17" name="文本框 16"/>
          <p:cNvSpPr txBox="1"/>
          <p:nvPr/>
        </p:nvSpPr>
        <p:spPr>
          <a:xfrm>
            <a:off x="1174750" y="424180"/>
            <a:ext cx="1427480" cy="306705"/>
          </a:xfrm>
          <a:prstGeom prst="rect">
            <a:avLst/>
          </a:prstGeom>
          <a:noFill/>
        </p:spPr>
        <p:txBody>
          <a:bodyPr wrap="none" rtlCol="0">
            <a:spAutoFit/>
          </a:bodyPr>
          <a:p>
            <a:r>
              <a:rPr lang="zh-CN" altLang="en-US" sz="1400" b="1" dirty="0" smtClean="0">
                <a:solidFill>
                  <a:srgbClr val="005688"/>
                </a:solidFill>
                <a:latin typeface="微软雅黑" panose="020B0503020204020204" charset="-122"/>
                <a:ea typeface="微软雅黑" panose="020B0503020204020204" charset="-122"/>
                <a:cs typeface="Ebrima" panose="02000000000000000000" pitchFamily="2" charset="0"/>
              </a:rPr>
              <a:t>我们推荐这样做</a:t>
            </a:r>
            <a:endParaRPr lang="zh-CN" altLang="en-US" sz="1400" b="1" dirty="0" smtClean="0">
              <a:solidFill>
                <a:srgbClr val="005688"/>
              </a:solidFill>
              <a:latin typeface="微软雅黑" panose="020B0503020204020204" charset="-122"/>
              <a:ea typeface="微软雅黑" panose="020B0503020204020204" charset="-122"/>
              <a:cs typeface="Ebrima"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2576">
        <p14:conveyor dir="l"/>
      </p:transition>
    </mc:Choice>
    <mc:Fallback>
      <p:transition spd="slow" advTm="2576">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80" y="310515"/>
            <a:ext cx="9055101" cy="506730"/>
            <a:chOff x="251520" y="232723"/>
            <a:chExt cx="1602959" cy="380075"/>
          </a:xfrm>
        </p:grpSpPr>
        <p:sp>
          <p:nvSpPr>
            <p:cNvPr id="3" name="任意多边形 2"/>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65"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02</a:t>
              </a:r>
              <a:endParaRPr lang="zh-CN" altLang="en-US" sz="2665" b="1" i="1" dirty="0">
                <a:solidFill>
                  <a:srgbClr val="005688"/>
                </a:solidFill>
                <a:latin typeface="Ebrima" panose="02000000000000000000" pitchFamily="2" charset="0"/>
                <a:cs typeface="Ebrima" panose="02000000000000000000" pitchFamily="2" charset="0"/>
              </a:endParaRPr>
            </a:p>
          </p:txBody>
        </p:sp>
        <p:sp>
          <p:nvSpPr>
            <p:cNvPr id="4" name="TextBox 3"/>
            <p:cNvSpPr txBox="1"/>
            <p:nvPr/>
          </p:nvSpPr>
          <p:spPr>
            <a:xfrm>
              <a:off x="746571" y="232723"/>
              <a:ext cx="1107908" cy="376265"/>
            </a:xfrm>
            <a:prstGeom prst="rect">
              <a:avLst/>
            </a:prstGeom>
            <a:noFill/>
          </p:spPr>
          <p:txBody>
            <a:bodyPr wrap="square" rtlCol="0">
              <a:spAutoFit/>
            </a:bodyPr>
            <a:lstStyle/>
            <a:p>
              <a:pPr algn="ctr"/>
              <a:r>
                <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如何安装</a:t>
              </a:r>
              <a:r>
                <a:rPr lang="en-US" altLang="zh-CN"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Windows10</a:t>
              </a:r>
              <a:r>
                <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系统</a:t>
              </a:r>
              <a:r>
                <a:rPr lang="en-US" altLang="zh-CN"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a:t>
              </a:r>
              <a:r>
                <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特殊</a:t>
              </a:r>
              <a:endPar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p:txBody>
        </p:sp>
      </p:grpSp>
      <p:grpSp>
        <p:nvGrpSpPr>
          <p:cNvPr id="6" name="组合 10"/>
          <p:cNvGrpSpPr/>
          <p:nvPr/>
        </p:nvGrpSpPr>
        <p:grpSpPr>
          <a:xfrm>
            <a:off x="994505" y="1508787"/>
            <a:ext cx="10742121" cy="1043807"/>
            <a:chOff x="836585" y="1338327"/>
            <a:chExt cx="8056591" cy="782855"/>
          </a:xfrm>
        </p:grpSpPr>
        <p:grpSp>
          <p:nvGrpSpPr>
            <p:cNvPr id="7" name="组合 8"/>
            <p:cNvGrpSpPr/>
            <p:nvPr/>
          </p:nvGrpSpPr>
          <p:grpSpPr>
            <a:xfrm>
              <a:off x="836585" y="1338327"/>
              <a:ext cx="1080119" cy="745331"/>
              <a:chOff x="1286635" y="1338327"/>
              <a:chExt cx="1080119" cy="745331"/>
            </a:xfrm>
          </p:grpSpPr>
          <p:sp>
            <p:nvSpPr>
              <p:cNvPr id="8" name="TextBox 7"/>
              <p:cNvSpPr txBox="1"/>
              <p:nvPr/>
            </p:nvSpPr>
            <p:spPr>
              <a:xfrm>
                <a:off x="1421649" y="1338327"/>
                <a:ext cx="945105" cy="745331"/>
              </a:xfrm>
              <a:prstGeom prst="rect">
                <a:avLst/>
              </a:prstGeom>
              <a:noFill/>
            </p:spPr>
            <p:txBody>
              <a:bodyPr wrap="square" rtlCol="0">
                <a:spAutoFit/>
              </a:bodyPr>
              <a:lstStyle/>
              <a:p>
                <a:r>
                  <a:rPr lang="en-US" altLang="zh-CN"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01</a:t>
                </a:r>
                <a:endParaRPr lang="zh-CN" altLang="en-US"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5" name="任意多边形 4"/>
              <p:cNvSpPr/>
              <p:nvPr/>
            </p:nvSpPr>
            <p:spPr>
              <a:xfrm>
                <a:off x="1286635" y="1446625"/>
                <a:ext cx="494888" cy="494888"/>
              </a:xfrm>
              <a:custGeom>
                <a:avLst/>
                <a:gdLst>
                  <a:gd name="connsiteX0" fmla="*/ 0 w 494888"/>
                  <a:gd name="connsiteY0" fmla="*/ 494888 h 494888"/>
                  <a:gd name="connsiteX1" fmla="*/ 0 w 494888"/>
                  <a:gd name="connsiteY1" fmla="*/ 0 h 494888"/>
                  <a:gd name="connsiteX2" fmla="*/ 494888 w 494888"/>
                  <a:gd name="connsiteY2" fmla="*/ 494888 h 494888"/>
                  <a:gd name="connsiteX3" fmla="*/ 0 w 494888"/>
                  <a:gd name="connsiteY3" fmla="*/ 494888 h 494888"/>
                </a:gdLst>
                <a:ahLst/>
                <a:cxnLst>
                  <a:cxn ang="0">
                    <a:pos x="connsiteX0" y="connsiteY0"/>
                  </a:cxn>
                  <a:cxn ang="0">
                    <a:pos x="connsiteX1" y="connsiteY1"/>
                  </a:cxn>
                  <a:cxn ang="0">
                    <a:pos x="connsiteX2" y="connsiteY2"/>
                  </a:cxn>
                  <a:cxn ang="0">
                    <a:pos x="connsiteX3" y="connsiteY3"/>
                  </a:cxn>
                </a:cxnLst>
                <a:rect l="l" t="t" r="r" b="b"/>
                <a:pathLst>
                  <a:path w="494888" h="494888">
                    <a:moveTo>
                      <a:pt x="0" y="494888"/>
                    </a:moveTo>
                    <a:lnTo>
                      <a:pt x="0" y="0"/>
                    </a:lnTo>
                    <a:lnTo>
                      <a:pt x="494888" y="494888"/>
                    </a:lnTo>
                    <a:lnTo>
                      <a:pt x="0" y="494888"/>
                    </a:lnTo>
                    <a:close/>
                  </a:path>
                </a:pathLst>
              </a:cu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 name="矩形 9"/>
            <p:cNvSpPr/>
            <p:nvPr/>
          </p:nvSpPr>
          <p:spPr>
            <a:xfrm>
              <a:off x="1916706" y="1498723"/>
              <a:ext cx="6976470" cy="622459"/>
            </a:xfrm>
            <a:prstGeom prst="rect">
              <a:avLst/>
            </a:prstGeom>
          </p:spPr>
          <p:txBody>
            <a:bodyPr wrap="square">
              <a:spAutoFit/>
            </a:bodyPr>
            <a:lstStyle/>
            <a:p>
              <a:pPr>
                <a:lnSpc>
                  <a:spcPct val="150000"/>
                </a:lnSpc>
              </a:pP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微软官网</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下载对应的Windows 评估和部署工具包 </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；选项“Windows预安装环境（Windows PE）”是一定要勾选</a:t>
              </a:r>
              <a:endPar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grpSp>
      <p:grpSp>
        <p:nvGrpSpPr>
          <p:cNvPr id="9" name="组合 11"/>
          <p:cNvGrpSpPr/>
          <p:nvPr/>
        </p:nvGrpSpPr>
        <p:grpSpPr>
          <a:xfrm>
            <a:off x="994505" y="3051149"/>
            <a:ext cx="10742121" cy="993775"/>
            <a:chOff x="836585" y="1338327"/>
            <a:chExt cx="8056591" cy="745331"/>
          </a:xfrm>
        </p:grpSpPr>
        <p:grpSp>
          <p:nvGrpSpPr>
            <p:cNvPr id="11" name="组合 8"/>
            <p:cNvGrpSpPr/>
            <p:nvPr/>
          </p:nvGrpSpPr>
          <p:grpSpPr>
            <a:xfrm>
              <a:off x="836585" y="1338327"/>
              <a:ext cx="1080119" cy="745331"/>
              <a:chOff x="1286635" y="1338327"/>
              <a:chExt cx="1080119" cy="745331"/>
            </a:xfrm>
          </p:grpSpPr>
          <p:sp>
            <p:nvSpPr>
              <p:cNvPr id="15" name="TextBox 14"/>
              <p:cNvSpPr txBox="1"/>
              <p:nvPr/>
            </p:nvSpPr>
            <p:spPr>
              <a:xfrm>
                <a:off x="1421649" y="1338327"/>
                <a:ext cx="945105" cy="745331"/>
              </a:xfrm>
              <a:prstGeom prst="rect">
                <a:avLst/>
              </a:prstGeom>
              <a:noFill/>
            </p:spPr>
            <p:txBody>
              <a:bodyPr wrap="square" rtlCol="0">
                <a:spAutoFit/>
              </a:bodyPr>
              <a:lstStyle/>
              <a:p>
                <a:r>
                  <a:rPr lang="en-US" altLang="zh-CN"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02</a:t>
                </a:r>
                <a:endParaRPr lang="zh-CN" altLang="en-US"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16" name="直角三角形 15"/>
              <p:cNvSpPr/>
              <p:nvPr/>
            </p:nvSpPr>
            <p:spPr>
              <a:xfrm>
                <a:off x="1286635" y="1446625"/>
                <a:ext cx="494888" cy="494888"/>
              </a:xfrm>
              <a:prstGeom prst="rtTriangle">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4" name="矩形 13"/>
            <p:cNvSpPr/>
            <p:nvPr/>
          </p:nvSpPr>
          <p:spPr>
            <a:xfrm>
              <a:off x="1916706" y="1374903"/>
              <a:ext cx="6976470" cy="622459"/>
            </a:xfrm>
            <a:prstGeom prst="rect">
              <a:avLst/>
            </a:prstGeom>
          </p:spPr>
          <p:txBody>
            <a:bodyPr wrap="square">
              <a:spAutoFit/>
            </a:bodyPr>
            <a:lstStyle/>
            <a:p>
              <a:pPr>
                <a:lnSpc>
                  <a:spcPct val="150000"/>
                </a:lnSpc>
              </a:pPr>
              <a:r>
                <a:rPr sz="1600" dirty="0" smtClean="0">
                  <a:solidFill>
                    <a:prstClr val="white"/>
                  </a:solidFill>
                  <a:latin typeface="微软雅黑" panose="020B0503020204020204" charset="-122"/>
                  <a:ea typeface="微软雅黑" panose="020B0503020204020204" charset="-122"/>
                  <a:cs typeface="微软雅黑" panose="020B0503020204020204" charset="-122"/>
                </a:rPr>
                <a:t>点击开始菜单，在“Windows Kits”程序组下，找到“部署和映像工具环境”</a:t>
              </a:r>
              <a:r>
                <a:rPr lang="zh-CN" sz="1600" dirty="0" smtClean="0">
                  <a:solidFill>
                    <a:prstClr val="white"/>
                  </a:solidFill>
                  <a:latin typeface="微软雅黑" panose="020B0503020204020204" charset="-122"/>
                  <a:ea typeface="微软雅黑" panose="020B0503020204020204" charset="-122"/>
                  <a:cs typeface="微软雅黑" panose="020B0503020204020204" charset="-122"/>
                </a:rPr>
                <a:t>；输入copype amd64 C:\WinPE_amd64提取镜像；使用命令加载WinPE镜像；</a:t>
              </a:r>
              <a:endParaRPr lang="zh-CN"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grpSp>
      <p:grpSp>
        <p:nvGrpSpPr>
          <p:cNvPr id="12" name="组合 16"/>
          <p:cNvGrpSpPr/>
          <p:nvPr/>
        </p:nvGrpSpPr>
        <p:grpSpPr>
          <a:xfrm>
            <a:off x="994505" y="4593511"/>
            <a:ext cx="10742121" cy="993775"/>
            <a:chOff x="836585" y="1338327"/>
            <a:chExt cx="8056591" cy="745331"/>
          </a:xfrm>
        </p:grpSpPr>
        <p:grpSp>
          <p:nvGrpSpPr>
            <p:cNvPr id="13" name="组合 8"/>
            <p:cNvGrpSpPr/>
            <p:nvPr/>
          </p:nvGrpSpPr>
          <p:grpSpPr>
            <a:xfrm>
              <a:off x="836585" y="1338327"/>
              <a:ext cx="1080119" cy="745331"/>
              <a:chOff x="1286635" y="1338327"/>
              <a:chExt cx="1080119" cy="745331"/>
            </a:xfrm>
          </p:grpSpPr>
          <p:sp>
            <p:nvSpPr>
              <p:cNvPr id="20" name="TextBox 19"/>
              <p:cNvSpPr txBox="1"/>
              <p:nvPr/>
            </p:nvSpPr>
            <p:spPr>
              <a:xfrm>
                <a:off x="1421649" y="1338327"/>
                <a:ext cx="945105" cy="745331"/>
              </a:xfrm>
              <a:prstGeom prst="rect">
                <a:avLst/>
              </a:prstGeom>
              <a:noFill/>
            </p:spPr>
            <p:txBody>
              <a:bodyPr wrap="square" rtlCol="0">
                <a:spAutoFit/>
              </a:bodyPr>
              <a:lstStyle/>
              <a:p>
                <a:r>
                  <a:rPr lang="en-US" altLang="zh-CN"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03</a:t>
                </a:r>
                <a:endParaRPr lang="zh-CN" altLang="en-US"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21" name="直角三角形 20"/>
              <p:cNvSpPr/>
              <p:nvPr/>
            </p:nvSpPr>
            <p:spPr>
              <a:xfrm>
                <a:off x="1286635" y="1446625"/>
                <a:ext cx="494888" cy="494888"/>
              </a:xfrm>
              <a:prstGeom prst="rtTriangle">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9" name="矩形 18"/>
            <p:cNvSpPr/>
            <p:nvPr/>
          </p:nvSpPr>
          <p:spPr>
            <a:xfrm>
              <a:off x="1916706" y="1399667"/>
              <a:ext cx="6976470" cy="622459"/>
            </a:xfrm>
            <a:prstGeom prst="rect">
              <a:avLst/>
            </a:prstGeom>
          </p:spPr>
          <p:txBody>
            <a:bodyPr wrap="square">
              <a:spAutoFit/>
            </a:bodyPr>
            <a:lstStyle/>
            <a:p>
              <a:pPr>
                <a:lnSpc>
                  <a:spcPct val="150000"/>
                </a:lnSpc>
              </a:pPr>
              <a:r>
                <a:rPr sz="1600" dirty="0" smtClean="0">
                  <a:solidFill>
                    <a:prstClr val="white"/>
                  </a:solidFill>
                  <a:latin typeface="微软雅黑" panose="020B0503020204020204" charset="-122"/>
                  <a:ea typeface="微软雅黑" panose="020B0503020204020204" charset="-122"/>
                  <a:cs typeface="微软雅黑" panose="020B0503020204020204" charset="-122"/>
                </a:rPr>
                <a:t>使用UltraISO（软碟通），选择“启动-写入硬盘映像”功能，将刚才制作好的WinPE_amd64.iso做成启动U盘</a:t>
              </a:r>
              <a:endParaRPr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grpSp>
      <p:sp>
        <p:nvSpPr>
          <p:cNvPr id="17" name="文本框 16"/>
          <p:cNvSpPr txBox="1"/>
          <p:nvPr/>
        </p:nvSpPr>
        <p:spPr>
          <a:xfrm>
            <a:off x="1174750" y="424180"/>
            <a:ext cx="1427480" cy="306705"/>
          </a:xfrm>
          <a:prstGeom prst="rect">
            <a:avLst/>
          </a:prstGeom>
          <a:noFill/>
        </p:spPr>
        <p:txBody>
          <a:bodyPr wrap="none" rtlCol="0">
            <a:spAutoFit/>
          </a:bodyPr>
          <a:p>
            <a:r>
              <a:rPr lang="zh-CN" altLang="en-US" sz="1400" b="1" dirty="0" smtClean="0">
                <a:solidFill>
                  <a:srgbClr val="005688"/>
                </a:solidFill>
                <a:latin typeface="微软雅黑" panose="020B0503020204020204" charset="-122"/>
                <a:ea typeface="微软雅黑" panose="020B0503020204020204" charset="-122"/>
                <a:cs typeface="Ebrima" panose="02000000000000000000" pitchFamily="2" charset="0"/>
              </a:rPr>
              <a:t>我们推荐这样做</a:t>
            </a:r>
            <a:endParaRPr lang="zh-CN" altLang="en-US" sz="1400" b="1" dirty="0" smtClean="0">
              <a:solidFill>
                <a:srgbClr val="005688"/>
              </a:solidFill>
              <a:latin typeface="微软雅黑" panose="020B0503020204020204" charset="-122"/>
              <a:ea typeface="微软雅黑" panose="020B0503020204020204" charset="-122"/>
              <a:cs typeface="Ebrima"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2576">
        <p14:conveyor dir="l"/>
      </p:transition>
    </mc:Choice>
    <mc:Fallback>
      <p:transition spd="slow" advTm="2576">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5280" y="310515"/>
            <a:ext cx="7626985" cy="506730"/>
            <a:chOff x="251520" y="232723"/>
            <a:chExt cx="1350150" cy="380075"/>
          </a:xfrm>
        </p:grpSpPr>
        <p:sp>
          <p:nvSpPr>
            <p:cNvPr id="3" name="任意多边形 2"/>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65"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00</a:t>
              </a:r>
              <a:endParaRPr lang="zh-CN" altLang="en-US" sz="2665" b="1" i="1" dirty="0">
                <a:solidFill>
                  <a:srgbClr val="005688"/>
                </a:solidFill>
                <a:latin typeface="Ebrima" panose="02000000000000000000" pitchFamily="2" charset="0"/>
                <a:cs typeface="Ebrima" panose="02000000000000000000" pitchFamily="2" charset="0"/>
              </a:endParaRPr>
            </a:p>
          </p:txBody>
        </p:sp>
        <p:sp>
          <p:nvSpPr>
            <p:cNvPr id="4" name="TextBox 3"/>
            <p:cNvSpPr txBox="1"/>
            <p:nvPr/>
          </p:nvSpPr>
          <p:spPr>
            <a:xfrm>
              <a:off x="746575" y="232723"/>
              <a:ext cx="855095" cy="376265"/>
            </a:xfrm>
            <a:prstGeom prst="rect">
              <a:avLst/>
            </a:prstGeom>
            <a:noFill/>
          </p:spPr>
          <p:txBody>
            <a:bodyPr wrap="square" rtlCol="0">
              <a:spAutoFit/>
            </a:bodyPr>
            <a:lstStyle/>
            <a:p>
              <a:pPr algn="ctr"/>
              <a:r>
                <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为什么用</a:t>
              </a:r>
              <a:r>
                <a:rPr lang="en-US" altLang="zh-CN"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Windows10</a:t>
              </a:r>
              <a:endParaRPr lang="en-US" altLang="zh-CN"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p:txBody>
        </p:sp>
      </p:grpSp>
      <p:grpSp>
        <p:nvGrpSpPr>
          <p:cNvPr id="6" name="组合 10"/>
          <p:cNvGrpSpPr/>
          <p:nvPr/>
        </p:nvGrpSpPr>
        <p:grpSpPr>
          <a:xfrm>
            <a:off x="994505" y="1508787"/>
            <a:ext cx="10742121" cy="993775"/>
            <a:chOff x="836585" y="1338327"/>
            <a:chExt cx="8056591" cy="745331"/>
          </a:xfrm>
        </p:grpSpPr>
        <p:grpSp>
          <p:nvGrpSpPr>
            <p:cNvPr id="7" name="组合 8"/>
            <p:cNvGrpSpPr/>
            <p:nvPr/>
          </p:nvGrpSpPr>
          <p:grpSpPr>
            <a:xfrm>
              <a:off x="836585" y="1338327"/>
              <a:ext cx="1080119" cy="745331"/>
              <a:chOff x="1286635" y="1338327"/>
              <a:chExt cx="1080119" cy="745331"/>
            </a:xfrm>
          </p:grpSpPr>
          <p:sp>
            <p:nvSpPr>
              <p:cNvPr id="8" name="TextBox 7"/>
              <p:cNvSpPr txBox="1"/>
              <p:nvPr/>
            </p:nvSpPr>
            <p:spPr>
              <a:xfrm>
                <a:off x="1421649" y="1338327"/>
                <a:ext cx="945105" cy="745331"/>
              </a:xfrm>
              <a:prstGeom prst="rect">
                <a:avLst/>
              </a:prstGeom>
              <a:noFill/>
            </p:spPr>
            <p:txBody>
              <a:bodyPr wrap="square" rtlCol="0">
                <a:spAutoFit/>
              </a:bodyPr>
              <a:lstStyle/>
              <a:p>
                <a:r>
                  <a:rPr lang="en-US" altLang="zh-CN"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01</a:t>
                </a:r>
                <a:endParaRPr lang="zh-CN" altLang="en-US"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5" name="任意多边形 4"/>
              <p:cNvSpPr/>
              <p:nvPr/>
            </p:nvSpPr>
            <p:spPr>
              <a:xfrm>
                <a:off x="1286635" y="1446625"/>
                <a:ext cx="494888" cy="494888"/>
              </a:xfrm>
              <a:custGeom>
                <a:avLst/>
                <a:gdLst>
                  <a:gd name="connsiteX0" fmla="*/ 0 w 494888"/>
                  <a:gd name="connsiteY0" fmla="*/ 494888 h 494888"/>
                  <a:gd name="connsiteX1" fmla="*/ 0 w 494888"/>
                  <a:gd name="connsiteY1" fmla="*/ 0 h 494888"/>
                  <a:gd name="connsiteX2" fmla="*/ 494888 w 494888"/>
                  <a:gd name="connsiteY2" fmla="*/ 494888 h 494888"/>
                  <a:gd name="connsiteX3" fmla="*/ 0 w 494888"/>
                  <a:gd name="connsiteY3" fmla="*/ 494888 h 494888"/>
                </a:gdLst>
                <a:ahLst/>
                <a:cxnLst>
                  <a:cxn ang="0">
                    <a:pos x="connsiteX0" y="connsiteY0"/>
                  </a:cxn>
                  <a:cxn ang="0">
                    <a:pos x="connsiteX1" y="connsiteY1"/>
                  </a:cxn>
                  <a:cxn ang="0">
                    <a:pos x="connsiteX2" y="connsiteY2"/>
                  </a:cxn>
                  <a:cxn ang="0">
                    <a:pos x="connsiteX3" y="connsiteY3"/>
                  </a:cxn>
                </a:cxnLst>
                <a:rect l="l" t="t" r="r" b="b"/>
                <a:pathLst>
                  <a:path w="494888" h="494888">
                    <a:moveTo>
                      <a:pt x="0" y="494888"/>
                    </a:moveTo>
                    <a:lnTo>
                      <a:pt x="0" y="0"/>
                    </a:lnTo>
                    <a:lnTo>
                      <a:pt x="494888" y="494888"/>
                    </a:lnTo>
                    <a:lnTo>
                      <a:pt x="0" y="494888"/>
                    </a:lnTo>
                    <a:close/>
                  </a:path>
                </a:pathLst>
              </a:cu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 name="矩形 9"/>
            <p:cNvSpPr/>
            <p:nvPr/>
          </p:nvSpPr>
          <p:spPr>
            <a:xfrm>
              <a:off x="1916706" y="1374903"/>
              <a:ext cx="6976470" cy="622459"/>
            </a:xfrm>
            <a:prstGeom prst="rect">
              <a:avLst/>
            </a:prstGeom>
          </p:spPr>
          <p:txBody>
            <a:bodyPr wrap="square">
              <a:spAutoFit/>
            </a:bodyPr>
            <a:lstStyle/>
            <a:p>
              <a:pPr>
                <a:lnSpc>
                  <a:spcPct val="150000"/>
                </a:lnSpc>
              </a:pP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无论intel Kaby Lake/CoffeeLake第七、第八代酷睿，还是AMD Ryzen锐龙平台都已经切断了对Windows 7操作系统的原生支持，不提供驱动而无法直接安装</a:t>
              </a:r>
              <a:endPar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grpSp>
      <p:grpSp>
        <p:nvGrpSpPr>
          <p:cNvPr id="9" name="组合 11"/>
          <p:cNvGrpSpPr/>
          <p:nvPr/>
        </p:nvGrpSpPr>
        <p:grpSpPr>
          <a:xfrm>
            <a:off x="994505" y="3051149"/>
            <a:ext cx="10742121" cy="993775"/>
            <a:chOff x="836585" y="1338327"/>
            <a:chExt cx="8056591" cy="745331"/>
          </a:xfrm>
        </p:grpSpPr>
        <p:grpSp>
          <p:nvGrpSpPr>
            <p:cNvPr id="11" name="组合 8"/>
            <p:cNvGrpSpPr/>
            <p:nvPr/>
          </p:nvGrpSpPr>
          <p:grpSpPr>
            <a:xfrm>
              <a:off x="836585" y="1338327"/>
              <a:ext cx="1080119" cy="745331"/>
              <a:chOff x="1286635" y="1338327"/>
              <a:chExt cx="1080119" cy="745331"/>
            </a:xfrm>
          </p:grpSpPr>
          <p:sp>
            <p:nvSpPr>
              <p:cNvPr id="15" name="TextBox 14"/>
              <p:cNvSpPr txBox="1"/>
              <p:nvPr/>
            </p:nvSpPr>
            <p:spPr>
              <a:xfrm>
                <a:off x="1421649" y="1338327"/>
                <a:ext cx="945105" cy="745331"/>
              </a:xfrm>
              <a:prstGeom prst="rect">
                <a:avLst/>
              </a:prstGeom>
              <a:noFill/>
            </p:spPr>
            <p:txBody>
              <a:bodyPr wrap="square" rtlCol="0">
                <a:spAutoFit/>
              </a:bodyPr>
              <a:lstStyle/>
              <a:p>
                <a:r>
                  <a:rPr lang="en-US" altLang="zh-CN"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02</a:t>
                </a:r>
                <a:endParaRPr lang="zh-CN" altLang="en-US"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16" name="直角三角形 15"/>
              <p:cNvSpPr/>
              <p:nvPr/>
            </p:nvSpPr>
            <p:spPr>
              <a:xfrm>
                <a:off x="1286635" y="1446625"/>
                <a:ext cx="494888" cy="494888"/>
              </a:xfrm>
              <a:prstGeom prst="rtTriangle">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4" name="矩形 13"/>
            <p:cNvSpPr/>
            <p:nvPr/>
          </p:nvSpPr>
          <p:spPr>
            <a:xfrm>
              <a:off x="1916706" y="1374903"/>
              <a:ext cx="6976470" cy="622459"/>
            </a:xfrm>
            <a:prstGeom prst="rect">
              <a:avLst/>
            </a:prstGeom>
          </p:spPr>
          <p:txBody>
            <a:bodyPr wrap="square">
              <a:spAutoFit/>
            </a:bodyPr>
            <a:lstStyle/>
            <a:p>
              <a:pPr>
                <a:lnSpc>
                  <a:spcPct val="150000"/>
                </a:lnSpc>
              </a:pP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目前微软主流支持</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Windows10</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，安全性较高；</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Windows10</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容易找到各类官方资源；</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Windows10</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功能特性较为完善，较多软件已经抛弃</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Windows NT</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旧内核</a:t>
              </a:r>
              <a:endPar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grpSp>
      <p:grpSp>
        <p:nvGrpSpPr>
          <p:cNvPr id="12" name="组合 16"/>
          <p:cNvGrpSpPr/>
          <p:nvPr/>
        </p:nvGrpSpPr>
        <p:grpSpPr>
          <a:xfrm>
            <a:off x="994505" y="4593511"/>
            <a:ext cx="10742121" cy="993775"/>
            <a:chOff x="836585" y="1338327"/>
            <a:chExt cx="8056591" cy="745331"/>
          </a:xfrm>
        </p:grpSpPr>
        <p:grpSp>
          <p:nvGrpSpPr>
            <p:cNvPr id="13" name="组合 8"/>
            <p:cNvGrpSpPr/>
            <p:nvPr/>
          </p:nvGrpSpPr>
          <p:grpSpPr>
            <a:xfrm>
              <a:off x="836585" y="1338327"/>
              <a:ext cx="1080119" cy="745331"/>
              <a:chOff x="1286635" y="1338327"/>
              <a:chExt cx="1080119" cy="745331"/>
            </a:xfrm>
          </p:grpSpPr>
          <p:sp>
            <p:nvSpPr>
              <p:cNvPr id="20" name="TextBox 19"/>
              <p:cNvSpPr txBox="1"/>
              <p:nvPr/>
            </p:nvSpPr>
            <p:spPr>
              <a:xfrm>
                <a:off x="1421649" y="1338327"/>
                <a:ext cx="945105" cy="745331"/>
              </a:xfrm>
              <a:prstGeom prst="rect">
                <a:avLst/>
              </a:prstGeom>
              <a:noFill/>
            </p:spPr>
            <p:txBody>
              <a:bodyPr wrap="square" rtlCol="0">
                <a:spAutoFit/>
              </a:bodyPr>
              <a:lstStyle/>
              <a:p>
                <a:r>
                  <a:rPr lang="en-US" altLang="zh-CN"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rPr>
                  <a:t>03</a:t>
                </a:r>
                <a:endParaRPr lang="zh-CN" altLang="en-US" sz="5865" b="1" dirty="0" smtClean="0">
                  <a:solidFill>
                    <a:prstClr val="white"/>
                  </a:solidFill>
                  <a:effectLst>
                    <a:outerShdw blurRad="38100" dist="38100" dir="2700000" algn="tl">
                      <a:srgbClr val="000000">
                        <a:alpha val="43137"/>
                      </a:srgbClr>
                    </a:outerShdw>
                  </a:effectLst>
                  <a:latin typeface="Ebrima" panose="02000000000000000000" pitchFamily="2" charset="0"/>
                  <a:ea typeface="Ebrima" panose="02000000000000000000" pitchFamily="2" charset="0"/>
                  <a:cs typeface="Ebrima" panose="02000000000000000000" pitchFamily="2" charset="0"/>
                </a:endParaRPr>
              </a:p>
            </p:txBody>
          </p:sp>
          <p:sp>
            <p:nvSpPr>
              <p:cNvPr id="21" name="直角三角形 20"/>
              <p:cNvSpPr/>
              <p:nvPr/>
            </p:nvSpPr>
            <p:spPr>
              <a:xfrm>
                <a:off x="1286635" y="1446625"/>
                <a:ext cx="494888" cy="494888"/>
              </a:xfrm>
              <a:prstGeom prst="rtTriangle">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9" name="矩形 18"/>
            <p:cNvSpPr/>
            <p:nvPr/>
          </p:nvSpPr>
          <p:spPr>
            <a:xfrm>
              <a:off x="1916706" y="1374903"/>
              <a:ext cx="6976470" cy="622459"/>
            </a:xfrm>
            <a:prstGeom prst="rect">
              <a:avLst/>
            </a:prstGeom>
          </p:spPr>
          <p:txBody>
            <a:bodyPr wrap="square">
              <a:spAutoFit/>
            </a:bodyPr>
            <a:lstStyle/>
            <a:p>
              <a:pPr>
                <a:lnSpc>
                  <a:spcPct val="150000"/>
                </a:lnSpc>
              </a:pP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现实中较多新电脑已经全部预装</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Windows10</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，大众将更多的接触为</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Windows10</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，为个人计算机重新安装</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Windows10</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为现实中更为常见的情景</a:t>
              </a:r>
              <a:endPar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grpSp>
      <p:sp>
        <p:nvSpPr>
          <p:cNvPr id="17" name="文本框 16"/>
          <p:cNvSpPr txBox="1"/>
          <p:nvPr/>
        </p:nvSpPr>
        <p:spPr>
          <a:xfrm>
            <a:off x="1174750" y="424180"/>
            <a:ext cx="1427480" cy="306705"/>
          </a:xfrm>
          <a:prstGeom prst="rect">
            <a:avLst/>
          </a:prstGeom>
          <a:noFill/>
        </p:spPr>
        <p:txBody>
          <a:bodyPr wrap="none" rtlCol="0">
            <a:spAutoFit/>
          </a:bodyPr>
          <a:p>
            <a:r>
              <a:rPr lang="zh-CN" altLang="en-US" sz="1400" b="1" dirty="0" smtClean="0">
                <a:solidFill>
                  <a:srgbClr val="005688"/>
                </a:solidFill>
                <a:latin typeface="微软雅黑" panose="020B0503020204020204" charset="-122"/>
                <a:ea typeface="微软雅黑" panose="020B0503020204020204" charset="-122"/>
                <a:cs typeface="Ebrima" panose="02000000000000000000" pitchFamily="2" charset="0"/>
              </a:rPr>
              <a:t>我们的一些解释</a:t>
            </a:r>
            <a:endParaRPr lang="zh-CN" altLang="en-US" sz="1400" b="1" dirty="0" smtClean="0">
              <a:solidFill>
                <a:srgbClr val="005688"/>
              </a:solidFill>
              <a:latin typeface="微软雅黑" panose="020B0503020204020204" charset="-122"/>
              <a:ea typeface="微软雅黑" panose="020B0503020204020204" charset="-122"/>
              <a:cs typeface="Ebrima"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2576">
        <p14:conveyor dir="l"/>
      </p:transition>
    </mc:Choice>
    <mc:Fallback>
      <p:transition spd="slow" advTm="2576">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延期 1"/>
          <p:cNvSpPr/>
          <p:nvPr/>
        </p:nvSpPr>
        <p:spPr>
          <a:xfrm rot="5400000">
            <a:off x="5041461" y="-325836"/>
            <a:ext cx="2108853" cy="2760531"/>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 name="TextBox 2"/>
          <p:cNvSpPr txBox="1"/>
          <p:nvPr/>
        </p:nvSpPr>
        <p:spPr>
          <a:xfrm>
            <a:off x="4415813" y="549067"/>
            <a:ext cx="3360373" cy="666115"/>
          </a:xfrm>
          <a:prstGeom prst="rect">
            <a:avLst/>
          </a:prstGeom>
          <a:solidFill>
            <a:srgbClr val="005688"/>
          </a:solidFill>
        </p:spPr>
        <p:txBody>
          <a:bodyPr wrap="square" rtlCol="0">
            <a:spAutoFit/>
          </a:bodyPr>
          <a:lstStyle/>
          <a:p>
            <a:pPr algn="ctr"/>
            <a:r>
              <a:rPr lang="zh-CN" altLang="en-US" sz="3735" b="1" dirty="0" smtClean="0">
                <a:solidFill>
                  <a:prstClr val="white"/>
                </a:solidFill>
                <a:latin typeface="微软雅黑" panose="020B0503020204020204" charset="-122"/>
                <a:ea typeface="微软雅黑" panose="020B0503020204020204" charset="-122"/>
                <a:cs typeface="Ebrima" panose="02000000000000000000" pitchFamily="2" charset="0"/>
              </a:rPr>
              <a:t>目录</a:t>
            </a:r>
            <a:endParaRPr lang="zh-CN" altLang="en-US" sz="3735" b="1" dirty="0" smtClean="0">
              <a:solidFill>
                <a:prstClr val="white"/>
              </a:solidFill>
              <a:latin typeface="微软雅黑" panose="020B0503020204020204" charset="-122"/>
              <a:ea typeface="微软雅黑" panose="020B0503020204020204" charset="-122"/>
              <a:cs typeface="Ebrima" panose="02000000000000000000" pitchFamily="2" charset="0"/>
            </a:endParaRPr>
          </a:p>
        </p:txBody>
      </p:sp>
      <p:cxnSp>
        <p:nvCxnSpPr>
          <p:cNvPr id="5" name="直接连接符 4"/>
          <p:cNvCxnSpPr/>
          <p:nvPr/>
        </p:nvCxnSpPr>
        <p:spPr>
          <a:xfrm flipH="1">
            <a:off x="6775980" y="1208753"/>
            <a:ext cx="112" cy="1092073"/>
          </a:xfrm>
          <a:prstGeom prst="line">
            <a:avLst/>
          </a:prstGeom>
          <a:ln w="57150">
            <a:solidFill>
              <a:srgbClr val="005688"/>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7116001" y="1208753"/>
            <a:ext cx="112" cy="1092073"/>
          </a:xfrm>
          <a:prstGeom prst="line">
            <a:avLst/>
          </a:prstGeom>
          <a:ln w="57150">
            <a:solidFill>
              <a:srgbClr val="005688"/>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6095943" y="1208753"/>
            <a:ext cx="112" cy="1092073"/>
          </a:xfrm>
          <a:prstGeom prst="line">
            <a:avLst/>
          </a:prstGeom>
          <a:ln w="57150">
            <a:solidFill>
              <a:srgbClr val="005688"/>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5075887" y="1208753"/>
            <a:ext cx="112" cy="1092073"/>
          </a:xfrm>
          <a:prstGeom prst="line">
            <a:avLst/>
          </a:prstGeom>
          <a:ln w="57150">
            <a:solidFill>
              <a:srgbClr val="00568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415905" y="1208753"/>
            <a:ext cx="112" cy="1092073"/>
          </a:xfrm>
          <a:prstGeom prst="line">
            <a:avLst/>
          </a:prstGeom>
          <a:ln w="57150">
            <a:solidFill>
              <a:srgbClr val="005688"/>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755924" y="1208753"/>
            <a:ext cx="112" cy="1092073"/>
          </a:xfrm>
          <a:prstGeom prst="line">
            <a:avLst/>
          </a:prstGeom>
          <a:ln w="57150">
            <a:solidFill>
              <a:srgbClr val="005688"/>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435961" y="1208753"/>
            <a:ext cx="112" cy="1092073"/>
          </a:xfrm>
          <a:prstGeom prst="line">
            <a:avLst/>
          </a:prstGeom>
          <a:ln w="57150">
            <a:solidFill>
              <a:srgbClr val="005688"/>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875308" y="2851164"/>
            <a:ext cx="1500389" cy="1500389"/>
          </a:xfrm>
          <a:prstGeom prst="ellipse">
            <a:avLst/>
          </a:prstGeom>
          <a:solidFill>
            <a:schemeClr val="bg1"/>
          </a:solidFill>
          <a:ln>
            <a:noFill/>
          </a:ln>
          <a:effectLst>
            <a:outerShdw blurRad="50800" dist="25400" dir="2700000" sx="102000" sy="102000" algn="tl"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rgbClr val="005688"/>
                </a:solidFill>
                <a:latin typeface="Ebrima" panose="02000000000000000000" pitchFamily="2" charset="0"/>
                <a:ea typeface="Ebrima" panose="02000000000000000000" pitchFamily="2" charset="0"/>
                <a:cs typeface="Ebrima" panose="02000000000000000000" pitchFamily="2" charset="0"/>
              </a:rPr>
              <a:t>1</a:t>
            </a:r>
            <a:endParaRPr lang="en-US" altLang="zh-CN" sz="3200" b="1"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a:p>
            <a:pPr algn="ctr"/>
            <a:r>
              <a:rPr lang="en-US" altLang="zh-CN" sz="2135" b="1" dirty="0" smtClean="0">
                <a:solidFill>
                  <a:srgbClr val="005688"/>
                </a:solidFill>
                <a:latin typeface="Ebrima" panose="02000000000000000000" pitchFamily="2" charset="0"/>
                <a:ea typeface="Ebrima" panose="02000000000000000000" pitchFamily="2" charset="0"/>
                <a:cs typeface="Ebrima" panose="02000000000000000000" pitchFamily="2" charset="0"/>
              </a:rPr>
              <a:t>ONE</a:t>
            </a:r>
            <a:endParaRPr lang="en-US" altLang="zh-CN" sz="2135" b="1"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p:txBody>
      </p:sp>
      <p:sp>
        <p:nvSpPr>
          <p:cNvPr id="19" name="TextBox 18"/>
          <p:cNvSpPr txBox="1"/>
          <p:nvPr/>
        </p:nvSpPr>
        <p:spPr>
          <a:xfrm>
            <a:off x="275353" y="4651587"/>
            <a:ext cx="2700300" cy="954405"/>
          </a:xfrm>
          <a:prstGeom prst="rect">
            <a:avLst/>
          </a:prstGeom>
          <a:noFill/>
        </p:spPr>
        <p:txBody>
          <a:bodyPr wrap="square" rtlCol="0">
            <a:spAutoFit/>
          </a:bodyPr>
          <a:lstStyle/>
          <a:p>
            <a:pPr algn="ctr">
              <a:lnSpc>
                <a:spcPct val="150000"/>
              </a:lnSpc>
            </a:pPr>
            <a:r>
              <a:rPr lang="zh-CN" altLang="en-US" sz="2135" b="1" dirty="0" smtClean="0">
                <a:solidFill>
                  <a:prstClr val="white"/>
                </a:solidFill>
                <a:latin typeface="微软雅黑" panose="020B0503020204020204" charset="-122"/>
                <a:ea typeface="微软雅黑" panose="020B0503020204020204" charset="-122"/>
                <a:cs typeface="Ebrima" panose="02000000000000000000" pitchFamily="2" charset="0"/>
              </a:rPr>
              <a:t>安全买菜</a:t>
            </a:r>
            <a:endParaRPr lang="en-US" altLang="zh-CN" sz="2135" b="1"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a:p>
            <a:pPr algn="ctr">
              <a:lnSpc>
                <a:spcPct val="150000"/>
              </a:lnSpc>
            </a:pPr>
            <a:r>
              <a:rPr lang="zh-CN" altLang="en-US" sz="1600" dirty="0" smtClean="0">
                <a:solidFill>
                  <a:prstClr val="white"/>
                </a:solidFill>
                <a:latin typeface="微软雅黑 Light" panose="020B0502040204020203" charset="-122"/>
                <a:ea typeface="微软雅黑 Light" panose="020B0502040204020203" charset="-122"/>
                <a:cs typeface="Ebrima" panose="02000000000000000000" pitchFamily="2" charset="0"/>
              </a:rPr>
              <a:t>获取系统镜像</a:t>
            </a:r>
            <a:endParaRPr lang="zh-CN" altLang="en-US" sz="1600" dirty="0" smtClean="0">
              <a:solidFill>
                <a:prstClr val="white"/>
              </a:solidFill>
              <a:latin typeface="微软雅黑 Light" panose="020B0502040204020203" charset="-122"/>
              <a:ea typeface="微软雅黑 Light" panose="020B0502040204020203" charset="-122"/>
              <a:cs typeface="Ebrima" panose="02000000000000000000" pitchFamily="2" charset="0"/>
            </a:endParaRPr>
          </a:p>
        </p:txBody>
      </p:sp>
      <p:sp>
        <p:nvSpPr>
          <p:cNvPr id="16" name="椭圆 15"/>
          <p:cNvSpPr/>
          <p:nvPr/>
        </p:nvSpPr>
        <p:spPr>
          <a:xfrm>
            <a:off x="3855639" y="2851164"/>
            <a:ext cx="1500389" cy="1500389"/>
          </a:xfrm>
          <a:prstGeom prst="ellipse">
            <a:avLst/>
          </a:prstGeom>
          <a:solidFill>
            <a:schemeClr val="bg1"/>
          </a:solidFill>
          <a:ln>
            <a:noFill/>
          </a:ln>
          <a:effectLst>
            <a:outerShdw blurRad="50800" dist="25400" dir="2700000" sx="102000" sy="102000" algn="tl"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rgbClr val="005688"/>
                </a:solidFill>
                <a:latin typeface="Ebrima" panose="02000000000000000000" pitchFamily="2" charset="0"/>
                <a:ea typeface="Ebrima" panose="02000000000000000000" pitchFamily="2" charset="0"/>
                <a:cs typeface="Ebrima" panose="02000000000000000000" pitchFamily="2" charset="0"/>
              </a:rPr>
              <a:t>2</a:t>
            </a:r>
            <a:endParaRPr lang="en-US" altLang="zh-CN" sz="3200" b="1"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a:p>
            <a:pPr algn="ctr"/>
            <a:r>
              <a:rPr lang="en-US" altLang="zh-CN" sz="1865" b="1" dirty="0" smtClean="0">
                <a:solidFill>
                  <a:srgbClr val="005688"/>
                </a:solidFill>
                <a:latin typeface="Ebrima" panose="02000000000000000000" pitchFamily="2" charset="0"/>
                <a:ea typeface="Ebrima" panose="02000000000000000000" pitchFamily="2" charset="0"/>
                <a:cs typeface="Ebrima" panose="02000000000000000000" pitchFamily="2" charset="0"/>
              </a:rPr>
              <a:t>TWO</a:t>
            </a:r>
            <a:endParaRPr lang="zh-CN" altLang="en-US" sz="1865" b="1" dirty="0">
              <a:solidFill>
                <a:srgbClr val="005688"/>
              </a:solidFill>
              <a:latin typeface="Ebrima" panose="02000000000000000000" pitchFamily="2" charset="0"/>
              <a:cs typeface="Ebrima" panose="02000000000000000000" pitchFamily="2" charset="0"/>
            </a:endParaRPr>
          </a:p>
        </p:txBody>
      </p:sp>
      <p:sp>
        <p:nvSpPr>
          <p:cNvPr id="21" name="TextBox 20"/>
          <p:cNvSpPr txBox="1"/>
          <p:nvPr/>
        </p:nvSpPr>
        <p:spPr>
          <a:xfrm>
            <a:off x="3255684" y="4651587"/>
            <a:ext cx="2700300" cy="954405"/>
          </a:xfrm>
          <a:prstGeom prst="rect">
            <a:avLst/>
          </a:prstGeom>
          <a:noFill/>
        </p:spPr>
        <p:txBody>
          <a:bodyPr wrap="square" rtlCol="0">
            <a:spAutoFit/>
          </a:bodyPr>
          <a:lstStyle/>
          <a:p>
            <a:pPr algn="ctr">
              <a:lnSpc>
                <a:spcPct val="150000"/>
              </a:lnSpc>
            </a:pPr>
            <a:r>
              <a:rPr lang="zh-CN" altLang="en-US" sz="2135" b="1" dirty="0" smtClean="0">
                <a:solidFill>
                  <a:prstClr val="white"/>
                </a:solidFill>
                <a:latin typeface="微软雅黑" panose="020B0503020204020204" charset="-122"/>
                <a:ea typeface="微软雅黑" panose="020B0503020204020204" charset="-122"/>
                <a:cs typeface="Ebrima" panose="02000000000000000000" pitchFamily="2" charset="0"/>
              </a:rPr>
              <a:t>安全炒菜</a:t>
            </a:r>
            <a:endParaRPr lang="en-US" altLang="zh-CN" sz="2135" b="1"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a:p>
            <a:pPr algn="ctr">
              <a:lnSpc>
                <a:spcPct val="150000"/>
              </a:lnSpc>
            </a:pPr>
            <a:r>
              <a:rPr lang="zh-CN" altLang="en-US" sz="1600" dirty="0" smtClean="0">
                <a:solidFill>
                  <a:prstClr val="white"/>
                </a:solidFill>
                <a:latin typeface="微软雅黑 Light" panose="020B0502040204020203" charset="-122"/>
                <a:ea typeface="微软雅黑 Light" panose="020B0502040204020203" charset="-122"/>
                <a:cs typeface="Ebrima" panose="02000000000000000000" pitchFamily="2" charset="0"/>
              </a:rPr>
              <a:t>安装系统镜像</a:t>
            </a:r>
            <a:endParaRPr lang="zh-CN" altLang="en-US" sz="1600" dirty="0" smtClean="0">
              <a:solidFill>
                <a:prstClr val="white"/>
              </a:solidFill>
              <a:latin typeface="微软雅黑 Light" panose="020B0502040204020203" charset="-122"/>
              <a:ea typeface="微软雅黑 Light" panose="020B0502040204020203" charset="-122"/>
              <a:cs typeface="Ebrima" panose="02000000000000000000" pitchFamily="2" charset="0"/>
            </a:endParaRPr>
          </a:p>
        </p:txBody>
      </p:sp>
      <p:sp>
        <p:nvSpPr>
          <p:cNvPr id="17" name="椭圆 16"/>
          <p:cNvSpPr/>
          <p:nvPr/>
        </p:nvSpPr>
        <p:spPr>
          <a:xfrm>
            <a:off x="6835969" y="2851164"/>
            <a:ext cx="1500389" cy="1500389"/>
          </a:xfrm>
          <a:prstGeom prst="ellipse">
            <a:avLst/>
          </a:prstGeom>
          <a:solidFill>
            <a:schemeClr val="bg1"/>
          </a:solidFill>
          <a:ln>
            <a:noFill/>
          </a:ln>
          <a:effectLst>
            <a:outerShdw blurRad="50800" dist="25400" dir="2700000" sx="102000" sy="102000" algn="tl"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rgbClr val="005688"/>
                </a:solidFill>
                <a:latin typeface="Ebrima" panose="02000000000000000000" pitchFamily="2" charset="0"/>
                <a:ea typeface="Ebrima" panose="02000000000000000000" pitchFamily="2" charset="0"/>
                <a:cs typeface="Ebrima" panose="02000000000000000000" pitchFamily="2" charset="0"/>
              </a:rPr>
              <a:t>3</a:t>
            </a:r>
            <a:endParaRPr lang="en-US" altLang="zh-CN" sz="3200" b="1"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a:p>
            <a:pPr algn="ctr"/>
            <a:r>
              <a:rPr lang="en-US" altLang="zh-CN" sz="1865" b="1" dirty="0" smtClean="0">
                <a:solidFill>
                  <a:srgbClr val="005688"/>
                </a:solidFill>
                <a:latin typeface="Ebrima" panose="02000000000000000000" pitchFamily="2" charset="0"/>
                <a:ea typeface="Ebrima" panose="02000000000000000000" pitchFamily="2" charset="0"/>
                <a:cs typeface="Ebrima" panose="02000000000000000000" pitchFamily="2" charset="0"/>
              </a:rPr>
              <a:t>THREE</a:t>
            </a:r>
            <a:endParaRPr lang="zh-CN" altLang="en-US" sz="1865" b="1" dirty="0">
              <a:solidFill>
                <a:srgbClr val="005688"/>
              </a:solidFill>
              <a:latin typeface="Ebrima" panose="02000000000000000000" pitchFamily="2" charset="0"/>
              <a:cs typeface="Ebrima" panose="02000000000000000000" pitchFamily="2" charset="0"/>
            </a:endParaRPr>
          </a:p>
        </p:txBody>
      </p:sp>
      <p:sp>
        <p:nvSpPr>
          <p:cNvPr id="22" name="TextBox 21"/>
          <p:cNvSpPr txBox="1"/>
          <p:nvPr/>
        </p:nvSpPr>
        <p:spPr>
          <a:xfrm>
            <a:off x="6236015" y="4651587"/>
            <a:ext cx="2700300" cy="954405"/>
          </a:xfrm>
          <a:prstGeom prst="rect">
            <a:avLst/>
          </a:prstGeom>
          <a:noFill/>
        </p:spPr>
        <p:txBody>
          <a:bodyPr wrap="square" rtlCol="0">
            <a:spAutoFit/>
          </a:bodyPr>
          <a:lstStyle/>
          <a:p>
            <a:pPr algn="ctr">
              <a:lnSpc>
                <a:spcPct val="150000"/>
              </a:lnSpc>
            </a:pPr>
            <a:r>
              <a:rPr lang="zh-CN" altLang="en-US" sz="2135" b="1" dirty="0" smtClean="0">
                <a:solidFill>
                  <a:prstClr val="white"/>
                </a:solidFill>
                <a:latin typeface="微软雅黑" panose="020B0503020204020204" charset="-122"/>
                <a:ea typeface="微软雅黑" panose="020B0503020204020204" charset="-122"/>
                <a:cs typeface="Ebrima" panose="02000000000000000000" pitchFamily="2" charset="0"/>
              </a:rPr>
              <a:t>安全添加调料</a:t>
            </a:r>
            <a:endParaRPr lang="en-US" altLang="zh-CN" sz="2135" b="1"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a:p>
            <a:pPr algn="ctr">
              <a:lnSpc>
                <a:spcPct val="150000"/>
              </a:lnSpc>
            </a:pPr>
            <a:r>
              <a:rPr lang="zh-CN" altLang="en-US" sz="1600" dirty="0" smtClean="0">
                <a:solidFill>
                  <a:prstClr val="white"/>
                </a:solidFill>
                <a:latin typeface="微软雅黑 Light" panose="020B0502040204020203" charset="-122"/>
                <a:ea typeface="微软雅黑 Light" panose="020B0502040204020203" charset="-122"/>
                <a:cs typeface="Ebrima" panose="02000000000000000000" pitchFamily="2" charset="0"/>
              </a:rPr>
              <a:t>系统配置</a:t>
            </a:r>
            <a:endParaRPr lang="zh-CN" altLang="en-US" sz="1600" dirty="0" smtClean="0">
              <a:solidFill>
                <a:prstClr val="white"/>
              </a:solidFill>
              <a:latin typeface="微软雅黑 Light" panose="020B0502040204020203" charset="-122"/>
              <a:ea typeface="微软雅黑 Light" panose="020B0502040204020203" charset="-122"/>
              <a:cs typeface="Ebrima" panose="02000000000000000000" pitchFamily="2" charset="0"/>
            </a:endParaRPr>
          </a:p>
        </p:txBody>
      </p:sp>
      <p:sp>
        <p:nvSpPr>
          <p:cNvPr id="18" name="椭圆 17"/>
          <p:cNvSpPr/>
          <p:nvPr/>
        </p:nvSpPr>
        <p:spPr>
          <a:xfrm>
            <a:off x="9816301" y="2851164"/>
            <a:ext cx="1500389" cy="1500389"/>
          </a:xfrm>
          <a:prstGeom prst="ellipse">
            <a:avLst/>
          </a:prstGeom>
          <a:solidFill>
            <a:schemeClr val="bg1"/>
          </a:solidFill>
          <a:ln>
            <a:noFill/>
          </a:ln>
          <a:effectLst>
            <a:outerShdw blurRad="50800" dist="25400" dir="2700000" sx="102000" sy="102000" algn="tl"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rgbClr val="005688"/>
                </a:solidFill>
                <a:latin typeface="Ebrima" panose="02000000000000000000" pitchFamily="2" charset="0"/>
                <a:ea typeface="Ebrima" panose="02000000000000000000" pitchFamily="2" charset="0"/>
                <a:cs typeface="Ebrima" panose="02000000000000000000" pitchFamily="2" charset="0"/>
              </a:rPr>
              <a:t>4</a:t>
            </a:r>
            <a:endParaRPr lang="en-US" altLang="zh-CN" sz="3200" b="1"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a:p>
            <a:pPr algn="ctr"/>
            <a:r>
              <a:rPr lang="en-US" altLang="zh-CN" sz="1865" b="1" dirty="0" smtClean="0">
                <a:solidFill>
                  <a:srgbClr val="005688"/>
                </a:solidFill>
                <a:latin typeface="Ebrima" panose="02000000000000000000" pitchFamily="2" charset="0"/>
                <a:ea typeface="Ebrima" panose="02000000000000000000" pitchFamily="2" charset="0"/>
                <a:cs typeface="Ebrima" panose="02000000000000000000" pitchFamily="2" charset="0"/>
              </a:rPr>
              <a:t>FOUR</a:t>
            </a:r>
            <a:endParaRPr lang="zh-CN" altLang="en-US" sz="1865" b="1" dirty="0">
              <a:solidFill>
                <a:srgbClr val="005688"/>
              </a:solidFill>
              <a:latin typeface="Ebrima" panose="02000000000000000000" pitchFamily="2" charset="0"/>
              <a:cs typeface="Ebrima" panose="02000000000000000000" pitchFamily="2" charset="0"/>
            </a:endParaRPr>
          </a:p>
        </p:txBody>
      </p:sp>
      <p:sp>
        <p:nvSpPr>
          <p:cNvPr id="23" name="TextBox 22"/>
          <p:cNvSpPr txBox="1"/>
          <p:nvPr/>
        </p:nvSpPr>
        <p:spPr>
          <a:xfrm>
            <a:off x="9216347" y="4651587"/>
            <a:ext cx="2700300" cy="954405"/>
          </a:xfrm>
          <a:prstGeom prst="rect">
            <a:avLst/>
          </a:prstGeom>
          <a:noFill/>
        </p:spPr>
        <p:txBody>
          <a:bodyPr wrap="square" rtlCol="0">
            <a:spAutoFit/>
          </a:bodyPr>
          <a:lstStyle/>
          <a:p>
            <a:pPr algn="ctr">
              <a:lnSpc>
                <a:spcPct val="150000"/>
              </a:lnSpc>
            </a:pPr>
            <a:r>
              <a:rPr lang="zh-CN" altLang="en-US" sz="2135" b="1" dirty="0" smtClean="0">
                <a:solidFill>
                  <a:prstClr val="white"/>
                </a:solidFill>
                <a:latin typeface="微软雅黑" panose="020B0503020204020204" charset="-122"/>
                <a:ea typeface="微软雅黑" panose="020B0503020204020204" charset="-122"/>
                <a:cs typeface="Ebrima" panose="02000000000000000000" pitchFamily="2" charset="0"/>
              </a:rPr>
              <a:t>安全的一杯小酒</a:t>
            </a:r>
            <a:endParaRPr lang="en-US" altLang="zh-CN" sz="2135" b="1"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a:p>
            <a:pPr algn="ctr">
              <a:lnSpc>
                <a:spcPct val="150000"/>
              </a:lnSpc>
            </a:pPr>
            <a:r>
              <a:rPr lang="zh-CN" altLang="en-US" sz="1600" dirty="0" smtClean="0">
                <a:solidFill>
                  <a:prstClr val="white"/>
                </a:solidFill>
                <a:latin typeface="微软雅黑 Light" panose="020B0502040204020203" charset="-122"/>
                <a:ea typeface="微软雅黑 Light" panose="020B0502040204020203" charset="-122"/>
                <a:cs typeface="Ebrima" panose="02000000000000000000" pitchFamily="2" charset="0"/>
              </a:rPr>
              <a:t>其他补充</a:t>
            </a:r>
            <a:endParaRPr lang="zh-CN" altLang="en-US" sz="1600" dirty="0" smtClean="0">
              <a:solidFill>
                <a:prstClr val="white"/>
              </a:solidFill>
              <a:latin typeface="微软雅黑 Light" panose="020B0502040204020203" charset="-122"/>
              <a:ea typeface="微软雅黑 Light" panose="020B0502040204020203" charset="-122"/>
              <a:cs typeface="Ebrima"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2576">
        <p14:conveyor dir="l"/>
      </p:transition>
    </mc:Choice>
    <mc:Fallback>
      <p:transition spd="slow" advTm="2576">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175452" y="0"/>
            <a:ext cx="2340260" cy="6858000"/>
          </a:xfrm>
          <a:custGeom>
            <a:avLst/>
            <a:gdLst>
              <a:gd name="connsiteX0" fmla="*/ 0 w 540060"/>
              <a:gd name="connsiteY0" fmla="*/ 0 h 5143500"/>
              <a:gd name="connsiteX1" fmla="*/ 540060 w 540060"/>
              <a:gd name="connsiteY1" fmla="*/ 0 h 5143500"/>
              <a:gd name="connsiteX2" fmla="*/ 540060 w 540060"/>
              <a:gd name="connsiteY2" fmla="*/ 5143500 h 5143500"/>
              <a:gd name="connsiteX3" fmla="*/ 0 w 540060"/>
              <a:gd name="connsiteY3" fmla="*/ 5143500 h 5143500"/>
              <a:gd name="connsiteX4" fmla="*/ 0 w 540060"/>
              <a:gd name="connsiteY4" fmla="*/ 0 h 5143500"/>
              <a:gd name="connsiteX0-1" fmla="*/ 0 w 1080120"/>
              <a:gd name="connsiteY0-2" fmla="*/ 0 h 5143500"/>
              <a:gd name="connsiteX1-3" fmla="*/ 1080120 w 1080120"/>
              <a:gd name="connsiteY1-4" fmla="*/ 0 h 5143500"/>
              <a:gd name="connsiteX2-5" fmla="*/ 540060 w 1080120"/>
              <a:gd name="connsiteY2-6" fmla="*/ 5143500 h 5143500"/>
              <a:gd name="connsiteX3-7" fmla="*/ 0 w 1080120"/>
              <a:gd name="connsiteY3-8" fmla="*/ 5143500 h 5143500"/>
              <a:gd name="connsiteX4-9" fmla="*/ 0 w 1080120"/>
              <a:gd name="connsiteY4-10" fmla="*/ 0 h 5143500"/>
              <a:gd name="connsiteX0-11" fmla="*/ 630070 w 1080120"/>
              <a:gd name="connsiteY0-12" fmla="*/ 0 h 5143500"/>
              <a:gd name="connsiteX1-13" fmla="*/ 1080120 w 1080120"/>
              <a:gd name="connsiteY1-14" fmla="*/ 0 h 5143500"/>
              <a:gd name="connsiteX2-15" fmla="*/ 540060 w 1080120"/>
              <a:gd name="connsiteY2-16" fmla="*/ 5143500 h 5143500"/>
              <a:gd name="connsiteX3-17" fmla="*/ 0 w 1080120"/>
              <a:gd name="connsiteY3-18" fmla="*/ 5143500 h 5143500"/>
              <a:gd name="connsiteX4-19" fmla="*/ 630070 w 1080120"/>
              <a:gd name="connsiteY4-20" fmla="*/ 0 h 5143500"/>
              <a:gd name="connsiteX0-21" fmla="*/ 1305145 w 1755195"/>
              <a:gd name="connsiteY0-22" fmla="*/ 0 h 5143500"/>
              <a:gd name="connsiteX1-23" fmla="*/ 1755195 w 1755195"/>
              <a:gd name="connsiteY1-24" fmla="*/ 0 h 5143500"/>
              <a:gd name="connsiteX2-25" fmla="*/ 1215135 w 1755195"/>
              <a:gd name="connsiteY2-26" fmla="*/ 5143500 h 5143500"/>
              <a:gd name="connsiteX3-27" fmla="*/ 0 w 1755195"/>
              <a:gd name="connsiteY3-28" fmla="*/ 5143500 h 5143500"/>
              <a:gd name="connsiteX4-29" fmla="*/ 1305145 w 1755195"/>
              <a:gd name="connsiteY4-3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5195" h="5143500">
                <a:moveTo>
                  <a:pt x="1305145" y="0"/>
                </a:moveTo>
                <a:lnTo>
                  <a:pt x="1755195" y="0"/>
                </a:lnTo>
                <a:lnTo>
                  <a:pt x="1215135" y="5143500"/>
                </a:lnTo>
                <a:lnTo>
                  <a:pt x="0" y="5143500"/>
                </a:lnTo>
                <a:lnTo>
                  <a:pt x="1305145"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 name="任意多边形 2"/>
          <p:cNvSpPr/>
          <p:nvPr/>
        </p:nvSpPr>
        <p:spPr>
          <a:xfrm>
            <a:off x="755407" y="0"/>
            <a:ext cx="2340260" cy="6858000"/>
          </a:xfrm>
          <a:custGeom>
            <a:avLst/>
            <a:gdLst>
              <a:gd name="connsiteX0" fmla="*/ 0 w 540060"/>
              <a:gd name="connsiteY0" fmla="*/ 0 h 5143500"/>
              <a:gd name="connsiteX1" fmla="*/ 540060 w 540060"/>
              <a:gd name="connsiteY1" fmla="*/ 0 h 5143500"/>
              <a:gd name="connsiteX2" fmla="*/ 540060 w 540060"/>
              <a:gd name="connsiteY2" fmla="*/ 5143500 h 5143500"/>
              <a:gd name="connsiteX3" fmla="*/ 0 w 540060"/>
              <a:gd name="connsiteY3" fmla="*/ 5143500 h 5143500"/>
              <a:gd name="connsiteX4" fmla="*/ 0 w 540060"/>
              <a:gd name="connsiteY4" fmla="*/ 0 h 5143500"/>
              <a:gd name="connsiteX0-1" fmla="*/ 0 w 1080120"/>
              <a:gd name="connsiteY0-2" fmla="*/ 0 h 5143500"/>
              <a:gd name="connsiteX1-3" fmla="*/ 1080120 w 1080120"/>
              <a:gd name="connsiteY1-4" fmla="*/ 0 h 5143500"/>
              <a:gd name="connsiteX2-5" fmla="*/ 540060 w 1080120"/>
              <a:gd name="connsiteY2-6" fmla="*/ 5143500 h 5143500"/>
              <a:gd name="connsiteX3-7" fmla="*/ 0 w 1080120"/>
              <a:gd name="connsiteY3-8" fmla="*/ 5143500 h 5143500"/>
              <a:gd name="connsiteX4-9" fmla="*/ 0 w 1080120"/>
              <a:gd name="connsiteY4-10" fmla="*/ 0 h 5143500"/>
              <a:gd name="connsiteX0-11" fmla="*/ 630070 w 1080120"/>
              <a:gd name="connsiteY0-12" fmla="*/ 0 h 5143500"/>
              <a:gd name="connsiteX1-13" fmla="*/ 1080120 w 1080120"/>
              <a:gd name="connsiteY1-14" fmla="*/ 0 h 5143500"/>
              <a:gd name="connsiteX2-15" fmla="*/ 540060 w 1080120"/>
              <a:gd name="connsiteY2-16" fmla="*/ 5143500 h 5143500"/>
              <a:gd name="connsiteX3-17" fmla="*/ 0 w 1080120"/>
              <a:gd name="connsiteY3-18" fmla="*/ 5143500 h 5143500"/>
              <a:gd name="connsiteX4-19" fmla="*/ 630070 w 1080120"/>
              <a:gd name="connsiteY4-20" fmla="*/ 0 h 5143500"/>
              <a:gd name="connsiteX0-21" fmla="*/ 1305145 w 1755195"/>
              <a:gd name="connsiteY0-22" fmla="*/ 0 h 5143500"/>
              <a:gd name="connsiteX1-23" fmla="*/ 1755195 w 1755195"/>
              <a:gd name="connsiteY1-24" fmla="*/ 0 h 5143500"/>
              <a:gd name="connsiteX2-25" fmla="*/ 1215135 w 1755195"/>
              <a:gd name="connsiteY2-26" fmla="*/ 5143500 h 5143500"/>
              <a:gd name="connsiteX3-27" fmla="*/ 0 w 1755195"/>
              <a:gd name="connsiteY3-28" fmla="*/ 5143500 h 5143500"/>
              <a:gd name="connsiteX4-29" fmla="*/ 1305145 w 1755195"/>
              <a:gd name="connsiteY4-30" fmla="*/ 0 h 5143500"/>
              <a:gd name="connsiteX0-31" fmla="*/ 1305145 w 1755195"/>
              <a:gd name="connsiteY0-32" fmla="*/ 0 h 5143500"/>
              <a:gd name="connsiteX1-33" fmla="*/ 1755195 w 1755195"/>
              <a:gd name="connsiteY1-34" fmla="*/ 0 h 5143500"/>
              <a:gd name="connsiteX2-35" fmla="*/ 945105 w 1755195"/>
              <a:gd name="connsiteY2-36" fmla="*/ 5143500 h 5143500"/>
              <a:gd name="connsiteX3-37" fmla="*/ 0 w 1755195"/>
              <a:gd name="connsiteY3-38" fmla="*/ 5143500 h 5143500"/>
              <a:gd name="connsiteX4-39" fmla="*/ 1305145 w 1755195"/>
              <a:gd name="connsiteY4-40" fmla="*/ 0 h 5143500"/>
              <a:gd name="connsiteX0-41" fmla="*/ 1305145 w 1980220"/>
              <a:gd name="connsiteY0-42" fmla="*/ 0 h 5143500"/>
              <a:gd name="connsiteX1-43" fmla="*/ 1980220 w 1980220"/>
              <a:gd name="connsiteY1-44" fmla="*/ 0 h 5143500"/>
              <a:gd name="connsiteX2-45" fmla="*/ 945105 w 1980220"/>
              <a:gd name="connsiteY2-46" fmla="*/ 5143500 h 5143500"/>
              <a:gd name="connsiteX3-47" fmla="*/ 0 w 1980220"/>
              <a:gd name="connsiteY3-48" fmla="*/ 5143500 h 5143500"/>
              <a:gd name="connsiteX4-49" fmla="*/ 1305145 w 1980220"/>
              <a:gd name="connsiteY4-50" fmla="*/ 0 h 5143500"/>
              <a:gd name="connsiteX0-51" fmla="*/ 1035116 w 1710191"/>
              <a:gd name="connsiteY0-52" fmla="*/ 0 h 5143500"/>
              <a:gd name="connsiteX1-53" fmla="*/ 1710191 w 1710191"/>
              <a:gd name="connsiteY1-54" fmla="*/ 0 h 5143500"/>
              <a:gd name="connsiteX2-55" fmla="*/ 675076 w 1710191"/>
              <a:gd name="connsiteY2-56" fmla="*/ 5143500 h 5143500"/>
              <a:gd name="connsiteX3-57" fmla="*/ 0 w 1710191"/>
              <a:gd name="connsiteY3-58" fmla="*/ 5143500 h 5143500"/>
              <a:gd name="connsiteX4-59" fmla="*/ 1035116 w 1710191"/>
              <a:gd name="connsiteY4-60" fmla="*/ 0 h 5143500"/>
              <a:gd name="connsiteX0-61" fmla="*/ 675075 w 1710191"/>
              <a:gd name="connsiteY0-62" fmla="*/ 0 h 5143500"/>
              <a:gd name="connsiteX1-63" fmla="*/ 1710191 w 1710191"/>
              <a:gd name="connsiteY1-64" fmla="*/ 0 h 5143500"/>
              <a:gd name="connsiteX2-65" fmla="*/ 675076 w 1710191"/>
              <a:gd name="connsiteY2-66" fmla="*/ 5143500 h 5143500"/>
              <a:gd name="connsiteX3-67" fmla="*/ 0 w 1710191"/>
              <a:gd name="connsiteY3-68" fmla="*/ 5143500 h 5143500"/>
              <a:gd name="connsiteX4-69" fmla="*/ 675075 w 1710191"/>
              <a:gd name="connsiteY4-70" fmla="*/ 0 h 5143500"/>
              <a:gd name="connsiteX0-71" fmla="*/ 675075 w 1755195"/>
              <a:gd name="connsiteY0-72" fmla="*/ 0 h 5143500"/>
              <a:gd name="connsiteX1-73" fmla="*/ 1755195 w 1755195"/>
              <a:gd name="connsiteY1-74" fmla="*/ 0 h 5143500"/>
              <a:gd name="connsiteX2-75" fmla="*/ 675076 w 1755195"/>
              <a:gd name="connsiteY2-76" fmla="*/ 5143500 h 5143500"/>
              <a:gd name="connsiteX3-77" fmla="*/ 0 w 1755195"/>
              <a:gd name="connsiteY3-78" fmla="*/ 5143500 h 5143500"/>
              <a:gd name="connsiteX4-79" fmla="*/ 675075 w 1755195"/>
              <a:gd name="connsiteY4-8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5195" h="5143500">
                <a:moveTo>
                  <a:pt x="675075" y="0"/>
                </a:moveTo>
                <a:lnTo>
                  <a:pt x="1755195" y="0"/>
                </a:lnTo>
                <a:lnTo>
                  <a:pt x="675076" y="5143500"/>
                </a:lnTo>
                <a:lnTo>
                  <a:pt x="0" y="5143500"/>
                </a:lnTo>
                <a:lnTo>
                  <a:pt x="675075"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4" name="TextBox 3"/>
          <p:cNvSpPr txBox="1"/>
          <p:nvPr/>
        </p:nvSpPr>
        <p:spPr>
          <a:xfrm>
            <a:off x="2375587" y="2403079"/>
            <a:ext cx="1740193" cy="1322070"/>
          </a:xfrm>
          <a:prstGeom prst="rect">
            <a:avLst/>
          </a:prstGeom>
          <a:noFill/>
        </p:spPr>
        <p:txBody>
          <a:bodyPr wrap="square" rtlCol="0">
            <a:spAutoFit/>
          </a:bodyPr>
          <a:lstStyle/>
          <a:p>
            <a:pPr algn="ctr"/>
            <a:r>
              <a:rPr lang="en-US" altLang="zh-CN" sz="8000" b="1" dirty="0" smtClean="0">
                <a:solidFill>
                  <a:srgbClr val="005688"/>
                </a:solidFill>
                <a:latin typeface="Ebrima" panose="02000000000000000000" pitchFamily="2" charset="0"/>
                <a:ea typeface="Ebrima" panose="02000000000000000000" pitchFamily="2" charset="0"/>
                <a:cs typeface="Ebrima" panose="02000000000000000000" pitchFamily="2" charset="0"/>
              </a:rPr>
              <a:t>0 </a:t>
            </a:r>
            <a:r>
              <a:rPr lang="en-US" altLang="zh-CN" sz="8000" b="1" dirty="0" smtClean="0">
                <a:solidFill>
                  <a:prstClr val="white"/>
                </a:solidFill>
                <a:latin typeface="Ebrima" panose="02000000000000000000" pitchFamily="2" charset="0"/>
                <a:ea typeface="Ebrima" panose="02000000000000000000" pitchFamily="2" charset="0"/>
                <a:cs typeface="Ebrima" panose="02000000000000000000" pitchFamily="2" charset="0"/>
              </a:rPr>
              <a:t>1</a:t>
            </a:r>
            <a:endParaRPr lang="zh-CN" altLang="en-US" sz="8000" b="1"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5" name="TextBox 4"/>
          <p:cNvSpPr txBox="1"/>
          <p:nvPr/>
        </p:nvSpPr>
        <p:spPr>
          <a:xfrm>
            <a:off x="4775200" y="2501024"/>
            <a:ext cx="5341247" cy="1076325"/>
          </a:xfrm>
          <a:prstGeom prst="rect">
            <a:avLst/>
          </a:prstGeom>
          <a:noFill/>
        </p:spPr>
        <p:txBody>
          <a:bodyPr wrap="square" rtlCol="0">
            <a:spAutoFit/>
          </a:bodyPr>
          <a:lstStyle/>
          <a:p>
            <a:r>
              <a:rPr lang="zh-CN" altLang="en-US" sz="6400" b="1" dirty="0" smtClean="0">
                <a:solidFill>
                  <a:prstClr val="white"/>
                </a:solidFill>
                <a:latin typeface="微软雅黑" panose="020B0503020204020204" charset="-122"/>
                <a:ea typeface="微软雅黑" panose="020B0503020204020204" charset="-122"/>
                <a:cs typeface="微软雅黑" panose="020B0503020204020204" charset="-122"/>
              </a:rPr>
              <a:t>安全   </a:t>
            </a:r>
            <a:r>
              <a:rPr lang="en-US" altLang="zh-CN" sz="6400" b="1" dirty="0" smtClean="0">
                <a:solidFill>
                  <a:prstClr val="white"/>
                </a:solidFill>
                <a:latin typeface="微软雅黑" panose="020B0503020204020204" charset="-122"/>
                <a:ea typeface="微软雅黑" panose="020B0503020204020204" charset="-122"/>
                <a:cs typeface="微软雅黑" panose="020B0503020204020204" charset="-122"/>
              </a:rPr>
              <a:t>-</a:t>
            </a:r>
            <a:r>
              <a:rPr lang="zh-CN" altLang="en-US" sz="6400" b="1" dirty="0" smtClean="0">
                <a:solidFill>
                  <a:prstClr val="white"/>
                </a:solidFill>
                <a:latin typeface="微软雅黑" panose="020B0503020204020204" charset="-122"/>
                <a:ea typeface="微软雅黑" panose="020B0503020204020204" charset="-122"/>
                <a:cs typeface="微软雅黑" panose="020B0503020204020204" charset="-122"/>
              </a:rPr>
              <a:t>   买菜</a:t>
            </a:r>
            <a:endParaRPr lang="zh-CN" altLang="en-US" sz="6400" b="1"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7" name="TextBox 6"/>
          <p:cNvSpPr txBox="1"/>
          <p:nvPr/>
        </p:nvSpPr>
        <p:spPr>
          <a:xfrm>
            <a:off x="4775200" y="3429000"/>
            <a:ext cx="7082367" cy="378460"/>
          </a:xfrm>
          <a:prstGeom prst="rect">
            <a:avLst/>
          </a:prstGeom>
          <a:noFill/>
        </p:spPr>
        <p:txBody>
          <a:bodyPr wrap="square" rtlCol="0">
            <a:spAutoFit/>
          </a:bodyPr>
          <a:lstStyle/>
          <a:p>
            <a:r>
              <a:rPr lang="zh-CN" altLang="en-US" sz="1865" dirty="0" smtClean="0">
                <a:solidFill>
                  <a:schemeClr val="bg1"/>
                </a:solidFill>
                <a:latin typeface="微软雅黑 Light" panose="020B0502040204020203" charset="-122"/>
                <a:ea typeface="微软雅黑 Light" panose="020B0502040204020203" charset="-122"/>
                <a:cs typeface="Ebrima" panose="02000000000000000000" pitchFamily="2" charset="0"/>
              </a:rPr>
              <a:t>如何获取安全的</a:t>
            </a:r>
            <a:r>
              <a:rPr lang="en-US" altLang="zh-CN" sz="1865" dirty="0" smtClean="0">
                <a:solidFill>
                  <a:schemeClr val="bg1"/>
                </a:solidFill>
                <a:latin typeface="微软雅黑 Light" panose="020B0502040204020203" charset="-122"/>
                <a:ea typeface="微软雅黑 Light" panose="020B0502040204020203" charset="-122"/>
                <a:cs typeface="Ebrima" panose="02000000000000000000" pitchFamily="2" charset="0"/>
              </a:rPr>
              <a:t>Windows10</a:t>
            </a:r>
            <a:r>
              <a:rPr lang="zh-CN" altLang="en-US" sz="1865" dirty="0" smtClean="0">
                <a:solidFill>
                  <a:schemeClr val="bg1"/>
                </a:solidFill>
                <a:latin typeface="微软雅黑 Light" panose="020B0502040204020203" charset="-122"/>
                <a:ea typeface="微软雅黑 Light" panose="020B0502040204020203" charset="-122"/>
                <a:cs typeface="Ebrima" panose="02000000000000000000" pitchFamily="2" charset="0"/>
              </a:rPr>
              <a:t>系统镜像</a:t>
            </a:r>
            <a:endParaRPr lang="zh-CN" altLang="en-US" sz="1865" dirty="0" smtClean="0">
              <a:solidFill>
                <a:schemeClr val="bg1"/>
              </a:solidFill>
              <a:latin typeface="微软雅黑 Light" panose="020B0502040204020203" charset="-122"/>
              <a:ea typeface="微软雅黑 Light" panose="020B0502040204020203" charset="-122"/>
              <a:cs typeface="Ebrima"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2576">
        <p14:conveyor dir="l"/>
      </p:transition>
    </mc:Choice>
    <mc:Fallback>
      <p:transition spd="slow" advTm="2576">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6"/>
          <p:cNvGrpSpPr/>
          <p:nvPr/>
        </p:nvGrpSpPr>
        <p:grpSpPr>
          <a:xfrm>
            <a:off x="335280" y="310515"/>
            <a:ext cx="10975340" cy="506767"/>
            <a:chOff x="251520" y="232723"/>
            <a:chExt cx="1350150" cy="380075"/>
          </a:xfrm>
        </p:grpSpPr>
        <p:sp>
          <p:nvSpPr>
            <p:cNvPr id="2" name="任意多边形 1"/>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65"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01</a:t>
              </a:r>
              <a:endParaRPr lang="zh-CN" altLang="en-US" sz="2665" b="1" i="1" dirty="0">
                <a:solidFill>
                  <a:srgbClr val="005688"/>
                </a:solidFill>
                <a:latin typeface="Ebrima" panose="02000000000000000000" pitchFamily="2" charset="0"/>
                <a:cs typeface="Ebrima" panose="02000000000000000000" pitchFamily="2" charset="0"/>
              </a:endParaRPr>
            </a:p>
          </p:txBody>
        </p:sp>
        <p:sp>
          <p:nvSpPr>
            <p:cNvPr id="5" name="TextBox 4"/>
            <p:cNvSpPr txBox="1"/>
            <p:nvPr/>
          </p:nvSpPr>
          <p:spPr>
            <a:xfrm>
              <a:off x="746575" y="232723"/>
              <a:ext cx="855095" cy="376238"/>
            </a:xfrm>
            <a:prstGeom prst="rect">
              <a:avLst/>
            </a:prstGeom>
            <a:noFill/>
          </p:spPr>
          <p:txBody>
            <a:bodyPr wrap="square" rtlCol="0">
              <a:spAutoFit/>
            </a:bodyPr>
            <a:lstStyle/>
            <a:p>
              <a:pPr algn="ctr"/>
              <a:r>
                <a:rPr lang="zh-CN" altLang="en-US" sz="2665" b="1" i="1" dirty="0" smtClean="0">
                  <a:solidFill>
                    <a:prstClr val="white"/>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cs typeface="微软雅黑 Light" panose="020B0502040204020203" charset="-122"/>
                </a:rPr>
                <a:t>如何安全获取</a:t>
              </a:r>
              <a:r>
                <a:rPr lang="en-US" altLang="zh-CN" sz="2665" b="1" i="1" dirty="0" smtClean="0">
                  <a:solidFill>
                    <a:prstClr val="white"/>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cs typeface="微软雅黑 Light" panose="020B0502040204020203" charset="-122"/>
                </a:rPr>
                <a:t>Windows10</a:t>
              </a:r>
              <a:r>
                <a:rPr lang="zh-CN" altLang="en-US" sz="2665" b="1" i="1" dirty="0" smtClean="0">
                  <a:solidFill>
                    <a:prstClr val="white"/>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cs typeface="微软雅黑 Light" panose="020B0502040204020203" charset="-122"/>
                </a:rPr>
                <a:t>系统镜像</a:t>
              </a:r>
              <a:endParaRPr lang="zh-CN" altLang="en-US" sz="2665" b="1" i="1" dirty="0" smtClean="0">
                <a:solidFill>
                  <a:prstClr val="white"/>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cs typeface="微软雅黑 Light" panose="020B0502040204020203" charset="-122"/>
              </a:endParaRPr>
            </a:p>
          </p:txBody>
        </p:sp>
      </p:grpSp>
      <p:grpSp>
        <p:nvGrpSpPr>
          <p:cNvPr id="4" name="组合 19"/>
          <p:cNvGrpSpPr/>
          <p:nvPr/>
        </p:nvGrpSpPr>
        <p:grpSpPr>
          <a:xfrm>
            <a:off x="0" y="1806284"/>
            <a:ext cx="4298113" cy="782400"/>
            <a:chOff x="0" y="1354713"/>
            <a:chExt cx="3223585" cy="586800"/>
          </a:xfrm>
          <a:effectLst>
            <a:outerShdw blurRad="50800" dist="38100" dir="2700000" algn="tl" rotWithShape="0">
              <a:prstClr val="black">
                <a:alpha val="40000"/>
              </a:prstClr>
            </a:outerShdw>
          </a:effectLst>
        </p:grpSpPr>
        <p:sp>
          <p:nvSpPr>
            <p:cNvPr id="12" name="矩形 11"/>
            <p:cNvSpPr/>
            <p:nvPr/>
          </p:nvSpPr>
          <p:spPr>
            <a:xfrm>
              <a:off x="0" y="1356615"/>
              <a:ext cx="2906816" cy="584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5688"/>
                  </a:solidFill>
                  <a:latin typeface="微软雅黑" panose="020B0503020204020204" charset="-122"/>
                  <a:ea typeface="微软雅黑" panose="020B0503020204020204" charset="-122"/>
                  <a:cs typeface="微软雅黑" panose="020B0503020204020204" charset="-122"/>
                </a:rPr>
                <a:t>使用</a:t>
              </a:r>
              <a:r>
                <a:rPr lang="en-US" altLang="zh-CN" sz="2400" b="1" dirty="0">
                  <a:solidFill>
                    <a:srgbClr val="005688"/>
                  </a:solidFill>
                  <a:latin typeface="微软雅黑" panose="020B0503020204020204" charset="-122"/>
                  <a:ea typeface="微软雅黑" panose="020B0503020204020204" charset="-122"/>
                  <a:cs typeface="微软雅黑" panose="020B0503020204020204" charset="-122"/>
                </a:rPr>
                <a:t>GHOST</a:t>
              </a:r>
              <a:endParaRPr lang="zh-CN" altLang="en-US" sz="2400" b="1" dirty="0">
                <a:solidFill>
                  <a:srgbClr val="005688"/>
                </a:solidFill>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a:off x="2636785" y="1354713"/>
              <a:ext cx="586800" cy="586800"/>
            </a:xfrm>
            <a:prstGeom prst="ellipse">
              <a:avLst/>
            </a:prstGeom>
            <a:solidFill>
              <a:srgbClr val="0056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dirty="0" smtClean="0">
                  <a:solidFill>
                    <a:prstClr val="white"/>
                  </a:solidFill>
                  <a:latin typeface="Ebrima" panose="02000000000000000000" pitchFamily="2" charset="0"/>
                  <a:ea typeface="Ebrima" panose="02000000000000000000" pitchFamily="2" charset="0"/>
                  <a:cs typeface="Ebrima" panose="02000000000000000000" pitchFamily="2" charset="0"/>
                </a:rPr>
                <a:t>01</a:t>
              </a:r>
              <a:endParaRPr lang="zh-CN" altLang="en-US" sz="2135" dirty="0">
                <a:solidFill>
                  <a:prstClr val="white"/>
                </a:solidFill>
                <a:latin typeface="Ebrima" panose="02000000000000000000" pitchFamily="2" charset="0"/>
                <a:cs typeface="Ebrima" panose="02000000000000000000" pitchFamily="2" charset="0"/>
              </a:endParaRPr>
            </a:p>
          </p:txBody>
        </p:sp>
      </p:grpSp>
      <p:grpSp>
        <p:nvGrpSpPr>
          <p:cNvPr id="6" name="组合 20"/>
          <p:cNvGrpSpPr/>
          <p:nvPr/>
        </p:nvGrpSpPr>
        <p:grpSpPr>
          <a:xfrm>
            <a:off x="1" y="3429000"/>
            <a:ext cx="5558252" cy="782400"/>
            <a:chOff x="1" y="2571750"/>
            <a:chExt cx="4168689" cy="586800"/>
          </a:xfrm>
          <a:effectLst>
            <a:outerShdw blurRad="50800" dist="38100" dir="2700000" algn="tl" rotWithShape="0">
              <a:prstClr val="black">
                <a:alpha val="40000"/>
              </a:prstClr>
            </a:outerShdw>
          </a:effectLst>
        </p:grpSpPr>
        <p:sp>
          <p:nvSpPr>
            <p:cNvPr id="16" name="矩形 15"/>
            <p:cNvSpPr/>
            <p:nvPr/>
          </p:nvSpPr>
          <p:spPr>
            <a:xfrm>
              <a:off x="1" y="2573652"/>
              <a:ext cx="3851920" cy="584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5688"/>
                  </a:solidFill>
                  <a:latin typeface="微软雅黑" panose="020B0503020204020204" charset="-122"/>
                  <a:ea typeface="微软雅黑" panose="020B0503020204020204" charset="-122"/>
                </a:rPr>
                <a:t>使用第三方软件制作启动盘</a:t>
              </a:r>
              <a:endParaRPr lang="zh-CN" altLang="en-US" sz="2400" b="1" dirty="0">
                <a:solidFill>
                  <a:srgbClr val="005688"/>
                </a:solidFill>
                <a:latin typeface="微软雅黑" panose="020B0503020204020204" charset="-122"/>
                <a:ea typeface="微软雅黑" panose="020B0503020204020204" charset="-122"/>
              </a:endParaRPr>
            </a:p>
          </p:txBody>
        </p:sp>
        <p:sp>
          <p:nvSpPr>
            <p:cNvPr id="17" name="椭圆 16"/>
            <p:cNvSpPr/>
            <p:nvPr/>
          </p:nvSpPr>
          <p:spPr>
            <a:xfrm>
              <a:off x="3581890" y="2571750"/>
              <a:ext cx="586800" cy="586800"/>
            </a:xfrm>
            <a:prstGeom prst="ellipse">
              <a:avLst/>
            </a:prstGeom>
            <a:solidFill>
              <a:srgbClr val="0056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dirty="0" smtClean="0">
                  <a:solidFill>
                    <a:prstClr val="white"/>
                  </a:solidFill>
                  <a:latin typeface="Ebrima" panose="02000000000000000000" pitchFamily="2" charset="0"/>
                  <a:ea typeface="Ebrima" panose="02000000000000000000" pitchFamily="2" charset="0"/>
                  <a:cs typeface="Ebrima" panose="02000000000000000000" pitchFamily="2" charset="0"/>
                </a:rPr>
                <a:t>02</a:t>
              </a:r>
              <a:endParaRPr lang="zh-CN" altLang="en-US" sz="2135" dirty="0">
                <a:solidFill>
                  <a:prstClr val="white"/>
                </a:solidFill>
                <a:latin typeface="Ebrima" panose="02000000000000000000" pitchFamily="2" charset="0"/>
                <a:cs typeface="Ebrima" panose="02000000000000000000" pitchFamily="2" charset="0"/>
              </a:endParaRPr>
            </a:p>
          </p:txBody>
        </p:sp>
      </p:grpSp>
      <p:grpSp>
        <p:nvGrpSpPr>
          <p:cNvPr id="7" name="组合 21"/>
          <p:cNvGrpSpPr/>
          <p:nvPr/>
        </p:nvGrpSpPr>
        <p:grpSpPr>
          <a:xfrm>
            <a:off x="0" y="5046644"/>
            <a:ext cx="6818393" cy="782400"/>
            <a:chOff x="0" y="3784983"/>
            <a:chExt cx="5113795" cy="586800"/>
          </a:xfrm>
          <a:effectLst>
            <a:outerShdw blurRad="50800" dist="38100" dir="2700000" algn="tl" rotWithShape="0">
              <a:prstClr val="black">
                <a:alpha val="40000"/>
              </a:prstClr>
            </a:outerShdw>
          </a:effectLst>
        </p:grpSpPr>
        <p:sp>
          <p:nvSpPr>
            <p:cNvPr id="18" name="矩形 17"/>
            <p:cNvSpPr/>
            <p:nvPr/>
          </p:nvSpPr>
          <p:spPr>
            <a:xfrm>
              <a:off x="0" y="3786885"/>
              <a:ext cx="4797025" cy="584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5688"/>
                  </a:solidFill>
                  <a:latin typeface="微软雅黑" panose="020B0503020204020204" charset="-122"/>
                  <a:ea typeface="微软雅黑" panose="020B0503020204020204" charset="-122"/>
                </a:rPr>
                <a:t>使用光盘安装</a:t>
              </a:r>
              <a:endParaRPr lang="zh-CN" altLang="en-US" sz="2400" b="1" dirty="0">
                <a:solidFill>
                  <a:srgbClr val="005688"/>
                </a:solidFill>
                <a:latin typeface="微软雅黑" panose="020B0503020204020204" charset="-122"/>
                <a:ea typeface="微软雅黑" panose="020B0503020204020204" charset="-122"/>
              </a:endParaRPr>
            </a:p>
          </p:txBody>
        </p:sp>
        <p:sp>
          <p:nvSpPr>
            <p:cNvPr id="19" name="椭圆 18"/>
            <p:cNvSpPr/>
            <p:nvPr/>
          </p:nvSpPr>
          <p:spPr>
            <a:xfrm>
              <a:off x="4526995" y="3784983"/>
              <a:ext cx="586800" cy="586800"/>
            </a:xfrm>
            <a:prstGeom prst="ellipse">
              <a:avLst/>
            </a:prstGeom>
            <a:solidFill>
              <a:srgbClr val="0056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dirty="0" smtClean="0">
                  <a:solidFill>
                    <a:prstClr val="white"/>
                  </a:solidFill>
                  <a:latin typeface="Ebrima" panose="02000000000000000000" pitchFamily="2" charset="0"/>
                  <a:ea typeface="Ebrima" panose="02000000000000000000" pitchFamily="2" charset="0"/>
                  <a:cs typeface="Ebrima" panose="02000000000000000000" pitchFamily="2" charset="0"/>
                </a:rPr>
                <a:t>03</a:t>
              </a:r>
              <a:endParaRPr lang="zh-CN" altLang="en-US" sz="2135" dirty="0">
                <a:solidFill>
                  <a:prstClr val="white"/>
                </a:solidFill>
                <a:latin typeface="Ebrima" panose="02000000000000000000" pitchFamily="2" charset="0"/>
                <a:cs typeface="Ebrima" panose="02000000000000000000" pitchFamily="2" charset="0"/>
              </a:endParaRPr>
            </a:p>
          </p:txBody>
        </p:sp>
      </p:grpSp>
      <p:sp>
        <p:nvSpPr>
          <p:cNvPr id="23" name="矩形 22"/>
          <p:cNvSpPr/>
          <p:nvPr/>
        </p:nvSpPr>
        <p:spPr>
          <a:xfrm>
            <a:off x="4355807" y="1748813"/>
            <a:ext cx="7501760" cy="829945"/>
          </a:xfrm>
          <a:prstGeom prst="rect">
            <a:avLst/>
          </a:prstGeom>
        </p:spPr>
        <p:txBody>
          <a:bodyPr wrap="square">
            <a:spAutoFit/>
          </a:bodyPr>
          <a:lstStyle/>
          <a:p>
            <a:pPr>
              <a:lnSpc>
                <a:spcPct val="150000"/>
              </a:lnSpc>
            </a:pP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网络的</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GHOST</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镜像安全性无法保证或存在后门和预装软件</a:t>
            </a:r>
            <a:r>
              <a:rPr lang="zh-CN" altLang="en-US" sz="1600" dirty="0" smtClean="0">
                <a:solidFill>
                  <a:prstClr val="white"/>
                </a:solidFill>
                <a:latin typeface="Ebrima" panose="02000000000000000000" pitchFamily="2" charset="0"/>
                <a:ea typeface="Ebrima" panose="02000000000000000000" pitchFamily="2" charset="0"/>
                <a:cs typeface="Ebrima" panose="02000000000000000000" pitchFamily="2" charset="0"/>
              </a:rPr>
              <a:t>；</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GHOST</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软件太古老已经不适合现代系统UEFI+GPT环境；</a:t>
            </a:r>
            <a:endPar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24" name="矩形 23"/>
          <p:cNvSpPr/>
          <p:nvPr/>
        </p:nvSpPr>
        <p:spPr>
          <a:xfrm>
            <a:off x="5735960" y="3380885"/>
            <a:ext cx="6121605" cy="829945"/>
          </a:xfrm>
          <a:prstGeom prst="rect">
            <a:avLst/>
          </a:prstGeom>
        </p:spPr>
        <p:txBody>
          <a:bodyPr wrap="square">
            <a:spAutoFit/>
          </a:bodyPr>
          <a:lstStyle/>
          <a:p>
            <a:pPr>
              <a:lnSpc>
                <a:spcPct val="150000"/>
              </a:lnSpc>
            </a:pP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存在安装后门和预装软件的可能；</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UEFI</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及</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BIOS</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病毒的存在及其新一轮兴起</a:t>
            </a:r>
            <a:endPar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25" name="矩形 24"/>
          <p:cNvSpPr/>
          <p:nvPr/>
        </p:nvSpPr>
        <p:spPr>
          <a:xfrm>
            <a:off x="6936093" y="5025373"/>
            <a:ext cx="4801459" cy="829945"/>
          </a:xfrm>
          <a:prstGeom prst="rect">
            <a:avLst/>
          </a:prstGeom>
        </p:spPr>
        <p:txBody>
          <a:bodyPr wrap="square">
            <a:spAutoFit/>
          </a:bodyPr>
          <a:lstStyle/>
          <a:p>
            <a:pPr>
              <a:lnSpc>
                <a:spcPct val="150000"/>
              </a:lnSpc>
            </a:pP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Windows10</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已经没有官方光盘载体出售；绝大部分新电脑已经不配置光驱；光驱速度慢不稳定；</a:t>
            </a:r>
            <a:endPar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1744980" y="424180"/>
            <a:ext cx="1605280" cy="306705"/>
          </a:xfrm>
          <a:prstGeom prst="rect">
            <a:avLst/>
          </a:prstGeom>
          <a:noFill/>
        </p:spPr>
        <p:txBody>
          <a:bodyPr wrap="none" rtlCol="0">
            <a:spAutoFit/>
          </a:bodyPr>
          <a:p>
            <a:r>
              <a:rPr lang="zh-CN" altLang="en-US" sz="1400" b="1" dirty="0" smtClean="0">
                <a:solidFill>
                  <a:srgbClr val="005688"/>
                </a:solidFill>
                <a:latin typeface="微软雅黑" panose="020B0503020204020204" charset="-122"/>
                <a:ea typeface="微软雅黑" panose="020B0503020204020204" charset="-122"/>
                <a:cs typeface="Ebrima" panose="02000000000000000000" pitchFamily="2" charset="0"/>
              </a:rPr>
              <a:t>我们不推荐这样做</a:t>
            </a:r>
            <a:endParaRPr lang="zh-CN" altLang="en-US" sz="1400" b="1" dirty="0" smtClean="0">
              <a:solidFill>
                <a:srgbClr val="005688"/>
              </a:solidFill>
              <a:latin typeface="微软雅黑" panose="020B0503020204020204" charset="-122"/>
              <a:ea typeface="微软雅黑" panose="020B0503020204020204" charset="-122"/>
              <a:cs typeface="Ebrima"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2576">
        <p14:conveyor dir="l"/>
      </p:transition>
    </mc:Choice>
    <mc:Fallback>
      <p:transition spd="slow" advTm="2576">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635393" y="1688807"/>
            <a:ext cx="2580287" cy="2580287"/>
          </a:xfrm>
          <a:prstGeom prst="ellipse">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 name="圆角矩形 6"/>
          <p:cNvSpPr/>
          <p:nvPr/>
        </p:nvSpPr>
        <p:spPr>
          <a:xfrm>
            <a:off x="2285465" y="2108631"/>
            <a:ext cx="2249708" cy="600289"/>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3200" dirty="0" smtClean="0">
                <a:solidFill>
                  <a:srgbClr val="005688"/>
                </a:solidFill>
                <a:latin typeface="Ebrima" panose="02000000000000000000" pitchFamily="2" charset="0"/>
                <a:ea typeface="Ebrima" panose="02000000000000000000" pitchFamily="2" charset="0"/>
                <a:cs typeface="Ebrima" panose="02000000000000000000" pitchFamily="2" charset="0"/>
              </a:rPr>
              <a:t>1</a:t>
            </a:r>
            <a:endParaRPr lang="zh-CN" altLang="en-US" sz="3200" dirty="0">
              <a:solidFill>
                <a:srgbClr val="005688"/>
              </a:solidFill>
              <a:latin typeface="Ebrima" panose="02000000000000000000" pitchFamily="2" charset="0"/>
              <a:cs typeface="Ebrima" panose="02000000000000000000" pitchFamily="2" charset="0"/>
            </a:endParaRPr>
          </a:p>
        </p:txBody>
      </p:sp>
      <p:sp>
        <p:nvSpPr>
          <p:cNvPr id="8" name="圆角矩形 7"/>
          <p:cNvSpPr/>
          <p:nvPr/>
        </p:nvSpPr>
        <p:spPr>
          <a:xfrm>
            <a:off x="2286119" y="3188975"/>
            <a:ext cx="2249708" cy="600289"/>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3200" dirty="0" smtClean="0">
                <a:solidFill>
                  <a:srgbClr val="005688"/>
                </a:solidFill>
                <a:latin typeface="Ebrima" panose="02000000000000000000" pitchFamily="2" charset="0"/>
                <a:ea typeface="Ebrima" panose="02000000000000000000" pitchFamily="2" charset="0"/>
                <a:cs typeface="Ebrima" panose="02000000000000000000" pitchFamily="2" charset="0"/>
              </a:rPr>
              <a:t>2</a:t>
            </a:r>
            <a:endParaRPr lang="zh-CN" altLang="en-US" sz="3200" dirty="0">
              <a:solidFill>
                <a:srgbClr val="005688"/>
              </a:solidFill>
              <a:latin typeface="Ebrima" panose="02000000000000000000" pitchFamily="2" charset="0"/>
              <a:cs typeface="Ebrima" panose="02000000000000000000" pitchFamily="2" charset="0"/>
            </a:endParaRPr>
          </a:p>
        </p:txBody>
      </p:sp>
      <p:grpSp>
        <p:nvGrpSpPr>
          <p:cNvPr id="2" name="组合 1"/>
          <p:cNvGrpSpPr/>
          <p:nvPr/>
        </p:nvGrpSpPr>
        <p:grpSpPr>
          <a:xfrm>
            <a:off x="335360" y="310297"/>
            <a:ext cx="6969125" cy="506767"/>
            <a:chOff x="251520" y="232723"/>
            <a:chExt cx="5226844" cy="380075"/>
          </a:xfrm>
        </p:grpSpPr>
        <p:sp>
          <p:nvSpPr>
            <p:cNvPr id="3" name="任意多边形 2"/>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65"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01</a:t>
              </a:r>
              <a:endParaRPr lang="zh-CN" altLang="en-US" sz="2665" b="1" i="1" dirty="0">
                <a:solidFill>
                  <a:srgbClr val="005688"/>
                </a:solidFill>
                <a:latin typeface="Ebrima" panose="02000000000000000000" pitchFamily="2" charset="0"/>
                <a:cs typeface="Ebrima" panose="02000000000000000000" pitchFamily="2" charset="0"/>
              </a:endParaRPr>
            </a:p>
          </p:txBody>
        </p:sp>
        <p:sp>
          <p:nvSpPr>
            <p:cNvPr id="4" name="TextBox 3"/>
            <p:cNvSpPr txBox="1"/>
            <p:nvPr/>
          </p:nvSpPr>
          <p:spPr>
            <a:xfrm>
              <a:off x="746344" y="232723"/>
              <a:ext cx="4732020" cy="376238"/>
            </a:xfrm>
            <a:prstGeom prst="rect">
              <a:avLst/>
            </a:prstGeom>
            <a:noFill/>
          </p:spPr>
          <p:txBody>
            <a:bodyPr wrap="square" rtlCol="0">
              <a:spAutoFit/>
            </a:bodyPr>
            <a:lstStyle/>
            <a:p>
              <a:pPr algn="ctr"/>
              <a:r>
                <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如何安全的获取</a:t>
              </a:r>
              <a:r>
                <a:rPr lang="en-US" altLang="zh-CN"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Windows10</a:t>
              </a:r>
              <a:r>
                <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镜像</a:t>
              </a:r>
              <a:endPar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p:txBody>
        </p:sp>
      </p:grpSp>
      <p:sp>
        <p:nvSpPr>
          <p:cNvPr id="5" name="椭圆 4"/>
          <p:cNvSpPr/>
          <p:nvPr/>
        </p:nvSpPr>
        <p:spPr>
          <a:xfrm>
            <a:off x="815301" y="1868715"/>
            <a:ext cx="2220469" cy="2220469"/>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5" b="1" dirty="0" smtClean="0">
                <a:solidFill>
                  <a:srgbClr val="005688"/>
                </a:solidFill>
                <a:latin typeface="微软雅黑" panose="020B0503020204020204" charset="-122"/>
                <a:ea typeface="微软雅黑" panose="020B0503020204020204" charset="-122"/>
                <a:cs typeface="Ebrima" panose="02000000000000000000" pitchFamily="2" charset="0"/>
              </a:rPr>
              <a:t>谍影重重</a:t>
            </a:r>
            <a:endParaRPr lang="en-US" altLang="zh-CN" sz="1865" b="1"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a:p>
            <a:pPr algn="ctr"/>
            <a:endParaRPr lang="en-US" altLang="zh-CN" sz="1865" b="1"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a:p>
            <a:pPr algn="ctr"/>
            <a:r>
              <a:rPr lang="en-US" altLang="zh-CN" sz="1400" dirty="0" smtClean="0">
                <a:solidFill>
                  <a:srgbClr val="005688"/>
                </a:solidFill>
                <a:latin typeface="微软雅黑" panose="020B0503020204020204" charset="-122"/>
                <a:ea typeface="微软雅黑" panose="020B0503020204020204" charset="-122"/>
                <a:cs typeface="微软雅黑" panose="020B0503020204020204" charset="-122"/>
              </a:rPr>
              <a:t>UEFI_BIOS木马</a:t>
            </a:r>
            <a:endParaRPr lang="en-US" altLang="zh-CN" sz="1400" dirty="0" smtClean="0">
              <a:solidFill>
                <a:srgbClr val="005688"/>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4775201" y="1584345"/>
            <a:ext cx="6932237" cy="1568450"/>
          </a:xfrm>
          <a:prstGeom prst="rect">
            <a:avLst/>
          </a:prstGeom>
        </p:spPr>
        <p:txBody>
          <a:bodyPr wrap="square">
            <a:spAutoFit/>
          </a:bodyPr>
          <a:lstStyle/>
          <a:p>
            <a:pPr>
              <a:lnSpc>
                <a:spcPct val="150000"/>
              </a:lnSpc>
            </a:pP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主板兼容性强，支持的BIOS版本非常多，是目前已知的唯一能够感染UEFI主板的木马。谍影木马会感染UEFI兼容模式的BIOS引导模块，UEFI+GPT模式不受影响。在此前2011年出现的BMW BIOS木马（国外厂商命名为Mebromi），则仅支持感染特定的Award BIOS；</a:t>
            </a:r>
            <a:endPar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4775200" y="3101980"/>
            <a:ext cx="6932239" cy="829945"/>
          </a:xfrm>
          <a:prstGeom prst="rect">
            <a:avLst/>
          </a:prstGeom>
        </p:spPr>
        <p:txBody>
          <a:bodyPr wrap="square">
            <a:spAutoFit/>
          </a:bodyPr>
          <a:lstStyle/>
          <a:p>
            <a:pPr>
              <a:lnSpc>
                <a:spcPct val="150000"/>
              </a:lnSpc>
            </a:pP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系统兼容性强，支持所有主流的32位和64位Windows平台，包括最新的64位Win10。</a:t>
            </a:r>
            <a:endPar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11" name="矩形 10"/>
          <p:cNvSpPr/>
          <p:nvPr/>
        </p:nvSpPr>
        <p:spPr>
          <a:xfrm>
            <a:off x="334433" y="4929167"/>
            <a:ext cx="11523133" cy="583565"/>
          </a:xfrm>
          <a:prstGeom prst="rect">
            <a:avLst/>
          </a:prstGeom>
        </p:spPr>
        <p:txBody>
          <a:bodyPr wrap="square">
            <a:spAutoFit/>
          </a:bodyPr>
          <a:lstStyle/>
          <a:p>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这是一种前所未见的新型BIOS BOOTKIT。由于它会在系统中设置间谍账号进行远程控制，将其命名为谍影木马。鉴于主板结构的复杂性和特殊性，现阶段只有重刷BIOS才能够彻底清除谍影木马。</a:t>
            </a:r>
            <a:endPar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2576">
        <p14:conveyor dir="l"/>
      </p:transition>
    </mc:Choice>
    <mc:Fallback>
      <p:transition spd="slow" advTm="2576">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6"/>
          <p:cNvGrpSpPr/>
          <p:nvPr/>
        </p:nvGrpSpPr>
        <p:grpSpPr>
          <a:xfrm>
            <a:off x="335280" y="310515"/>
            <a:ext cx="10975340" cy="506767"/>
            <a:chOff x="251520" y="232723"/>
            <a:chExt cx="1350150" cy="380075"/>
          </a:xfrm>
        </p:grpSpPr>
        <p:sp>
          <p:nvSpPr>
            <p:cNvPr id="2" name="任意多边形 1"/>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65"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01</a:t>
              </a:r>
              <a:endParaRPr lang="zh-CN" altLang="en-US" sz="2665" b="1" i="1" dirty="0">
                <a:solidFill>
                  <a:srgbClr val="005688"/>
                </a:solidFill>
                <a:latin typeface="Ebrima" panose="02000000000000000000" pitchFamily="2" charset="0"/>
                <a:cs typeface="Ebrima" panose="02000000000000000000" pitchFamily="2" charset="0"/>
              </a:endParaRPr>
            </a:p>
          </p:txBody>
        </p:sp>
        <p:sp>
          <p:nvSpPr>
            <p:cNvPr id="5" name="TextBox 4"/>
            <p:cNvSpPr txBox="1"/>
            <p:nvPr/>
          </p:nvSpPr>
          <p:spPr>
            <a:xfrm>
              <a:off x="746575" y="232723"/>
              <a:ext cx="855095" cy="376238"/>
            </a:xfrm>
            <a:prstGeom prst="rect">
              <a:avLst/>
            </a:prstGeom>
            <a:noFill/>
          </p:spPr>
          <p:txBody>
            <a:bodyPr wrap="square" rtlCol="0">
              <a:spAutoFit/>
            </a:bodyPr>
            <a:lstStyle/>
            <a:p>
              <a:pPr algn="ctr"/>
              <a:r>
                <a:rPr lang="zh-CN" altLang="en-US" sz="2665" b="1" i="1" dirty="0" smtClean="0">
                  <a:solidFill>
                    <a:prstClr val="white"/>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cs typeface="微软雅黑 Light" panose="020B0502040204020203" charset="-122"/>
                </a:rPr>
                <a:t>如何安全获取</a:t>
              </a:r>
              <a:r>
                <a:rPr lang="en-US" altLang="zh-CN" sz="2665" b="1" i="1" dirty="0" smtClean="0">
                  <a:solidFill>
                    <a:prstClr val="white"/>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cs typeface="微软雅黑 Light" panose="020B0502040204020203" charset="-122"/>
                </a:rPr>
                <a:t>Windows10</a:t>
              </a:r>
              <a:r>
                <a:rPr lang="zh-CN" altLang="en-US" sz="2665" b="1" i="1" dirty="0" smtClean="0">
                  <a:solidFill>
                    <a:prstClr val="white"/>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cs typeface="微软雅黑 Light" panose="020B0502040204020203" charset="-122"/>
                </a:rPr>
                <a:t>系统镜像</a:t>
              </a:r>
              <a:endParaRPr lang="zh-CN" altLang="en-US" sz="2665" b="1" i="1" dirty="0" smtClean="0">
                <a:solidFill>
                  <a:prstClr val="white"/>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cs typeface="微软雅黑 Light" panose="020B0502040204020203" charset="-122"/>
              </a:endParaRPr>
            </a:p>
          </p:txBody>
        </p:sp>
      </p:grpSp>
      <p:grpSp>
        <p:nvGrpSpPr>
          <p:cNvPr id="4" name="组合 19"/>
          <p:cNvGrpSpPr/>
          <p:nvPr/>
        </p:nvGrpSpPr>
        <p:grpSpPr>
          <a:xfrm>
            <a:off x="0" y="1806284"/>
            <a:ext cx="4298113" cy="782400"/>
            <a:chOff x="0" y="1354713"/>
            <a:chExt cx="3223585" cy="586800"/>
          </a:xfrm>
          <a:effectLst>
            <a:outerShdw blurRad="50800" dist="38100" dir="2700000" algn="tl" rotWithShape="0">
              <a:prstClr val="black">
                <a:alpha val="40000"/>
              </a:prstClr>
            </a:outerShdw>
          </a:effectLst>
        </p:grpSpPr>
        <p:sp>
          <p:nvSpPr>
            <p:cNvPr id="12" name="矩形 11"/>
            <p:cNvSpPr/>
            <p:nvPr/>
          </p:nvSpPr>
          <p:spPr>
            <a:xfrm>
              <a:off x="0" y="1356615"/>
              <a:ext cx="2906816" cy="584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5688"/>
                  </a:solidFill>
                  <a:latin typeface="微软雅黑" panose="020B0503020204020204" charset="-122"/>
                  <a:ea typeface="微软雅黑" panose="020B0503020204020204" charset="-122"/>
                  <a:cs typeface="微软雅黑" panose="020B0503020204020204" charset="-122"/>
                </a:rPr>
                <a:t>微软官方商城购买</a:t>
              </a:r>
              <a:endParaRPr lang="zh-CN" altLang="en-US" sz="2400" b="1" dirty="0">
                <a:solidFill>
                  <a:srgbClr val="005688"/>
                </a:solidFill>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a:off x="2636785" y="1354713"/>
              <a:ext cx="586800" cy="586800"/>
            </a:xfrm>
            <a:prstGeom prst="ellipse">
              <a:avLst/>
            </a:prstGeom>
            <a:solidFill>
              <a:srgbClr val="0056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dirty="0" smtClean="0">
                  <a:solidFill>
                    <a:prstClr val="white"/>
                  </a:solidFill>
                  <a:latin typeface="Ebrima" panose="02000000000000000000" pitchFamily="2" charset="0"/>
                  <a:ea typeface="Ebrima" panose="02000000000000000000" pitchFamily="2" charset="0"/>
                  <a:cs typeface="Ebrima" panose="02000000000000000000" pitchFamily="2" charset="0"/>
                </a:rPr>
                <a:t>01</a:t>
              </a:r>
              <a:endParaRPr lang="zh-CN" altLang="en-US" sz="2135" dirty="0">
                <a:solidFill>
                  <a:prstClr val="white"/>
                </a:solidFill>
                <a:latin typeface="Ebrima" panose="02000000000000000000" pitchFamily="2" charset="0"/>
                <a:cs typeface="Ebrima" panose="02000000000000000000" pitchFamily="2" charset="0"/>
              </a:endParaRPr>
            </a:p>
          </p:txBody>
        </p:sp>
      </p:grpSp>
      <p:grpSp>
        <p:nvGrpSpPr>
          <p:cNvPr id="6" name="组合 20"/>
          <p:cNvGrpSpPr/>
          <p:nvPr/>
        </p:nvGrpSpPr>
        <p:grpSpPr>
          <a:xfrm>
            <a:off x="1" y="3429000"/>
            <a:ext cx="5558252" cy="782400"/>
            <a:chOff x="1" y="2571750"/>
            <a:chExt cx="4168689" cy="586800"/>
          </a:xfrm>
          <a:effectLst>
            <a:outerShdw blurRad="50800" dist="38100" dir="2700000" algn="tl" rotWithShape="0">
              <a:prstClr val="black">
                <a:alpha val="40000"/>
              </a:prstClr>
            </a:outerShdw>
          </a:effectLst>
        </p:grpSpPr>
        <p:sp>
          <p:nvSpPr>
            <p:cNvPr id="16" name="矩形 15"/>
            <p:cNvSpPr/>
            <p:nvPr/>
          </p:nvSpPr>
          <p:spPr>
            <a:xfrm>
              <a:off x="1" y="2573652"/>
              <a:ext cx="3851920" cy="584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5688"/>
                  </a:solidFill>
                  <a:latin typeface="微软雅黑" panose="020B0503020204020204" charset="-122"/>
                  <a:ea typeface="微软雅黑" panose="020B0503020204020204" charset="-122"/>
                </a:rPr>
                <a:t>订阅</a:t>
              </a:r>
              <a:r>
                <a:rPr lang="en-US" altLang="zh-CN" sz="2400" b="1" dirty="0">
                  <a:solidFill>
                    <a:srgbClr val="005688"/>
                  </a:solidFill>
                  <a:latin typeface="微软雅黑" panose="020B0503020204020204" charset="-122"/>
                  <a:ea typeface="微软雅黑" panose="020B0503020204020204" charset="-122"/>
                </a:rPr>
                <a:t>MSDN</a:t>
              </a:r>
              <a:endParaRPr lang="en-US" altLang="zh-CN" sz="2400" b="1" dirty="0">
                <a:solidFill>
                  <a:srgbClr val="005688"/>
                </a:solidFill>
                <a:latin typeface="微软雅黑" panose="020B0503020204020204" charset="-122"/>
                <a:ea typeface="微软雅黑" panose="020B0503020204020204" charset="-122"/>
              </a:endParaRPr>
            </a:p>
          </p:txBody>
        </p:sp>
        <p:sp>
          <p:nvSpPr>
            <p:cNvPr id="17" name="椭圆 16"/>
            <p:cNvSpPr/>
            <p:nvPr/>
          </p:nvSpPr>
          <p:spPr>
            <a:xfrm>
              <a:off x="3581890" y="2571750"/>
              <a:ext cx="586800" cy="586800"/>
            </a:xfrm>
            <a:prstGeom prst="ellipse">
              <a:avLst/>
            </a:prstGeom>
            <a:solidFill>
              <a:srgbClr val="0056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dirty="0" smtClean="0">
                  <a:solidFill>
                    <a:prstClr val="white"/>
                  </a:solidFill>
                  <a:latin typeface="Ebrima" panose="02000000000000000000" pitchFamily="2" charset="0"/>
                  <a:ea typeface="Ebrima" panose="02000000000000000000" pitchFamily="2" charset="0"/>
                  <a:cs typeface="Ebrima" panose="02000000000000000000" pitchFamily="2" charset="0"/>
                </a:rPr>
                <a:t>02</a:t>
              </a:r>
              <a:endParaRPr lang="zh-CN" altLang="en-US" sz="2135" dirty="0">
                <a:solidFill>
                  <a:prstClr val="white"/>
                </a:solidFill>
                <a:latin typeface="Ebrima" panose="02000000000000000000" pitchFamily="2" charset="0"/>
                <a:cs typeface="Ebrima" panose="02000000000000000000" pitchFamily="2" charset="0"/>
              </a:endParaRPr>
            </a:p>
          </p:txBody>
        </p:sp>
      </p:grpSp>
      <p:grpSp>
        <p:nvGrpSpPr>
          <p:cNvPr id="7" name="组合 21"/>
          <p:cNvGrpSpPr/>
          <p:nvPr/>
        </p:nvGrpSpPr>
        <p:grpSpPr>
          <a:xfrm>
            <a:off x="0" y="5046644"/>
            <a:ext cx="6818393" cy="782400"/>
            <a:chOff x="0" y="3784983"/>
            <a:chExt cx="5113795" cy="586800"/>
          </a:xfrm>
          <a:effectLst>
            <a:outerShdw blurRad="50800" dist="38100" dir="2700000" algn="tl" rotWithShape="0">
              <a:prstClr val="black">
                <a:alpha val="40000"/>
              </a:prstClr>
            </a:outerShdw>
          </a:effectLst>
        </p:grpSpPr>
        <p:sp>
          <p:nvSpPr>
            <p:cNvPr id="18" name="矩形 17"/>
            <p:cNvSpPr/>
            <p:nvPr/>
          </p:nvSpPr>
          <p:spPr>
            <a:xfrm>
              <a:off x="0" y="3786885"/>
              <a:ext cx="4797025" cy="5848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5688"/>
                  </a:solidFill>
                  <a:latin typeface="微软雅黑" panose="020B0503020204020204" charset="-122"/>
                  <a:ea typeface="微软雅黑" panose="020B0503020204020204" charset="-122"/>
                </a:rPr>
                <a:t>微软官方获取镜像文件使用</a:t>
              </a:r>
              <a:r>
                <a:rPr lang="en-US" altLang="zh-CN" sz="2400" b="1" dirty="0">
                  <a:solidFill>
                    <a:srgbClr val="005688"/>
                  </a:solidFill>
                  <a:latin typeface="微软雅黑" panose="020B0503020204020204" charset="-122"/>
                  <a:ea typeface="微软雅黑" panose="020B0503020204020204" charset="-122"/>
                </a:rPr>
                <a:t>KMS</a:t>
              </a:r>
              <a:r>
                <a:rPr lang="zh-CN" altLang="en-US" sz="2400" b="1" dirty="0">
                  <a:solidFill>
                    <a:srgbClr val="005688"/>
                  </a:solidFill>
                  <a:latin typeface="微软雅黑" panose="020B0503020204020204" charset="-122"/>
                  <a:ea typeface="微软雅黑" panose="020B0503020204020204" charset="-122"/>
                </a:rPr>
                <a:t>激活</a:t>
              </a:r>
              <a:endParaRPr lang="zh-CN" altLang="en-US" sz="2400" b="1" dirty="0">
                <a:solidFill>
                  <a:srgbClr val="005688"/>
                </a:solidFill>
                <a:latin typeface="微软雅黑" panose="020B0503020204020204" charset="-122"/>
                <a:ea typeface="微软雅黑" panose="020B0503020204020204" charset="-122"/>
              </a:endParaRPr>
            </a:p>
          </p:txBody>
        </p:sp>
        <p:sp>
          <p:nvSpPr>
            <p:cNvPr id="19" name="椭圆 18"/>
            <p:cNvSpPr/>
            <p:nvPr/>
          </p:nvSpPr>
          <p:spPr>
            <a:xfrm>
              <a:off x="4526995" y="3784983"/>
              <a:ext cx="586800" cy="586800"/>
            </a:xfrm>
            <a:prstGeom prst="ellipse">
              <a:avLst/>
            </a:prstGeom>
            <a:solidFill>
              <a:srgbClr val="0056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dirty="0" smtClean="0">
                  <a:solidFill>
                    <a:prstClr val="white"/>
                  </a:solidFill>
                  <a:latin typeface="Ebrima" panose="02000000000000000000" pitchFamily="2" charset="0"/>
                  <a:ea typeface="Ebrima" panose="02000000000000000000" pitchFamily="2" charset="0"/>
                  <a:cs typeface="Ebrima" panose="02000000000000000000" pitchFamily="2" charset="0"/>
                </a:rPr>
                <a:t>03</a:t>
              </a:r>
              <a:endParaRPr lang="zh-CN" altLang="en-US" sz="2135" dirty="0">
                <a:solidFill>
                  <a:prstClr val="white"/>
                </a:solidFill>
                <a:latin typeface="Ebrima" panose="02000000000000000000" pitchFamily="2" charset="0"/>
                <a:cs typeface="Ebrima" panose="02000000000000000000" pitchFamily="2" charset="0"/>
              </a:endParaRPr>
            </a:p>
          </p:txBody>
        </p:sp>
      </p:grpSp>
      <p:sp>
        <p:nvSpPr>
          <p:cNvPr id="23" name="矩形 22"/>
          <p:cNvSpPr/>
          <p:nvPr/>
        </p:nvSpPr>
        <p:spPr>
          <a:xfrm>
            <a:off x="4355807" y="1748813"/>
            <a:ext cx="7501760" cy="829945"/>
          </a:xfrm>
          <a:prstGeom prst="rect">
            <a:avLst/>
          </a:prstGeom>
        </p:spPr>
        <p:txBody>
          <a:bodyPr wrap="square">
            <a:spAutoFit/>
          </a:bodyPr>
          <a:lstStyle/>
          <a:p>
            <a:pPr>
              <a:lnSpc>
                <a:spcPct val="150000"/>
              </a:lnSpc>
            </a:pP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微软中国官方商城面向个人用户出售正版</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Windows10</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家庭中文版；提供</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U</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盘或电子安装文件包</a:t>
            </a:r>
            <a:endPar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24" name="矩形 23"/>
          <p:cNvSpPr/>
          <p:nvPr/>
        </p:nvSpPr>
        <p:spPr>
          <a:xfrm>
            <a:off x="5735960" y="3034175"/>
            <a:ext cx="6121605" cy="1568450"/>
          </a:xfrm>
          <a:prstGeom prst="rect">
            <a:avLst/>
          </a:prstGeom>
        </p:spPr>
        <p:txBody>
          <a:bodyPr wrap="square">
            <a:spAutoFit/>
          </a:bodyPr>
          <a:lstStyle/>
          <a:p>
            <a:pPr>
              <a:lnSpc>
                <a:spcPct val="150000"/>
              </a:lnSpc>
            </a:pPr>
            <a:r>
              <a:rPr sz="1600" dirty="0" smtClean="0">
                <a:solidFill>
                  <a:prstClr val="white"/>
                </a:solidFill>
                <a:latin typeface="微软雅黑" panose="020B0503020204020204" charset="-122"/>
                <a:ea typeface="微软雅黑" panose="020B0503020204020204" charset="-122"/>
                <a:cs typeface="微软雅黑" panose="020B0503020204020204" charset="-122"/>
              </a:rPr>
              <a:t>Microsoft Developer Network（微软开发者网络）。这是一个和微软产品相关的开放平台，很多IT工程师就是从这里获得微软最新的资讯，从而对新版本系统、软件进行测试，开发与之相适应的软件、游戏等应用。</a:t>
            </a:r>
            <a:endParaRPr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25" name="矩形 24"/>
          <p:cNvSpPr/>
          <p:nvPr/>
        </p:nvSpPr>
        <p:spPr>
          <a:xfrm>
            <a:off x="6936093" y="5025373"/>
            <a:ext cx="4801459" cy="829945"/>
          </a:xfrm>
          <a:prstGeom prst="rect">
            <a:avLst/>
          </a:prstGeom>
        </p:spPr>
        <p:txBody>
          <a:bodyPr wrap="square">
            <a:spAutoFit/>
          </a:bodyPr>
          <a:lstStyle/>
          <a:p>
            <a:pPr>
              <a:lnSpc>
                <a:spcPct val="150000"/>
              </a:lnSpc>
            </a:pP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建议使用</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MD5</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码校验镜像；能以最低廉的价格获得官方镜像系统；</a:t>
            </a: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KMS</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激活存在风险</a:t>
            </a:r>
            <a:endPar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1744980" y="424180"/>
            <a:ext cx="1427480" cy="306705"/>
          </a:xfrm>
          <a:prstGeom prst="rect">
            <a:avLst/>
          </a:prstGeom>
          <a:noFill/>
        </p:spPr>
        <p:txBody>
          <a:bodyPr wrap="none" rtlCol="0">
            <a:spAutoFit/>
          </a:bodyPr>
          <a:p>
            <a:r>
              <a:rPr lang="zh-CN" altLang="en-US" sz="1400" b="1" dirty="0" smtClean="0">
                <a:solidFill>
                  <a:srgbClr val="005688"/>
                </a:solidFill>
                <a:latin typeface="微软雅黑" panose="020B0503020204020204" charset="-122"/>
                <a:ea typeface="微软雅黑" panose="020B0503020204020204" charset="-122"/>
                <a:cs typeface="Ebrima" panose="02000000000000000000" pitchFamily="2" charset="0"/>
              </a:rPr>
              <a:t>我们推荐这样做</a:t>
            </a:r>
            <a:endParaRPr lang="zh-CN" altLang="en-US" sz="1400" b="1" dirty="0" smtClean="0">
              <a:solidFill>
                <a:srgbClr val="005688"/>
              </a:solidFill>
              <a:latin typeface="微软雅黑" panose="020B0503020204020204" charset="-122"/>
              <a:ea typeface="微软雅黑" panose="020B0503020204020204" charset="-122"/>
              <a:cs typeface="Ebrima"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2576">
        <p14:conveyor dir="l"/>
      </p:transition>
    </mc:Choice>
    <mc:Fallback>
      <p:transition spd="slow" advTm="2576">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635393" y="1688807"/>
            <a:ext cx="2580287" cy="2580287"/>
          </a:xfrm>
          <a:prstGeom prst="ellipse">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 name="圆角矩形 6"/>
          <p:cNvSpPr/>
          <p:nvPr/>
        </p:nvSpPr>
        <p:spPr>
          <a:xfrm>
            <a:off x="2285465" y="2108631"/>
            <a:ext cx="2249708" cy="600289"/>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3200" dirty="0" smtClean="0">
                <a:solidFill>
                  <a:srgbClr val="005688"/>
                </a:solidFill>
                <a:latin typeface="Ebrima" panose="02000000000000000000" pitchFamily="2" charset="0"/>
                <a:ea typeface="Ebrima" panose="02000000000000000000" pitchFamily="2" charset="0"/>
                <a:cs typeface="Ebrima" panose="02000000000000000000" pitchFamily="2" charset="0"/>
              </a:rPr>
              <a:t>1</a:t>
            </a:r>
            <a:endParaRPr lang="zh-CN" altLang="en-US" sz="3200" dirty="0">
              <a:solidFill>
                <a:srgbClr val="005688"/>
              </a:solidFill>
              <a:latin typeface="Ebrima" panose="02000000000000000000" pitchFamily="2" charset="0"/>
              <a:cs typeface="Ebrima" panose="02000000000000000000" pitchFamily="2" charset="0"/>
            </a:endParaRPr>
          </a:p>
        </p:txBody>
      </p:sp>
      <p:sp>
        <p:nvSpPr>
          <p:cNvPr id="8" name="圆角矩形 7"/>
          <p:cNvSpPr/>
          <p:nvPr/>
        </p:nvSpPr>
        <p:spPr>
          <a:xfrm>
            <a:off x="2286119" y="3188975"/>
            <a:ext cx="2249708" cy="600289"/>
          </a:xfrm>
          <a:prstGeom prst="roundRect">
            <a:avLst>
              <a:gd name="adj" fmla="val 5000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3200" dirty="0" smtClean="0">
                <a:solidFill>
                  <a:srgbClr val="005688"/>
                </a:solidFill>
                <a:latin typeface="Ebrima" panose="02000000000000000000" pitchFamily="2" charset="0"/>
                <a:ea typeface="Ebrima" panose="02000000000000000000" pitchFamily="2" charset="0"/>
                <a:cs typeface="Ebrima" panose="02000000000000000000" pitchFamily="2" charset="0"/>
              </a:rPr>
              <a:t>2</a:t>
            </a:r>
            <a:endParaRPr lang="zh-CN" altLang="en-US" sz="3200" dirty="0">
              <a:solidFill>
                <a:srgbClr val="005688"/>
              </a:solidFill>
              <a:latin typeface="Ebrima" panose="02000000000000000000" pitchFamily="2" charset="0"/>
              <a:cs typeface="Ebrima" panose="02000000000000000000" pitchFamily="2" charset="0"/>
            </a:endParaRPr>
          </a:p>
        </p:txBody>
      </p:sp>
      <p:grpSp>
        <p:nvGrpSpPr>
          <p:cNvPr id="2" name="组合 1"/>
          <p:cNvGrpSpPr/>
          <p:nvPr/>
        </p:nvGrpSpPr>
        <p:grpSpPr>
          <a:xfrm>
            <a:off x="335360" y="310297"/>
            <a:ext cx="6969125" cy="506767"/>
            <a:chOff x="251520" y="232723"/>
            <a:chExt cx="5226844" cy="380075"/>
          </a:xfrm>
        </p:grpSpPr>
        <p:sp>
          <p:nvSpPr>
            <p:cNvPr id="3" name="任意多边形 2"/>
            <p:cNvSpPr/>
            <p:nvPr/>
          </p:nvSpPr>
          <p:spPr>
            <a:xfrm>
              <a:off x="251520" y="252758"/>
              <a:ext cx="630765" cy="360040"/>
            </a:xfrm>
            <a:custGeom>
              <a:avLst/>
              <a:gdLst>
                <a:gd name="connsiteX0" fmla="*/ 0 w 630765"/>
                <a:gd name="connsiteY0" fmla="*/ 0 h 450050"/>
                <a:gd name="connsiteX1" fmla="*/ 630765 w 630765"/>
                <a:gd name="connsiteY1" fmla="*/ 0 h 450050"/>
                <a:gd name="connsiteX2" fmla="*/ 630765 w 630765"/>
                <a:gd name="connsiteY2" fmla="*/ 450050 h 450050"/>
                <a:gd name="connsiteX3" fmla="*/ 0 w 630765"/>
                <a:gd name="connsiteY3" fmla="*/ 450050 h 450050"/>
                <a:gd name="connsiteX4" fmla="*/ 0 w 630765"/>
                <a:gd name="connsiteY4" fmla="*/ 0 h 450050"/>
                <a:gd name="connsiteX0-1" fmla="*/ 0 w 630765"/>
                <a:gd name="connsiteY0-2" fmla="*/ 0 h 450050"/>
                <a:gd name="connsiteX1-3" fmla="*/ 630765 w 630765"/>
                <a:gd name="connsiteY1-4" fmla="*/ 0 h 450050"/>
                <a:gd name="connsiteX2-5" fmla="*/ 315730 w 630765"/>
                <a:gd name="connsiteY2-6" fmla="*/ 450050 h 450050"/>
                <a:gd name="connsiteX3-7" fmla="*/ 0 w 630765"/>
                <a:gd name="connsiteY3-8" fmla="*/ 450050 h 450050"/>
                <a:gd name="connsiteX4-9" fmla="*/ 0 w 630765"/>
                <a:gd name="connsiteY4-10" fmla="*/ 0 h 450050"/>
                <a:gd name="connsiteX0-11" fmla="*/ 0 w 630765"/>
                <a:gd name="connsiteY0-12" fmla="*/ 0 h 450050"/>
                <a:gd name="connsiteX1-13" fmla="*/ 630765 w 630765"/>
                <a:gd name="connsiteY1-14" fmla="*/ 0 h 450050"/>
                <a:gd name="connsiteX2-15" fmla="*/ 450745 w 630765"/>
                <a:gd name="connsiteY2-16" fmla="*/ 450050 h 450050"/>
                <a:gd name="connsiteX3-17" fmla="*/ 0 w 630765"/>
                <a:gd name="connsiteY3-18" fmla="*/ 450050 h 450050"/>
                <a:gd name="connsiteX4-19" fmla="*/ 0 w 630765"/>
                <a:gd name="connsiteY4-20" fmla="*/ 0 h 45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0765" h="450050">
                  <a:moveTo>
                    <a:pt x="0" y="0"/>
                  </a:moveTo>
                  <a:lnTo>
                    <a:pt x="630765" y="0"/>
                  </a:lnTo>
                  <a:lnTo>
                    <a:pt x="450745" y="450050"/>
                  </a:lnTo>
                  <a:lnTo>
                    <a:pt x="0" y="450050"/>
                  </a:lnTo>
                  <a:lnTo>
                    <a:pt x="0"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65" b="1" i="1" dirty="0" smtClean="0">
                  <a:solidFill>
                    <a:srgbClr val="005688"/>
                  </a:solidFill>
                  <a:latin typeface="Ebrima" panose="02000000000000000000" pitchFamily="2" charset="0"/>
                  <a:ea typeface="Ebrima" panose="02000000000000000000" pitchFamily="2" charset="0"/>
                  <a:cs typeface="Ebrima" panose="02000000000000000000" pitchFamily="2" charset="0"/>
                </a:rPr>
                <a:t>01</a:t>
              </a:r>
              <a:endParaRPr lang="zh-CN" altLang="en-US" sz="2665" b="1" i="1" dirty="0">
                <a:solidFill>
                  <a:srgbClr val="005688"/>
                </a:solidFill>
                <a:latin typeface="Ebrima" panose="02000000000000000000" pitchFamily="2" charset="0"/>
                <a:cs typeface="Ebrima" panose="02000000000000000000" pitchFamily="2" charset="0"/>
              </a:endParaRPr>
            </a:p>
          </p:txBody>
        </p:sp>
        <p:sp>
          <p:nvSpPr>
            <p:cNvPr id="4" name="TextBox 3"/>
            <p:cNvSpPr txBox="1"/>
            <p:nvPr/>
          </p:nvSpPr>
          <p:spPr>
            <a:xfrm>
              <a:off x="746344" y="232723"/>
              <a:ext cx="4732020" cy="376238"/>
            </a:xfrm>
            <a:prstGeom prst="rect">
              <a:avLst/>
            </a:prstGeom>
            <a:noFill/>
          </p:spPr>
          <p:txBody>
            <a:bodyPr wrap="square" rtlCol="0">
              <a:spAutoFit/>
            </a:bodyPr>
            <a:lstStyle/>
            <a:p>
              <a:pPr algn="ctr"/>
              <a:r>
                <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如何安全的获取</a:t>
              </a:r>
              <a:r>
                <a:rPr lang="en-US" altLang="zh-CN"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Windows10</a:t>
              </a:r>
              <a:r>
                <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rPr>
                <a:t>镜像</a:t>
              </a:r>
              <a:endParaRPr lang="zh-CN" altLang="en-US" sz="2665" b="1" i="1"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p:txBody>
        </p:sp>
      </p:grpSp>
      <p:sp>
        <p:nvSpPr>
          <p:cNvPr id="5" name="椭圆 4"/>
          <p:cNvSpPr/>
          <p:nvPr/>
        </p:nvSpPr>
        <p:spPr>
          <a:xfrm>
            <a:off x="815301" y="1868715"/>
            <a:ext cx="2220469" cy="2220469"/>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5" b="1" dirty="0" smtClean="0">
                <a:solidFill>
                  <a:srgbClr val="005688"/>
                </a:solidFill>
                <a:latin typeface="微软雅黑" panose="020B0503020204020204" charset="-122"/>
                <a:ea typeface="微软雅黑" panose="020B0503020204020204" charset="-122"/>
                <a:cs typeface="Ebrima" panose="02000000000000000000" pitchFamily="2" charset="0"/>
              </a:rPr>
              <a:t>一些推荐的</a:t>
            </a:r>
            <a:endParaRPr lang="en-US" altLang="zh-CN" sz="1865" b="1"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a:p>
            <a:pPr algn="ctr"/>
            <a:endParaRPr lang="en-US" altLang="zh-CN" sz="1865" b="1" dirty="0" smtClean="0">
              <a:solidFill>
                <a:srgbClr val="005688"/>
              </a:solidFill>
              <a:latin typeface="Ebrima" panose="02000000000000000000" pitchFamily="2" charset="0"/>
              <a:ea typeface="Ebrima" panose="02000000000000000000" pitchFamily="2" charset="0"/>
              <a:cs typeface="Ebrima" panose="02000000000000000000" pitchFamily="2" charset="0"/>
            </a:endParaRPr>
          </a:p>
          <a:p>
            <a:pPr algn="ctr"/>
            <a:r>
              <a:rPr lang="zh-CN" altLang="en-US" dirty="0" smtClean="0">
                <a:solidFill>
                  <a:srgbClr val="005688"/>
                </a:solidFill>
                <a:latin typeface="微软雅黑" panose="020B0503020204020204" charset="-122"/>
                <a:ea typeface="微软雅黑" panose="020B0503020204020204" charset="-122"/>
                <a:cs typeface="微软雅黑" panose="020B0503020204020204" charset="-122"/>
              </a:rPr>
              <a:t>下载点</a:t>
            </a:r>
            <a:endParaRPr lang="zh-CN" altLang="en-US" dirty="0" smtClean="0">
              <a:solidFill>
                <a:srgbClr val="005688"/>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4775201" y="1947565"/>
            <a:ext cx="6932237" cy="829945"/>
          </a:xfrm>
          <a:prstGeom prst="rect">
            <a:avLst/>
          </a:prstGeom>
        </p:spPr>
        <p:txBody>
          <a:bodyPr wrap="square">
            <a:spAutoFit/>
          </a:bodyPr>
          <a:lstStyle/>
          <a:p>
            <a:pPr>
              <a:lnSpc>
                <a:spcPct val="150000"/>
              </a:lnSpc>
            </a:pP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微软软件下载中心：https://www.microsoft.com/zh-cn/software-download/windows10</a:t>
            </a:r>
            <a:endPar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4775200" y="3242315"/>
            <a:ext cx="6932239" cy="460375"/>
          </a:xfrm>
          <a:prstGeom prst="rect">
            <a:avLst/>
          </a:prstGeom>
        </p:spPr>
        <p:txBody>
          <a:bodyPr wrap="square">
            <a:spAutoFit/>
          </a:bodyPr>
          <a:lstStyle/>
          <a:p>
            <a:pPr>
              <a:lnSpc>
                <a:spcPct val="150000"/>
              </a:lnSpc>
            </a:pPr>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MSDN</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我告诉你：https://msdn.itellyou.cn/</a:t>
            </a:r>
            <a:endPar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11" name="矩形 10"/>
          <p:cNvSpPr/>
          <p:nvPr/>
        </p:nvSpPr>
        <p:spPr>
          <a:xfrm>
            <a:off x="334433" y="4929167"/>
            <a:ext cx="11523133" cy="583565"/>
          </a:xfrm>
          <a:prstGeom prst="rect">
            <a:avLst/>
          </a:prstGeom>
        </p:spPr>
        <p:txBody>
          <a:bodyPr wrap="square">
            <a:spAutoFit/>
          </a:bodyPr>
          <a:lstStyle/>
          <a:p>
            <a:r>
              <a:rPr lang="en-US" altLang="zh-CN" sz="1600" dirty="0" smtClean="0">
                <a:solidFill>
                  <a:prstClr val="white"/>
                </a:solidFill>
                <a:latin typeface="微软雅黑" panose="020B0503020204020204" charset="-122"/>
                <a:ea typeface="微软雅黑" panose="020B0503020204020204" charset="-122"/>
                <a:cs typeface="微软雅黑" panose="020B0503020204020204" charset="-122"/>
              </a:rPr>
              <a:t>MSDN</a:t>
            </a:r>
            <a:r>
              <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rPr>
              <a:t>，我告诉你仅为个人性质的原版软件信息收录站点。福利时间，其实福大与微软签有相关正版软件购买协议并向学生开放了相关正版软件的下载方式，学生可以免费使用，具体网址请同学们自己挖掘。</a:t>
            </a:r>
            <a:endParaRPr lang="zh-CN" altLang="en-US" sz="1600"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2576">
        <p14:conveyor dir="l"/>
      </p:transition>
    </mc:Choice>
    <mc:Fallback>
      <p:transition spd="slow" advTm="2576">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175452" y="0"/>
            <a:ext cx="2340260" cy="6858000"/>
          </a:xfrm>
          <a:custGeom>
            <a:avLst/>
            <a:gdLst>
              <a:gd name="connsiteX0" fmla="*/ 0 w 540060"/>
              <a:gd name="connsiteY0" fmla="*/ 0 h 5143500"/>
              <a:gd name="connsiteX1" fmla="*/ 540060 w 540060"/>
              <a:gd name="connsiteY1" fmla="*/ 0 h 5143500"/>
              <a:gd name="connsiteX2" fmla="*/ 540060 w 540060"/>
              <a:gd name="connsiteY2" fmla="*/ 5143500 h 5143500"/>
              <a:gd name="connsiteX3" fmla="*/ 0 w 540060"/>
              <a:gd name="connsiteY3" fmla="*/ 5143500 h 5143500"/>
              <a:gd name="connsiteX4" fmla="*/ 0 w 540060"/>
              <a:gd name="connsiteY4" fmla="*/ 0 h 5143500"/>
              <a:gd name="connsiteX0-1" fmla="*/ 0 w 1080120"/>
              <a:gd name="connsiteY0-2" fmla="*/ 0 h 5143500"/>
              <a:gd name="connsiteX1-3" fmla="*/ 1080120 w 1080120"/>
              <a:gd name="connsiteY1-4" fmla="*/ 0 h 5143500"/>
              <a:gd name="connsiteX2-5" fmla="*/ 540060 w 1080120"/>
              <a:gd name="connsiteY2-6" fmla="*/ 5143500 h 5143500"/>
              <a:gd name="connsiteX3-7" fmla="*/ 0 w 1080120"/>
              <a:gd name="connsiteY3-8" fmla="*/ 5143500 h 5143500"/>
              <a:gd name="connsiteX4-9" fmla="*/ 0 w 1080120"/>
              <a:gd name="connsiteY4-10" fmla="*/ 0 h 5143500"/>
              <a:gd name="connsiteX0-11" fmla="*/ 630070 w 1080120"/>
              <a:gd name="connsiteY0-12" fmla="*/ 0 h 5143500"/>
              <a:gd name="connsiteX1-13" fmla="*/ 1080120 w 1080120"/>
              <a:gd name="connsiteY1-14" fmla="*/ 0 h 5143500"/>
              <a:gd name="connsiteX2-15" fmla="*/ 540060 w 1080120"/>
              <a:gd name="connsiteY2-16" fmla="*/ 5143500 h 5143500"/>
              <a:gd name="connsiteX3-17" fmla="*/ 0 w 1080120"/>
              <a:gd name="connsiteY3-18" fmla="*/ 5143500 h 5143500"/>
              <a:gd name="connsiteX4-19" fmla="*/ 630070 w 1080120"/>
              <a:gd name="connsiteY4-20" fmla="*/ 0 h 5143500"/>
              <a:gd name="connsiteX0-21" fmla="*/ 1305145 w 1755195"/>
              <a:gd name="connsiteY0-22" fmla="*/ 0 h 5143500"/>
              <a:gd name="connsiteX1-23" fmla="*/ 1755195 w 1755195"/>
              <a:gd name="connsiteY1-24" fmla="*/ 0 h 5143500"/>
              <a:gd name="connsiteX2-25" fmla="*/ 1215135 w 1755195"/>
              <a:gd name="connsiteY2-26" fmla="*/ 5143500 h 5143500"/>
              <a:gd name="connsiteX3-27" fmla="*/ 0 w 1755195"/>
              <a:gd name="connsiteY3-28" fmla="*/ 5143500 h 5143500"/>
              <a:gd name="connsiteX4-29" fmla="*/ 1305145 w 1755195"/>
              <a:gd name="connsiteY4-3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5195" h="5143500">
                <a:moveTo>
                  <a:pt x="1305145" y="0"/>
                </a:moveTo>
                <a:lnTo>
                  <a:pt x="1755195" y="0"/>
                </a:lnTo>
                <a:lnTo>
                  <a:pt x="1215135" y="5143500"/>
                </a:lnTo>
                <a:lnTo>
                  <a:pt x="0" y="5143500"/>
                </a:lnTo>
                <a:lnTo>
                  <a:pt x="1305145"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 name="任意多边形 2"/>
          <p:cNvSpPr/>
          <p:nvPr/>
        </p:nvSpPr>
        <p:spPr>
          <a:xfrm>
            <a:off x="755407" y="0"/>
            <a:ext cx="2340260" cy="6858000"/>
          </a:xfrm>
          <a:custGeom>
            <a:avLst/>
            <a:gdLst>
              <a:gd name="connsiteX0" fmla="*/ 0 w 540060"/>
              <a:gd name="connsiteY0" fmla="*/ 0 h 5143500"/>
              <a:gd name="connsiteX1" fmla="*/ 540060 w 540060"/>
              <a:gd name="connsiteY1" fmla="*/ 0 h 5143500"/>
              <a:gd name="connsiteX2" fmla="*/ 540060 w 540060"/>
              <a:gd name="connsiteY2" fmla="*/ 5143500 h 5143500"/>
              <a:gd name="connsiteX3" fmla="*/ 0 w 540060"/>
              <a:gd name="connsiteY3" fmla="*/ 5143500 h 5143500"/>
              <a:gd name="connsiteX4" fmla="*/ 0 w 540060"/>
              <a:gd name="connsiteY4" fmla="*/ 0 h 5143500"/>
              <a:gd name="connsiteX0-1" fmla="*/ 0 w 1080120"/>
              <a:gd name="connsiteY0-2" fmla="*/ 0 h 5143500"/>
              <a:gd name="connsiteX1-3" fmla="*/ 1080120 w 1080120"/>
              <a:gd name="connsiteY1-4" fmla="*/ 0 h 5143500"/>
              <a:gd name="connsiteX2-5" fmla="*/ 540060 w 1080120"/>
              <a:gd name="connsiteY2-6" fmla="*/ 5143500 h 5143500"/>
              <a:gd name="connsiteX3-7" fmla="*/ 0 w 1080120"/>
              <a:gd name="connsiteY3-8" fmla="*/ 5143500 h 5143500"/>
              <a:gd name="connsiteX4-9" fmla="*/ 0 w 1080120"/>
              <a:gd name="connsiteY4-10" fmla="*/ 0 h 5143500"/>
              <a:gd name="connsiteX0-11" fmla="*/ 630070 w 1080120"/>
              <a:gd name="connsiteY0-12" fmla="*/ 0 h 5143500"/>
              <a:gd name="connsiteX1-13" fmla="*/ 1080120 w 1080120"/>
              <a:gd name="connsiteY1-14" fmla="*/ 0 h 5143500"/>
              <a:gd name="connsiteX2-15" fmla="*/ 540060 w 1080120"/>
              <a:gd name="connsiteY2-16" fmla="*/ 5143500 h 5143500"/>
              <a:gd name="connsiteX3-17" fmla="*/ 0 w 1080120"/>
              <a:gd name="connsiteY3-18" fmla="*/ 5143500 h 5143500"/>
              <a:gd name="connsiteX4-19" fmla="*/ 630070 w 1080120"/>
              <a:gd name="connsiteY4-20" fmla="*/ 0 h 5143500"/>
              <a:gd name="connsiteX0-21" fmla="*/ 1305145 w 1755195"/>
              <a:gd name="connsiteY0-22" fmla="*/ 0 h 5143500"/>
              <a:gd name="connsiteX1-23" fmla="*/ 1755195 w 1755195"/>
              <a:gd name="connsiteY1-24" fmla="*/ 0 h 5143500"/>
              <a:gd name="connsiteX2-25" fmla="*/ 1215135 w 1755195"/>
              <a:gd name="connsiteY2-26" fmla="*/ 5143500 h 5143500"/>
              <a:gd name="connsiteX3-27" fmla="*/ 0 w 1755195"/>
              <a:gd name="connsiteY3-28" fmla="*/ 5143500 h 5143500"/>
              <a:gd name="connsiteX4-29" fmla="*/ 1305145 w 1755195"/>
              <a:gd name="connsiteY4-30" fmla="*/ 0 h 5143500"/>
              <a:gd name="connsiteX0-31" fmla="*/ 1305145 w 1755195"/>
              <a:gd name="connsiteY0-32" fmla="*/ 0 h 5143500"/>
              <a:gd name="connsiteX1-33" fmla="*/ 1755195 w 1755195"/>
              <a:gd name="connsiteY1-34" fmla="*/ 0 h 5143500"/>
              <a:gd name="connsiteX2-35" fmla="*/ 945105 w 1755195"/>
              <a:gd name="connsiteY2-36" fmla="*/ 5143500 h 5143500"/>
              <a:gd name="connsiteX3-37" fmla="*/ 0 w 1755195"/>
              <a:gd name="connsiteY3-38" fmla="*/ 5143500 h 5143500"/>
              <a:gd name="connsiteX4-39" fmla="*/ 1305145 w 1755195"/>
              <a:gd name="connsiteY4-40" fmla="*/ 0 h 5143500"/>
              <a:gd name="connsiteX0-41" fmla="*/ 1305145 w 1980220"/>
              <a:gd name="connsiteY0-42" fmla="*/ 0 h 5143500"/>
              <a:gd name="connsiteX1-43" fmla="*/ 1980220 w 1980220"/>
              <a:gd name="connsiteY1-44" fmla="*/ 0 h 5143500"/>
              <a:gd name="connsiteX2-45" fmla="*/ 945105 w 1980220"/>
              <a:gd name="connsiteY2-46" fmla="*/ 5143500 h 5143500"/>
              <a:gd name="connsiteX3-47" fmla="*/ 0 w 1980220"/>
              <a:gd name="connsiteY3-48" fmla="*/ 5143500 h 5143500"/>
              <a:gd name="connsiteX4-49" fmla="*/ 1305145 w 1980220"/>
              <a:gd name="connsiteY4-50" fmla="*/ 0 h 5143500"/>
              <a:gd name="connsiteX0-51" fmla="*/ 1035116 w 1710191"/>
              <a:gd name="connsiteY0-52" fmla="*/ 0 h 5143500"/>
              <a:gd name="connsiteX1-53" fmla="*/ 1710191 w 1710191"/>
              <a:gd name="connsiteY1-54" fmla="*/ 0 h 5143500"/>
              <a:gd name="connsiteX2-55" fmla="*/ 675076 w 1710191"/>
              <a:gd name="connsiteY2-56" fmla="*/ 5143500 h 5143500"/>
              <a:gd name="connsiteX3-57" fmla="*/ 0 w 1710191"/>
              <a:gd name="connsiteY3-58" fmla="*/ 5143500 h 5143500"/>
              <a:gd name="connsiteX4-59" fmla="*/ 1035116 w 1710191"/>
              <a:gd name="connsiteY4-60" fmla="*/ 0 h 5143500"/>
              <a:gd name="connsiteX0-61" fmla="*/ 675075 w 1710191"/>
              <a:gd name="connsiteY0-62" fmla="*/ 0 h 5143500"/>
              <a:gd name="connsiteX1-63" fmla="*/ 1710191 w 1710191"/>
              <a:gd name="connsiteY1-64" fmla="*/ 0 h 5143500"/>
              <a:gd name="connsiteX2-65" fmla="*/ 675076 w 1710191"/>
              <a:gd name="connsiteY2-66" fmla="*/ 5143500 h 5143500"/>
              <a:gd name="connsiteX3-67" fmla="*/ 0 w 1710191"/>
              <a:gd name="connsiteY3-68" fmla="*/ 5143500 h 5143500"/>
              <a:gd name="connsiteX4-69" fmla="*/ 675075 w 1710191"/>
              <a:gd name="connsiteY4-70" fmla="*/ 0 h 5143500"/>
              <a:gd name="connsiteX0-71" fmla="*/ 675075 w 1755195"/>
              <a:gd name="connsiteY0-72" fmla="*/ 0 h 5143500"/>
              <a:gd name="connsiteX1-73" fmla="*/ 1755195 w 1755195"/>
              <a:gd name="connsiteY1-74" fmla="*/ 0 h 5143500"/>
              <a:gd name="connsiteX2-75" fmla="*/ 675076 w 1755195"/>
              <a:gd name="connsiteY2-76" fmla="*/ 5143500 h 5143500"/>
              <a:gd name="connsiteX3-77" fmla="*/ 0 w 1755195"/>
              <a:gd name="connsiteY3-78" fmla="*/ 5143500 h 5143500"/>
              <a:gd name="connsiteX4-79" fmla="*/ 675075 w 1755195"/>
              <a:gd name="connsiteY4-8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55195" h="5143500">
                <a:moveTo>
                  <a:pt x="675075" y="0"/>
                </a:moveTo>
                <a:lnTo>
                  <a:pt x="1755195" y="0"/>
                </a:lnTo>
                <a:lnTo>
                  <a:pt x="675076" y="5143500"/>
                </a:lnTo>
                <a:lnTo>
                  <a:pt x="0" y="5143500"/>
                </a:lnTo>
                <a:lnTo>
                  <a:pt x="675075" y="0"/>
                </a:ln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4" name="TextBox 3"/>
          <p:cNvSpPr txBox="1"/>
          <p:nvPr/>
        </p:nvSpPr>
        <p:spPr>
          <a:xfrm>
            <a:off x="2375587" y="2403079"/>
            <a:ext cx="1740193" cy="1322070"/>
          </a:xfrm>
          <a:prstGeom prst="rect">
            <a:avLst/>
          </a:prstGeom>
          <a:noFill/>
        </p:spPr>
        <p:txBody>
          <a:bodyPr wrap="square" rtlCol="0">
            <a:spAutoFit/>
          </a:bodyPr>
          <a:lstStyle/>
          <a:p>
            <a:pPr algn="ctr"/>
            <a:r>
              <a:rPr lang="en-US" altLang="zh-CN" sz="8000" b="1" dirty="0" smtClean="0">
                <a:solidFill>
                  <a:srgbClr val="005688"/>
                </a:solidFill>
                <a:latin typeface="Ebrima" panose="02000000000000000000" pitchFamily="2" charset="0"/>
                <a:ea typeface="Ebrima" panose="02000000000000000000" pitchFamily="2" charset="0"/>
                <a:cs typeface="Ebrima" panose="02000000000000000000" pitchFamily="2" charset="0"/>
              </a:rPr>
              <a:t>0 </a:t>
            </a:r>
            <a:r>
              <a:rPr lang="en-US" altLang="zh-CN" sz="8000" b="1" dirty="0" smtClean="0">
                <a:solidFill>
                  <a:prstClr val="white"/>
                </a:solidFill>
                <a:latin typeface="Ebrima" panose="02000000000000000000" pitchFamily="2" charset="0"/>
                <a:ea typeface="Ebrima" panose="02000000000000000000" pitchFamily="2" charset="0"/>
                <a:cs typeface="Ebrima" panose="02000000000000000000" pitchFamily="2" charset="0"/>
              </a:rPr>
              <a:t>2</a:t>
            </a:r>
            <a:endParaRPr lang="zh-CN" altLang="en-US" sz="8000" b="1" dirty="0" smtClean="0">
              <a:solidFill>
                <a:prstClr val="white"/>
              </a:solidFill>
              <a:latin typeface="Ebrima" panose="02000000000000000000" pitchFamily="2" charset="0"/>
              <a:ea typeface="Ebrima" panose="02000000000000000000" pitchFamily="2" charset="0"/>
              <a:cs typeface="Ebrima" panose="02000000000000000000" pitchFamily="2" charset="0"/>
            </a:endParaRPr>
          </a:p>
        </p:txBody>
      </p:sp>
      <p:sp>
        <p:nvSpPr>
          <p:cNvPr id="5" name="TextBox 4"/>
          <p:cNvSpPr txBox="1"/>
          <p:nvPr/>
        </p:nvSpPr>
        <p:spPr>
          <a:xfrm>
            <a:off x="4775200" y="2501024"/>
            <a:ext cx="5341247" cy="1076325"/>
          </a:xfrm>
          <a:prstGeom prst="rect">
            <a:avLst/>
          </a:prstGeom>
          <a:noFill/>
        </p:spPr>
        <p:txBody>
          <a:bodyPr wrap="square" rtlCol="0">
            <a:spAutoFit/>
          </a:bodyPr>
          <a:lstStyle/>
          <a:p>
            <a:r>
              <a:rPr lang="zh-CN" altLang="en-US" sz="6400" b="1" dirty="0" smtClean="0">
                <a:solidFill>
                  <a:prstClr val="white"/>
                </a:solidFill>
                <a:latin typeface="微软雅黑" panose="020B0503020204020204" charset="-122"/>
                <a:ea typeface="微软雅黑" panose="020B0503020204020204" charset="-122"/>
                <a:cs typeface="微软雅黑" panose="020B0503020204020204" charset="-122"/>
              </a:rPr>
              <a:t>安全</a:t>
            </a:r>
            <a:r>
              <a:rPr lang="en-US" altLang="zh-CN" sz="6400" b="1" dirty="0" smtClean="0">
                <a:solidFill>
                  <a:prstClr val="white"/>
                </a:solidFill>
                <a:latin typeface="微软雅黑" panose="020B0503020204020204" charset="-122"/>
                <a:ea typeface="微软雅黑" panose="020B0503020204020204" charset="-122"/>
                <a:cs typeface="微软雅黑" panose="020B0503020204020204" charset="-122"/>
              </a:rPr>
              <a:t>   -   </a:t>
            </a:r>
            <a:r>
              <a:rPr lang="zh-CN" altLang="en-US" sz="6400" b="1" dirty="0" smtClean="0">
                <a:solidFill>
                  <a:prstClr val="white"/>
                </a:solidFill>
                <a:latin typeface="微软雅黑" panose="020B0503020204020204" charset="-122"/>
                <a:ea typeface="微软雅黑" panose="020B0503020204020204" charset="-122"/>
                <a:cs typeface="微软雅黑" panose="020B0503020204020204" charset="-122"/>
              </a:rPr>
              <a:t>炒菜</a:t>
            </a:r>
            <a:endParaRPr lang="zh-CN" altLang="en-US" sz="6400" b="1" dirty="0" smtClean="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6" name="TextBox 5"/>
          <p:cNvSpPr txBox="1"/>
          <p:nvPr/>
        </p:nvSpPr>
        <p:spPr>
          <a:xfrm>
            <a:off x="4775200" y="3429000"/>
            <a:ext cx="7082367" cy="378460"/>
          </a:xfrm>
          <a:prstGeom prst="rect">
            <a:avLst/>
          </a:prstGeom>
          <a:noFill/>
        </p:spPr>
        <p:txBody>
          <a:bodyPr wrap="square" rtlCol="0">
            <a:spAutoFit/>
          </a:bodyPr>
          <a:lstStyle/>
          <a:p>
            <a:r>
              <a:rPr lang="zh-CN" altLang="en-US" sz="1865" dirty="0" smtClean="0">
                <a:solidFill>
                  <a:schemeClr val="bg1"/>
                </a:solidFill>
                <a:latin typeface="微软雅黑" panose="020B0503020204020204" charset="-122"/>
                <a:ea typeface="微软雅黑" panose="020B0503020204020204" charset="-122"/>
                <a:cs typeface="微软雅黑" panose="020B0503020204020204" charset="-122"/>
              </a:rPr>
              <a:t>如何安装</a:t>
            </a:r>
            <a:r>
              <a:rPr lang="en-US" altLang="zh-CN" sz="1865" dirty="0" smtClean="0">
                <a:solidFill>
                  <a:schemeClr val="bg1"/>
                </a:solidFill>
                <a:latin typeface="微软雅黑" panose="020B0503020204020204" charset="-122"/>
                <a:ea typeface="微软雅黑" panose="020B0503020204020204" charset="-122"/>
                <a:cs typeface="微软雅黑" panose="020B0503020204020204" charset="-122"/>
              </a:rPr>
              <a:t>Windows10</a:t>
            </a:r>
            <a:r>
              <a:rPr lang="zh-CN" altLang="en-US" sz="1865" dirty="0" smtClean="0">
                <a:solidFill>
                  <a:schemeClr val="bg1"/>
                </a:solidFill>
                <a:latin typeface="微软雅黑" panose="020B0503020204020204" charset="-122"/>
                <a:ea typeface="微软雅黑" panose="020B0503020204020204" charset="-122"/>
                <a:cs typeface="微软雅黑" panose="020B0503020204020204" charset="-122"/>
              </a:rPr>
              <a:t>系统</a:t>
            </a:r>
            <a:endParaRPr lang="zh-CN" altLang="en-US" sz="1865"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2576">
        <p14:conveyor dir="l"/>
      </p:transition>
    </mc:Choice>
    <mc:Fallback>
      <p:transition spd="slow" advTm="2576">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smtClean="0">
            <a:solidFill>
              <a:srgbClr val="005688"/>
            </a:solidFill>
            <a:latin typeface="Ebrima" panose="02000000000000000000" pitchFamily="2" charset="0"/>
            <a:ea typeface="Ebrima" panose="02000000000000000000" pitchFamily="2" charset="0"/>
            <a:cs typeface="Ebrima" panose="02000000000000000000" pitchFamily="2"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2154</Words>
  <Application>WPS 演示</Application>
  <PresentationFormat>宽屏</PresentationFormat>
  <Paragraphs>225</Paragraphs>
  <Slides>13</Slides>
  <Notes>15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13</vt:i4>
      </vt:variant>
    </vt:vector>
  </HeadingPairs>
  <TitlesOfParts>
    <vt:vector size="24" baseType="lpstr">
      <vt:lpstr>Arial</vt:lpstr>
      <vt:lpstr>宋体</vt:lpstr>
      <vt:lpstr>Wingdings</vt:lpstr>
      <vt:lpstr>Ebrima</vt:lpstr>
      <vt:lpstr>微软雅黑</vt:lpstr>
      <vt:lpstr>微软雅黑 Light</vt:lpstr>
      <vt:lpstr>Arial Unicode MS</vt:lpstr>
      <vt:lpstr>Calibri</vt:lpstr>
      <vt:lpstr>等线</vt:lpstr>
      <vt:lpstr>Office 主题​​</vt:lpstr>
      <vt:lpstr>7_自定义设计方案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苏先生1423450833</cp:lastModifiedBy>
  <cp:revision>403</cp:revision>
  <dcterms:created xsi:type="dcterms:W3CDTF">2017-08-03T09:01:00Z</dcterms:created>
  <dcterms:modified xsi:type="dcterms:W3CDTF">2018-09-26T09:58:22Z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2052-11.1.0.7832</vt:lpwstr>
  </property>
</Properties>
</file>