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6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4" r:id="rId11"/>
    <p:sldId id="27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7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计算机病毒与防护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中国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福州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- 2018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新方法与新技术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36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福州大学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18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级信安一班       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404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第二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小组</a:t>
            </a:r>
            <a:endParaRPr lang="zh-CN" altLang="en-US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699770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UAC</a:t>
            </a:r>
            <a:endParaRPr lang="en-US" sz="3750" dirty="0">
              <a:solidFill>
                <a:schemeClr val="tx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3335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白名单</a:t>
            </a:r>
            <a:r>
              <a:rPr lang="zh-CN" altLang="en-US" sz="3335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绕过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2500" dirty="0">
                <a:solidFill>
                  <a:schemeClr val="accent5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2018.09.16</a:t>
            </a:r>
            <a:endParaRPr lang="en-US" sz="2500" dirty="0">
              <a:solidFill>
                <a:schemeClr val="accent5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2" grpId="0"/>
      <p:bldP spid="13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WindowsNT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21"/>
          <p:cNvSpPr txBox="1"/>
          <p:nvPr/>
        </p:nvSpPr>
        <p:spPr>
          <a:xfrm>
            <a:off x="4698240" y="2597245"/>
            <a:ext cx="1072026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U</a:t>
            </a:r>
            <a:endParaRPr kumimoji="0" lang="en-US" altLang="zh-CN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22"/>
          <p:cNvSpPr txBox="1"/>
          <p:nvPr/>
        </p:nvSpPr>
        <p:spPr>
          <a:xfrm>
            <a:off x="6376977" y="2572958"/>
            <a:ext cx="987843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en-US" altLang="zh-CN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23"/>
          <p:cNvSpPr txBox="1"/>
          <p:nvPr/>
        </p:nvSpPr>
        <p:spPr>
          <a:xfrm>
            <a:off x="4752714" y="4298304"/>
            <a:ext cx="1104809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0" lang="en-US" altLang="zh-CN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24"/>
          <p:cNvSpPr txBox="1"/>
          <p:nvPr/>
        </p:nvSpPr>
        <p:spPr>
          <a:xfrm>
            <a:off x="6500763" y="4225672"/>
            <a:ext cx="1021143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0" lang="en-US" altLang="zh-CN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943215" y="4290695"/>
            <a:ext cx="263969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COM接口绕过UAC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42998" y="4690937"/>
            <a:ext cx="3084393" cy="17684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要实现提权操作需要两个东西：COM提权接口和白名单程序。COM接口绕过选择度比较高，不想依赖DLL就选择payload注入，但会引起拦截，利用rundll32运行则需要dll依赖，但不会引起拦截。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7943215" y="1838325"/>
            <a:ext cx="2266315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CLR加载任意DLL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42998" y="2238637"/>
            <a:ext cx="3084393" cy="20478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我们提供一个DLL，当任何高权限的.NET运行时，CLR会主动加载该DLL和运行的程序交互，程序的运行情况都会发送给该DLL，当默认提权的管理程序运行时就会被CLR加载我们的提供的DLL，在该DLL中创建的进程、执行的行为也是高权限的行为，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2441511" y="4290827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DLL劫持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90788" y="4690937"/>
            <a:ext cx="3084393" cy="14890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CLR加载这些DLL时会通过注册表中的CLSID项来确定要加载的dll位置，欺骗CLR让其加载我们指定的DLL，默认提权的管理程序加载我们指定的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DLL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后就可以执行提权代码了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-434975" y="1838325"/>
            <a:ext cx="46101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UAC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）User AccountControl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90788" y="2238637"/>
            <a:ext cx="3084393" cy="1209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限制应用程序的执行权限来达到提升操作系统安全性的目的。在开启UAC的前提下，即使用户使用的是管理员账户登录，默认也只能获取标准权限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217987" y="2925223"/>
              <a:ext cx="173037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charset="-122"/>
                  <a:ea typeface="微软雅黑" panose="020B0503020204020204" charset="-122"/>
                </a:rPr>
                <a:t>macOS</a:t>
              </a:r>
              <a:endParaRPr lang="en-US" altLang="zh-CN" sz="3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49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100" spc="-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计算机病毒与防护新方法与新技术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699770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MDM</a:t>
            </a:r>
            <a:endParaRPr lang="en-US" sz="3750" dirty="0">
              <a:solidFill>
                <a:schemeClr val="tx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sz="3335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攻击企业中的Mac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2500" dirty="0">
                <a:solidFill>
                  <a:schemeClr val="accent5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2018.09.16</a:t>
            </a:r>
            <a:endParaRPr lang="en-US" sz="2500" dirty="0">
              <a:solidFill>
                <a:schemeClr val="accent5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2" grpId="0"/>
      <p:bldP spid="13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macOS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TextBox 76"/>
          <p:cNvSpPr txBox="1"/>
          <p:nvPr/>
        </p:nvSpPr>
        <p:spPr>
          <a:xfrm>
            <a:off x="1698625" y="2661920"/>
            <a:ext cx="495935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苹果移动设备管理协议（MDM）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8625" y="3433445"/>
            <a:ext cx="8841740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MDM允许企业环境中的网络管理员远程访问企业网络中的macOS和iOS设备，在该协议的帮助下，管理员可以轻松安装或删除设备中的应用程序，他们甚至还可以锁定设备或清除设备中的数据。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699770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MacRansom</a:t>
            </a:r>
            <a:endParaRPr lang="en-US" sz="3750" dirty="0">
              <a:solidFill>
                <a:schemeClr val="tx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3335" dirty="0">
                <a:solidFill>
                  <a:schemeClr val="accent1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macOS</a:t>
            </a:r>
            <a:r>
              <a:rPr lang="zh-CN" altLang="en-US" sz="3335" dirty="0">
                <a:solidFill>
                  <a:schemeClr val="accent1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也会</a:t>
            </a:r>
            <a:r>
              <a:rPr lang="en-US" altLang="zh-CN" sz="3335" dirty="0">
                <a:solidFill>
                  <a:schemeClr val="accent1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Cry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2500" dirty="0">
                <a:solidFill>
                  <a:schemeClr val="accent5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2017-2018</a:t>
            </a:r>
            <a:endParaRPr lang="en-US" sz="2500" dirty="0">
              <a:solidFill>
                <a:schemeClr val="accent5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2" grpId="0"/>
      <p:bldP spid="13" grpId="0" bldLvl="0" animBg="1"/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macOS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155" y="1814830"/>
            <a:ext cx="333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MacRansom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2017.06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MacRansom勒索程序和MacSpy恶意软件服务。MacSpy属于远端存取木马，可以实现屏幕截图、键盘记录、声音记录以及iCloud同步、打开系统文档、加密系统目录用户的邮件及社交软件账户信息。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875155" y="3224530"/>
            <a:ext cx="288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OSX.MaMi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2018.01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1596" y="3575143"/>
            <a:ext cx="462316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DNS篡改。攻击者可以通过将计算机的DNS查找重定向到恶意服务器。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875155" y="4652010"/>
            <a:ext cx="401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CrossRAT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2018.01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1596" y="4985318"/>
            <a:ext cx="462316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使远程攻击者能够操纵文件系统，截图，运行任意可执行文件。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280910" y="1814830"/>
            <a:ext cx="392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OSX.CreativeUpdate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2018.02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6973" y="2123693"/>
            <a:ext cx="4623163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从MacUpdate下载受影响的应用程序的用户最终会安装恶意应用程序。这些应用程序会在系统上安装恶意软件，然后打开用户想要的原始应用程序。由于该原始应用程序被捆绑在恶意应用程序中，所以很难被发现。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7280910" y="3224530"/>
            <a:ext cx="400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OSX.Coldroot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2018.03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6973" y="3575143"/>
            <a:ext cx="462316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对系统的所有访问。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280910" y="4652010"/>
            <a:ext cx="199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Fruitfly </a:t>
            </a:r>
            <a:r>
              <a:rPr lang="en-US" altLang="zh-CN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2018.03</a:t>
            </a:r>
            <a:endParaRPr lang="en-US" altLang="zh-CN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66973" y="4985318"/>
            <a:ext cx="462316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允许攻击者控制被感染的计算机，计算机设备一旦被感染，攻击者就可以使用该恶意软件查看屏幕中的显示内容、进行截屏、控制键盘、访问网络摄像头以及窃取受害者设备中的其他敏感数据。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420234" y="2925223"/>
              <a:ext cx="13258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Linux</a:t>
              </a:r>
              <a:endPara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49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100" spc="-15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计算机病毒与防护新方法与新技术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3133090"/>
            <a:ext cx="509651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37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</a:t>
            </a:r>
            <a:endParaRPr lang="zh-CN" altLang="en-US" sz="37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636232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zh-CN" altLang="en-US" sz="3335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挖矿病毒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13" grpId="0" bldLvl="0" animBg="1"/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Linux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TextBox 76"/>
          <p:cNvSpPr txBox="1"/>
          <p:nvPr/>
        </p:nvSpPr>
        <p:spPr>
          <a:xfrm>
            <a:off x="1698625" y="2457450"/>
            <a:ext cx="495935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的漏洞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8625" y="2910205"/>
            <a:ext cx="8841740" cy="17684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在特定条件下，如果Redis以root身份运行，骇客可以给root账户写入SSH公钥文件，直接通过SSH登录受害服务器，继而导致服务器权限被获取和数据删除、泄露或加密勒索事件发生，严重危害业务正常服务。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由于部分服务器上的Redis绑定模式为“0.0.0.0:6379”，并且没有开启认证（这是Redis的默认配置，就是登录redis无需密码），以及该端口可以通过公网直接访问，如果没有采用相关的策略，比如添加防火墙规则避免其他非信任来源IP访问等，将会导致Redis服务直接暴露在公网上，这就造成了其他用户可以直接在非授权情况下直接访问Redis服务并进行相关操作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2031106" cy="1149302"/>
            <a:chOff x="7779199" y="970953"/>
            <a:chExt cx="2031106" cy="1149302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438689"/>
              <a:ext cx="2031106" cy="681566"/>
              <a:chOff x="8106714" y="1721786"/>
              <a:chExt cx="2031106" cy="681566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575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计算机病毒与防护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新方法与新技术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21786"/>
                <a:ext cx="1363980" cy="33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</a:rPr>
                  <a:t>WindowsNT</a:t>
                </a:r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577392"/>
            <a:ext cx="2031106" cy="1143157"/>
            <a:chOff x="7779199" y="2222427"/>
            <a:chExt cx="2031106" cy="1143157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681566"/>
              <a:chOff x="8106714" y="1721786"/>
              <a:chExt cx="2031106" cy="681566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575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计算机病毒与防护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新方法与新技术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870585" cy="33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</a:rPr>
                  <a:t>macOS</a:t>
                </a:r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4381951"/>
            <a:ext cx="2031106" cy="1121597"/>
            <a:chOff x="7779199" y="3473901"/>
            <a:chExt cx="2031106" cy="1121597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681566"/>
              <a:chOff x="8106714" y="1721786"/>
              <a:chExt cx="2031106" cy="681566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575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计算机病毒与防护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新方法与新技术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694055" cy="33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latin typeface="微软雅黑" panose="020B0503020204020204" charset="-122"/>
                    <a:ea typeface="微软雅黑" panose="020B0503020204020204" charset="-122"/>
                  </a:rPr>
                  <a:t>Linux</a:t>
                </a:r>
                <a:endParaRPr lang="en-US" altLang="zh-CN" sz="1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693144" y="3529854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Linux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7468" y="2835836"/>
            <a:ext cx="2704207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（1）以低权限运行 Redis 服务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（2）为 Redis 添加密码验证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（3）禁止外网访问 Redis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（4）修改默认端口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（5）保证 authorized_keys 文件的安全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（6）设置防火墙策略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036560" y="2437130"/>
            <a:ext cx="2305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redis的安全防范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799" y="2866951"/>
            <a:ext cx="2704207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（1）利用扫描工具，弱口令扫描redis 默认的 6397端口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（2）本地生成 rsa ，储存到对方redis 缓存中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（3）利用redis config set 来写入一个文件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（4）最后 ssh 登录</a:t>
            </a:r>
            <a:endParaRPr lang="zh-CN" altLang="en-US" sz="14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579245" y="2437130"/>
            <a:ext cx="189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基本的步骤</a:t>
            </a:r>
            <a:endParaRPr lang="zh-CN" altLang="en-US" sz="2000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21874" y="3429248"/>
            <a:ext cx="3348247" cy="1230666"/>
            <a:chOff x="4602496" y="2848154"/>
            <a:chExt cx="2961357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669003" y="3106833"/>
              <a:ext cx="2828347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微软雅黑" panose="020B0503020204020204" charset="-122"/>
                  <a:ea typeface="微软雅黑" panose="020B0503020204020204" charset="-122"/>
                </a:rPr>
                <a:t>THANK YOU</a:t>
              </a:r>
              <a:endParaRPr lang="zh-CN" altLang="en-US" sz="4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02496" y="3505803"/>
              <a:ext cx="2961357" cy="49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62363" y="2925223"/>
              <a:ext cx="284162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charset="-122"/>
                  <a:ea typeface="微软雅黑" panose="020B0503020204020204" charset="-122"/>
                </a:rPr>
                <a:t>WindowsNT</a:t>
              </a:r>
              <a:endParaRPr lang="en-US" altLang="zh-CN" sz="3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49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100" spc="-150" dirty="0">
                  <a:latin typeface="微软雅黑" panose="020B0503020204020204" charset="-122"/>
                  <a:ea typeface="微软雅黑" panose="020B0503020204020204" charset="-122"/>
                </a:rPr>
                <a:t>计算机病毒与防护新方法与新技术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zh-CN" sz="1100" spc="-150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509651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Windows Defender</a:t>
            </a:r>
            <a:endParaRPr lang="en-US" sz="3750" dirty="0">
              <a:solidFill>
                <a:schemeClr val="tx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3335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在沙盒中运行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2500" dirty="0">
                <a:solidFill>
                  <a:schemeClr val="accent5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2018.10.27</a:t>
            </a:r>
            <a:endParaRPr lang="en-US" sz="2500" dirty="0">
              <a:solidFill>
                <a:schemeClr val="accent5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2" grpId="0"/>
      <p:bldP spid="13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WindowsNT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TextBox 76"/>
          <p:cNvSpPr txBox="1"/>
          <p:nvPr/>
        </p:nvSpPr>
        <p:spPr>
          <a:xfrm>
            <a:off x="1698625" y="2562860"/>
            <a:ext cx="495935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在沙盒中运行Windows Defender</a:t>
            </a:r>
            <a:endParaRPr lang="zh-CN" altLang="en-US" sz="2000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8625" y="3144520"/>
            <a:ext cx="8841740" cy="1209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根据微软的说法，这一模式实现意味着，即便Windows Defender在对所有的数据流进行扫描，并可能会因为执行危险操作而被攻陷，系统的其他部分也不会受到影响。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Windows Defender杀软也成为第一个拥有此功能的完整杀毒软件解决方案。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这一功能当前正在Insider通道进行测试，但已内置于Windows 10系统和Windows Defender中。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WindowsNT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2700000">
            <a:off x="4378802" y="291868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91588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69673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300239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426377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96897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7718" y="353263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按回车键，等待验证。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1873" y="3365068"/>
            <a:ext cx="3084393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输入setx /M MP_FORCE_USE_SANDBOX 1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13" y="5447163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重启电脑，请坐和放宽。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99273" y="1823288"/>
            <a:ext cx="3084393" cy="3708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以管理员身份运行命令提示符。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509651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en-US" sz="3750" dirty="0">
                <a:solidFill>
                  <a:schemeClr val="tx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GandCrabV5.0.3</a:t>
            </a:r>
            <a:endParaRPr lang="en-US" sz="3750" dirty="0">
              <a:solidFill>
                <a:schemeClr val="tx1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3335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勒索病毒</a:t>
            </a: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 </a:t>
            </a:r>
            <a:endParaRPr lang="en-US" sz="3335" dirty="0">
              <a:solidFill>
                <a:schemeClr val="bg1">
                  <a:lumMod val="75000"/>
                </a:schemeClr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en-US" sz="2500" dirty="0">
                <a:solidFill>
                  <a:schemeClr val="accent5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2018.10.26</a:t>
            </a:r>
            <a:endParaRPr lang="en-US" sz="2500" dirty="0">
              <a:solidFill>
                <a:schemeClr val="accent5"/>
              </a:solidFill>
              <a:latin typeface="Nexa Light" panose="020000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  <p:sp>
          <p:nvSpPr>
            <p:cNvPr id="12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3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/>
          </a:p>
        </p:txBody>
      </p:sp>
      <p:sp>
        <p:nvSpPr>
          <p:cNvPr id="14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2" grpId="0"/>
      <p:bldP spid="13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WindowsNT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155" y="1814830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Saturn勒索病毒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Saturn勒索病毒通过钓鱼邮件等方式传播，加密文件后以“ .saturn ”作为后缀。Saturn勒索病毒是暗网上公开提供的勒索病毒服务之一，服务提供商会从每次勒索赎金中抽取30%作为收益，勒索的赎金可由服务使用者自定义。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875155" y="3224530"/>
            <a:ext cx="401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Shifr勒索病毒变种CryptWalker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1596" y="3575143"/>
            <a:ext cx="4623163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Shifr勒索病毒变种Cypher，该勒索病毒加密文件后，会将文件后缀修改为“. cypher”。根据提示，会向用户勒索1个比特币。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875155" y="4652010"/>
            <a:ext cx="353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GlobeImposter勒索病毒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1596" y="4985318"/>
            <a:ext cx="462316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主要用来感染企业应用服务器，之前国内两家省级医院服务器疑似遭最新勒索病毒GlobeImposter的攻击，骇客在突破企业防护边界后释放并运行勒索病毒，最终导致系统破坏，影响正常工作秩序。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280910" y="1814830"/>
            <a:ext cx="306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BananaCrypt勒索病毒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6973" y="2123693"/>
            <a:ext cx="4623163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该勒索病毒加密文件后，会将文件后缀修改为“.bananaCrypt”。根据提示，受害者需要缴纳价值300美元的比特币才能解密文件。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7280910" y="3224530"/>
            <a:ext cx="314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Data Keeper勒索病毒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6973" y="3575143"/>
            <a:ext cx="462316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该勒索病毒加密文件后并不会修改文件后缀，只有当用户主动打开文档时才会发现文档被加密了，这使得用户不知道自己电脑上究竟多少文档已经被加密，更加容易恐慌。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WindowsNT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716110" y="553111"/>
              <a:ext cx="279723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计算机病毒与防护新方法与新技术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155" y="1814830"/>
            <a:ext cx="213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RDP爆破入侵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首先RDP爆破其中一台主机，成功获取到该主机的控制权后，上传一整套工具，包括：进程管理工具、内网扫描工具、密码抓取工具、暴力破解工具以及勒索病毒体。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875155" y="322453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结束杀软进程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1596" y="3575143"/>
            <a:ext cx="462316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用进程管理工具“ProcessHacker”结束杀软进程。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875384" y="4652207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内网扫描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61596" y="4985318"/>
            <a:ext cx="462316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使用内网扫描工具“KPortScan”、“nasp”、“NetworkShare”来发现更多潜在目标。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280761" y="1814619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抓取密码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6973" y="2123693"/>
            <a:ext cx="4623163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同时，使用“mimitatz”抓取本机密码“WebBrowserPassView”抓取浏览器密码。由于内网中普遍存在密码相同的情况，因此抓到的密码很有可能能够直接登陆其他主机。</a:t>
            </a:r>
            <a:endParaRPr lang="zh-CN" altLang="en-US" sz="1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7280761" y="3224794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暴力破解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6973" y="3575143"/>
            <a:ext cx="462316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接下来就是使用“DUBrute”对内网主机进行RDP爆破。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280910" y="4652010"/>
            <a:ext cx="199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运行勒索病毒</a:t>
            </a:r>
            <a:endParaRPr lang="zh-CN" altLang="en-US" b="1" dirty="0" smtClean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66973" y="4985318"/>
            <a:ext cx="462316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HW包含了勒索病毒体HW.5.0.2.exe以及一个文本文件HW.txt，HW.txt记录了用于无文件勒索的powershell命令。黑客可直接运行勒索病毒体或者执行powershell命令进行勒索。</a:t>
            </a:r>
            <a:endParaRPr lang="zh-CN" altLang="en-US" sz="14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3222</Words>
  <Application>WPS 演示</Application>
  <PresentationFormat>宽屏</PresentationFormat>
  <Paragraphs>261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Helvetica</vt:lpstr>
      <vt:lpstr>思源黑体 CN Bold</vt:lpstr>
      <vt:lpstr>Calibri</vt:lpstr>
      <vt:lpstr>思源黑体 CN Light</vt:lpstr>
      <vt:lpstr>Nexa Bold</vt:lpstr>
      <vt:lpstr>Nexa Light</vt:lpstr>
      <vt:lpstr>微软雅黑 Light</vt:lpstr>
      <vt:lpstr>Arial Unicode MS</vt:lpstr>
      <vt:lpstr>Calibri Light</vt:lpstr>
      <vt:lpstr>等线</vt:lpstr>
      <vt:lpstr>思源黑体 CN Heavy</vt:lpstr>
      <vt:lpstr>黑体</vt:lpstr>
      <vt:lpstr>Verdana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苏先生1423450833</cp:lastModifiedBy>
  <cp:revision>406</cp:revision>
  <dcterms:created xsi:type="dcterms:W3CDTF">2017-08-03T09:01:00Z</dcterms:created>
  <dcterms:modified xsi:type="dcterms:W3CDTF">2018-10-30T09:32:52Z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