
<file path=[Content_Types].xml><?xml version="1.0" encoding="utf-8"?>
<Types xmlns="http://schemas.openxmlformats.org/package/2006/content-types">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6.xml" ContentType="application/vnd.openxmlformats-officedocument.presentationml.slide+xml"/>
  <Override PartName="/docProps/core.xml" ContentType="application/vnd.openxmlformats-package.core-properties+xml"/>
  <Override PartName="/ppt/presentation.xml" ContentType="application/vnd.openxmlformats-officedocument.presentationml.presentation.main+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7" name="Shape 1062"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8" name="Shape 1063"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9" name="Подзаголовок 2"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10"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1"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12"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13" name="Заголовок 6"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Текст 3"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5" name="Рисунок 2"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7"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8" name="Текст 2"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3" hidden="0"/>
          <p:cNvSpPr>
            <a:spLocks noGrp="1"/>
          </p:cNvSpPr>
          <p:nvPr isPhoto="0" userDrawn="0">
            <p:ph type="dt" sz="half" idx="2" hasCustomPrompt="0"/>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10" name="Нижний колонтитул 4"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11" name="Номер слайда 5" hidden="0"/>
          <p:cNvSpPr>
            <a:spLocks noGrp="1"/>
          </p:cNvSpPr>
          <p:nvPr isPhoto="0" userDrawn="0">
            <p:ph type="sldNum" sz="quarter" idx="4" hasCustomPrompt="0"/>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flipH="0" flipV="0">
            <a:off x="3252499" y="1808820"/>
            <a:ext cx="8064079" cy="720079"/>
          </a:xfrm>
        </p:spPr>
        <p:txBody>
          <a:bodyPr/>
          <a:lstStyle/>
          <a:p>
            <a:pPr>
              <a:defRPr/>
            </a:pPr>
            <a:r>
              <a:rPr lang="en-US"/>
              <a:t>Tối ưu image trong Docker</a:t>
            </a:r>
            <a:endParaRPr lang="en-US"/>
          </a:p>
        </p:txBody>
      </p:sp>
      <p:sp>
        <p:nvSpPr>
          <p:cNvPr id="5" name="Subtitle 2" hidden="0"/>
          <p:cNvSpPr>
            <a:spLocks noGrp="1"/>
          </p:cNvSpPr>
          <p:nvPr isPhoto="0" userDrawn="0">
            <p:ph type="subTitle" idx="1" hasCustomPrompt="0"/>
          </p:nvPr>
        </p:nvSpPr>
        <p:spPr bwMode="auto">
          <a:xfrm flipH="0" flipV="0">
            <a:off x="483899" y="2708919"/>
            <a:ext cx="10892686" cy="2053579"/>
          </a:xfrm>
        </p:spPr>
        <p:txBody>
          <a:bodyPr/>
          <a:lstStyle/>
          <a:p>
            <a:pPr algn="l">
              <a:defRPr/>
            </a:pPr>
            <a:r>
              <a:rPr lang="en-US" sz="2100"/>
              <a:t>Tối ưu hóa kích thước Image mang lại nhiều lợi ích như tăng tính bảo mật, tăng hiệu năng làm việc và giảm một số chi phí lưu trữ, đường truyền mạng và tiết kiệm thời </a:t>
            </a:r>
            <a:r>
              <a:rPr lang="en-US" sz="2100"/>
              <a:t>gian </a:t>
            </a:r>
            <a:r>
              <a:rPr lang="en-US" sz="2100"/>
              <a:t>triển khai.</a:t>
            </a:r>
            <a:endParaRPr sz="21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a:t>Docker Image là gì?</a:t>
            </a:r>
            <a:endParaRPr/>
          </a:p>
        </p:txBody>
      </p:sp>
      <p:sp>
        <p:nvSpPr>
          <p:cNvPr id="5" name="Объект 2" hidden="0"/>
          <p:cNvSpPr>
            <a:spLocks noGrp="1"/>
          </p:cNvSpPr>
          <p:nvPr isPhoto="0" userDrawn="0">
            <p:ph idx="1" hasCustomPrompt="0"/>
          </p:nvPr>
        </p:nvSpPr>
        <p:spPr bwMode="auto"/>
        <p:txBody>
          <a:bodyPr/>
          <a:lstStyle/>
          <a:p>
            <a:pPr>
              <a:lnSpc>
                <a:spcPct val="114999"/>
              </a:lnSpc>
              <a:defRPr/>
            </a:pPr>
            <a:r>
              <a:rPr sz="2600" b="0" i="0" u="none">
                <a:solidFill>
                  <a:srgbClr val="000000"/>
                </a:solidFill>
                <a:latin typeface="Arial"/>
                <a:ea typeface="Arial"/>
                <a:cs typeface="Arial"/>
              </a:rPr>
              <a:t>Image là một gói thực thi chứa bên trong là tất cả những gì cần thiết,  liên quan để chạy ứng dụng:</a:t>
            </a:r>
            <a:endParaRPr sz="2600" b="0" i="0" u="none">
              <a:solidFill>
                <a:srgbClr val="000000"/>
              </a:solidFill>
              <a:latin typeface="Arial"/>
              <a:ea typeface="Arial"/>
              <a:cs typeface="Arial"/>
            </a:endParaRPr>
          </a:p>
          <a:p>
            <a:pPr lvl="1">
              <a:lnSpc>
                <a:spcPct val="114999"/>
              </a:lnSpc>
              <a:defRPr/>
            </a:pPr>
            <a:r>
              <a:rPr sz="2200" b="0" i="0" u="none">
                <a:solidFill>
                  <a:srgbClr val="000000"/>
                </a:solidFill>
                <a:latin typeface="Arial"/>
                <a:ea typeface="Arial"/>
                <a:cs typeface="Arial"/>
              </a:rPr>
              <a:t>Mã nguồn</a:t>
            </a:r>
            <a:endParaRPr sz="2200" b="0" i="0" u="none">
              <a:solidFill>
                <a:srgbClr val="000000"/>
              </a:solidFill>
              <a:latin typeface="Arial"/>
              <a:ea typeface="Arial"/>
              <a:cs typeface="Arial"/>
            </a:endParaRPr>
          </a:p>
          <a:p>
            <a:pPr lvl="1">
              <a:lnSpc>
                <a:spcPct val="114999"/>
              </a:lnSpc>
              <a:defRPr/>
            </a:pPr>
            <a:r>
              <a:rPr sz="2200" b="0" i="0" u="none">
                <a:solidFill>
                  <a:srgbClr val="000000"/>
                </a:solidFill>
                <a:latin typeface="Arial"/>
                <a:ea typeface="Arial"/>
                <a:cs typeface="Arial"/>
              </a:rPr>
              <a:t>Các thư viện, runtime</a:t>
            </a:r>
            <a:endParaRPr sz="2200" b="0" i="0" u="none">
              <a:solidFill>
                <a:srgbClr val="000000"/>
              </a:solidFill>
              <a:latin typeface="Arial"/>
              <a:ea typeface="Arial"/>
              <a:cs typeface="Arial"/>
            </a:endParaRPr>
          </a:p>
          <a:p>
            <a:pPr lvl="1">
              <a:lnSpc>
                <a:spcPct val="114999"/>
              </a:lnSpc>
              <a:defRPr/>
            </a:pPr>
            <a:r>
              <a:rPr sz="2200" b="0" i="0" u="none">
                <a:solidFill>
                  <a:srgbClr val="000000"/>
                </a:solidFill>
                <a:latin typeface="Arial"/>
                <a:ea typeface="Arial"/>
                <a:cs typeface="Arial"/>
              </a:rPr>
              <a:t>Các biến môi trường </a:t>
            </a:r>
            <a:endParaRPr sz="2200" b="0" i="0" u="none">
              <a:solidFill>
                <a:srgbClr val="000000"/>
              </a:solidFill>
              <a:latin typeface="Arial"/>
              <a:ea typeface="Arial"/>
              <a:cs typeface="Arial"/>
            </a:endParaRPr>
          </a:p>
          <a:p>
            <a:pPr lvl="1">
              <a:lnSpc>
                <a:spcPct val="114999"/>
              </a:lnSpc>
              <a:defRPr/>
            </a:pPr>
            <a:r>
              <a:rPr sz="2200" b="0" i="0" u="none">
                <a:solidFill>
                  <a:srgbClr val="000000"/>
                </a:solidFill>
                <a:latin typeface="Arial"/>
                <a:ea typeface="Arial"/>
                <a:cs typeface="Arial"/>
              </a:rPr>
              <a:t>Các tập tin cấu hình liên quan</a:t>
            </a:r>
            <a:endParaRPr sz="2200" b="0" i="0" u="none">
              <a:solidFill>
                <a:srgbClr val="000000"/>
              </a:solidFill>
              <a:latin typeface="Arial"/>
              <a:ea typeface="Arial"/>
              <a:cs typeface="Arial"/>
            </a:endParaRPr>
          </a:p>
          <a:p>
            <a:pPr lvl="1">
              <a:lnSpc>
                <a:spcPct val="114999"/>
              </a:lnSpc>
              <a:defRPr/>
            </a:pPr>
            <a:r>
              <a:rPr sz="2200" b="1" i="1" u="none">
                <a:solidFill>
                  <a:srgbClr val="000000"/>
                </a:solidFill>
                <a:latin typeface="Arial"/>
                <a:ea typeface="Arial"/>
                <a:cs typeface="Arial"/>
              </a:rPr>
              <a:t>Và chỉ cho phép đọc.</a:t>
            </a:r>
            <a:endParaRPr sz="2200" b="0" i="0" u="none">
              <a:solidFill>
                <a:srgbClr val="000000"/>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a:t>Tại sao phải tối ưu?</a:t>
            </a:r>
            <a:endParaRPr/>
          </a:p>
        </p:txBody>
      </p:sp>
      <p:sp>
        <p:nvSpPr>
          <p:cNvPr id="5" name="Объект 2" hidden="0"/>
          <p:cNvSpPr>
            <a:spLocks noGrp="1"/>
          </p:cNvSpPr>
          <p:nvPr isPhoto="0" userDrawn="0">
            <p:ph idx="1" hasCustomPrompt="0"/>
          </p:nvPr>
        </p:nvSpPr>
        <p:spPr bwMode="auto"/>
        <p:txBody>
          <a:bodyPr/>
          <a:lstStyle/>
          <a:p>
            <a:pPr>
              <a:lnSpc>
                <a:spcPct val="114999"/>
              </a:lnSpc>
              <a:defRPr/>
            </a:pPr>
            <a:r>
              <a:rPr sz="2600"/>
              <a:t>Giảm chi phí lưu trữ</a:t>
            </a:r>
            <a:endParaRPr sz="2600"/>
          </a:p>
          <a:p>
            <a:pPr>
              <a:lnSpc>
                <a:spcPct val="114999"/>
              </a:lnSpc>
              <a:defRPr/>
            </a:pPr>
            <a:r>
              <a:rPr sz="2600"/>
              <a:t>Giảm thiểu các mối nguy hại liên quan tới các vấn đề bảo mật</a:t>
            </a:r>
            <a:endParaRPr sz="2600"/>
          </a:p>
          <a:p>
            <a:pPr>
              <a:lnSpc>
                <a:spcPct val="114999"/>
              </a:lnSpc>
              <a:defRPr/>
            </a:pPr>
            <a:r>
              <a:rPr sz="2600"/>
              <a:t>Giảm thời gian triển khai ứng dụng</a:t>
            </a:r>
            <a:endParaRPr sz="2600"/>
          </a:p>
          <a:p>
            <a:pPr>
              <a:lnSpc>
                <a:spcPct val="114999"/>
              </a:lnSpc>
              <a:defRPr/>
            </a:pPr>
            <a:r>
              <a:rPr sz="2600"/>
              <a:t>Tăng hiệu suất làm việc của ứng dụng</a:t>
            </a:r>
            <a:endParaRPr sz="2600"/>
          </a:p>
          <a:p>
            <a:pPr>
              <a:defRPr/>
            </a:pPr>
            <a:endParaRPr/>
          </a:p>
          <a:p>
            <a:pPr marL="0" indent="0">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Tối ưu bằng cách nào?</a:t>
            </a:r>
            <a:endParaRPr/>
          </a:p>
        </p:txBody>
      </p:sp>
      <p:sp>
        <p:nvSpPr>
          <p:cNvPr id="5" name="Объект 2" hidden="0"/>
          <p:cNvSpPr>
            <a:spLocks noGrp="1"/>
          </p:cNvSpPr>
          <p:nvPr isPhoto="0" userDrawn="0">
            <p:ph idx="1" hasCustomPrompt="0"/>
          </p:nvPr>
        </p:nvSpPr>
        <p:spPr bwMode="auto">
          <a:xfrm flipH="0" flipV="0">
            <a:off x="609599" y="1282701"/>
            <a:ext cx="10972800" cy="4965698"/>
          </a:xfrm>
        </p:spPr>
        <p:txBody>
          <a:bodyPr/>
          <a:lstStyle/>
          <a:p>
            <a:pPr>
              <a:lnSpc>
                <a:spcPct val="114999"/>
              </a:lnSpc>
              <a:defRPr/>
            </a:pPr>
            <a:r>
              <a:rPr sz="2600"/>
              <a:t>Sử dụng image nhẹ (Alpine,...)</a:t>
            </a:r>
            <a:endParaRPr sz="2600"/>
          </a:p>
          <a:p>
            <a:pPr>
              <a:lnSpc>
                <a:spcPct val="114999"/>
              </a:lnSpc>
              <a:defRPr/>
            </a:pPr>
            <a:r>
              <a:rPr sz="2600"/>
              <a:t>Sử dụng tag cố định; hạn chế sử dụng </a:t>
            </a:r>
            <a:r>
              <a:rPr sz="2600" b="1" i="1"/>
              <a:t>lastest (alpine:3.9;...)</a:t>
            </a:r>
            <a:endParaRPr sz="2600" b="1" i="1"/>
          </a:p>
          <a:p>
            <a:pPr>
              <a:lnSpc>
                <a:spcPct val="114999"/>
              </a:lnSpc>
              <a:defRPr/>
            </a:pPr>
            <a:r>
              <a:rPr sz="2600" b="0" i="0"/>
              <a:t>Sử dụng các gói ứng dụng được build sẵn (static builds); thay thế cho việc tự cài đặt thông qua Package Manager</a:t>
            </a:r>
            <a:endParaRPr sz="2600" b="0" i="0"/>
          </a:p>
          <a:p>
            <a:pPr>
              <a:lnSpc>
                <a:spcPct val="114999"/>
              </a:lnSpc>
              <a:defRPr/>
            </a:pPr>
            <a:r>
              <a:rPr sz="2600" b="0" i="0"/>
              <a:t>Chỉ cài đặt các thư viện cần thiết</a:t>
            </a:r>
            <a:endParaRPr sz="2600" b="0" i="0"/>
          </a:p>
          <a:p>
            <a:pPr>
              <a:lnSpc>
                <a:spcPct val="114999"/>
              </a:lnSpc>
              <a:defRPr/>
            </a:pPr>
            <a:r>
              <a:rPr sz="2600" b="0" i="0"/>
              <a:t>Không sử dụng cache của Package Manager</a:t>
            </a:r>
            <a:endParaRPr sz="2600" b="0" i="0"/>
          </a:p>
          <a:p>
            <a:pPr>
              <a:lnSpc>
                <a:spcPct val="114999"/>
              </a:lnSpc>
              <a:defRPr/>
            </a:pPr>
            <a:r>
              <a:rPr sz="2600" b="0" i="0"/>
              <a:t>Không lưu dữ liệu bên trong image</a:t>
            </a:r>
            <a:endParaRPr sz="2600" b="0" i="0"/>
          </a:p>
          <a:p>
            <a:pPr>
              <a:lnSpc>
                <a:spcPct val="114999"/>
              </a:lnSpc>
              <a:defRPr/>
            </a:pPr>
            <a:r>
              <a:rPr lang="en-US" sz="2600" b="1" i="0" u="none" strike="noStrike" cap="none" spc="0">
                <a:solidFill>
                  <a:schemeClr val="tx1">
                    <a:lumMod val="75000"/>
                    <a:lumOff val="25000"/>
                  </a:schemeClr>
                </a:solidFill>
                <a:latin typeface="+mn-lt"/>
                <a:ea typeface="+mn-ea"/>
                <a:cs typeface="+mn-cs"/>
              </a:rPr>
              <a:t>Giảm thiểu tối đa các Layer</a:t>
            </a:r>
            <a:endParaRPr sz="2600" b="0" i="0"/>
          </a:p>
          <a:p>
            <a:pPr>
              <a:lnSpc>
                <a:spcPct val="114999"/>
              </a:lnSpc>
              <a:defRPr/>
            </a:pPr>
            <a:r>
              <a:rPr sz="2600" b="1" i="0"/>
              <a:t>Sử dụng Muti-stages (Docker 17.05+)</a:t>
            </a:r>
            <a:endParaRPr sz="2600" b="1" i="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Tối ưu bằng cách nào? (tt.)</a:t>
            </a:r>
            <a:endParaRPr/>
          </a:p>
        </p:txBody>
      </p:sp>
      <p:sp>
        <p:nvSpPr>
          <p:cNvPr id="5" name="Объект 2" hidden="0"/>
          <p:cNvSpPr>
            <a:spLocks noGrp="1"/>
          </p:cNvSpPr>
          <p:nvPr isPhoto="0" userDrawn="0">
            <p:ph idx="1" hasCustomPrompt="0"/>
          </p:nvPr>
        </p:nvSpPr>
        <p:spPr bwMode="auto"/>
        <p:txBody>
          <a:bodyPr/>
          <a:lstStyle/>
          <a:p>
            <a:pPr>
              <a:defRPr/>
            </a:pPr>
            <a:r>
              <a:rPr/>
              <a:t>Sử dụng image nhẹ và hạn chế sử dụng tag lastest</a:t>
            </a:r>
            <a:endParaRPr/>
          </a:p>
          <a:p>
            <a:pPr>
              <a:defRPr/>
            </a:pPr>
            <a:endParaRPr/>
          </a:p>
          <a:p>
            <a:pPr>
              <a:defRPr/>
            </a:pPr>
            <a:endParaRPr/>
          </a:p>
          <a:p>
            <a:pPr>
              <a:defRPr/>
            </a:pPr>
            <a:endParaRPr/>
          </a:p>
          <a:p>
            <a:pPr>
              <a:defRPr/>
            </a:pPr>
            <a:endParaRPr/>
          </a:p>
          <a:p>
            <a:pPr>
              <a:defRPr/>
            </a:pPr>
            <a:r>
              <a:rPr/>
              <a:t>Sử dụng gói static builds</a:t>
            </a:r>
            <a:endParaRPr/>
          </a:p>
          <a:p>
            <a:pPr marL="0" indent="0">
              <a:buNone/>
              <a:defRPr/>
            </a:pPr>
            <a:endParaRPr/>
          </a:p>
          <a:p>
            <a:pPr>
              <a:defRPr/>
            </a:pPr>
            <a:endParaRPr/>
          </a:p>
        </p:txBody>
      </p:sp>
      <p:pic>
        <p:nvPicPr>
          <p:cNvPr id="6" name="" hidden="0"/>
          <p:cNvPicPr>
            <a:picLocks noChangeAspect="1"/>
          </p:cNvPicPr>
          <p:nvPr isPhoto="0" userDrawn="0"/>
        </p:nvPicPr>
        <p:blipFill>
          <a:blip r:embed="rId2"/>
          <a:stretch/>
        </p:blipFill>
        <p:spPr bwMode="auto">
          <a:xfrm flipH="0" flipV="0">
            <a:off x="775998" y="2304990"/>
            <a:ext cx="10207999" cy="1558191"/>
          </a:xfrm>
          <a:prstGeom prst="rect">
            <a:avLst/>
          </a:prstGeom>
        </p:spPr>
      </p:pic>
      <p:pic>
        <p:nvPicPr>
          <p:cNvPr id="7" name="" hidden="0"/>
          <p:cNvPicPr>
            <a:picLocks noChangeAspect="1"/>
          </p:cNvPicPr>
          <p:nvPr isPhoto="0" userDrawn="0"/>
        </p:nvPicPr>
        <p:blipFill>
          <a:blip r:embed="rId3"/>
          <a:stretch/>
        </p:blipFill>
        <p:spPr bwMode="auto">
          <a:xfrm>
            <a:off x="2438399" y="4583113"/>
            <a:ext cx="6638924" cy="1543050"/>
          </a:xfrm>
          <a:prstGeom prst="rect">
            <a:avLst/>
          </a:prstGeom>
        </p:spPr>
      </p:pic>
      <p:pic>
        <p:nvPicPr>
          <p:cNvPr id="8" name="" hidden="0"/>
          <p:cNvPicPr>
            <a:picLocks noChangeAspect="1"/>
          </p:cNvPicPr>
          <p:nvPr isPhoto="0" userDrawn="0"/>
        </p:nvPicPr>
        <p:blipFill>
          <a:blip r:embed="rId4"/>
          <a:stretch/>
        </p:blipFill>
        <p:spPr bwMode="auto">
          <a:xfrm flipH="0" flipV="0">
            <a:off x="2501899" y="6235699"/>
            <a:ext cx="6529099" cy="4667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Tối ưu bằng cách nào? (hết.)</a:t>
            </a:r>
            <a:endParaRPr/>
          </a:p>
        </p:txBody>
      </p:sp>
      <p:sp>
        <p:nvSpPr>
          <p:cNvPr id="5" name="Объект 2" hidden="0"/>
          <p:cNvSpPr>
            <a:spLocks noGrp="1"/>
          </p:cNvSpPr>
          <p:nvPr isPhoto="0" userDrawn="0">
            <p:ph idx="1" hasCustomPrompt="0"/>
          </p:nvPr>
        </p:nvSpPr>
        <p:spPr bwMode="auto"/>
        <p:txBody>
          <a:bodyPr/>
          <a:lstStyle/>
          <a:p>
            <a:pPr>
              <a:defRPr/>
            </a:pPr>
            <a:r>
              <a:rPr/>
              <a:t>Sử dụng Muti-stages</a:t>
            </a:r>
            <a:endParaRPr/>
          </a:p>
        </p:txBody>
      </p:sp>
      <p:pic>
        <p:nvPicPr>
          <p:cNvPr id="6" name="" hidden="0"/>
          <p:cNvPicPr>
            <a:picLocks noChangeAspect="1"/>
          </p:cNvPicPr>
          <p:nvPr isPhoto="0" userDrawn="0"/>
        </p:nvPicPr>
        <p:blipFill>
          <a:blip r:embed="rId2"/>
          <a:stretch/>
        </p:blipFill>
        <p:spPr bwMode="auto">
          <a:xfrm flipH="0" flipV="0">
            <a:off x="1765299" y="2140745"/>
            <a:ext cx="8692426" cy="41838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Cảm ơn! ^^</a:t>
            </a:r>
            <a:endParaRPr/>
          </a:p>
        </p:txBody>
      </p:sp>
      <p:sp>
        <p:nvSpPr>
          <p:cNvPr id="5" name="Объект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ONLYOFFICE/5.4.2.30</Application>
  <DocSecurity>0</DocSecurity>
  <PresentationFormat>Widescreen</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8</cp:revision>
  <dcterms:created xsi:type="dcterms:W3CDTF">2012-12-03T06:56:55Z</dcterms:created>
  <dcterms:modified xsi:type="dcterms:W3CDTF">2020-11-16T04:46:14Z</dcterms:modified>
  <cp:category/>
  <cp:contentStatus/>
  <cp:version/>
</cp:coreProperties>
</file>