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d1f60181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5d1f60181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d1f60181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d1f60181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61a00bdf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61a00bdf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61a00bdf2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61a00bdf2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7fc0e18f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7fc0e18f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1a00bdf2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1a00bdf2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61a00bdf2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61a00bdf2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d1f60181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d1f60181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d1f60181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d1f60181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d1f60181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d1f60181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5d1f60181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5d1f60181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5d1f60181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5d1f60181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d1f60181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d1f60181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d1f60181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d1f60181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d1f60181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d1f60181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128.199.178.135:4567/" TargetMode="Externa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videobrowsershowdown.org/" TargetMode="External"/><Relationship Id="rId4" Type="http://schemas.openxmlformats.org/officeDocument/2006/relationships/hyperlink" Target="http://lsc.dcu.i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tfhub.dev/google/faster_rcnn/openimages_v4/inception_resn%20et_v2/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aichallenge.hochiminhcity.gov.v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vi"/>
              <a:t>Giới thiệu cuộc thi AI Challenge 2022</a:t>
            </a:r>
            <a:endParaRPr b="1"/>
          </a:p>
        </p:txBody>
      </p:sp>
      <p:sp>
        <p:nvSpPr>
          <p:cNvPr id="55" name="Google Shape;55;p13"/>
          <p:cNvSpPr txBox="1"/>
          <p:nvPr>
            <p:ph idx="1" type="subTitle"/>
          </p:nvPr>
        </p:nvSpPr>
        <p:spPr>
          <a:xfrm>
            <a:off x="1123825" y="3030700"/>
            <a:ext cx="7185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vi"/>
              <a:t>Truy vấn sự kiện từ dữ liệu thị giác (Event Retrieval from Visual Data)</a:t>
            </a:r>
            <a:endParaRPr b="1"/>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197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Vòng sơ tuyển</a:t>
            </a:r>
            <a:endParaRPr b="1"/>
          </a:p>
        </p:txBody>
      </p:sp>
      <p:sp>
        <p:nvSpPr>
          <p:cNvPr id="118" name="Google Shape;118;p22"/>
          <p:cNvSpPr txBox="1"/>
          <p:nvPr>
            <p:ph idx="1" type="body"/>
          </p:nvPr>
        </p:nvSpPr>
        <p:spPr>
          <a:xfrm>
            <a:off x="311700" y="769850"/>
            <a:ext cx="8520600" cy="37989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vi"/>
              <a:t>Các câu truy vấn ở vòng sơ tuyển theo dạng Textual KIS và chỉ tập trung trong khoảng 200 giờ video mà Ban tổ chức cung cấp cho các đội dự thi. </a:t>
            </a:r>
            <a:endParaRPr/>
          </a:p>
          <a:p>
            <a:pPr indent="-342900" lvl="0" marL="457200" rtl="0" algn="l">
              <a:lnSpc>
                <a:spcPct val="150000"/>
              </a:lnSpc>
              <a:spcBef>
                <a:spcPts val="0"/>
              </a:spcBef>
              <a:spcAft>
                <a:spcPts val="0"/>
              </a:spcAft>
              <a:buSzPts val="1800"/>
              <a:buChar char="●"/>
            </a:pPr>
            <a:r>
              <a:rPr lang="vi"/>
              <a:t>Mỗi đội sẽ xử lý câu truy vấn bằng chính công cụ mà mình phát triển và nộp kết quả cho Ban tổ chức. </a:t>
            </a:r>
            <a:endParaRPr/>
          </a:p>
          <a:p>
            <a:pPr indent="-342900" lvl="0" marL="457200" rtl="0" algn="l">
              <a:lnSpc>
                <a:spcPct val="150000"/>
              </a:lnSpc>
              <a:spcBef>
                <a:spcPts val="0"/>
              </a:spcBef>
              <a:spcAft>
                <a:spcPts val="0"/>
              </a:spcAft>
              <a:buSzPts val="1800"/>
              <a:buChar char="●"/>
            </a:pPr>
            <a:r>
              <a:rPr lang="vi"/>
              <a:t>Bên cạnh kết quả nộp cho mỗi câu truy vấn, cần có phần mô tả tóm tắt cách mà đội mình đã làm để tìm ra được kết quả cho mỗi câu truy vấn để Ban giám khảo có thể tham khảo, đánh giá khi cần thiết.</a:t>
            </a:r>
            <a:endParaRPr/>
          </a:p>
          <a:p>
            <a:pPr indent="-342900" lvl="0" marL="457200" rtl="0" algn="l">
              <a:lnSpc>
                <a:spcPct val="150000"/>
              </a:lnSpc>
              <a:spcBef>
                <a:spcPts val="0"/>
              </a:spcBef>
              <a:spcAft>
                <a:spcPts val="0"/>
              </a:spcAft>
              <a:buSzPts val="1800"/>
              <a:buChar char="●"/>
            </a:pPr>
            <a:r>
              <a:rPr lang="vi"/>
              <a:t>Số lượng câu truy vấn, quy định về độ đo đánh giá, định dạng kết quả khi nộp trực tuyến, số lần nộp tối đa, hình thức nộp trực tuyến và số lượng đội tối đa (dự kiến) được chọn vào vòng chung kết sẽ được thông báo sau. </a:t>
            </a:r>
            <a:endParaRPr/>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83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Vòng chung kết</a:t>
            </a:r>
            <a:endParaRPr b="1"/>
          </a:p>
        </p:txBody>
      </p:sp>
      <p:sp>
        <p:nvSpPr>
          <p:cNvPr id="125" name="Google Shape;125;p23"/>
          <p:cNvSpPr txBox="1"/>
          <p:nvPr>
            <p:ph idx="1" type="body"/>
          </p:nvPr>
        </p:nvSpPr>
        <p:spPr>
          <a:xfrm>
            <a:off x="311700" y="656250"/>
            <a:ext cx="8520600" cy="44007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0"/>
              </a:spcBef>
              <a:spcAft>
                <a:spcPts val="0"/>
              </a:spcAft>
              <a:buSzPct val="100000"/>
              <a:buChar char="●"/>
            </a:pPr>
            <a:r>
              <a:rPr lang="vi"/>
              <a:t>Thi offline.</a:t>
            </a:r>
            <a:endParaRPr/>
          </a:p>
          <a:p>
            <a:pPr indent="-325755" lvl="0" marL="457200" rtl="0" algn="l">
              <a:lnSpc>
                <a:spcPct val="150000"/>
              </a:lnSpc>
              <a:spcBef>
                <a:spcPts val="0"/>
              </a:spcBef>
              <a:spcAft>
                <a:spcPts val="0"/>
              </a:spcAft>
              <a:buSzPct val="100000"/>
              <a:buChar char="●"/>
            </a:pPr>
            <a:r>
              <a:rPr lang="vi"/>
              <a:t>Lần lượt đưa ra </a:t>
            </a:r>
            <a:r>
              <a:rPr b="1" i="1" lang="vi"/>
              <a:t>mô tả/yêu cầu</a:t>
            </a:r>
            <a:r>
              <a:rPr lang="vi"/>
              <a:t> cho mỗi câu truy vấn. Bao gồm cả dạng </a:t>
            </a:r>
            <a:r>
              <a:rPr b="1" i="1" lang="vi"/>
              <a:t>Textual KIS</a:t>
            </a:r>
            <a:r>
              <a:rPr lang="vi"/>
              <a:t> và </a:t>
            </a:r>
            <a:r>
              <a:rPr b="1" i="1" lang="vi"/>
              <a:t>Video KIS</a:t>
            </a:r>
            <a:r>
              <a:rPr lang="vi"/>
              <a:t>, khai thác nội dung của toàn bộ dữ liệu (khoảng 300 giờ video và metadata) đã cung cấp cho vòng chung kết.</a:t>
            </a:r>
            <a:endParaRPr/>
          </a:p>
          <a:p>
            <a:pPr indent="-325755" lvl="0" marL="457200" rtl="0" algn="l">
              <a:lnSpc>
                <a:spcPct val="150000"/>
              </a:lnSpc>
              <a:spcBef>
                <a:spcPts val="0"/>
              </a:spcBef>
              <a:spcAft>
                <a:spcPts val="0"/>
              </a:spcAft>
              <a:buSzPct val="100000"/>
              <a:buChar char="●"/>
            </a:pPr>
            <a:r>
              <a:rPr lang="vi"/>
              <a:t>Với mỗi câu truy vấn, mỗi đội sẽ sử dụng công cụ phần mềm mà mình đã phát triển để tìm ra chính xác đoạn video theo yêu cầu mà Bgk đưa ra trong thời gian cho phép và nộp kết quả trực tuyến lên server của Bgk. Nếu </a:t>
            </a:r>
            <a:r>
              <a:rPr b="1" i="1" lang="vi"/>
              <a:t>kết quả là chính xác</a:t>
            </a:r>
            <a:r>
              <a:rPr lang="vi"/>
              <a:t>, đội sẽ được </a:t>
            </a:r>
            <a:r>
              <a:rPr b="1" i="1" lang="vi"/>
              <a:t>ghi nhận điểm</a:t>
            </a:r>
            <a:r>
              <a:rPr lang="vi"/>
              <a:t> cho câu truy vấn này. Nếu </a:t>
            </a:r>
            <a:r>
              <a:rPr b="1" i="1" lang="vi"/>
              <a:t>kết quả chưa chính xác</a:t>
            </a:r>
            <a:r>
              <a:rPr lang="vi"/>
              <a:t>, đội sẽ </a:t>
            </a:r>
            <a:r>
              <a:rPr b="1" i="1" lang="vi"/>
              <a:t>được phép nộp kết quả mới cho đến khi có được kết quả đúng</a:t>
            </a:r>
            <a:r>
              <a:rPr lang="vi"/>
              <a:t> hoặc </a:t>
            </a:r>
            <a:r>
              <a:rPr b="1" i="1" lang="vi"/>
              <a:t>hết thời gian</a:t>
            </a:r>
            <a:r>
              <a:rPr lang="vi"/>
              <a:t> dành cho câu truy vấn này.</a:t>
            </a:r>
            <a:endParaRPr/>
          </a:p>
          <a:p>
            <a:pPr indent="-325755" lvl="0" marL="457200" rtl="0" algn="l">
              <a:lnSpc>
                <a:spcPct val="150000"/>
              </a:lnSpc>
              <a:spcBef>
                <a:spcPts val="0"/>
              </a:spcBef>
              <a:spcAft>
                <a:spcPts val="0"/>
              </a:spcAft>
              <a:buSzPct val="100000"/>
              <a:buChar char="●"/>
            </a:pPr>
            <a:r>
              <a:rPr b="1" i="1" lang="vi"/>
              <a:t>Số điểm tối đa dành cho mỗi câu truy vấn là bằng nhau</a:t>
            </a:r>
            <a:r>
              <a:rPr lang="vi"/>
              <a:t> (ví dụ như 100 điểm/câu truy vấn). Điểm của đội cho mỗi câu truy vấn </a:t>
            </a:r>
            <a:r>
              <a:rPr b="1" i="1" lang="vi"/>
              <a:t>tùy thuộc vào thời gian</a:t>
            </a:r>
            <a:r>
              <a:rPr lang="vi"/>
              <a:t> mà đội cần dùng để tìm ra đoạn video chính xác, cũng như </a:t>
            </a:r>
            <a:r>
              <a:rPr b="1" i="1" lang="vi"/>
              <a:t>số lần nộp kết quả</a:t>
            </a:r>
            <a:r>
              <a:rPr lang="vi"/>
              <a:t> của đội. Nói cách khác, nếu đội nộp kết quả càng trễ hay nộp kết quả sai nhiều lần thì điểm số mà đội nhận được sẽ bị giảm. </a:t>
            </a:r>
            <a:endParaRPr/>
          </a:p>
        </p:txBody>
      </p:sp>
      <p:sp>
        <p:nvSpPr>
          <p:cNvPr id="126" name="Google Shape;12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2" name="Google Shape;132;p24"/>
          <p:cNvSpPr txBox="1"/>
          <p:nvPr>
            <p:ph type="title"/>
          </p:nvPr>
        </p:nvSpPr>
        <p:spPr>
          <a:xfrm>
            <a:off x="311700" y="83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SOLUTION</a:t>
            </a:r>
            <a:endParaRPr b="1"/>
          </a:p>
        </p:txBody>
      </p:sp>
      <p:sp>
        <p:nvSpPr>
          <p:cNvPr id="133" name="Google Shape;133;p24"/>
          <p:cNvSpPr txBox="1"/>
          <p:nvPr>
            <p:ph idx="1" type="body"/>
          </p:nvPr>
        </p:nvSpPr>
        <p:spPr>
          <a:xfrm>
            <a:off x="185475" y="656250"/>
            <a:ext cx="8860200" cy="42750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vi"/>
              <a:t>Link web submit: </a:t>
            </a:r>
            <a:r>
              <a:rPr lang="vi" u="sng">
                <a:solidFill>
                  <a:schemeClr val="hlink"/>
                </a:solidFill>
                <a:hlinkClick r:id="rId3"/>
              </a:rPr>
              <a:t>http://128.199.178.135:4567/</a:t>
            </a:r>
            <a:endParaRPr/>
          </a:p>
          <a:p>
            <a:pPr indent="-334327" lvl="0" marL="457200" rtl="0" algn="l">
              <a:lnSpc>
                <a:spcPct val="150000"/>
              </a:lnSpc>
              <a:spcBef>
                <a:spcPts val="0"/>
              </a:spcBef>
              <a:spcAft>
                <a:spcPts val="0"/>
              </a:spcAft>
              <a:buSzPct val="100000"/>
              <a:buChar char="●"/>
            </a:pPr>
            <a:r>
              <a:rPr lang="vi"/>
              <a:t>Đối với dạng </a:t>
            </a:r>
            <a:r>
              <a:rPr b="1" i="1" lang="vi"/>
              <a:t>Textual KIS </a:t>
            </a:r>
            <a:r>
              <a:rPr lang="vi"/>
              <a:t>: Input - File .csv , Output - </a:t>
            </a:r>
            <a:r>
              <a:rPr lang="vi">
                <a:solidFill>
                  <a:srgbClr val="FF0000"/>
                </a:solidFill>
              </a:rPr>
              <a:t>Chỉ số (</a:t>
            </a:r>
            <a:r>
              <a:rPr b="1" lang="vi">
                <a:solidFill>
                  <a:srgbClr val="FF0000"/>
                </a:solidFill>
              </a:rPr>
              <a:t>index</a:t>
            </a:r>
            <a:r>
              <a:rPr lang="vi">
                <a:solidFill>
                  <a:srgbClr val="FF0000"/>
                </a:solidFill>
              </a:rPr>
              <a:t>) dòng đúng</a:t>
            </a:r>
            <a:r>
              <a:rPr lang="vi"/>
              <a:t> với mô tả của </a:t>
            </a:r>
            <a:r>
              <a:rPr b="1" lang="vi"/>
              <a:t>text </a:t>
            </a:r>
            <a:r>
              <a:rPr lang="vi"/>
              <a:t>(Được cho bởi BTC)</a:t>
            </a:r>
            <a:endParaRPr/>
          </a:p>
          <a:p>
            <a:pPr indent="-310832" lvl="1" marL="914400" rtl="0" algn="l">
              <a:lnSpc>
                <a:spcPct val="150000"/>
              </a:lnSpc>
              <a:spcBef>
                <a:spcPts val="0"/>
              </a:spcBef>
              <a:spcAft>
                <a:spcPts val="0"/>
              </a:spcAft>
              <a:buSzPct val="100000"/>
              <a:buChar char="○"/>
            </a:pPr>
            <a:r>
              <a:rPr lang="vi"/>
              <a:t>Định dạng file .csv: &lt;Video_Id&gt;,&lt;Frame_Id&gt;</a:t>
            </a:r>
            <a:endParaRPr/>
          </a:p>
          <a:p>
            <a:pPr indent="-310832" lvl="1" marL="914400" rtl="0" algn="l">
              <a:lnSpc>
                <a:spcPct val="150000"/>
              </a:lnSpc>
              <a:spcBef>
                <a:spcPts val="0"/>
              </a:spcBef>
              <a:spcAft>
                <a:spcPts val="0"/>
              </a:spcAft>
              <a:buSzPct val="100000"/>
              <a:buChar char="○"/>
            </a:pPr>
            <a:r>
              <a:rPr lang="vi"/>
              <a:t>Ví dụ:</a:t>
            </a:r>
            <a:endParaRPr/>
          </a:p>
          <a:p>
            <a:pPr indent="0" lvl="0" marL="0" rtl="0" algn="l">
              <a:lnSpc>
                <a:spcPct val="150000"/>
              </a:lnSpc>
              <a:spcBef>
                <a:spcPts val="1200"/>
              </a:spcBef>
              <a:spcAft>
                <a:spcPts val="0"/>
              </a:spcAft>
              <a:buNone/>
            </a:pPr>
            <a:r>
              <a:t/>
            </a:r>
            <a:endParaRPr/>
          </a:p>
          <a:p>
            <a:pPr indent="0" lvl="0" marL="914400" rtl="0" algn="l">
              <a:lnSpc>
                <a:spcPct val="150000"/>
              </a:lnSpc>
              <a:spcBef>
                <a:spcPts val="1200"/>
              </a:spcBef>
              <a:spcAft>
                <a:spcPts val="0"/>
              </a:spcAft>
              <a:buNone/>
            </a:pPr>
            <a:r>
              <a:t/>
            </a:r>
            <a:endParaRPr/>
          </a:p>
          <a:p>
            <a:pPr indent="-334327" lvl="0" marL="914400" rtl="0" algn="l">
              <a:lnSpc>
                <a:spcPct val="150000"/>
              </a:lnSpc>
              <a:spcBef>
                <a:spcPts val="1200"/>
              </a:spcBef>
              <a:spcAft>
                <a:spcPts val="0"/>
              </a:spcAft>
              <a:buSzPct val="100000"/>
              <a:buChar char="●"/>
            </a:pPr>
            <a:r>
              <a:rPr lang="vi"/>
              <a:t>Kết quả trả về: </a:t>
            </a:r>
            <a:endParaRPr/>
          </a:p>
          <a:p>
            <a:pPr indent="-310832" lvl="1" marL="1828800" rtl="0" algn="l">
              <a:lnSpc>
                <a:spcPct val="150000"/>
              </a:lnSpc>
              <a:spcBef>
                <a:spcPts val="0"/>
              </a:spcBef>
              <a:spcAft>
                <a:spcPts val="0"/>
              </a:spcAft>
              <a:buSzPct val="100000"/>
              <a:buChar char="○"/>
            </a:pPr>
            <a:r>
              <a:rPr lang="vi"/>
              <a:t>Nếu </a:t>
            </a:r>
            <a:r>
              <a:rPr b="1" lang="vi"/>
              <a:t>index </a:t>
            </a:r>
            <a:r>
              <a:rPr lang="vi"/>
              <a:t>dòng đúng là 2 =&gt; </a:t>
            </a:r>
            <a:r>
              <a:rPr b="1" lang="vi"/>
              <a:t>Ouput:</a:t>
            </a:r>
            <a:r>
              <a:rPr lang="vi"/>
              <a:t> </a:t>
            </a:r>
            <a:r>
              <a:rPr lang="vi">
                <a:solidFill>
                  <a:srgbClr val="FF0000"/>
                </a:solidFill>
              </a:rPr>
              <a:t>2</a:t>
            </a:r>
            <a:endParaRPr>
              <a:solidFill>
                <a:srgbClr val="FF0000"/>
              </a:solidFill>
            </a:endParaRPr>
          </a:p>
          <a:p>
            <a:pPr indent="-310832" lvl="1" marL="1828800" rtl="0" algn="l">
              <a:lnSpc>
                <a:spcPct val="150000"/>
              </a:lnSpc>
              <a:spcBef>
                <a:spcPts val="0"/>
              </a:spcBef>
              <a:spcAft>
                <a:spcPts val="0"/>
              </a:spcAft>
              <a:buSzPct val="100000"/>
              <a:buChar char="○"/>
            </a:pPr>
            <a:r>
              <a:rPr lang="vi"/>
              <a:t>Nếu </a:t>
            </a:r>
            <a:r>
              <a:rPr b="1" lang="vi"/>
              <a:t>không có</a:t>
            </a:r>
            <a:r>
              <a:rPr lang="vi"/>
              <a:t> dòng nào đúng =&gt; </a:t>
            </a:r>
            <a:r>
              <a:rPr b="1" lang="vi"/>
              <a:t>Ouput:</a:t>
            </a:r>
            <a:r>
              <a:rPr lang="vi"/>
              <a:t> </a:t>
            </a:r>
            <a:r>
              <a:rPr lang="vi">
                <a:solidFill>
                  <a:srgbClr val="FF0000"/>
                </a:solidFill>
              </a:rPr>
              <a:t>-1</a:t>
            </a:r>
            <a:endParaRPr>
              <a:solidFill>
                <a:srgbClr val="FF0000"/>
              </a:solidFill>
            </a:endParaRPr>
          </a:p>
          <a:p>
            <a:pPr indent="0" lvl="0" marL="914400" rtl="0" algn="l">
              <a:lnSpc>
                <a:spcPct val="150000"/>
              </a:lnSpc>
              <a:spcBef>
                <a:spcPts val="1200"/>
              </a:spcBef>
              <a:spcAft>
                <a:spcPts val="1200"/>
              </a:spcAft>
              <a:buNone/>
            </a:pPr>
            <a:r>
              <a:rPr lang="vi"/>
              <a:t> </a:t>
            </a:r>
            <a:endParaRPr/>
          </a:p>
        </p:txBody>
      </p:sp>
      <p:pic>
        <p:nvPicPr>
          <p:cNvPr id="134" name="Google Shape;134;p24"/>
          <p:cNvPicPr preferRelativeResize="0"/>
          <p:nvPr/>
        </p:nvPicPr>
        <p:blipFill>
          <a:blip r:embed="rId4">
            <a:alphaModFix/>
          </a:blip>
          <a:stretch>
            <a:fillRect/>
          </a:stretch>
        </p:blipFill>
        <p:spPr>
          <a:xfrm>
            <a:off x="1675050" y="1966475"/>
            <a:ext cx="3714750" cy="135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EXAMPLES</a:t>
            </a:r>
            <a:endParaRPr b="1"/>
          </a:p>
        </p:txBody>
      </p:sp>
      <p:sp>
        <p:nvSpPr>
          <p:cNvPr id="140" name="Google Shape;140;p25"/>
          <p:cNvSpPr txBox="1"/>
          <p:nvPr>
            <p:ph idx="1" type="body"/>
          </p:nvPr>
        </p:nvSpPr>
        <p:spPr>
          <a:xfrm>
            <a:off x="311700" y="1139725"/>
            <a:ext cx="4110300" cy="37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vi" sz="1150">
                <a:solidFill>
                  <a:schemeClr val="dk1"/>
                </a:solidFill>
                <a:highlight>
                  <a:schemeClr val="lt1"/>
                </a:highlight>
              </a:rPr>
              <a:t>Người nghệ nhân đang tô màu cho chiếc mặt nạ một cách tỉ mỉ. Xung quanh ông là rất nhiều những chiếc mặt nạ. Người nghệ nhân đi đôi dép tổ ong rất giản dị. Sau đó là hình ảnh quay cận những chiếc mặt nạ. Loại mặt nạ này được gọi là mặt nạ giấy bồi Trung thu.</a:t>
            </a:r>
            <a:endParaRPr>
              <a:solidFill>
                <a:schemeClr val="dk1"/>
              </a:solidFill>
              <a:highlight>
                <a:schemeClr val="lt1"/>
              </a:highlight>
            </a:endParaRPr>
          </a:p>
          <a:p>
            <a:pPr indent="0" lvl="0" marL="0" rtl="0" algn="l">
              <a:spcBef>
                <a:spcPts val="1200"/>
              </a:spcBef>
              <a:spcAft>
                <a:spcPts val="1200"/>
              </a:spcAft>
              <a:buNone/>
            </a:pPr>
            <a:r>
              <a:t/>
            </a:r>
            <a:endParaRPr sz="1150">
              <a:solidFill>
                <a:schemeClr val="dk1"/>
              </a:solidFill>
              <a:highlight>
                <a:schemeClr val="lt1"/>
              </a:highlight>
            </a:endParaRPr>
          </a:p>
        </p:txBody>
      </p:sp>
      <p:sp>
        <p:nvSpPr>
          <p:cNvPr id="141" name="Google Shape;14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42" name="Google Shape;142;p25"/>
          <p:cNvPicPr preferRelativeResize="0"/>
          <p:nvPr/>
        </p:nvPicPr>
        <p:blipFill>
          <a:blip r:embed="rId3">
            <a:alphaModFix/>
          </a:blip>
          <a:stretch>
            <a:fillRect/>
          </a:stretch>
        </p:blipFill>
        <p:spPr>
          <a:xfrm>
            <a:off x="399688" y="2329675"/>
            <a:ext cx="3934324" cy="2500975"/>
          </a:xfrm>
          <a:prstGeom prst="rect">
            <a:avLst/>
          </a:prstGeom>
          <a:noFill/>
          <a:ln>
            <a:noFill/>
          </a:ln>
        </p:spPr>
      </p:pic>
      <p:sp>
        <p:nvSpPr>
          <p:cNvPr id="143" name="Google Shape;143;p25"/>
          <p:cNvSpPr txBox="1"/>
          <p:nvPr>
            <p:ph idx="1" type="body"/>
          </p:nvPr>
        </p:nvSpPr>
        <p:spPr>
          <a:xfrm>
            <a:off x="4662800" y="1125825"/>
            <a:ext cx="4110300" cy="353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150">
                <a:solidFill>
                  <a:schemeClr val="dk1"/>
                </a:solidFill>
                <a:highlight>
                  <a:schemeClr val="lt1"/>
                </a:highlight>
              </a:rPr>
              <a:t>Một nữ bác sĩ/y tá đang vẽ tranh phong cảnh. Bức tranh với nền cỏ xanh có một con sông ở giữa và ngọn núi ở phía xa. Sau đó khung hình phóng gần vào bức tranh nơi đang dùng cọ để vẽ. Khung hình có hiệu ứng chuyển dần sang màu đỏ.</a:t>
            </a:r>
            <a:endParaRPr>
              <a:solidFill>
                <a:schemeClr val="dk1"/>
              </a:solidFill>
              <a:highlight>
                <a:schemeClr val="lt1"/>
              </a:highlight>
            </a:endParaRPr>
          </a:p>
        </p:txBody>
      </p:sp>
      <p:pic>
        <p:nvPicPr>
          <p:cNvPr id="144" name="Google Shape;144;p25"/>
          <p:cNvPicPr preferRelativeResize="0"/>
          <p:nvPr/>
        </p:nvPicPr>
        <p:blipFill rotWithShape="1">
          <a:blip r:embed="rId4">
            <a:alphaModFix/>
          </a:blip>
          <a:srcRect b="89766" l="121830" r="-94695" t="-70405"/>
          <a:stretch/>
        </p:blipFill>
        <p:spPr>
          <a:xfrm>
            <a:off x="5674127" y="-845175"/>
            <a:ext cx="3258375" cy="2288476"/>
          </a:xfrm>
          <a:prstGeom prst="rect">
            <a:avLst/>
          </a:prstGeom>
          <a:noFill/>
          <a:ln>
            <a:noFill/>
          </a:ln>
        </p:spPr>
      </p:pic>
      <p:pic>
        <p:nvPicPr>
          <p:cNvPr id="145" name="Google Shape;145;p25"/>
          <p:cNvPicPr preferRelativeResize="0"/>
          <p:nvPr/>
        </p:nvPicPr>
        <p:blipFill>
          <a:blip r:embed="rId4">
            <a:alphaModFix/>
          </a:blip>
          <a:stretch>
            <a:fillRect/>
          </a:stretch>
        </p:blipFill>
        <p:spPr>
          <a:xfrm>
            <a:off x="4758325" y="2339988"/>
            <a:ext cx="3919250" cy="2480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EXAMPLES</a:t>
            </a:r>
            <a:endParaRPr b="1"/>
          </a:p>
        </p:txBody>
      </p:sp>
      <p:sp>
        <p:nvSpPr>
          <p:cNvPr id="151" name="Google Shape;151;p26"/>
          <p:cNvSpPr txBox="1"/>
          <p:nvPr>
            <p:ph idx="1" type="body"/>
          </p:nvPr>
        </p:nvSpPr>
        <p:spPr>
          <a:xfrm>
            <a:off x="311700" y="1139725"/>
            <a:ext cx="4110300" cy="37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150">
                <a:solidFill>
                  <a:schemeClr val="dk1"/>
                </a:solidFill>
                <a:highlight>
                  <a:schemeClr val="lt1"/>
                </a:highlight>
              </a:rPr>
              <a:t>Người nghệ nhân đang tô màu cho chiếc mặt nạ một cách tỉ mỉ. Xung quanh ông là rất nhiều những chiếc mặt nạ. Người nghệ nhân đi đôi dép tổ ong rất giản dị. Sau đó là hình ảnh quay cận những chiếc mặt nạ. Loại mặt nạ này được gọi là mặt nạ giấy bồi Trung thu.</a:t>
            </a:r>
            <a:endParaRPr>
              <a:solidFill>
                <a:schemeClr val="dk1"/>
              </a:solidFill>
              <a:highlight>
                <a:schemeClr val="lt1"/>
              </a:highlight>
            </a:endParaRPr>
          </a:p>
        </p:txBody>
      </p:sp>
      <p:sp>
        <p:nvSpPr>
          <p:cNvPr id="152" name="Google Shape;15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53" name="Google Shape;153;p26"/>
          <p:cNvPicPr preferRelativeResize="0"/>
          <p:nvPr/>
        </p:nvPicPr>
        <p:blipFill>
          <a:blip r:embed="rId3">
            <a:alphaModFix/>
          </a:blip>
          <a:stretch>
            <a:fillRect/>
          </a:stretch>
        </p:blipFill>
        <p:spPr>
          <a:xfrm>
            <a:off x="399688" y="2329675"/>
            <a:ext cx="3934324" cy="2500975"/>
          </a:xfrm>
          <a:prstGeom prst="rect">
            <a:avLst/>
          </a:prstGeom>
          <a:noFill/>
          <a:ln>
            <a:noFill/>
          </a:ln>
        </p:spPr>
      </p:pic>
      <p:sp>
        <p:nvSpPr>
          <p:cNvPr id="154" name="Google Shape;154;p26"/>
          <p:cNvSpPr txBox="1"/>
          <p:nvPr>
            <p:ph idx="1" type="body"/>
          </p:nvPr>
        </p:nvSpPr>
        <p:spPr>
          <a:xfrm>
            <a:off x="4662800" y="1125825"/>
            <a:ext cx="4110300" cy="353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150">
                <a:solidFill>
                  <a:schemeClr val="dk1"/>
                </a:solidFill>
                <a:highlight>
                  <a:schemeClr val="lt1"/>
                </a:highlight>
              </a:rPr>
              <a:t>Một nữ bác sĩ/y tá đang vẽ tranh phong cảnh. Bức tranh với nền cỏ xanh có một con sông ở giữa và ngọn núi ở phía xa. Sau đó khung hình phóng gần vào bức tranh nơi đang dùng cọ để vẽ. Khung hình có hiệu ứng chuyển dần sang màu đỏ.</a:t>
            </a:r>
            <a:endParaRPr>
              <a:solidFill>
                <a:schemeClr val="dk1"/>
              </a:solidFill>
              <a:highlight>
                <a:schemeClr val="lt1"/>
              </a:highlight>
            </a:endParaRPr>
          </a:p>
        </p:txBody>
      </p:sp>
      <p:pic>
        <p:nvPicPr>
          <p:cNvPr id="155" name="Google Shape;155;p26"/>
          <p:cNvPicPr preferRelativeResize="0"/>
          <p:nvPr/>
        </p:nvPicPr>
        <p:blipFill rotWithShape="1">
          <a:blip r:embed="rId4">
            <a:alphaModFix/>
          </a:blip>
          <a:srcRect b="89766" l="121830" r="-94695" t="-70405"/>
          <a:stretch/>
        </p:blipFill>
        <p:spPr>
          <a:xfrm>
            <a:off x="5674127" y="-845175"/>
            <a:ext cx="3258375" cy="2288476"/>
          </a:xfrm>
          <a:prstGeom prst="rect">
            <a:avLst/>
          </a:prstGeom>
          <a:noFill/>
          <a:ln>
            <a:noFill/>
          </a:ln>
        </p:spPr>
      </p:pic>
      <p:pic>
        <p:nvPicPr>
          <p:cNvPr id="156" name="Google Shape;156;p26"/>
          <p:cNvPicPr preferRelativeResize="0"/>
          <p:nvPr/>
        </p:nvPicPr>
        <p:blipFill>
          <a:blip r:embed="rId4">
            <a:alphaModFix/>
          </a:blip>
          <a:stretch>
            <a:fillRect/>
          </a:stretch>
        </p:blipFill>
        <p:spPr>
          <a:xfrm>
            <a:off x="4758325" y="2339988"/>
            <a:ext cx="3919250" cy="2480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83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NOTE</a:t>
            </a:r>
            <a:endParaRPr b="1"/>
          </a:p>
        </p:txBody>
      </p:sp>
      <p:sp>
        <p:nvSpPr>
          <p:cNvPr id="162" name="Google Shape;162;p27"/>
          <p:cNvSpPr txBox="1"/>
          <p:nvPr>
            <p:ph type="title"/>
          </p:nvPr>
        </p:nvSpPr>
        <p:spPr>
          <a:xfrm>
            <a:off x="311700" y="6562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vi" sz="1720"/>
              <a:t>1.Số lượng object làm thay đổi kết quả truy vấn.</a:t>
            </a:r>
            <a:endParaRPr b="1" sz="1720"/>
          </a:p>
        </p:txBody>
      </p:sp>
      <p:pic>
        <p:nvPicPr>
          <p:cNvPr id="163" name="Google Shape;163;p27"/>
          <p:cNvPicPr preferRelativeResize="0"/>
          <p:nvPr/>
        </p:nvPicPr>
        <p:blipFill>
          <a:blip r:embed="rId3">
            <a:alphaModFix/>
          </a:blip>
          <a:stretch>
            <a:fillRect/>
          </a:stretch>
        </p:blipFill>
        <p:spPr>
          <a:xfrm>
            <a:off x="204975" y="1139425"/>
            <a:ext cx="3819525" cy="2400300"/>
          </a:xfrm>
          <a:prstGeom prst="rect">
            <a:avLst/>
          </a:prstGeom>
          <a:noFill/>
          <a:ln>
            <a:noFill/>
          </a:ln>
        </p:spPr>
      </p:pic>
      <p:sp>
        <p:nvSpPr>
          <p:cNvPr id="164" name="Google Shape;164;p27"/>
          <p:cNvSpPr txBox="1"/>
          <p:nvPr/>
        </p:nvSpPr>
        <p:spPr>
          <a:xfrm>
            <a:off x="0" y="3555225"/>
            <a:ext cx="4081200" cy="1065600"/>
          </a:xfrm>
          <a:prstGeom prst="rect">
            <a:avLst/>
          </a:prstGeom>
          <a:noFill/>
          <a:ln>
            <a:noFill/>
          </a:ln>
        </p:spPr>
        <p:txBody>
          <a:bodyPr anchorCtr="0" anchor="t" bIns="91425" lIns="91425" spcFirstLastPara="1" rIns="91425" wrap="square" tIns="91425">
            <a:spAutoFit/>
          </a:bodyPr>
          <a:lstStyle/>
          <a:p>
            <a:pPr indent="0" lvl="0" marL="114300" marR="114300" rtl="0" algn="ctr">
              <a:lnSpc>
                <a:spcPct val="130434"/>
              </a:lnSpc>
              <a:spcBef>
                <a:spcPts val="0"/>
              </a:spcBef>
              <a:spcAft>
                <a:spcPts val="0"/>
              </a:spcAft>
              <a:buClr>
                <a:schemeClr val="dk1"/>
              </a:buClr>
              <a:buSzPts val="1100"/>
              <a:buFont typeface="Arial"/>
              <a:buNone/>
            </a:pPr>
            <a:r>
              <a:rPr i="1" lang="vi" sz="1150">
                <a:solidFill>
                  <a:schemeClr val="dk1"/>
                </a:solidFill>
              </a:rPr>
              <a:t>người đàn ông đang tô màu cho 1 chiếc mặt nạ. Xung quanh ông còn nhiều chiếc mặt nạ khác.</a:t>
            </a:r>
            <a:endParaRPr i="1" sz="1150">
              <a:solidFill>
                <a:schemeClr val="dk1"/>
              </a:solidFill>
            </a:endParaRPr>
          </a:p>
          <a:p>
            <a:pPr indent="0" lvl="0" marL="114300" marR="114300" rtl="0" algn="l">
              <a:lnSpc>
                <a:spcPct val="115000"/>
              </a:lnSpc>
              <a:spcBef>
                <a:spcPts val="0"/>
              </a:spcBef>
              <a:spcAft>
                <a:spcPts val="0"/>
              </a:spcAft>
              <a:buClr>
                <a:schemeClr val="dk1"/>
              </a:buClr>
              <a:buSzPts val="1100"/>
              <a:buFont typeface="Arial"/>
              <a:buNone/>
            </a:pPr>
            <a:r>
              <a:t/>
            </a:r>
            <a:endParaRPr i="1" sz="1150">
              <a:solidFill>
                <a:schemeClr val="dk1"/>
              </a:solidFill>
            </a:endParaRPr>
          </a:p>
          <a:p>
            <a:pPr indent="0" lvl="0" marL="0" rtl="0" algn="l">
              <a:spcBef>
                <a:spcPts val="0"/>
              </a:spcBef>
              <a:spcAft>
                <a:spcPts val="0"/>
              </a:spcAft>
              <a:buNone/>
            </a:pPr>
            <a:r>
              <a:t/>
            </a:r>
            <a:endParaRPr i="1"/>
          </a:p>
        </p:txBody>
      </p:sp>
      <p:pic>
        <p:nvPicPr>
          <p:cNvPr id="165" name="Google Shape;165;p27"/>
          <p:cNvPicPr preferRelativeResize="0"/>
          <p:nvPr/>
        </p:nvPicPr>
        <p:blipFill>
          <a:blip r:embed="rId4">
            <a:alphaModFix/>
          </a:blip>
          <a:stretch>
            <a:fillRect/>
          </a:stretch>
        </p:blipFill>
        <p:spPr>
          <a:xfrm>
            <a:off x="4822625" y="1148950"/>
            <a:ext cx="3876675" cy="2381250"/>
          </a:xfrm>
          <a:prstGeom prst="rect">
            <a:avLst/>
          </a:prstGeom>
          <a:noFill/>
          <a:ln>
            <a:noFill/>
          </a:ln>
        </p:spPr>
      </p:pic>
      <p:sp>
        <p:nvSpPr>
          <p:cNvPr id="166" name="Google Shape;166;p27"/>
          <p:cNvSpPr txBox="1"/>
          <p:nvPr/>
        </p:nvSpPr>
        <p:spPr>
          <a:xfrm>
            <a:off x="4751100" y="3555225"/>
            <a:ext cx="4081200" cy="565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i="1" lang="vi" sz="1150"/>
              <a:t>một </a:t>
            </a:r>
            <a:r>
              <a:rPr i="1" lang="vi" sz="1150"/>
              <a:t>người đàn ông đang tô màu cho 1 chiếc mặt nạ. Xung quanh ông còn nhiều chiếc mặt nạ khác.</a:t>
            </a:r>
            <a:endParaRPr i="1" sz="11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83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NOTE</a:t>
            </a:r>
            <a:endParaRPr b="1"/>
          </a:p>
        </p:txBody>
      </p:sp>
      <p:sp>
        <p:nvSpPr>
          <p:cNvPr id="172" name="Google Shape;172;p28"/>
          <p:cNvSpPr txBox="1"/>
          <p:nvPr>
            <p:ph type="title"/>
          </p:nvPr>
        </p:nvSpPr>
        <p:spPr>
          <a:xfrm>
            <a:off x="311700" y="6562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vi" sz="1720"/>
              <a:t>2</a:t>
            </a:r>
            <a:r>
              <a:rPr b="1" lang="vi" sz="1720"/>
              <a:t>. M</a:t>
            </a:r>
            <a:r>
              <a:rPr b="1" lang="vi" sz="1720"/>
              <a:t>ain concept có thể quyết định tới việc truy vấn</a:t>
            </a:r>
            <a:endParaRPr b="1" sz="1720"/>
          </a:p>
        </p:txBody>
      </p:sp>
      <p:sp>
        <p:nvSpPr>
          <p:cNvPr id="173" name="Google Shape;173;p28"/>
          <p:cNvSpPr txBox="1"/>
          <p:nvPr/>
        </p:nvSpPr>
        <p:spPr>
          <a:xfrm>
            <a:off x="0" y="3555225"/>
            <a:ext cx="4081200" cy="3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vi" sz="1150">
                <a:solidFill>
                  <a:schemeClr val="dk1"/>
                </a:solidFill>
              </a:rPr>
              <a:t>cô y tá đang vẽ tranh</a:t>
            </a:r>
            <a:endParaRPr i="1"/>
          </a:p>
        </p:txBody>
      </p:sp>
      <p:pic>
        <p:nvPicPr>
          <p:cNvPr id="174" name="Google Shape;174;p28"/>
          <p:cNvPicPr preferRelativeResize="0"/>
          <p:nvPr/>
        </p:nvPicPr>
        <p:blipFill>
          <a:blip r:embed="rId3">
            <a:alphaModFix/>
          </a:blip>
          <a:stretch>
            <a:fillRect/>
          </a:stretch>
        </p:blipFill>
        <p:spPr>
          <a:xfrm>
            <a:off x="204525" y="1202550"/>
            <a:ext cx="3876675" cy="235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65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Giới thiệu chung </a:t>
            </a:r>
            <a:endParaRPr b="1"/>
          </a:p>
        </p:txBody>
      </p:sp>
      <p:sp>
        <p:nvSpPr>
          <p:cNvPr id="62" name="Google Shape;62;p14"/>
          <p:cNvSpPr txBox="1"/>
          <p:nvPr>
            <p:ph idx="1" type="body"/>
          </p:nvPr>
        </p:nvSpPr>
        <p:spPr>
          <a:xfrm>
            <a:off x="311700" y="737950"/>
            <a:ext cx="8520600" cy="3831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vi" u="sng"/>
              <a:t>Mục tiêu:</a:t>
            </a:r>
            <a:r>
              <a:rPr lang="vi"/>
              <a:t> </a:t>
            </a:r>
            <a:endParaRPr/>
          </a:p>
          <a:p>
            <a:pPr indent="-342900" lvl="0" marL="457200" rtl="0" algn="l">
              <a:lnSpc>
                <a:spcPct val="150000"/>
              </a:lnSpc>
              <a:spcBef>
                <a:spcPts val="1200"/>
              </a:spcBef>
              <a:spcAft>
                <a:spcPts val="0"/>
              </a:spcAft>
              <a:buSzPts val="1800"/>
              <a:buChar char="-"/>
            </a:pPr>
            <a:r>
              <a:rPr b="1" lang="vi"/>
              <a:t>Tìm kiếm đoạn video sự kiện với thông tin biết trước.</a:t>
            </a:r>
            <a:r>
              <a:rPr lang="vi"/>
              <a:t> Cụ thể, ứng với mỗi truy vấn cho biết trước thông tin một trích đoạn ngắn hoặc một hình ảnh -&gt; tìm đoạn video chứa thông tin đó trong kho dữ liệu video tin tức của các báo và đài truyền hình tại Việt Nam. </a:t>
            </a:r>
            <a:endParaRPr/>
          </a:p>
          <a:p>
            <a:pPr indent="0" lvl="0" marL="0" rtl="0" algn="l">
              <a:lnSpc>
                <a:spcPct val="150000"/>
              </a:lnSpc>
              <a:spcBef>
                <a:spcPts val="1200"/>
              </a:spcBef>
              <a:spcAft>
                <a:spcPts val="0"/>
              </a:spcAft>
              <a:buNone/>
            </a:pPr>
            <a:r>
              <a:rPr b="1" lang="vi" u="sng"/>
              <a:t>Thể thức cuộc thi:</a:t>
            </a:r>
            <a:endParaRPr b="1" u="sng"/>
          </a:p>
          <a:p>
            <a:pPr indent="-342900" lvl="0" marL="457200" rtl="0" algn="l">
              <a:lnSpc>
                <a:spcPct val="150000"/>
              </a:lnSpc>
              <a:spcBef>
                <a:spcPts val="1200"/>
              </a:spcBef>
              <a:spcAft>
                <a:spcPts val="0"/>
              </a:spcAft>
              <a:buSzPts val="1800"/>
              <a:buChar char="-"/>
            </a:pPr>
            <a:r>
              <a:rPr lang="vi"/>
              <a:t>Thể thức của cuộc thi được kế thừa từ hai cuộc thi quốc tế là </a:t>
            </a:r>
            <a:r>
              <a:rPr b="1" lang="vi" u="sng">
                <a:solidFill>
                  <a:schemeClr val="accent5"/>
                </a:solidFill>
                <a:hlinkClick r:id="rId3">
                  <a:extLst>
                    <a:ext uri="{A12FA001-AC4F-418D-AE19-62706E023703}">
                      <ahyp:hlinkClr val="tx"/>
                    </a:ext>
                  </a:extLst>
                </a:hlinkClick>
              </a:rPr>
              <a:t>Video Browser Showdown – VBS</a:t>
            </a:r>
            <a:r>
              <a:rPr lang="vi"/>
              <a:t> và </a:t>
            </a:r>
            <a:r>
              <a:rPr b="1" lang="vi" u="sng">
                <a:solidFill>
                  <a:schemeClr val="accent5"/>
                </a:solidFill>
                <a:hlinkClick r:id="rId4">
                  <a:extLst>
                    <a:ext uri="{A12FA001-AC4F-418D-AE19-62706E023703}">
                      <ahyp:hlinkClr val="tx"/>
                    </a:ext>
                  </a:extLst>
                </a:hlinkClick>
              </a:rPr>
              <a:t>Lifelog Search Challenge – LSC</a:t>
            </a:r>
            <a:r>
              <a:rPr lang="vi"/>
              <a:t>. </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4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Nội dung cuộc thi </a:t>
            </a:r>
            <a:endParaRPr b="1"/>
          </a:p>
        </p:txBody>
      </p:sp>
      <p:sp>
        <p:nvSpPr>
          <p:cNvPr id="69" name="Google Shape;69;p15"/>
          <p:cNvSpPr txBox="1"/>
          <p:nvPr>
            <p:ph idx="1" type="body"/>
          </p:nvPr>
        </p:nvSpPr>
        <p:spPr>
          <a:xfrm>
            <a:off x="311700" y="817475"/>
            <a:ext cx="8520600" cy="3751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vi" u="sng"/>
              <a:t>Yêu cầu trong cuộc thi AI Challenge:</a:t>
            </a:r>
            <a:endParaRPr b="1" u="sng"/>
          </a:p>
          <a:p>
            <a:pPr indent="-342900" lvl="0" marL="457200" rtl="0" algn="l">
              <a:lnSpc>
                <a:spcPct val="150000"/>
              </a:lnSpc>
              <a:spcBef>
                <a:spcPts val="1200"/>
              </a:spcBef>
              <a:spcAft>
                <a:spcPts val="0"/>
              </a:spcAft>
              <a:buSzPts val="1800"/>
              <a:buChar char="●"/>
            </a:pPr>
            <a:r>
              <a:rPr b="1" i="1" lang="vi"/>
              <a:t>Phát triển một ứng dụng phần mềm</a:t>
            </a:r>
            <a:r>
              <a:rPr lang="vi"/>
              <a:t> hỗ trợ người dùng tìm kiếm một sự kiện trong kho dữ liệu video tin tức theo yêu cầu truy vấn cụ thể.</a:t>
            </a:r>
            <a:endParaRPr/>
          </a:p>
          <a:p>
            <a:pPr indent="-342900" lvl="0" marL="457200" rtl="0" algn="l">
              <a:lnSpc>
                <a:spcPct val="150000"/>
              </a:lnSpc>
              <a:spcBef>
                <a:spcPts val="0"/>
              </a:spcBef>
              <a:spcAft>
                <a:spcPts val="0"/>
              </a:spcAft>
              <a:buSzPts val="1800"/>
              <a:buChar char="●"/>
            </a:pPr>
            <a:r>
              <a:rPr lang="vi"/>
              <a:t>Yêu cầu truy vấn thuộc dạng </a:t>
            </a:r>
            <a:r>
              <a:rPr b="1" i="1" lang="vi"/>
              <a:t>Known-Item Search</a:t>
            </a:r>
            <a:r>
              <a:rPr lang="vi"/>
              <a:t> (KIS, tạm dịch là “</a:t>
            </a:r>
            <a:r>
              <a:rPr i="1" lang="vi"/>
              <a:t>tìm kiếm đối tượng được mô tả trước</a:t>
            </a:r>
            <a:r>
              <a:rPr lang="vi"/>
              <a:t>”), được thể hiện theo một trong hai dạng sau:</a:t>
            </a:r>
            <a:endParaRPr/>
          </a:p>
          <a:p>
            <a:pPr indent="-330200" lvl="1" marL="914400" rtl="0" algn="l">
              <a:lnSpc>
                <a:spcPct val="150000"/>
              </a:lnSpc>
              <a:spcBef>
                <a:spcPts val="0"/>
              </a:spcBef>
              <a:spcAft>
                <a:spcPts val="0"/>
              </a:spcAft>
              <a:buSzPts val="1600"/>
              <a:buChar char="○"/>
            </a:pPr>
            <a:r>
              <a:rPr b="1" lang="vi" sz="1600"/>
              <a:t>Yêu cầu truy vấ</a:t>
            </a:r>
            <a:r>
              <a:rPr b="1" lang="vi" sz="1600"/>
              <a:t>n dạng văn bản (Textual KIS)</a:t>
            </a:r>
            <a:endParaRPr b="1" sz="1600"/>
          </a:p>
          <a:p>
            <a:pPr indent="-330200" lvl="1" marL="914400" rtl="0" algn="l">
              <a:lnSpc>
                <a:spcPct val="150000"/>
              </a:lnSpc>
              <a:spcBef>
                <a:spcPts val="0"/>
              </a:spcBef>
              <a:spcAft>
                <a:spcPts val="0"/>
              </a:spcAft>
              <a:buSzPts val="1600"/>
              <a:buChar char="○"/>
            </a:pPr>
            <a:r>
              <a:rPr b="1" lang="vi" sz="1600"/>
              <a:t>Yêu cầu truy vấn dạng hình ảnh hay video (Video KIS)</a:t>
            </a:r>
            <a:endParaRPr b="1" sz="1600"/>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3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Yêu cầu truy vấn dạng văn bản (Textual KIS)</a:t>
            </a:r>
            <a:endParaRPr b="1"/>
          </a:p>
        </p:txBody>
      </p:sp>
      <p:sp>
        <p:nvSpPr>
          <p:cNvPr id="76" name="Google Shape;76;p16"/>
          <p:cNvSpPr txBox="1"/>
          <p:nvPr>
            <p:ph idx="1" type="body"/>
          </p:nvPr>
        </p:nvSpPr>
        <p:spPr>
          <a:xfrm>
            <a:off x="311700" y="804750"/>
            <a:ext cx="8520600" cy="42099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vi"/>
              <a:t>Ban giám khảo cung cấp mô tả bằng ngôn ngữ tự nhiên của một sự kiện. Các đội dự thi cần tìm ra chính xác đoạn video của sự kiện này. Đoạn mô tả có thể gồm nhiều ý, nhiều câu văn. </a:t>
            </a:r>
            <a:endParaRPr/>
          </a:p>
          <a:p>
            <a:pPr indent="-342900" lvl="0" marL="457200" rtl="0" algn="l">
              <a:lnSpc>
                <a:spcPct val="150000"/>
              </a:lnSpc>
              <a:spcBef>
                <a:spcPts val="1200"/>
              </a:spcBef>
              <a:spcAft>
                <a:spcPts val="0"/>
              </a:spcAft>
              <a:buSzPts val="1800"/>
              <a:buChar char="●"/>
            </a:pPr>
            <a:r>
              <a:rPr b="1" lang="vi" u="sng"/>
              <a:t>V</a:t>
            </a:r>
            <a:r>
              <a:rPr b="1" lang="vi" u="sng"/>
              <a:t>òng sơ tuyển</a:t>
            </a:r>
            <a:r>
              <a:rPr lang="vi" u="sng"/>
              <a:t>:</a:t>
            </a:r>
            <a:r>
              <a:rPr lang="vi"/>
              <a:t> nội dung đoạn mô tả được </a:t>
            </a:r>
            <a:r>
              <a:rPr b="1" i="1" lang="vi"/>
              <a:t>cung cấp sẵn, trọn vẹn</a:t>
            </a:r>
            <a:r>
              <a:rPr lang="vi"/>
              <a:t> để các đội dự thi có thể tìm kiếm video theo mô tả.</a:t>
            </a:r>
            <a:endParaRPr/>
          </a:p>
          <a:p>
            <a:pPr indent="-342900" lvl="0" marL="457200" rtl="0" algn="l">
              <a:lnSpc>
                <a:spcPct val="150000"/>
              </a:lnSpc>
              <a:spcBef>
                <a:spcPts val="0"/>
              </a:spcBef>
              <a:spcAft>
                <a:spcPts val="0"/>
              </a:spcAft>
              <a:buSzPts val="1800"/>
              <a:buChar char="●"/>
            </a:pPr>
            <a:r>
              <a:rPr b="1" lang="vi" u="sng"/>
              <a:t>Vòng chung kết:</a:t>
            </a:r>
            <a:r>
              <a:rPr b="1" lang="vi"/>
              <a:t> </a:t>
            </a:r>
            <a:r>
              <a:rPr lang="vi"/>
              <a:t>nội dung đoạn mô tả sẽ được </a:t>
            </a:r>
            <a:r>
              <a:rPr b="1" i="1" lang="vi"/>
              <a:t>cung cấp dần dần</a:t>
            </a:r>
            <a:r>
              <a:rPr lang="vi"/>
              <a:t> trong thời gian dành cho câu truy vấn. </a:t>
            </a:r>
            <a:endParaRPr/>
          </a:p>
          <a:p>
            <a:pPr indent="-330200" lvl="1" marL="914400" rtl="0" algn="l">
              <a:lnSpc>
                <a:spcPct val="150000"/>
              </a:lnSpc>
              <a:spcBef>
                <a:spcPts val="0"/>
              </a:spcBef>
              <a:spcAft>
                <a:spcPts val="0"/>
              </a:spcAft>
              <a:buSzPts val="1600"/>
              <a:buChar char="○"/>
            </a:pPr>
            <a:r>
              <a:rPr lang="vi" sz="1600"/>
              <a:t>Đội dự thi có thể nộp kết quả ngay để có thể được điểm rất cao cho câu truy vấn này (</a:t>
            </a:r>
            <a:r>
              <a:rPr i="1" lang="vi" sz="1600"/>
              <a:t>nếu kết quả đúng</a:t>
            </a:r>
            <a:r>
              <a:rPr lang="vi" sz="1600"/>
              <a:t>). </a:t>
            </a:r>
            <a:endParaRPr sz="1600"/>
          </a:p>
          <a:p>
            <a:pPr indent="-330200" lvl="1" marL="914400" rtl="0" algn="l">
              <a:lnSpc>
                <a:spcPct val="150000"/>
              </a:lnSpc>
              <a:spcBef>
                <a:spcPts val="0"/>
              </a:spcBef>
              <a:spcAft>
                <a:spcPts val="0"/>
              </a:spcAft>
              <a:buSzPts val="1600"/>
              <a:buChar char="○"/>
            </a:pPr>
            <a:r>
              <a:rPr lang="vi" sz="1600"/>
              <a:t>Tuy nhiên, đội dự thi có thể thận trọng để chờ thêm các thông tin mô tả về sự kiện để kiểm chứng kết quả tìm được.</a:t>
            </a:r>
            <a:endParaRPr sz="1600"/>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07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Yêu cầu truy vấn dạng hình ảnh hay video (Video KIS)</a:t>
            </a:r>
            <a:endParaRPr b="1"/>
          </a:p>
        </p:txBody>
      </p:sp>
      <p:sp>
        <p:nvSpPr>
          <p:cNvPr id="83" name="Google Shape;83;p17"/>
          <p:cNvSpPr txBox="1"/>
          <p:nvPr>
            <p:ph idx="1" type="body"/>
          </p:nvPr>
        </p:nvSpPr>
        <p:spPr>
          <a:xfrm>
            <a:off x="311700" y="780175"/>
            <a:ext cx="8520600" cy="378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vi"/>
              <a:t>T</a:t>
            </a:r>
            <a:r>
              <a:rPr lang="vi"/>
              <a:t>hay vì mô tả bằng ngôn ngữ tự nhiên, các đội dự thi sẽ xem một đoạn video ngắn (không quá 20 giây) được trích ra từ một sự kiện nào đó trong kho dữ liệu video đã cho. </a:t>
            </a:r>
            <a:endParaRPr/>
          </a:p>
          <a:p>
            <a:pPr indent="-342900" lvl="0" marL="457200" rtl="0" algn="l">
              <a:lnSpc>
                <a:spcPct val="150000"/>
              </a:lnSpc>
              <a:spcBef>
                <a:spcPts val="0"/>
              </a:spcBef>
              <a:spcAft>
                <a:spcPts val="0"/>
              </a:spcAft>
              <a:buSzPts val="1800"/>
              <a:buChar char="●"/>
            </a:pPr>
            <a:r>
              <a:rPr lang="vi"/>
              <a:t>Các đội </a:t>
            </a:r>
            <a:r>
              <a:rPr b="1" i="1" lang="vi"/>
              <a:t>không được phép chụp ảnh, ghi hình đoạn video này</a:t>
            </a:r>
            <a:r>
              <a:rPr lang="vi"/>
              <a:t> để đưa vào công cụ của mình mà phải tìm cách phù hợp để diễn tả yêu cầu tìm kiếm, ví dụ như mô tả bằng ngôn ngữ tự nhiên nội dung video hay vẽ lại bối cảnh mình nhìn thấy… </a:t>
            </a:r>
            <a:r>
              <a:rPr b="1" i="1" lang="vi" u="sng">
                <a:solidFill>
                  <a:srgbClr val="FF0000"/>
                </a:solidFill>
              </a:rPr>
              <a:t>Dạng truy vấn này chỉ được áp dụng ở vòng chung kết của cuộc thi.</a:t>
            </a:r>
            <a:endParaRPr b="1" i="1" u="sng">
              <a:solidFill>
                <a:srgbClr val="FF0000"/>
              </a:solidFill>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69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Dữ liệu được cấp cho các đội dự thi</a:t>
            </a:r>
            <a:endParaRPr b="1"/>
          </a:p>
        </p:txBody>
      </p:sp>
      <p:sp>
        <p:nvSpPr>
          <p:cNvPr id="90" name="Google Shape;90;p18"/>
          <p:cNvSpPr txBox="1"/>
          <p:nvPr>
            <p:ph idx="1" type="body"/>
          </p:nvPr>
        </p:nvSpPr>
        <p:spPr>
          <a:xfrm>
            <a:off x="311700" y="842125"/>
            <a:ext cx="8520600" cy="3726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vi"/>
              <a:t>Video tin tức (ở định dạng MP4) </a:t>
            </a:r>
            <a:endParaRPr/>
          </a:p>
          <a:p>
            <a:pPr indent="-342900" lvl="0" marL="457200" rtl="0" algn="l">
              <a:lnSpc>
                <a:spcPct val="150000"/>
              </a:lnSpc>
              <a:spcBef>
                <a:spcPts val="0"/>
              </a:spcBef>
              <a:spcAft>
                <a:spcPts val="0"/>
              </a:spcAft>
              <a:buSzPts val="1800"/>
              <a:buChar char="●"/>
            </a:pPr>
            <a:r>
              <a:rPr lang="vi"/>
              <a:t>Các keyframe trong mỗi video tin tức (ở định dạng JPG). </a:t>
            </a:r>
            <a:endParaRPr/>
          </a:p>
          <a:p>
            <a:pPr indent="-342900" lvl="0" marL="457200" rtl="0" algn="l">
              <a:lnSpc>
                <a:spcPct val="150000"/>
              </a:lnSpc>
              <a:spcBef>
                <a:spcPts val="0"/>
              </a:spcBef>
              <a:spcAft>
                <a:spcPts val="0"/>
              </a:spcAft>
              <a:buSzPts val="1800"/>
              <a:buChar char="●"/>
            </a:pPr>
            <a:r>
              <a:rPr lang="vi"/>
              <a:t>Metadata của các keyframe, bao gồm:</a:t>
            </a:r>
            <a:endParaRPr/>
          </a:p>
          <a:p>
            <a:pPr indent="-330200" lvl="1" marL="914400" rtl="0" algn="l">
              <a:lnSpc>
                <a:spcPct val="150000"/>
              </a:lnSpc>
              <a:spcBef>
                <a:spcPts val="0"/>
              </a:spcBef>
              <a:spcAft>
                <a:spcPts val="0"/>
              </a:spcAft>
              <a:buSzPts val="1600"/>
              <a:buChar char="○"/>
            </a:pPr>
            <a:r>
              <a:rPr lang="vi" sz="1600"/>
              <a:t>Vector đặc trưng của mỗi keyframe được rút trích bằng CLIP (mô hình ViT-B/16) </a:t>
            </a:r>
            <a:endParaRPr sz="1600"/>
          </a:p>
          <a:p>
            <a:pPr indent="-330200" lvl="1" marL="914400" rtl="0" algn="l">
              <a:lnSpc>
                <a:spcPct val="150000"/>
              </a:lnSpc>
              <a:spcBef>
                <a:spcPts val="0"/>
              </a:spcBef>
              <a:spcAft>
                <a:spcPts val="0"/>
              </a:spcAft>
              <a:buSzPts val="1600"/>
              <a:buChar char="○"/>
            </a:pPr>
            <a:r>
              <a:rPr lang="vi" sz="1600"/>
              <a:t>Danh sách các khái niệm (concept) được cung cấp bằng kết quả của mô hình phát</a:t>
            </a:r>
            <a:r>
              <a:rPr lang="vi" sz="1600"/>
              <a:t> hiện vật thể với kiến trúc</a:t>
            </a:r>
            <a:r>
              <a:rPr lang="vi" sz="1600"/>
              <a:t> Faster RCNN được huấn luyện trên tập Open Images V4. Số lượng vật thể tối đa mỗi bức ảnh là 100 thuộc 600 loại vật thể của tập dữ liệu Open Images. Chi tiết mô hình cụ thể </a:t>
            </a:r>
            <a:r>
              <a:rPr lang="vi" sz="1600" u="sng">
                <a:solidFill>
                  <a:schemeClr val="hlink"/>
                </a:solidFill>
                <a:hlinkClick r:id="rId3"/>
              </a:rPr>
              <a:t>tại đây</a:t>
            </a:r>
            <a:r>
              <a:rPr lang="vi" sz="1600"/>
              <a:t>)</a:t>
            </a:r>
            <a:endParaRPr sz="1600"/>
          </a:p>
          <a:p>
            <a:pPr indent="-330200" lvl="1" marL="914400" rtl="0" algn="l">
              <a:lnSpc>
                <a:spcPct val="150000"/>
              </a:lnSpc>
              <a:spcBef>
                <a:spcPts val="0"/>
              </a:spcBef>
              <a:spcAft>
                <a:spcPts val="0"/>
              </a:spcAft>
              <a:buSzPts val="1600"/>
              <a:buChar char="○"/>
            </a:pPr>
            <a:r>
              <a:rPr lang="vi" sz="1600"/>
              <a:t>Các mô tả (description, nếu có) của video.</a:t>
            </a:r>
            <a:endParaRPr sz="1600"/>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6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Các mốc thời gian </a:t>
            </a:r>
            <a:endParaRPr b="1"/>
          </a:p>
        </p:txBody>
      </p:sp>
      <p:sp>
        <p:nvSpPr>
          <p:cNvPr id="97" name="Google Shape;97;p19"/>
          <p:cNvSpPr txBox="1"/>
          <p:nvPr>
            <p:ph idx="1" type="body"/>
          </p:nvPr>
        </p:nvSpPr>
        <p:spPr>
          <a:xfrm>
            <a:off x="311700" y="738850"/>
            <a:ext cx="8520600" cy="42756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b="1" lang="vi"/>
              <a:t>01/10/2022:</a:t>
            </a:r>
            <a:r>
              <a:rPr lang="vi"/>
              <a:t> video và metadata của khoảng 100 giờ video tin tức để các đội làm quen với bài toán.</a:t>
            </a:r>
            <a:endParaRPr/>
          </a:p>
          <a:p>
            <a:pPr indent="-342900" lvl="0" marL="457200" rtl="0" algn="l">
              <a:lnSpc>
                <a:spcPct val="150000"/>
              </a:lnSpc>
              <a:spcBef>
                <a:spcPts val="0"/>
              </a:spcBef>
              <a:spcAft>
                <a:spcPts val="0"/>
              </a:spcAft>
              <a:buSzPts val="1800"/>
              <a:buChar char="●"/>
            </a:pPr>
            <a:r>
              <a:rPr b="1" lang="vi"/>
              <a:t>05/10/2022:</a:t>
            </a:r>
            <a:r>
              <a:rPr lang="vi"/>
              <a:t>  Công bố website thử nghiệm</a:t>
            </a:r>
            <a:endParaRPr/>
          </a:p>
          <a:p>
            <a:pPr indent="-342900" lvl="0" marL="457200" rtl="0" algn="l">
              <a:lnSpc>
                <a:spcPct val="150000"/>
              </a:lnSpc>
              <a:spcBef>
                <a:spcPts val="0"/>
              </a:spcBef>
              <a:spcAft>
                <a:spcPts val="0"/>
              </a:spcAft>
              <a:buSzPts val="1800"/>
              <a:buChar char="●"/>
            </a:pPr>
            <a:r>
              <a:rPr b="1" lang="vi"/>
              <a:t>10/10/2022 -&gt; 25/10/2022: </a:t>
            </a:r>
            <a:r>
              <a:rPr lang="vi"/>
              <a:t>diễn ra vòng sơ tuyển </a:t>
            </a:r>
            <a:endParaRPr/>
          </a:p>
          <a:p>
            <a:pPr indent="-342900" lvl="0" marL="457200" rtl="0" algn="l">
              <a:lnSpc>
                <a:spcPct val="150000"/>
              </a:lnSpc>
              <a:spcBef>
                <a:spcPts val="0"/>
              </a:spcBef>
              <a:spcAft>
                <a:spcPts val="0"/>
              </a:spcAft>
              <a:buSzPts val="1800"/>
              <a:buChar char="●"/>
            </a:pPr>
            <a:r>
              <a:rPr b="1" lang="vi"/>
              <a:t>15/10/2022:</a:t>
            </a:r>
            <a:r>
              <a:rPr lang="vi"/>
              <a:t> thêm video và metadata của khoảng 100 giờ video tin tức. Data của 200 giờ video đã cung cấp được dùng cho vòng sơ tuyển của cuộc thi.</a:t>
            </a:r>
            <a:endParaRPr/>
          </a:p>
          <a:p>
            <a:pPr indent="-342900" lvl="0" marL="457200" rtl="0" algn="l">
              <a:lnSpc>
                <a:spcPct val="150000"/>
              </a:lnSpc>
              <a:spcBef>
                <a:spcPts val="0"/>
              </a:spcBef>
              <a:spcAft>
                <a:spcPts val="0"/>
              </a:spcAft>
              <a:buSzPts val="1800"/>
              <a:buChar char="●"/>
            </a:pPr>
            <a:r>
              <a:rPr b="1" lang="vi"/>
              <a:t>31/10/2022:</a:t>
            </a:r>
            <a:r>
              <a:rPr lang="vi"/>
              <a:t> Công bố kết quả vòng sơ tuyển </a:t>
            </a:r>
            <a:endParaRPr/>
          </a:p>
          <a:p>
            <a:pPr indent="-342900" lvl="0" marL="457200" rtl="0" algn="l">
              <a:lnSpc>
                <a:spcPct val="150000"/>
              </a:lnSpc>
              <a:spcBef>
                <a:spcPts val="0"/>
              </a:spcBef>
              <a:spcAft>
                <a:spcPts val="0"/>
              </a:spcAft>
              <a:buSzPts val="1800"/>
              <a:buChar char="●"/>
            </a:pPr>
            <a:r>
              <a:rPr b="1" lang="vi"/>
              <a:t>Đầu tháng 11/2022:</a:t>
            </a:r>
            <a:r>
              <a:rPr lang="vi"/>
              <a:t> thêm video và metadata của khoảng 100 giờ video tin tức. Toàn bộ dữ liệu của 300 giờ video đã cung cấp được dùng cho vòng chung kết của cuộc thi.</a:t>
            </a:r>
            <a:endParaRPr/>
          </a:p>
          <a:p>
            <a:pPr indent="-342900" lvl="0" marL="457200" rtl="0" algn="l">
              <a:lnSpc>
                <a:spcPct val="150000"/>
              </a:lnSpc>
              <a:spcBef>
                <a:spcPts val="0"/>
              </a:spcBef>
              <a:spcAft>
                <a:spcPts val="0"/>
              </a:spcAft>
              <a:buSzPts val="1800"/>
              <a:buChar char="●"/>
            </a:pPr>
            <a:r>
              <a:rPr b="1" lang="vi"/>
              <a:t>01/11/2022 -&gt; 25/11/2022:</a:t>
            </a:r>
            <a:r>
              <a:rPr lang="vi"/>
              <a:t> Diễn ra vòng chung kết </a:t>
            </a:r>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48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Một số gợi ý cho khi xây dựng giải pháp cho cuộc thi</a:t>
            </a:r>
            <a:endParaRPr b="1"/>
          </a:p>
        </p:txBody>
      </p:sp>
      <p:sp>
        <p:nvSpPr>
          <p:cNvPr id="104" name="Google Shape;104;p20"/>
          <p:cNvSpPr txBox="1"/>
          <p:nvPr>
            <p:ph idx="1" type="body"/>
          </p:nvPr>
        </p:nvSpPr>
        <p:spPr>
          <a:xfrm>
            <a:off x="311700" y="821500"/>
            <a:ext cx="8520600" cy="408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N</a:t>
            </a:r>
            <a:r>
              <a:rPr lang="vi"/>
              <a:t>ên tập trung vào việc xây dựng giao diện tương tác hiệu quả, tự nhiên, dễ sử dụng cho việc truy vấn. </a:t>
            </a:r>
            <a:endParaRPr/>
          </a:p>
          <a:p>
            <a:pPr indent="-342900" lvl="0" marL="457200" rtl="0" algn="l">
              <a:spcBef>
                <a:spcPts val="0"/>
              </a:spcBef>
              <a:spcAft>
                <a:spcPts val="0"/>
              </a:spcAft>
              <a:buSzPts val="1800"/>
              <a:buChar char="●"/>
            </a:pPr>
            <a:r>
              <a:rPr lang="vi"/>
              <a:t>Người dùng hệ thống sẽ quan sát các kết quả mà công cụ tìm thấy, từ đó có thể chọn và quyết định kết quả nào phù hợp nhất với yêu cầu của câu truy vấn để nộp. </a:t>
            </a:r>
            <a:endParaRPr/>
          </a:p>
          <a:p>
            <a:pPr indent="-342900" lvl="0" marL="457200" rtl="0" algn="l">
              <a:spcBef>
                <a:spcPts val="0"/>
              </a:spcBef>
              <a:spcAft>
                <a:spcPts val="0"/>
              </a:spcAft>
              <a:buSzPts val="1800"/>
              <a:buChar char="●"/>
            </a:pPr>
            <a:r>
              <a:rPr lang="vi"/>
              <a:t>Lưu ý vấn đề về quản lý nội dung, thao tác đọc dữ liệu và hiển thị kết quả truy vấn trên công cụ phần mềm của mình. </a:t>
            </a:r>
            <a:endParaRPr/>
          </a:p>
          <a:p>
            <a:pPr indent="-342900" lvl="0" marL="457200" rtl="0" algn="l">
              <a:spcBef>
                <a:spcPts val="0"/>
              </a:spcBef>
              <a:spcAft>
                <a:spcPts val="0"/>
              </a:spcAft>
              <a:buSzPts val="1800"/>
              <a:buChar char="●"/>
            </a:pPr>
            <a:r>
              <a:rPr lang="vi"/>
              <a:t>Có thể sử dụng </a:t>
            </a:r>
            <a:r>
              <a:rPr b="1" i="1" lang="vi"/>
              <a:t>metadata </a:t>
            </a:r>
            <a:r>
              <a:rPr lang="vi"/>
              <a:t>(gồm các nội dung mô tả - nếu có, các </a:t>
            </a:r>
            <a:r>
              <a:rPr b="1" i="1" lang="vi"/>
              <a:t>vector đặc trưng CLIP</a:t>
            </a:r>
            <a:r>
              <a:rPr lang="vi"/>
              <a:t> hay các </a:t>
            </a:r>
            <a:r>
              <a:rPr b="1" i="1" lang="vi"/>
              <a:t>khái niệm/đối tượng</a:t>
            </a:r>
            <a:r>
              <a:rPr lang="vi"/>
              <a:t> được rút trích sẵn từ các keyframe) mà btc đã cung cấp. Tuy nhiên, các đội </a:t>
            </a:r>
            <a:r>
              <a:rPr b="1" i="1" lang="vi"/>
              <a:t>không bắt buộc phải sử dụng metadata này</a:t>
            </a:r>
            <a:r>
              <a:rPr lang="vi"/>
              <a:t> mà có thể </a:t>
            </a:r>
            <a:r>
              <a:rPr b="1" i="1" lang="vi"/>
              <a:t>tự xử lý theo cách riêng</a:t>
            </a:r>
            <a:r>
              <a:rPr lang="vi"/>
              <a:t> của mình. Ngoài ra, các đội cũng có thể </a:t>
            </a:r>
            <a:r>
              <a:rPr b="1" i="1" lang="vi"/>
              <a:t>xử lý thêm</a:t>
            </a:r>
            <a:r>
              <a:rPr lang="vi"/>
              <a:t> các frame khác trong video (nếu cần thiết).</a:t>
            </a:r>
            <a:endParaRPr/>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69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Công bố hướng dẫn về chủ đề cuộc thi</a:t>
            </a:r>
            <a:endParaRPr b="1"/>
          </a:p>
        </p:txBody>
      </p:sp>
      <p:sp>
        <p:nvSpPr>
          <p:cNvPr id="111" name="Google Shape;111;p21"/>
          <p:cNvSpPr txBox="1"/>
          <p:nvPr>
            <p:ph idx="1" type="body"/>
          </p:nvPr>
        </p:nvSpPr>
        <p:spPr>
          <a:xfrm>
            <a:off x="311700" y="842125"/>
            <a:ext cx="8520600" cy="37266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vi"/>
              <a:t>C</a:t>
            </a:r>
            <a:r>
              <a:rPr lang="vi"/>
              <a:t>ông bố hướng dẫn về chủ đề cuộc thi qua email của đại diện đội dự thi và trên </a:t>
            </a:r>
            <a:r>
              <a:rPr lang="vi" u="sng">
                <a:solidFill>
                  <a:schemeClr val="hlink"/>
                </a:solidFill>
                <a:hlinkClick r:id="rId3"/>
              </a:rPr>
              <a:t>website cuộc thi</a:t>
            </a:r>
            <a:endParaRPr/>
          </a:p>
          <a:p>
            <a:pPr indent="-342900" lvl="0" marL="457200" rtl="0" algn="l">
              <a:lnSpc>
                <a:spcPct val="150000"/>
              </a:lnSpc>
              <a:spcBef>
                <a:spcPts val="0"/>
              </a:spcBef>
              <a:spcAft>
                <a:spcPts val="0"/>
              </a:spcAft>
              <a:buSzPts val="1800"/>
              <a:buChar char="●"/>
            </a:pPr>
            <a:r>
              <a:rPr lang="vi"/>
              <a:t>Cung cấp dữ liệu của </a:t>
            </a:r>
            <a:r>
              <a:rPr b="1" i="1" lang="vi"/>
              <a:t>khoảng 100 giờ video (kèm theo metadata)</a:t>
            </a:r>
            <a:r>
              <a:rPr lang="vi"/>
              <a:t> để các đội làm quen với bài toán và dữ liệu.</a:t>
            </a:r>
            <a:endParaRPr/>
          </a:p>
          <a:p>
            <a:pPr indent="-342900" lvl="0" marL="457200" rtl="0" algn="l">
              <a:lnSpc>
                <a:spcPct val="150000"/>
              </a:lnSpc>
              <a:spcBef>
                <a:spcPts val="0"/>
              </a:spcBef>
              <a:spcAft>
                <a:spcPts val="0"/>
              </a:spcAft>
              <a:buSzPts val="1800"/>
              <a:buChar char="●"/>
            </a:pPr>
            <a:r>
              <a:rPr lang="vi"/>
              <a:t>Cung cấp </a:t>
            </a:r>
            <a:r>
              <a:rPr b="1" i="1" lang="vi"/>
              <a:t>website thử nghiệm</a:t>
            </a:r>
            <a:r>
              <a:rPr lang="vi"/>
              <a:t> để các đội làm quen cách mô tả của các câu truy vấn (</a:t>
            </a:r>
            <a:r>
              <a:rPr b="1" i="1" lang="vi"/>
              <a:t>dạng</a:t>
            </a:r>
            <a:r>
              <a:rPr lang="vi"/>
              <a:t> </a:t>
            </a:r>
            <a:r>
              <a:rPr b="1" i="1" lang="vi"/>
              <a:t>Textual KIS</a:t>
            </a:r>
            <a:r>
              <a:rPr lang="vi"/>
              <a:t>) và đánh giá thử nghiệm kết quả. </a:t>
            </a:r>
            <a:endParaRPr/>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