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485" r:id="rId5"/>
    <p:sldId id="502" r:id="rId6"/>
    <p:sldId id="262" r:id="rId7"/>
    <p:sldId id="475" r:id="rId8"/>
    <p:sldId id="476" r:id="rId9"/>
    <p:sldId id="477" r:id="rId10"/>
    <p:sldId id="478" r:id="rId11"/>
    <p:sldId id="514" r:id="rId12"/>
    <p:sldId id="515" r:id="rId13"/>
    <p:sldId id="504" r:id="rId14"/>
    <p:sldId id="505" r:id="rId15"/>
    <p:sldId id="507" r:id="rId16"/>
    <p:sldId id="516" r:id="rId17"/>
    <p:sldId id="517" r:id="rId18"/>
    <p:sldId id="51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4F4533E-A1DF-43DB-A1EC-DFA1F1E824BA}">
          <p14:sldIdLst/>
        </p14:section>
        <p14:section name="과제 심의" id="{606A6042-4D45-4788-BF21-69490A128A9D}">
          <p14:sldIdLst>
            <p14:sldId id="485"/>
            <p14:sldId id="502"/>
            <p14:sldId id="262"/>
            <p14:sldId id="475"/>
            <p14:sldId id="476"/>
            <p14:sldId id="477"/>
            <p14:sldId id="478"/>
            <p14:sldId id="514"/>
            <p14:sldId id="515"/>
            <p14:sldId id="504"/>
            <p14:sldId id="505"/>
            <p14:sldId id="507"/>
            <p14:sldId id="516"/>
            <p14:sldId id="517"/>
            <p14:sldId id="518"/>
          </p14:sldIdLst>
        </p14:section>
        <p14:section name="타당성검토" id="{A8A8DCB8-2A63-44B4-BD34-8823F00E3E92}">
          <p14:sldIdLst/>
        </p14:section>
        <p14:section name="품질 평가" id="{D09BC8DE-B8C6-47AD-82FC-360B17D27760}">
          <p14:sldIdLst/>
        </p14:section>
        <p14:section name="과제완료" id="{8DF49C24-78DE-4823-938A-05B376E9884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3" autoAdjust="0"/>
  </p:normalViewPr>
  <p:slideViewPr>
    <p:cSldViewPr snapToGrid="0">
      <p:cViewPr varScale="1">
        <p:scale>
          <a:sx n="150" d="100"/>
          <a:sy n="150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AF157-EB42-41F9-93E8-14EE879A28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2B499-B001-4BE9-8CEB-ABFE664F3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3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13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21ED6-E66B-E2A1-BC6F-B0CEC16A9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39E288-C190-892E-AD14-79D9918480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3E4100-1E5E-AD69-07E7-72349D6FF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0DD03-766D-687B-658E-129104CF0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2B499-B001-4BE9-8CEB-ABFE664F31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2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47C41-A7CE-07CC-4766-E8EA52E26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EDE866-5BC0-BFE6-C497-9D5B8CB39F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2B73EB-5824-4843-A186-05BABCC29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4A2E3D-6092-435F-5B3C-D698C7D12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2B499-B001-4BE9-8CEB-ABFE664F31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127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6E1C5-B04A-D7A5-A861-D2F06D0D6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7FA8E3-E9AE-81C4-109D-735F6B772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4DD75B-5B46-2091-4CB6-DE23B6BAA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F76E4-40F7-C87B-56D2-929B278D5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2B499-B001-4BE9-8CEB-ABFE664F31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3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6E1C5-B04A-D7A5-A861-D2F06D0D6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7FA8E3-E9AE-81C4-109D-735F6B772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4DD75B-5B46-2091-4CB6-DE23B6BAA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F76E4-40F7-C87B-56D2-929B278D5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2B499-B001-4BE9-8CEB-ABFE664F31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35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6E1C5-B04A-D7A5-A861-D2F06D0D6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7FA8E3-E9AE-81C4-109D-735F6B772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4DD75B-5B46-2091-4CB6-DE23B6BAA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F76E4-40F7-C87B-56D2-929B278D5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2B499-B001-4BE9-8CEB-ABFE664F31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38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6E1C5-B04A-D7A5-A861-D2F06D0D6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7FA8E3-E9AE-81C4-109D-735F6B772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4DD75B-5B46-2091-4CB6-DE23B6BAA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F76E4-40F7-C87B-56D2-929B278D5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2B499-B001-4BE9-8CEB-ABFE664F31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4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36821EA7-D3DF-C19D-32E1-06F176C73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>
            <a:extLst>
              <a:ext uri="{FF2B5EF4-FFF2-40B4-BE49-F238E27FC236}">
                <a16:creationId xmlns:a16="http://schemas.microsoft.com/office/drawing/2014/main" id="{99324B1D-F9B3-AC61-BEF9-61A7509A96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>
            <a:extLst>
              <a:ext uri="{FF2B5EF4-FFF2-40B4-BE49-F238E27FC236}">
                <a16:creationId xmlns:a16="http://schemas.microsoft.com/office/drawing/2014/main" id="{CAA59DE7-1239-6A14-B9E3-EE9BB04D89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b5d807d25a_29_63:notes">
            <a:extLst>
              <a:ext uri="{FF2B5EF4-FFF2-40B4-BE49-F238E27FC236}">
                <a16:creationId xmlns:a16="http://schemas.microsoft.com/office/drawing/2014/main" id="{6397AA42-55A1-6FA4-653A-AAA25F087F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264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638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b5d807d25a_29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1b5d807d25a_29_8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1b5d807d25a_29_8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65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b5d807d25a_29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1b5d807d25a_29_8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g1b5d807d25a_29_8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18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b5d807d25a_29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1b5d807d25a_29_8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g1b5d807d25a_29_8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6E1C5-B04A-D7A5-A861-D2F06D0D6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7FA8E3-E9AE-81C4-109D-735F6B772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4DD75B-5B46-2091-4CB6-DE23B6BAA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F76E4-40F7-C87B-56D2-929B278D5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2B499-B001-4BE9-8CEB-ABFE664F31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42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6E1C5-B04A-D7A5-A861-D2F06D0D6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7FA8E3-E9AE-81C4-109D-735F6B772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4DD75B-5B46-2091-4CB6-DE23B6BAA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F76E4-40F7-C87B-56D2-929B278D5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2B499-B001-4BE9-8CEB-ABFE664F31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8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40C6F-D9B3-E98B-B985-C2FEA9131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377EA-16D2-0050-4C04-0A413C999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42E07-FB6B-2823-46A3-FD8B4524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20FD-FC07-E308-7D84-A0FD82F7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717B2-5AD7-31CB-4562-F9FFE8B1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7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B0E0B-7EB3-4687-72AA-A69C54F0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5A13D9-BBC3-B42E-C9F1-8B7E53DC2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22C63-2648-1033-A8B8-462498FE4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16034-4058-73B8-07B7-C74EF742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C0736-7BB2-4023-3CDE-1E16E33C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D7ABB-97D8-C8C5-1BC9-85851428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3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93EAB-32C6-D9E4-1E7C-AD43CAC6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10AC5-6CE3-ECD7-43ED-7261194C8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40315-49B3-8538-B844-D7ECEC8D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C8DEB-A240-2B53-3DB5-F87D1102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A138C-4193-A587-76DE-C7FB6756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A5BFC3-261F-B103-CEF9-39D9B0134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BCA595-00FC-3DAD-D72E-AB412652F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EFBFC-CF87-AB4D-FCE9-6010E519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F6DA8-586E-F59F-0D62-396B0281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80AA7-7EA4-4B4F-6A79-36251A33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1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1_제목 및 내용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22B0E2-DD88-4402-8002-2749C162CE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7" y="0"/>
            <a:ext cx="12170365" cy="6858000"/>
          </a:xfrm>
          <a:prstGeom prst="rect">
            <a:avLst/>
          </a:prstGeom>
        </p:spPr>
      </p:pic>
      <p:sp>
        <p:nvSpPr>
          <p:cNvPr id="100" name="Google Shape;100;g1a52fff9953_12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1a52fff9953_12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g1a52fff9953_12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a52fff9953_12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a52fff9953_12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4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D2992-5696-626F-D0B6-21D358B6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61DCC-4D1D-861C-9561-2C9D93ED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2788F-1E1A-DC12-8813-8E6DF9D1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AE453-3813-B5E2-BD29-9D3760CB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3D2F0-36C9-8991-3132-0AEEBDEC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4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0BB7C-32C2-3C8A-3034-38B62A4F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FF208-8FBA-D18F-A95B-FF172D6B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41455-C473-21C5-59A4-63AAD174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6CED8-A62B-3B41-2E7F-C2F4B5B6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AEE99-B499-898F-ADDC-74FD8B80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63559-D89F-7629-90B4-F3627905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5E8FD-8C12-4266-B0AF-C18826027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071E28-EBD1-692C-CFA9-633A05BF7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BD287E-C8EA-D735-5E64-E2479721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35684C-6D89-C8ED-1D4A-A7145D80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80F764-6247-AF5A-AFDD-734C86D6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9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F9C66-D37F-CA6E-FB6B-D2CF530C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1DF5C-BFD9-8E95-2E3C-86DE4434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DEEF94-365C-E384-E876-09E0B93B9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0E932-D9A5-407A-7FA5-02DE6BB1C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2B5062-DCD3-9017-9342-D342C7266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C1F40B-B134-9678-5128-ACBF5712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1628AF-69FC-F9D7-57EF-F7F3539D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B69798-DC80-2251-FA9B-7B122597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4A205-C56D-997B-9714-22FBE81A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7AF82D-5AF1-A409-8815-B13F5882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6D4ADB-D6BC-967F-7EFC-06923C3D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A25114-5D6A-00FE-12AB-EBC3A574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0C5960-66F9-0030-5019-9563B2E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8F2EC5-DF67-06C8-8E4A-96391ABB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32AD0C-37C2-FE1A-8093-CAFD8EEA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C0C47-EE05-8F99-7305-CDD78E15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F2F7F-545A-3ED7-CDF3-6AEE77E0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939DC-05EC-A0D8-EEF1-04B1E9951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74C4F-CF0B-E724-849A-2D609BDD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46417-CB75-467A-AB84-C0FC4D6F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41D0D-B145-8BFD-1066-E7591176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2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C7A390-598A-E851-DB27-71A0232C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8AE29-3230-B0DF-D079-D043DC4D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12FC0-844B-783B-EC41-261A8ACF5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5816AB-3FA6-42CD-9C3B-6F151E449B4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151B0-E04E-AB9E-053D-FC4BE9AEA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C2ABD-E606-9D09-BB52-49DD431E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5d807d25a_29_63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심의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en-US" alt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Weekly Scrum Template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Google Shape;516;g1b5d807d25a_29_172">
            <a:extLst>
              <a:ext uri="{FF2B5EF4-FFF2-40B4-BE49-F238E27FC236}">
                <a16:creationId xmlns:a16="http://schemas.microsoft.com/office/drawing/2014/main" id="{92275746-D81E-AC13-3E6B-92854DA9F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553311"/>
              </p:ext>
            </p:extLst>
          </p:nvPr>
        </p:nvGraphicFramePr>
        <p:xfrm>
          <a:off x="696000" y="1370395"/>
          <a:ext cx="10800001" cy="496031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56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806">
                  <a:extLst>
                    <a:ext uri="{9D8B030D-6E8A-4147-A177-3AD203B41FA5}">
                      <a16:colId xmlns:a16="http://schemas.microsoft.com/office/drawing/2014/main" val="1023541757"/>
                    </a:ext>
                  </a:extLst>
                </a:gridCol>
                <a:gridCol w="3047806">
                  <a:extLst>
                    <a:ext uri="{9D8B030D-6E8A-4147-A177-3AD203B41FA5}">
                      <a16:colId xmlns:a16="http://schemas.microsoft.com/office/drawing/2014/main" val="963403687"/>
                    </a:ext>
                  </a:extLst>
                </a:gridCol>
              </a:tblGrid>
              <a:tr h="4526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분야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이번주 한 일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차주 계획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이슈 사항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5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</a:rPr>
                        <a:t>Web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아이디어 회의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시스템 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UI/UX 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과제 발굴 및 구체화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5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아이디어 회의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수집 및 분석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혐오 표현 관련 데이터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과제 발굴 및 구체화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5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 err="1">
                          <a:solidFill>
                            <a:schemeClr val="tx1"/>
                          </a:solidFill>
                        </a:rPr>
                        <a:t>백엔드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아이디어 회의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데이터 베이스 설계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과제 발굴 및 구체화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5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아이디어 회의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혐오 표현 관련 데이터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과제 발굴 및 구체화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1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발표 및 자료 작성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Tx/>
                        <a:buSzPts val="11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Weekly Scrum, 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조별 과제 정의서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요구사항 정의서 작성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400" u="none" strike="noStrike" cap="none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sym typeface="Malgun Gothic"/>
                        </a:rPr>
                        <a:t>아키텍처 정의서</a:t>
                      </a:r>
                      <a:r>
                        <a:rPr lang="en-US" altLang="ko-KR" sz="1400" u="none" strike="noStrike" cap="none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400" u="none" strike="noStrike" cap="none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sym typeface="Malgun Gothic"/>
                        </a:rPr>
                        <a:t>서비스 플로우</a:t>
                      </a:r>
                      <a:r>
                        <a:rPr lang="en-US" altLang="ko-KR" sz="1400" u="none" strike="noStrike" cap="none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sym typeface="Malgun Gothic"/>
                        </a:rPr>
                        <a:t>, ERD, UI/UX </a:t>
                      </a:r>
                      <a:r>
                        <a:rPr lang="ko-KR" altLang="en-US" sz="1400" u="none" strike="noStrike" cap="none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sym typeface="Malgun Gothic"/>
                        </a:rPr>
                        <a:t>설계서 작성</a:t>
                      </a:r>
                      <a:endParaRPr sz="14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Tx/>
                        <a:buSzPts val="1100"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없음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Google Shape;394;g1b5d807d25a_29_53">
            <a:extLst>
              <a:ext uri="{FF2B5EF4-FFF2-40B4-BE49-F238E27FC236}">
                <a16:creationId xmlns:a16="http://schemas.microsoft.com/office/drawing/2014/main" id="{F9CE0820-89E9-F018-8B7C-05FFF0288F61}"/>
              </a:ext>
            </a:extLst>
          </p:cNvPr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396;g1b5d807d25a_29_53">
            <a:extLst>
              <a:ext uri="{FF2B5EF4-FFF2-40B4-BE49-F238E27FC236}">
                <a16:creationId xmlns:a16="http://schemas.microsoft.com/office/drawing/2014/main" id="{38688971-FA9A-1106-B724-87F6396C3A13}"/>
              </a:ext>
            </a:extLst>
          </p:cNvPr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8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Weekly Scrum Template(1</a:t>
            </a:r>
            <a:r>
              <a:rPr lang="ko-KR" altLang="en-US" sz="18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주차</a:t>
            </a:r>
            <a:r>
              <a:rPr lang="en-US" altLang="ko-KR" sz="18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) </a:t>
            </a:r>
            <a:endParaRPr sz="18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74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B7175-7ACB-894A-A777-C57310879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5B782232-9633-DCA9-AA35-2BB13D154E91}"/>
              </a:ext>
            </a:extLst>
          </p:cNvPr>
          <p:cNvGraphicFramePr>
            <a:graphicFrameLocks/>
          </p:cNvGraphicFramePr>
          <p:nvPr/>
        </p:nvGraphicFramePr>
        <p:xfrm>
          <a:off x="11630" y="-11630"/>
          <a:ext cx="12193635" cy="686537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56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1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1749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UI </a:t>
                      </a:r>
                      <a:r>
                        <a:rPr kumimoji="1" lang="ko-KR" altLang="en-US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설계서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74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Project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명</a:t>
                      </a: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kumimoji="1" lang="en-US" altLang="ko-KR" sz="1000" b="0" i="0" u="none" strike="noStrike" cap="none" spc="0" normalizeH="0" baseline="0" noProof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AI</a:t>
                      </a:r>
                      <a:r>
                        <a:rPr kumimoji="1" lang="ko-KR" altLang="en-US" sz="1000" b="0" i="0" u="none" strike="noStrike" cap="none" spc="0" normalizeH="0" baseline="0" noProof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를 활용한 혐오 컨텐츠 탐지 시스템</a:t>
                      </a:r>
                      <a:endParaRPr kumimoji="1" lang="ko-KR" sz="1000" b="0" i="0" u="none" strike="noStrike" cap="none" spc="0" normalizeH="0" baseline="0" noProof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화면 </a:t>
                      </a: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ID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login</a:t>
                      </a:r>
                      <a:endParaRPr kumimoji="1" lang="ko-KR" altLang="ko-KR" sz="1100" b="0" i="0" u="none" strike="noStrike" cap="none" spc="0" normalizeH="0" baseline="0" err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서버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WEB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74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화면경로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강원교육튼튼"/>
                          <a:ea typeface="강원교육튼튼"/>
                        </a:rPr>
                        <a:t>/</a:t>
                      </a:r>
                      <a:r>
                        <a:rPr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강원교육튼튼"/>
                          <a:ea typeface="강원교육튼튼"/>
                        </a:rPr>
                        <a:t>login</a:t>
                      </a:r>
                      <a:endParaRPr kumimoji="1" lang="ko-KR" altLang="en-US" sz="1100" b="0" i="0" u="none" strike="noStrike" cap="none" spc="0" normalizeH="0" baseline="0" err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강원교육튼튼"/>
                        <a:ea typeface="강원교육튼튼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화면명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로그인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1.0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749">
                <a:tc gridSpan="5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강원교육튼튼"/>
                          <a:ea typeface="강원교육튼튼"/>
                        </a:rPr>
                        <a:t>화면 구성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강원교육튼튼"/>
                          <a:ea typeface="강원교육튼튼"/>
                        </a:rPr>
                        <a:t>화면 설명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904">
                <a:tc rowSpan="2"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1100" b="0" i="0" u="none" strike="noStrike" cap="none" spc="0" normalizeH="0" baseline="0" err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#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강원교육튼튼"/>
                          <a:ea typeface="강원교육튼튼"/>
                        </a:rPr>
                        <a:t>로그인 화면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47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1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 첫 접속 시 비로그인 상태이면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로그인 하는 페이지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비밀번호는 보안을 위해서 </a:t>
                      </a:r>
                      <a:r>
                        <a:rPr lang="ko-KR" altLang="en-US" sz="10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마스킹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처리 눈 아이콘을 이용해서 </a:t>
                      </a:r>
                      <a:r>
                        <a:rPr lang="ko-KR" altLang="en-US" sz="10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마스킹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처리 여부를 선택 가능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29CC013-9CF0-CBC6-528C-A200CD10F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6"/>
          <a:stretch/>
        </p:blipFill>
        <p:spPr>
          <a:xfrm>
            <a:off x="304340" y="4253"/>
            <a:ext cx="1309101" cy="3226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091416-065F-3754-2462-A42D983D1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21" y="2039344"/>
            <a:ext cx="5734050" cy="35623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9B92C73-C89E-4F12-87EE-3D82274CD6FA}"/>
              </a:ext>
            </a:extLst>
          </p:cNvPr>
          <p:cNvSpPr/>
          <p:nvPr/>
        </p:nvSpPr>
        <p:spPr>
          <a:xfrm>
            <a:off x="2828269" y="2349780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F8806-6D22-45E2-98F4-4A92A3033C63}"/>
              </a:ext>
            </a:extLst>
          </p:cNvPr>
          <p:cNvSpPr/>
          <p:nvPr/>
        </p:nvSpPr>
        <p:spPr>
          <a:xfrm>
            <a:off x="2015469" y="4213112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</a:t>
            </a:r>
            <a:r>
              <a:rPr lang="en-US" altLang="ko-KR" sz="1200">
                <a:ea typeface="맑은 고딕"/>
              </a:rPr>
              <a:t>2</a:t>
            </a:r>
            <a:endParaRPr lang="ko-KR" altLang="en-US" sz="1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5174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D90FA-0553-9D87-5049-E7E5284BC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C547CC28-D627-1746-BA12-AA99913B0645}"/>
              </a:ext>
            </a:extLst>
          </p:cNvPr>
          <p:cNvGraphicFramePr>
            <a:graphicFrameLocks/>
          </p:cNvGraphicFramePr>
          <p:nvPr/>
        </p:nvGraphicFramePr>
        <p:xfrm>
          <a:off x="11630" y="-11630"/>
          <a:ext cx="12193635" cy="686537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56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1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1749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UI </a:t>
                      </a:r>
                      <a:r>
                        <a:rPr kumimoji="1" lang="ko-KR" altLang="en-US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설계서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74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Project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명</a:t>
                      </a: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kumimoji="1" lang="en-US" altLang="ko-KR" sz="1000" b="0" i="0" u="none" strike="noStrike" cap="none" spc="0" normalizeH="0" baseline="0" noProof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AI</a:t>
                      </a:r>
                      <a:r>
                        <a:rPr kumimoji="1" lang="ko-KR" altLang="en-US" sz="1000" b="0" i="0" u="none" strike="noStrike" cap="none" spc="0" normalizeH="0" baseline="0" noProof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를 활용한 혐오 컨텐츠 탐지 시스템</a:t>
                      </a:r>
                      <a:endParaRPr kumimoji="1" lang="ko-KR" sz="1000" b="0" i="0" u="none" strike="noStrike" cap="none" spc="0" normalizeH="0" baseline="0" noProof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화면 </a:t>
                      </a: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ID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 </a:t>
                      </a:r>
                      <a:r>
                        <a:rPr lang="ko-KR" altLang="ko-KR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signup</a:t>
                      </a:r>
                      <a:endParaRPr kumimoji="1" lang="ko-KR" altLang="ko-KR" sz="1100" b="0" i="0" u="none" strike="noStrike" cap="none" spc="0" normalizeH="0" baseline="0" err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서버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WEB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74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화면경로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강원교육튼튼"/>
                          <a:ea typeface="강원교육튼튼"/>
                        </a:rPr>
                        <a:t>/signup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강원교육튼튼"/>
                        <a:ea typeface="강원교육튼튼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화면명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회원 가입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1.0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749">
                <a:tc gridSpan="5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강원교육튼튼"/>
                          <a:ea typeface="강원교육튼튼"/>
                        </a:rPr>
                        <a:t>화면 구성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강원교육튼튼"/>
                          <a:ea typeface="강원교육튼튼"/>
                        </a:rPr>
                        <a:t>화면 설명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904">
                <a:tc rowSpan="2"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#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강원교육튼튼"/>
                          <a:ea typeface="강원교육튼튼"/>
                        </a:rPr>
                        <a:t>회원가입 화면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47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1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회원 가입을 위한 정보를 입력하는 화면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 사번을 이용해서 아이디 생성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사용자의 이메일 주소를 입력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사용자의 이름을 입력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사용자의 휴대전화 번호를 입력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사용자가 사용할 비밀번호를 입력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눈 아이콘을 이용해서 </a:t>
                      </a:r>
                      <a:r>
                        <a:rPr lang="ko-KR" altLang="en-US" sz="10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마스킹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처리 여부를 선택할 수 있다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8760D33-70EF-2ACC-DDB4-616B688A5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6"/>
          <a:stretch/>
        </p:blipFill>
        <p:spPr>
          <a:xfrm>
            <a:off x="304340" y="4253"/>
            <a:ext cx="1309101" cy="3226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8735EE-A548-7638-93E5-B2755F82A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8" y="2301893"/>
            <a:ext cx="5705475" cy="3543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FE137EA-C1F3-4ACA-9F96-5FCB74D56DF7}"/>
              </a:ext>
            </a:extLst>
          </p:cNvPr>
          <p:cNvSpPr/>
          <p:nvPr/>
        </p:nvSpPr>
        <p:spPr>
          <a:xfrm>
            <a:off x="3401742" y="2301893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3C9045-50B4-437A-94A2-5900F2CAEAD3}"/>
              </a:ext>
            </a:extLst>
          </p:cNvPr>
          <p:cNvSpPr/>
          <p:nvPr/>
        </p:nvSpPr>
        <p:spPr>
          <a:xfrm>
            <a:off x="3103003" y="2944715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</a:t>
            </a:r>
            <a:r>
              <a:rPr lang="en-US" altLang="ko-KR" sz="1200">
                <a:ea typeface="맑은 고딕"/>
              </a:rPr>
              <a:t>2</a:t>
            </a:r>
            <a:endParaRPr lang="ko-KR" altLang="en-US" sz="1200"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1B4A69-20CD-4EB6-B071-4D3C16B3989F}"/>
              </a:ext>
            </a:extLst>
          </p:cNvPr>
          <p:cNvSpPr/>
          <p:nvPr/>
        </p:nvSpPr>
        <p:spPr>
          <a:xfrm>
            <a:off x="3103001" y="3350802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</a:t>
            </a:r>
            <a:r>
              <a:rPr lang="en-US" altLang="ko-KR" sz="1200">
                <a:ea typeface="맑은 고딕"/>
              </a:rPr>
              <a:t>3</a:t>
            </a:r>
            <a:endParaRPr lang="ko-KR" altLang="en-US" sz="1200"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738993-8EA3-4C3E-B3E3-08C3B56698F3}"/>
              </a:ext>
            </a:extLst>
          </p:cNvPr>
          <p:cNvSpPr/>
          <p:nvPr/>
        </p:nvSpPr>
        <p:spPr>
          <a:xfrm>
            <a:off x="3103001" y="3830063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</a:t>
            </a:r>
            <a:r>
              <a:rPr lang="en-US" altLang="ko-KR" sz="1200">
                <a:ea typeface="맑은 고딕"/>
              </a:rPr>
              <a:t>4</a:t>
            </a:r>
            <a:endParaRPr lang="ko-KR" altLang="en-US" sz="1200"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86D831-C9F2-47DF-B5AA-7378B76F839A}"/>
              </a:ext>
            </a:extLst>
          </p:cNvPr>
          <p:cNvSpPr/>
          <p:nvPr/>
        </p:nvSpPr>
        <p:spPr>
          <a:xfrm>
            <a:off x="3103002" y="4229805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</a:t>
            </a:r>
            <a:r>
              <a:rPr lang="en-US" altLang="ko-KR" sz="1200">
                <a:ea typeface="맑은 고딕"/>
              </a:rPr>
              <a:t>5</a:t>
            </a:r>
            <a:endParaRPr lang="ko-KR" altLang="en-US" sz="1200"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ABD77E-680D-4C1B-85A4-BF68D161BA16}"/>
              </a:ext>
            </a:extLst>
          </p:cNvPr>
          <p:cNvSpPr/>
          <p:nvPr/>
        </p:nvSpPr>
        <p:spPr>
          <a:xfrm>
            <a:off x="3103002" y="4716074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</a:t>
            </a:r>
            <a:r>
              <a:rPr lang="en-US" altLang="ko-KR" sz="1200">
                <a:ea typeface="맑은 고딕"/>
              </a:rPr>
              <a:t>6</a:t>
            </a:r>
            <a:endParaRPr lang="ko-KR" altLang="en-US" sz="1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920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3A21F-FEC8-8F3A-335D-F2050DA5E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F8DF7BB5-AB45-8B55-AAA8-CC5E980DF528}"/>
              </a:ext>
            </a:extLst>
          </p:cNvPr>
          <p:cNvGraphicFramePr>
            <a:graphicFrameLocks/>
          </p:cNvGraphicFramePr>
          <p:nvPr/>
        </p:nvGraphicFramePr>
        <p:xfrm>
          <a:off x="11630" y="-11630"/>
          <a:ext cx="12193635" cy="686537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56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1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1749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UI </a:t>
                      </a:r>
                      <a:r>
                        <a:rPr kumimoji="1" lang="ko-KR" altLang="en-US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설계서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74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Project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명</a:t>
                      </a: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kumimoji="1" lang="en-US" altLang="ko-KR" sz="1000" b="0" i="0" u="none" strike="noStrike" cap="none" spc="0" normalizeH="0" baseline="0" noProof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AI</a:t>
                      </a:r>
                      <a:r>
                        <a:rPr kumimoji="1" lang="ko-KR" altLang="en-US" sz="1000" b="0" i="0" u="none" strike="noStrike" cap="none" spc="0" normalizeH="0" baseline="0" noProof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를 활용한 혐오 컨텐츠 탐지 시스템</a:t>
                      </a:r>
                      <a:endParaRPr kumimoji="1" lang="ko-KR" sz="1000" b="0" i="0" u="none" strike="noStrike" cap="none" spc="0" normalizeH="0" baseline="0" noProof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화면 </a:t>
                      </a: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ID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Error</a:t>
                      </a:r>
                      <a:endParaRPr kumimoji="1" lang="ko-KR" altLang="ko-KR" sz="1100" b="0" i="0" u="none" strike="noStrike" cap="none" spc="0" normalizeH="0" baseline="0" err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서버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WEB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74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화면경로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강원교육튼튼"/>
                          <a:ea typeface="강원교육튼튼"/>
                        </a:rPr>
                        <a:t>Invalid</a:t>
                      </a: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강원교육튼튼"/>
                          <a:ea typeface="강원교육튼튼"/>
                        </a:rPr>
                        <a:t> Path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강원교육튼튼"/>
                        <a:ea typeface="강원교육튼튼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화면명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사용자 오류 </a:t>
                      </a: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/ 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서버 오류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1.0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749">
                <a:tc gridSpan="5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강원교육튼튼"/>
                          <a:ea typeface="강원교육튼튼"/>
                        </a:rPr>
                        <a:t>화면 구성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강원교육튼튼"/>
                          <a:ea typeface="강원교육튼튼"/>
                        </a:rPr>
                        <a:t>화면 설명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904">
                <a:tc rowSpan="3"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#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강원교육튼튼"/>
                          <a:ea typeface="강원교육튼튼"/>
                        </a:rPr>
                        <a:t>페이지에서 오류가 발생했을</a:t>
                      </a:r>
                      <a:r>
                        <a:rPr lang="en-US" altLang="ko-KR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강원교육튼튼"/>
                          <a:ea typeface="강원교육튼튼"/>
                        </a:rPr>
                        <a:t> </a:t>
                      </a: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강원교육튼튼"/>
                          <a:ea typeface="강원교육튼튼"/>
                        </a:rPr>
                        <a:t>때 화면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2977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1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404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오류로 사용자가 잘못된 주소로 접근했을 때 나타나는 화면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Return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To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Home Page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버튼을 눌러 홈페이지 이동을 유도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8501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2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503</a:t>
                      </a:r>
                      <a:r>
                        <a:rPr lang="ko-KR" altLang="en-US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오류로 서버에서 오류가 발생했을 때 나타나는 화면</a:t>
                      </a:r>
                      <a:r>
                        <a:rPr lang="en-US" altLang="ko-KR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Return</a:t>
                      </a:r>
                      <a:r>
                        <a:rPr lang="ko-KR" altLang="en-US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To</a:t>
                      </a:r>
                      <a:r>
                        <a:rPr lang="ko-KR" altLang="en-US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Home Page </a:t>
                      </a:r>
                      <a:r>
                        <a:rPr lang="ko-KR" altLang="en-US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버튼을 눌러 홈페이지 이동을 유도</a:t>
                      </a:r>
                      <a:endParaRPr lang="en-US" altLang="ko-KR" sz="10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altLang="ko-KR" sz="10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45720" marR="4572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21B5CB1-2B1E-D6F6-1C08-42E72B4C7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6"/>
          <a:stretch/>
        </p:blipFill>
        <p:spPr>
          <a:xfrm>
            <a:off x="304340" y="4253"/>
            <a:ext cx="1309101" cy="3226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EDA695-9DF0-4C9E-841D-E53F7099B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40" y="2194365"/>
            <a:ext cx="4325161" cy="3083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E8674E-7D32-4F41-B54A-926D3AE84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529" y="4023360"/>
            <a:ext cx="3803621" cy="275418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CEB36FE-7E5D-4701-A2C8-ABA4650EB9E4}"/>
              </a:ext>
            </a:extLst>
          </p:cNvPr>
          <p:cNvSpPr/>
          <p:nvPr/>
        </p:nvSpPr>
        <p:spPr>
          <a:xfrm>
            <a:off x="4532042" y="2055820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DB49A-24EA-4C60-86A8-EE13D00E6FDC}"/>
              </a:ext>
            </a:extLst>
          </p:cNvPr>
          <p:cNvSpPr/>
          <p:nvPr/>
        </p:nvSpPr>
        <p:spPr>
          <a:xfrm>
            <a:off x="660151" y="2442095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</a:t>
            </a:r>
            <a:r>
              <a:rPr lang="en-US" altLang="ko-KR" sz="1200">
                <a:ea typeface="맑은 고딕"/>
              </a:rPr>
              <a:t>2</a:t>
            </a:r>
            <a:endParaRPr lang="ko-KR" altLang="en-US" sz="1200"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2BE534-6C32-4DDA-9E6C-BC47469DF1D4}"/>
              </a:ext>
            </a:extLst>
          </p:cNvPr>
          <p:cNvSpPr/>
          <p:nvPr/>
        </p:nvSpPr>
        <p:spPr>
          <a:xfrm>
            <a:off x="7829280" y="3828935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ea typeface="맑은 고딕"/>
              </a:rPr>
              <a:t>2</a:t>
            </a:r>
            <a:r>
              <a:rPr lang="ko-KR" altLang="en-US" sz="1200">
                <a:ea typeface="맑은 고딕"/>
              </a:rPr>
              <a:t>-1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3A00D2-CA87-46F8-9BCC-4F46CDAEE1A8}"/>
              </a:ext>
            </a:extLst>
          </p:cNvPr>
          <p:cNvSpPr/>
          <p:nvPr/>
        </p:nvSpPr>
        <p:spPr>
          <a:xfrm>
            <a:off x="4629501" y="4400360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ea typeface="맑은 고딕"/>
              </a:rPr>
              <a:t>2</a:t>
            </a:r>
            <a:r>
              <a:rPr lang="ko-KR" altLang="en-US" sz="1200">
                <a:ea typeface="맑은 고딕"/>
              </a:rPr>
              <a:t>-</a:t>
            </a:r>
            <a:r>
              <a:rPr lang="en-US" altLang="ko-KR" sz="1200">
                <a:ea typeface="맑은 고딕"/>
              </a:rPr>
              <a:t>2</a:t>
            </a:r>
            <a:endParaRPr lang="ko-KR" altLang="en-US" sz="1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3535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3A21F-FEC8-8F3A-335D-F2050DA5E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F8DF7BB5-AB45-8B55-AAA8-CC5E980DF5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55055"/>
              </p:ext>
            </p:extLst>
          </p:nvPr>
        </p:nvGraphicFramePr>
        <p:xfrm>
          <a:off x="11630" y="-11630"/>
          <a:ext cx="12193635" cy="686537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56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1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1749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UI </a:t>
                      </a:r>
                      <a:r>
                        <a:rPr kumimoji="1" lang="ko-KR" altLang="en-US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설계서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74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Project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명</a:t>
                      </a: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kumimoji="1" lang="en-US" altLang="ko-KR" sz="1000" b="0" i="0" u="none" strike="noStrike" cap="none" spc="0" normalizeH="0" baseline="0" noProof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AI</a:t>
                      </a:r>
                      <a:r>
                        <a:rPr kumimoji="1" lang="ko-KR" altLang="en-US" sz="1000" b="0" i="0" u="none" strike="noStrike" cap="none" spc="0" normalizeH="0" baseline="0" noProof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를</a:t>
                      </a:r>
                      <a:r>
                        <a:rPr kumimoji="1" lang="ko-KR" altLang="en-US" sz="1000" b="0" i="0" u="none" strike="noStrike" cap="none" spc="0" normalizeH="0" baseline="0" noProof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 활용한 혐오 컨텐츠 탐지 시스템</a:t>
                      </a:r>
                      <a:endParaRPr kumimoji="1" lang="ko-KR" sz="1000" b="0" i="0" u="none" strike="noStrike" cap="none" spc="0" normalizeH="0" baseline="0" noProof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화면 </a:t>
                      </a: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ID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ko-KR" sz="1100" b="0" i="0" u="none" strike="noStrike" cap="none" spc="0" normalizeH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File</a:t>
                      </a:r>
                      <a:r>
                        <a:rPr lang="ko-KR" altLang="ko-KR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 </a:t>
                      </a:r>
                      <a:r>
                        <a:rPr lang="ko-KR" altLang="ko-KR" sz="1100" b="0" i="0" u="none" strike="noStrike" cap="none" spc="0" normalizeH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Upload</a:t>
                      </a:r>
                      <a:endParaRPr kumimoji="1" lang="ko-KR" altLang="ko-KR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서버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WEB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74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화면경로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강원교육튼튼"/>
                          <a:ea typeface="강원교육튼튼"/>
                        </a:rPr>
                        <a:t>/task/?</a:t>
                      </a:r>
                      <a:endParaRPr kumimoji="1" lang="ko-KR" altLang="en-US" sz="1100" b="0" i="0" u="none" strike="noStrike" cap="none" spc="0" normalizeH="0" baseline="0" err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강원교육튼튼"/>
                        <a:ea typeface="강원교육튼튼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화면명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파일 업로드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1.0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749">
                <a:tc gridSpan="5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강원교육튼튼"/>
                          <a:ea typeface="강원교육튼튼"/>
                        </a:rPr>
                        <a:t>화면 구성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강원교육튼튼"/>
                          <a:ea typeface="강원교육튼튼"/>
                        </a:rPr>
                        <a:t>화면 설명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904">
                <a:tc rowSpan="2"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#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강원교육튼튼"/>
                          <a:ea typeface="강원교육튼튼"/>
                        </a:rPr>
                        <a:t>혐오 표현 탐지를 위해 파일을 업로드 하는 화면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47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1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File Upload</a:t>
                      </a:r>
                      <a:r>
                        <a:rPr lang="ko-KR" altLang="en-US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를 클릭하면 파일 탐색기를 열어 파일을 선택할 수 있게 한다</a:t>
                      </a:r>
                      <a:r>
                        <a:rPr lang="en-US" altLang="ko-KR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파일 탐색기에서 파일을 드래그 앤 드랍으로 파일을 업로드 할 수 있게 한다</a:t>
                      </a:r>
                      <a:endParaRPr lang="en-US" altLang="ko-KR" sz="10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21B5CB1-2B1E-D6F6-1C08-42E72B4C7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6"/>
          <a:stretch/>
        </p:blipFill>
        <p:spPr>
          <a:xfrm>
            <a:off x="304340" y="4253"/>
            <a:ext cx="1309101" cy="3226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8FCA4-74EF-4689-83BF-AF0B4D9AD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130" y="2167778"/>
            <a:ext cx="5937444" cy="42330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C3FC0-482B-4FB2-B628-6FE14C382E74}"/>
              </a:ext>
            </a:extLst>
          </p:cNvPr>
          <p:cNvSpPr/>
          <p:nvPr/>
        </p:nvSpPr>
        <p:spPr>
          <a:xfrm>
            <a:off x="4484573" y="4145744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21C7FB-36EE-4798-B513-B9AB4CEA10BC}"/>
              </a:ext>
            </a:extLst>
          </p:cNvPr>
          <p:cNvSpPr/>
          <p:nvPr/>
        </p:nvSpPr>
        <p:spPr>
          <a:xfrm>
            <a:off x="2387858" y="5127426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</a:t>
            </a:r>
            <a:r>
              <a:rPr lang="en-US" altLang="ko-KR" sz="1200">
                <a:ea typeface="맑은 고딕"/>
              </a:rPr>
              <a:t>2</a:t>
            </a:r>
            <a:endParaRPr lang="ko-KR" altLang="en-US" sz="1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1068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3A21F-FEC8-8F3A-335D-F2050DA5E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F8DF7BB5-AB45-8B55-AAA8-CC5E980DF5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223772"/>
              </p:ext>
            </p:extLst>
          </p:nvPr>
        </p:nvGraphicFramePr>
        <p:xfrm>
          <a:off x="11630" y="-11630"/>
          <a:ext cx="12193635" cy="686537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56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1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1749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UI </a:t>
                      </a:r>
                      <a:r>
                        <a:rPr kumimoji="1" lang="ko-KR" altLang="en-US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설계서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74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Project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명</a:t>
                      </a: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kumimoji="1" lang="en-US" altLang="ko-KR" sz="1000" b="0" i="0" u="none" strike="noStrike" cap="none" spc="0" normalizeH="0" baseline="0" noProof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AI</a:t>
                      </a:r>
                      <a:r>
                        <a:rPr kumimoji="1" lang="ko-KR" altLang="en-US" sz="1000" b="0" i="0" u="none" strike="noStrike" cap="none" spc="0" normalizeH="0" baseline="0" noProof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를</a:t>
                      </a:r>
                      <a:r>
                        <a:rPr kumimoji="1" lang="ko-KR" altLang="en-US" sz="1000" b="0" i="0" u="none" strike="noStrike" cap="none" spc="0" normalizeH="0" baseline="0" noProof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 활용한 혐오 컨텐츠 탐지 시스템</a:t>
                      </a:r>
                      <a:endParaRPr kumimoji="1" lang="ko-KR" sz="1000" b="0" i="0" u="none" strike="noStrike" cap="none" spc="0" normalizeH="0" baseline="0" noProof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화면 </a:t>
                      </a: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ID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ko-KR" sz="1100" b="0" i="0" u="none" strike="noStrike" cap="none" spc="0" normalizeH="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Task</a:t>
                      </a:r>
                      <a:endParaRPr kumimoji="1" lang="ko-KR" altLang="ko-KR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서버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WEB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749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화면경로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강원교육튼튼"/>
                          <a:ea typeface="강원교육튼튼"/>
                        </a:rPr>
                        <a:t>/</a:t>
                      </a:r>
                      <a:r>
                        <a:rPr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강원교육튼튼"/>
                          <a:ea typeface="강원교육튼튼"/>
                        </a:rPr>
                        <a:t>task</a:t>
                      </a: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강원교육튼튼"/>
                          <a:ea typeface="강원교육튼튼"/>
                        </a:rPr>
                        <a:t>/?</a:t>
                      </a:r>
                      <a:endParaRPr kumimoji="1" lang="ko-KR" altLang="en-US" sz="1100" b="0" i="0" u="none" strike="noStrike" cap="none" spc="0" normalizeH="0" baseline="0" err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강원교육튼튼"/>
                        <a:ea typeface="강원교육튼튼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화면명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현재 작업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1.0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749">
                <a:tc gridSpan="5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강원교육튼튼"/>
                          <a:ea typeface="강원교육튼튼"/>
                        </a:rPr>
                        <a:t>화면 구성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강원교육튼튼"/>
                          <a:ea typeface="강원교육튼튼"/>
                        </a:rPr>
                        <a:t>화면 설명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904">
                <a:tc rowSpan="4"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#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강원교육튼튼"/>
                          <a:ea typeface="강원교육튼튼"/>
                        </a:rPr>
                        <a:t>혐오 표현 결과를 확인하는 화면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049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1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혐오 표현이 사용된 원본 사진을 나타냄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혐오 표현이 사용된 부분에 대한 리포트를 나타냄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049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2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혐오 표현이 사용된 원본 영상을 나타냄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혐오 표현이 사용된 부분에 대한 리포트를 나타냄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</a:p>
                  </a:txBody>
                  <a:tcPr marL="45720" marR="4572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049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3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>
                    <a:lnL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혐오 표현이 사용된 원본 텍스트를 나타냄</a:t>
                      </a:r>
                      <a:endParaRPr lang="en-US" altLang="ko-KR" sz="10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혐오 표현이 사용된 부분에 대한 리포트를 나타냄</a:t>
                      </a:r>
                      <a:r>
                        <a:rPr lang="en-US" altLang="ko-KR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</a:p>
                  </a:txBody>
                  <a:tcPr marL="45720" marR="45720" anchor="ctr">
                    <a:lnL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9789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21B5CB1-2B1E-D6F6-1C08-42E72B4C7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6"/>
          <a:stretch/>
        </p:blipFill>
        <p:spPr>
          <a:xfrm>
            <a:off x="304340" y="4253"/>
            <a:ext cx="1309101" cy="3226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5B22E6-6277-4DB7-8A76-5155474CC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65" y="1991707"/>
            <a:ext cx="3888675" cy="27828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DC9346-3FBC-47E6-AC6F-3E9931C3D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375" y="1991707"/>
            <a:ext cx="4219455" cy="29871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39E6C5A-F97F-4C7F-85B6-93F807FBB275}"/>
              </a:ext>
            </a:extLst>
          </p:cNvPr>
          <p:cNvSpPr/>
          <p:nvPr/>
        </p:nvSpPr>
        <p:spPr>
          <a:xfrm>
            <a:off x="1702482" y="2511826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E482C6-A5F3-4267-BF5A-F03FFEC9768D}"/>
              </a:ext>
            </a:extLst>
          </p:cNvPr>
          <p:cNvSpPr/>
          <p:nvPr/>
        </p:nvSpPr>
        <p:spPr>
          <a:xfrm>
            <a:off x="3243580" y="2842026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</a:t>
            </a:r>
            <a:r>
              <a:rPr lang="en-US" altLang="ko-KR" sz="1200">
                <a:ea typeface="맑은 고딕"/>
              </a:rPr>
              <a:t>2</a:t>
            </a:r>
            <a:endParaRPr lang="ko-KR" altLang="en-US" sz="1200"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41A35A-A6A0-4F31-B85A-BA0428BE41BF}"/>
              </a:ext>
            </a:extLst>
          </p:cNvPr>
          <p:cNvSpPr/>
          <p:nvPr/>
        </p:nvSpPr>
        <p:spPr>
          <a:xfrm>
            <a:off x="4815840" y="2565509"/>
            <a:ext cx="469744" cy="223407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ea typeface="맑은 고딕"/>
              </a:rPr>
              <a:t>2</a:t>
            </a:r>
            <a:r>
              <a:rPr lang="ko-KR" altLang="en-US" sz="1200">
                <a:ea typeface="맑은 고딕"/>
              </a:rPr>
              <a:t>-1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1A8D21-CC12-45C8-B110-E2590E622867}"/>
              </a:ext>
            </a:extLst>
          </p:cNvPr>
          <p:cNvSpPr/>
          <p:nvPr/>
        </p:nvSpPr>
        <p:spPr>
          <a:xfrm>
            <a:off x="6769756" y="4098657"/>
            <a:ext cx="438764" cy="21426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ea typeface="맑은 고딕"/>
              </a:rPr>
              <a:t>2</a:t>
            </a:r>
            <a:r>
              <a:rPr lang="ko-KR" altLang="en-US" sz="1200">
                <a:ea typeface="맑은 고딕"/>
              </a:rPr>
              <a:t>-</a:t>
            </a:r>
            <a:r>
              <a:rPr lang="en-US" altLang="ko-KR" sz="1200">
                <a:ea typeface="맑은 고딕"/>
              </a:rPr>
              <a:t>2</a:t>
            </a:r>
            <a:endParaRPr lang="ko-KR" altLang="en-US" sz="1200">
              <a:ea typeface="맑은 고딕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251DEA2-3898-4FE6-9898-DC31E1109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155" y="4541260"/>
            <a:ext cx="3101369" cy="219343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B6C4D9-6961-4255-A883-C2B4D9C1F434}"/>
              </a:ext>
            </a:extLst>
          </p:cNvPr>
          <p:cNvSpPr/>
          <p:nvPr/>
        </p:nvSpPr>
        <p:spPr>
          <a:xfrm>
            <a:off x="3202640" y="4732915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ea typeface="맑은 고딕"/>
              </a:rPr>
              <a:t>3</a:t>
            </a:r>
            <a:r>
              <a:rPr lang="ko-KR" altLang="en-US" sz="1200">
                <a:ea typeface="맑은 고딕"/>
              </a:rPr>
              <a:t>-1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537FB3-1B24-42AB-A509-F0FCCEE64A03}"/>
              </a:ext>
            </a:extLst>
          </p:cNvPr>
          <p:cNvSpPr/>
          <p:nvPr/>
        </p:nvSpPr>
        <p:spPr>
          <a:xfrm>
            <a:off x="3243580" y="5675585"/>
            <a:ext cx="597477" cy="27709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ea typeface="맑은 고딕"/>
              </a:rPr>
              <a:t>3</a:t>
            </a:r>
            <a:r>
              <a:rPr lang="ko-KR" altLang="en-US" sz="1200">
                <a:ea typeface="맑은 고딕"/>
              </a:rPr>
              <a:t>-</a:t>
            </a:r>
            <a:r>
              <a:rPr lang="en-US" altLang="ko-KR" sz="1200">
                <a:ea typeface="맑은 고딕"/>
              </a:rPr>
              <a:t>2</a:t>
            </a:r>
            <a:endParaRPr lang="ko-KR" altLang="en-US" sz="1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7827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3A21F-FEC8-8F3A-335D-F2050DA5E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F8DF7BB5-AB45-8B55-AAA8-CC5E980DF5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155760"/>
              </p:ext>
            </p:extLst>
          </p:nvPr>
        </p:nvGraphicFramePr>
        <p:xfrm>
          <a:off x="11630" y="-11630"/>
          <a:ext cx="12193635" cy="686963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56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1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9845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UI </a:t>
                      </a:r>
                      <a:r>
                        <a:rPr kumimoji="1" lang="ko-KR" altLang="en-US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설계서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45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Project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명</a:t>
                      </a: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kumimoji="1" lang="en-US" altLang="ko-KR" sz="1000" b="0" i="0" u="none" strike="noStrike" cap="none" spc="0" normalizeH="0" baseline="0" noProof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AI</a:t>
                      </a:r>
                      <a:r>
                        <a:rPr kumimoji="1" lang="ko-KR" altLang="en-US" sz="1000" b="0" i="0" u="none" strike="noStrike" cap="none" spc="0" normalizeH="0" baseline="0" noProof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를</a:t>
                      </a:r>
                      <a:r>
                        <a:rPr kumimoji="1" lang="ko-KR" altLang="en-US" sz="1000" b="0" i="0" u="none" strike="noStrike" cap="none" spc="0" normalizeH="0" baseline="0" noProof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 활용한 혐오 컨텐츠 탐지 시스템</a:t>
                      </a:r>
                      <a:endParaRPr kumimoji="1" lang="ko-KR" sz="1000" b="0" i="0" u="none" strike="noStrike" cap="none" spc="0" normalizeH="0" baseline="0" noProof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화면 </a:t>
                      </a: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ID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Board</a:t>
                      </a:r>
                      <a:endParaRPr kumimoji="1" lang="ko-KR" altLang="ko-KR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서버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WEB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845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화면경로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강원교육튼튼"/>
                          <a:ea typeface="강원교육튼튼"/>
                        </a:rPr>
                        <a:t>/</a:t>
                      </a:r>
                      <a:r>
                        <a:rPr lang="en-US" altLang="ko-KR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강원교육튼튼"/>
                          <a:ea typeface="강원교육튼튼"/>
                        </a:rPr>
                        <a:t>board</a:t>
                      </a:r>
                      <a:endParaRPr kumimoji="1" lang="ko-KR" altLang="en-US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강원교육튼튼"/>
                        <a:ea typeface="강원교육튼튼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화면명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Task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 게시판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1.0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45">
                <a:tc gridSpan="5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강원교육튼튼"/>
                          <a:ea typeface="강원교육튼튼"/>
                        </a:rPr>
                        <a:t>화면 구성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강원교육튼튼"/>
                          <a:ea typeface="강원교육튼튼"/>
                        </a:rPr>
                        <a:t>화면 설명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404">
                <a:tc rowSpan="4"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#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강원교육튼튼"/>
                          <a:ea typeface="강원교육튼튼"/>
                        </a:rPr>
                        <a:t>로그인 후 </a:t>
                      </a:r>
                      <a:r>
                        <a:rPr lang="ko-KR" altLang="en-US" sz="1100" b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강원교육튼튼"/>
                          <a:ea typeface="강원교육튼튼"/>
                        </a:rPr>
                        <a:t>Task</a:t>
                      </a: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강원교육튼튼"/>
                          <a:ea typeface="강원교육튼튼"/>
                        </a:rPr>
                        <a:t> 게시판 화면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104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1</a:t>
                      </a:r>
                    </a:p>
                    <a:p>
                      <a:pPr marL="0" marR="0" lvl="0" indent="0" algn="ctr" defTabSz="1279525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Task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게시판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-   1. In progress :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현재 진행 중인 프로젝트 확인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2. To do :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앞으로 진행할 프로젝트 확인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플러스 버튼 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새로운 프로젝트 생성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•••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 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프로젝트 수정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8567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2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1) 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사이드 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nav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0" i="0" u="none" strike="noStrike" noProof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(</a:t>
                      </a:r>
                      <a:r>
                        <a:rPr lang="ko-KR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로그인 되어있을 시) 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 프로필 사진을 누르면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nav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 보이고 이를 통해</a:t>
                      </a:r>
                      <a:r>
                        <a:rPr lang="ko-KR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다양한 서비스를 이용할 수 있음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1.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프로필 페이지로 이동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개인 정보 확인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..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등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2.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알림 페이지로 이동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업로드 한 파일 완료 알림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..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등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3. Dark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mode on/off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기능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06188"/>
                  </a:ext>
                </a:extLst>
              </a:tr>
              <a:tr h="1106237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3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endParaRPr lang="en-US" altLang="ko-KR" sz="10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완료된 </a:t>
                      </a:r>
                      <a:r>
                        <a:rPr lang="ko-KR" altLang="en-US" sz="10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Tasks</a:t>
                      </a:r>
                      <a:r>
                        <a:rPr lang="ko-KR" altLang="en-US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게시판</a:t>
                      </a:r>
                      <a:endParaRPr lang="en-US" altLang="ko-KR" sz="10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완료된 프로젝트들을 볼 수 있는 게시판</a:t>
                      </a:r>
                      <a:endParaRPr lang="en-US" altLang="ko-KR" sz="10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10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9597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21B5CB1-2B1E-D6F6-1C08-42E72B4C7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6"/>
          <a:stretch/>
        </p:blipFill>
        <p:spPr>
          <a:xfrm>
            <a:off x="304340" y="4253"/>
            <a:ext cx="1309101" cy="3226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F0736F7-9EBC-465D-980C-F1EB7CC64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40" y="3520874"/>
            <a:ext cx="4291213" cy="31586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A393EE-6264-46AC-A515-96ECA2934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197" y="1922310"/>
            <a:ext cx="4615606" cy="33754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E3BAF9-685B-420A-A0AD-06275D1A97F6}"/>
              </a:ext>
            </a:extLst>
          </p:cNvPr>
          <p:cNvSpPr/>
          <p:nvPr/>
        </p:nvSpPr>
        <p:spPr>
          <a:xfrm>
            <a:off x="4240266" y="2230391"/>
            <a:ext cx="517632" cy="246099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477F34-DC82-4E01-9B5C-B3CCF1D53141}"/>
              </a:ext>
            </a:extLst>
          </p:cNvPr>
          <p:cNvSpPr/>
          <p:nvPr/>
        </p:nvSpPr>
        <p:spPr>
          <a:xfrm>
            <a:off x="5694864" y="2216366"/>
            <a:ext cx="517632" cy="246099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</a:t>
            </a:r>
            <a:r>
              <a:rPr lang="en-US" altLang="ko-KR" sz="1200">
                <a:ea typeface="맑은 고딕"/>
              </a:rPr>
              <a:t>2</a:t>
            </a:r>
            <a:endParaRPr lang="ko-KR" altLang="en-US" sz="1200"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B8F415-663C-46F3-88C5-82435C70AA4C}"/>
              </a:ext>
            </a:extLst>
          </p:cNvPr>
          <p:cNvSpPr/>
          <p:nvPr/>
        </p:nvSpPr>
        <p:spPr>
          <a:xfrm>
            <a:off x="7409157" y="2064621"/>
            <a:ext cx="517632" cy="246099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ea typeface="맑은 고딕"/>
              </a:rPr>
              <a:t>2-1</a:t>
            </a:r>
            <a:endParaRPr lang="ko-KR" altLang="en-US" sz="1200"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3559F0-1262-4BC9-A897-73270E6BCA11}"/>
              </a:ext>
            </a:extLst>
          </p:cNvPr>
          <p:cNvSpPr/>
          <p:nvPr/>
        </p:nvSpPr>
        <p:spPr>
          <a:xfrm>
            <a:off x="7096155" y="2453030"/>
            <a:ext cx="517632" cy="246099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ea typeface="맑은 고딕"/>
              </a:rPr>
              <a:t>2-2</a:t>
            </a:r>
            <a:endParaRPr lang="ko-KR" altLang="en-US" sz="1200"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B0D0B9-B2C1-4F8A-A671-AF763349F40D}"/>
              </a:ext>
            </a:extLst>
          </p:cNvPr>
          <p:cNvSpPr/>
          <p:nvPr/>
        </p:nvSpPr>
        <p:spPr>
          <a:xfrm>
            <a:off x="7096155" y="4149590"/>
            <a:ext cx="517632" cy="246099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ea typeface="맑은 고딕"/>
              </a:rPr>
              <a:t>2-3</a:t>
            </a:r>
            <a:endParaRPr lang="ko-KR" altLang="en-US" sz="1200">
              <a:ea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1D298A-7F4C-4714-B9E6-62982E471BB7}"/>
              </a:ext>
            </a:extLst>
          </p:cNvPr>
          <p:cNvSpPr/>
          <p:nvPr/>
        </p:nvSpPr>
        <p:spPr>
          <a:xfrm>
            <a:off x="193608" y="3381346"/>
            <a:ext cx="517632" cy="246099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ea typeface="맑은 고딕"/>
              </a:rPr>
              <a:t>3</a:t>
            </a:r>
            <a:endParaRPr lang="ko-KR" altLang="en-US" sz="1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6396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>
          <a:extLst>
            <a:ext uri="{FF2B5EF4-FFF2-40B4-BE49-F238E27FC236}">
              <a16:creationId xmlns:a16="http://schemas.microsoft.com/office/drawing/2014/main" id="{F93D2097-9BD5-C95A-8EF6-82C60DDB5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5d807d25a_29_63">
            <a:extLst>
              <a:ext uri="{FF2B5EF4-FFF2-40B4-BE49-F238E27FC236}">
                <a16:creationId xmlns:a16="http://schemas.microsoft.com/office/drawing/2014/main" id="{ECCC893E-BD9D-AB10-47E8-5BD8FEB31CA4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심의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en-US" alt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Weekly Scrum Template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6" name="Google Shape;406;g1b5d807d25a_29_63">
            <a:extLst>
              <a:ext uri="{FF2B5EF4-FFF2-40B4-BE49-F238E27FC236}">
                <a16:creationId xmlns:a16="http://schemas.microsoft.com/office/drawing/2014/main" id="{C50CA14F-80FF-29B9-0904-B1C0F07A39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Google Shape;516;g1b5d807d25a_29_172">
            <a:extLst>
              <a:ext uri="{FF2B5EF4-FFF2-40B4-BE49-F238E27FC236}">
                <a16:creationId xmlns:a16="http://schemas.microsoft.com/office/drawing/2014/main" id="{F3D0415A-17B0-325E-4E1C-4E911395F3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771608"/>
              </p:ext>
            </p:extLst>
          </p:nvPr>
        </p:nvGraphicFramePr>
        <p:xfrm>
          <a:off x="696000" y="1370395"/>
          <a:ext cx="10800001" cy="496031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56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806">
                  <a:extLst>
                    <a:ext uri="{9D8B030D-6E8A-4147-A177-3AD203B41FA5}">
                      <a16:colId xmlns:a16="http://schemas.microsoft.com/office/drawing/2014/main" val="1023541757"/>
                    </a:ext>
                  </a:extLst>
                </a:gridCol>
                <a:gridCol w="3047806">
                  <a:extLst>
                    <a:ext uri="{9D8B030D-6E8A-4147-A177-3AD203B41FA5}">
                      <a16:colId xmlns:a16="http://schemas.microsoft.com/office/drawing/2014/main" val="963403687"/>
                    </a:ext>
                  </a:extLst>
                </a:gridCol>
              </a:tblGrid>
              <a:tr h="4526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분야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이번주 한 일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차주 계획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이슈 사항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5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</a:rPr>
                        <a:t>Web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Figma UI/UX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 설계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과제 발굴 및 구체화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UI/UX 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5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AI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모델 탐색 및 구상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과제 발굴 및 구체화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모델 설계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 구현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튜닝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5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 err="1">
                          <a:solidFill>
                            <a:schemeClr val="tx1"/>
                          </a:solidFill>
                        </a:rPr>
                        <a:t>백엔드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데이터베이스 설계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과제 발굴 및 구체화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Back-end(Python, Spring Boot)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설계 및 구현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5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과제 발굴 및 구체화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수집 및 정제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혐오 표현 관련 데이터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1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발표 및 자료 작성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400" u="none" strike="noStrike" cap="none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sym typeface="Malgun Gothic"/>
                        </a:rPr>
                        <a:t>아키텍처 정의서</a:t>
                      </a:r>
                      <a:r>
                        <a:rPr lang="en-US" altLang="ko-KR" sz="1400" u="none" strike="noStrike" cap="none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400" u="none" strike="noStrike" cap="none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sym typeface="Malgun Gothic"/>
                        </a:rPr>
                        <a:t>서비스 플로우</a:t>
                      </a:r>
                      <a:r>
                        <a:rPr lang="en-US" altLang="ko-KR" sz="1400" u="none" strike="noStrike" cap="none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sym typeface="Malgun Gothic"/>
                        </a:rPr>
                        <a:t>, ERD, UI/UX </a:t>
                      </a:r>
                      <a:r>
                        <a:rPr lang="ko-KR" altLang="en-US" sz="1400" u="none" strike="noStrike" cap="none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sym typeface="Malgun Gothic"/>
                        </a:rPr>
                        <a:t>설계서 작성</a:t>
                      </a:r>
                      <a:endParaRPr lang="ko-KR" altLang="en-US" sz="14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Tx/>
                        <a:buSzPts val="1100"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highlight>
                            <a:srgbClr val="FFFFFF"/>
                          </a:highlight>
                        </a:rPr>
                        <a:t>타당성 검토서 작성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Tx/>
                        <a:buSzPts val="1100"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없음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Google Shape;394;g1b5d807d25a_29_53">
            <a:extLst>
              <a:ext uri="{FF2B5EF4-FFF2-40B4-BE49-F238E27FC236}">
                <a16:creationId xmlns:a16="http://schemas.microsoft.com/office/drawing/2014/main" id="{16C2CDC0-34BC-0214-14F7-56BF0A0693D9}"/>
              </a:ext>
            </a:extLst>
          </p:cNvPr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396;g1b5d807d25a_29_53">
            <a:extLst>
              <a:ext uri="{FF2B5EF4-FFF2-40B4-BE49-F238E27FC236}">
                <a16:creationId xmlns:a16="http://schemas.microsoft.com/office/drawing/2014/main" id="{B612656A-E03D-FA97-8848-A6A209A84461}"/>
              </a:ext>
            </a:extLst>
          </p:cNvPr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Weekly Scrum Template(2</a:t>
            </a:r>
            <a:r>
              <a:rPr lang="ko-KR" altLang="en-US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주차</a:t>
            </a: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) </a:t>
            </a:r>
            <a:endParaRPr sz="1800"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770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394;g1b5d807d25a_29_53">
            <a:extLst>
              <a:ext uri="{FF2B5EF4-FFF2-40B4-BE49-F238E27FC236}">
                <a16:creationId xmlns:a16="http://schemas.microsoft.com/office/drawing/2014/main" id="{F9CE0820-89E9-F018-8B7C-05FFF0288F61}"/>
              </a:ext>
            </a:extLst>
          </p:cNvPr>
          <p:cNvCxnSpPr/>
          <p:nvPr/>
        </p:nvCxnSpPr>
        <p:spPr>
          <a:xfrm>
            <a:off x="798160" y="839419"/>
            <a:ext cx="0" cy="369557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396;g1b5d807d25a_29_53">
            <a:extLst>
              <a:ext uri="{FF2B5EF4-FFF2-40B4-BE49-F238E27FC236}">
                <a16:creationId xmlns:a16="http://schemas.microsoft.com/office/drawing/2014/main" id="{38688971-FA9A-1106-B724-87F6396C3A13}"/>
              </a:ext>
            </a:extLst>
          </p:cNvPr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8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조별 과제 정의서</a:t>
            </a:r>
            <a:endParaRPr sz="18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" name="Google Shape;405;g1b5d807d25a_29_63">
            <a:extLst>
              <a:ext uri="{FF2B5EF4-FFF2-40B4-BE49-F238E27FC236}">
                <a16:creationId xmlns:a16="http://schemas.microsoft.com/office/drawing/2014/main" id="{9E15AAA9-6A18-B5C4-A99F-A84DAFF204AC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심의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조별 과제 정의서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EF17221-3E3D-4127-95FA-64E9D7D9A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25481"/>
              </p:ext>
            </p:extLst>
          </p:nvPr>
        </p:nvGraphicFramePr>
        <p:xfrm>
          <a:off x="798160" y="1358900"/>
          <a:ext cx="10868026" cy="5143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09121">
                  <a:extLst>
                    <a:ext uri="{9D8B030D-6E8A-4147-A177-3AD203B41FA5}">
                      <a16:colId xmlns:a16="http://schemas.microsoft.com/office/drawing/2014/main" val="2545788796"/>
                    </a:ext>
                  </a:extLst>
                </a:gridCol>
                <a:gridCol w="3024892">
                  <a:extLst>
                    <a:ext uri="{9D8B030D-6E8A-4147-A177-3AD203B41FA5}">
                      <a16:colId xmlns:a16="http://schemas.microsoft.com/office/drawing/2014/main" val="3031294684"/>
                    </a:ext>
                  </a:extLst>
                </a:gridCol>
                <a:gridCol w="2483373">
                  <a:extLst>
                    <a:ext uri="{9D8B030D-6E8A-4147-A177-3AD203B41FA5}">
                      <a16:colId xmlns:a16="http://schemas.microsoft.com/office/drawing/2014/main" val="3139488910"/>
                    </a:ext>
                  </a:extLst>
                </a:gridCol>
                <a:gridCol w="2950640">
                  <a:extLst>
                    <a:ext uri="{9D8B030D-6E8A-4147-A177-3AD203B41FA5}">
                      <a16:colId xmlns:a16="http://schemas.microsoft.com/office/drawing/2014/main" val="4039101438"/>
                    </a:ext>
                  </a:extLst>
                </a:gridCol>
              </a:tblGrid>
              <a:tr h="482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 </a:t>
                      </a:r>
                      <a:endParaRPr sz="14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[AI]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대구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경북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반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23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조​</a:t>
                      </a:r>
                      <a:endParaRPr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선정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BM</a:t>
                      </a:r>
                      <a:endParaRPr sz="14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AI </a:t>
                      </a:r>
                      <a:r>
                        <a:rPr lang="ko-KR" altLang="en-US" sz="14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어시스턴트</a:t>
                      </a:r>
                      <a:endParaRPr lang="ko-KR" altLang="ko-KR" sz="14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755832"/>
                  </a:ext>
                </a:extLst>
              </a:tr>
              <a:tr h="4433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조원 성명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곽동규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400" u="none" strike="noStrike" cap="none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남궁근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u="none" strike="noStrike" cap="none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류희현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유현주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u="none" strike="noStrike" cap="none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송정헌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52242"/>
                  </a:ext>
                </a:extLst>
              </a:tr>
              <a:tr h="4433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과제명</a:t>
                      </a:r>
                      <a:endParaRPr sz="14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활용한 혐오 컨텐츠 탐지 시스템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51117"/>
                  </a:ext>
                </a:extLst>
              </a:tr>
              <a:tr h="13228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서비스 내용</a:t>
                      </a:r>
                      <a:b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4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기능</a:t>
                      </a:r>
                      <a:r>
                        <a:rPr lang="en-US" altLang="ko-KR" sz="14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포함</a:t>
                      </a:r>
                      <a:r>
                        <a:rPr lang="en-US" altLang="ko-KR" sz="14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  </a:t>
                      </a:r>
                      <a:r>
                        <a:rPr lang="ko-KR" altLang="en-US" sz="1400" dirty="0"/>
                        <a:t>다양한 혐오 표현을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모델에 학습시켜 텍스트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영상 콘텐츠에서 혐오 표현을 자동으로 감지하고 분류하여 심각도를 평가</a:t>
                      </a:r>
                      <a:endParaRPr lang="en-US" altLang="ko-KR" sz="1400" dirty="0"/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  </a:t>
                      </a:r>
                      <a:r>
                        <a:rPr lang="ko-KR" altLang="en-US" sz="1400" dirty="0"/>
                        <a:t>여러 국가와 문화에서 사용되는 표현들이 서로 다르게 해석될 수 있는 부분을 미리 감지</a:t>
                      </a:r>
                      <a:endParaRPr lang="en-US" altLang="ko-KR" sz="1400" dirty="0"/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  </a:t>
                      </a:r>
                      <a:r>
                        <a:rPr lang="ko-KR" altLang="en-US" sz="1400" dirty="0"/>
                        <a:t>혐오 콘텐츠 분석 데이터를 저장해 데이터베이스를 구축하고 혐오 표현 트렌드 모니터링</a:t>
                      </a:r>
                      <a:endParaRPr lang="en-US" altLang="ko-KR" sz="1400" dirty="0"/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  </a:t>
                      </a:r>
                      <a:r>
                        <a:rPr lang="ko-KR" altLang="en-US" sz="1400" dirty="0"/>
                        <a:t>다국어 혐오 표현 콘텐츠를 감지하고 분석</a:t>
                      </a:r>
                      <a:endParaRPr lang="en-US" altLang="ko-KR" sz="14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56433"/>
                  </a:ext>
                </a:extLst>
              </a:tr>
              <a:tr h="4325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목표 고객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마케팅 에이전시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기업 마케팅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홍보팀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콘텐츠 제작사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701318458"/>
                  </a:ext>
                </a:extLst>
              </a:tr>
              <a:tr h="83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 선정 배경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최근 기업의 마케팅 콘텐츠에서 혐오 표현 발견이 사회적 이슈로 대두되고 있다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하지만 계속 다양해지는 혐오 표현을 수동으로 분석하기에는 비용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시간 등의 한계점이 있다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그러므로 이러한 문제점을 사전에 자동으로 탐지하여 방지할 수 있는 시스템이 필요하다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16292737"/>
                  </a:ext>
                </a:extLst>
              </a:tr>
              <a:tr h="348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활용 데이터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혐오 표현 텍스트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영상 데이터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300628233"/>
                  </a:ext>
                </a:extLst>
              </a:tr>
              <a:tr h="835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기대효과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혐오 콘텐츠 분석 비용 절감 및 효율성 향상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일관된 기준의 콘텐츠 필터링 가능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혐오 표현을 사전 탐지하여 예방함으로 기업 브랜드 이미지 보호</a:t>
                      </a:r>
                      <a:endParaRPr lang="en-US" altLang="ko-KR" sz="14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9119378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Google Shape;516;g1b5d807d25a_29_172">
            <a:extLst>
              <a:ext uri="{FF2B5EF4-FFF2-40B4-BE49-F238E27FC236}">
                <a16:creationId xmlns:a16="http://schemas.microsoft.com/office/drawing/2014/main" id="{92275746-D81E-AC13-3E6B-92854DA9F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975946"/>
              </p:ext>
            </p:extLst>
          </p:nvPr>
        </p:nvGraphicFramePr>
        <p:xfrm>
          <a:off x="696002" y="3421046"/>
          <a:ext cx="10800000" cy="29466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8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58">
                  <a:extLst>
                    <a:ext uri="{9D8B030D-6E8A-4147-A177-3AD203B41FA5}">
                      <a16:colId xmlns:a16="http://schemas.microsoft.com/office/drawing/2014/main" val="919090943"/>
                    </a:ext>
                  </a:extLst>
                </a:gridCol>
                <a:gridCol w="3739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992">
                  <a:extLst>
                    <a:ext uri="{9D8B030D-6E8A-4147-A177-3AD203B41FA5}">
                      <a16:colId xmlns:a16="http://schemas.microsoft.com/office/drawing/2014/main" val="854280500"/>
                    </a:ext>
                  </a:extLst>
                </a:gridCol>
                <a:gridCol w="3698240">
                  <a:extLst>
                    <a:ext uri="{9D8B030D-6E8A-4147-A177-3AD203B41FA5}">
                      <a16:colId xmlns:a16="http://schemas.microsoft.com/office/drawing/2014/main" val="1066953812"/>
                    </a:ext>
                  </a:extLst>
                </a:gridCol>
                <a:gridCol w="675602">
                  <a:extLst>
                    <a:ext uri="{9D8B030D-6E8A-4147-A177-3AD203B41FA5}">
                      <a16:colId xmlns:a16="http://schemas.microsoft.com/office/drawing/2014/main" val="2027995210"/>
                    </a:ext>
                  </a:extLst>
                </a:gridCol>
              </a:tblGrid>
              <a:tr h="315000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 err="1">
                          <a:solidFill>
                            <a:schemeClr val="tx1"/>
                          </a:solidFill>
                        </a:rPr>
                        <a:t>주차별</a:t>
                      </a: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 세부</a:t>
                      </a:r>
                      <a:endParaRPr lang="en-US" altLang="ko-KR" sz="1400" b="1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일정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83136" marR="83136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주요 수행 과업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일정</a:t>
                      </a:r>
                      <a:r>
                        <a:rPr lang="en-US" altLang="ko-KR" sz="1400" b="1" u="none" strike="noStrike" cap="none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기한</a:t>
                      </a:r>
                      <a:r>
                        <a:rPr lang="en-US" altLang="ko-KR" sz="1400" b="1" u="none" strike="noStrike" cap="none">
                          <a:solidFill>
                            <a:schemeClr val="tx1"/>
                          </a:solidFill>
                        </a:rPr>
                        <a:t>)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주요활동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비고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u="none" strike="noStrike" cap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과제 발굴 및 구체화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과제 심의서 작성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</a:rPr>
                        <a:t>2025.1.03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프로젝트 아이디어 회의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077757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과제 발굴 및 구체화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과제 심의서 작성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</a:rPr>
                        <a:t>2025.1.13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아이디어 확정 및 구조 설계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과제 심의서 작성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타당성 검토서 작성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프로젝트 구현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tx1"/>
                          </a:solidFill>
                        </a:rPr>
                        <a:t>2025.1.17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타당성 검토 제출물 작성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데이터 수집 및 정제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</a:rPr>
                        <a:t>프로젝트 구현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 프로토타입 구현 및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2025.1.14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프로젝트 모듈 구현 및 연결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데이터베이스 구현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프로토타입 테스트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u="none" strike="noStrike" cap="none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기능 고도화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피드백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품질 평가서 작성</a:t>
                      </a:r>
                      <a:endParaRPr sz="12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2025.1.31</a:t>
                      </a:r>
                      <a:endParaRPr sz="12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기능 고도화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오류 수정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품질 평가서 작성</a:t>
                      </a:r>
                      <a:endParaRPr sz="12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u="none" strike="noStrike" cap="none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피드백 반영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최종 결과물 완성</a:t>
                      </a:r>
                      <a:endParaRPr sz="12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2025.2.07</a:t>
                      </a:r>
                      <a:endParaRPr sz="12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오류 수정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프로젝트 완성 및 배포</a:t>
                      </a:r>
                      <a:endParaRPr sz="12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96556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u="none" strike="noStrike" cap="none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발표 자료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결과물 정리</a:t>
                      </a:r>
                      <a:endParaRPr sz="12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2025.2.14</a:t>
                      </a:r>
                      <a:endParaRPr sz="12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최종 영상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PPT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제작 및 제출</a:t>
                      </a:r>
                      <a:endParaRPr sz="12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160070"/>
                  </a:ext>
                </a:extLst>
              </a:tr>
            </a:tbl>
          </a:graphicData>
        </a:graphic>
      </p:graphicFrame>
      <p:sp>
        <p:nvSpPr>
          <p:cNvPr id="4" name="Google Shape;405;g1b5d807d25a_29_63">
            <a:extLst>
              <a:ext uri="{FF2B5EF4-FFF2-40B4-BE49-F238E27FC236}">
                <a16:creationId xmlns:a16="http://schemas.microsoft.com/office/drawing/2014/main" id="{938E3A06-C22A-3DE5-C688-D37030FB2272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심의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조별 과제 정의서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Google Shape;516;g1b5d807d25a_29_172">
            <a:extLst>
              <a:ext uri="{FF2B5EF4-FFF2-40B4-BE49-F238E27FC236}">
                <a16:creationId xmlns:a16="http://schemas.microsoft.com/office/drawing/2014/main" id="{66739953-362C-8F3A-DF1A-99A93285C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90746"/>
              </p:ext>
            </p:extLst>
          </p:nvPr>
        </p:nvGraphicFramePr>
        <p:xfrm>
          <a:off x="696002" y="1128584"/>
          <a:ext cx="10799998" cy="1828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17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0">
                  <a:extLst>
                    <a:ext uri="{9D8B030D-6E8A-4147-A177-3AD203B41FA5}">
                      <a16:colId xmlns:a16="http://schemas.microsoft.com/office/drawing/2014/main" val="2153951067"/>
                    </a:ext>
                  </a:extLst>
                </a:gridCol>
                <a:gridCol w="1247770">
                  <a:extLst>
                    <a:ext uri="{9D8B030D-6E8A-4147-A177-3AD203B41FA5}">
                      <a16:colId xmlns:a16="http://schemas.microsoft.com/office/drawing/2014/main" val="3187739439"/>
                    </a:ext>
                  </a:extLst>
                </a:gridCol>
                <a:gridCol w="1247770">
                  <a:extLst>
                    <a:ext uri="{9D8B030D-6E8A-4147-A177-3AD203B41FA5}">
                      <a16:colId xmlns:a16="http://schemas.microsoft.com/office/drawing/2014/main" val="22892382"/>
                    </a:ext>
                  </a:extLst>
                </a:gridCol>
                <a:gridCol w="1247770">
                  <a:extLst>
                    <a:ext uri="{9D8B030D-6E8A-4147-A177-3AD203B41FA5}">
                      <a16:colId xmlns:a16="http://schemas.microsoft.com/office/drawing/2014/main" val="204249842"/>
                    </a:ext>
                  </a:extLst>
                </a:gridCol>
                <a:gridCol w="1247770">
                  <a:extLst>
                    <a:ext uri="{9D8B030D-6E8A-4147-A177-3AD203B41FA5}">
                      <a16:colId xmlns:a16="http://schemas.microsoft.com/office/drawing/2014/main" val="3547285047"/>
                    </a:ext>
                  </a:extLst>
                </a:gridCol>
                <a:gridCol w="1247770">
                  <a:extLst>
                    <a:ext uri="{9D8B030D-6E8A-4147-A177-3AD203B41FA5}">
                      <a16:colId xmlns:a16="http://schemas.microsoft.com/office/drawing/2014/main" val="2254565654"/>
                    </a:ext>
                  </a:extLst>
                </a:gridCol>
                <a:gridCol w="1247770">
                  <a:extLst>
                    <a:ext uri="{9D8B030D-6E8A-4147-A177-3AD203B41FA5}">
                      <a16:colId xmlns:a16="http://schemas.microsoft.com/office/drawing/2014/main" val="1217858123"/>
                    </a:ext>
                  </a:extLst>
                </a:gridCol>
              </a:tblGrid>
              <a:tr h="28000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 err="1">
                          <a:solidFill>
                            <a:schemeClr val="tx1"/>
                          </a:solidFill>
                        </a:rPr>
                        <a:t>조원별</a:t>
                      </a:r>
                      <a:endParaRPr lang="en-US" altLang="ko-KR" sz="1400" b="1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</a:rPr>
                        <a:t>R&amp;R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 err="1">
                          <a:solidFill>
                            <a:schemeClr val="tx1"/>
                          </a:solidFill>
                        </a:rPr>
                        <a:t>조원명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</a:rPr>
                        <a:t>FE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tx1"/>
                          </a:solidFill>
                        </a:rPr>
                        <a:t>BE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데이터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모델링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영상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</a:rPr>
                        <a:t>ppt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발표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곽동규</a:t>
                      </a:r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sym typeface="Arial"/>
                        </a:rPr>
                        <a:t>O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O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sym typeface="Arial"/>
                        </a:rPr>
                        <a:t>O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95807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송정헌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sym typeface="Arial"/>
                        </a:rPr>
                        <a:t>O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sym typeface="Arial"/>
                        </a:rPr>
                        <a:t>O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sym typeface="Arial"/>
                        </a:rPr>
                        <a:t>O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류희현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sym typeface="Arial"/>
                        </a:rPr>
                        <a:t>O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sym typeface="Arial"/>
                        </a:rPr>
                        <a:t>O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917627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남궁근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sym typeface="Arial"/>
                        </a:rPr>
                        <a:t>O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sym typeface="Arial"/>
                        </a:rPr>
                        <a:t>O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sym typeface="Arial"/>
                        </a:rPr>
                        <a:t>O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sym typeface="Arial"/>
                        </a:rPr>
                        <a:t>O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유현주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sym typeface="Arial"/>
                        </a:rPr>
                        <a:t>O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sym typeface="Arial"/>
                        </a:rPr>
                        <a:t>O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sym typeface="Arial"/>
                        </a:rPr>
                        <a:t>O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sym typeface="Arial"/>
                        </a:rPr>
                        <a:t>O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6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98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1b5d807d25a_29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394;g1b5d807d25a_29_53">
            <a:extLst>
              <a:ext uri="{FF2B5EF4-FFF2-40B4-BE49-F238E27FC236}">
                <a16:creationId xmlns:a16="http://schemas.microsoft.com/office/drawing/2014/main" id="{2E7BFF1A-3B6F-8BD4-D44B-9C8F94D68CFE}"/>
              </a:ext>
            </a:extLst>
          </p:cNvPr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396;g1b5d807d25a_29_53">
            <a:extLst>
              <a:ext uri="{FF2B5EF4-FFF2-40B4-BE49-F238E27FC236}">
                <a16:creationId xmlns:a16="http://schemas.microsoft.com/office/drawing/2014/main" id="{0970A9AF-BF9C-F106-1FA9-65471137BB67}"/>
              </a:ext>
            </a:extLst>
          </p:cNvPr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8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아키텍처 정의서</a:t>
            </a:r>
            <a:endParaRPr sz="18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7" name="Google Shape;405;g1b5d807d25a_29_63">
            <a:extLst>
              <a:ext uri="{FF2B5EF4-FFF2-40B4-BE49-F238E27FC236}">
                <a16:creationId xmlns:a16="http://schemas.microsoft.com/office/drawing/2014/main" id="{1D5A9883-53D3-C1C6-6637-063A92667109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심의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아키텍처 정의서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1507169-8491-12EF-83F0-D42AFC9F7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07" y="1461259"/>
            <a:ext cx="11042585" cy="506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9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1b5d807d25a_29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50013"/>
              </p:ext>
            </p:extLst>
          </p:nvPr>
        </p:nvGraphicFramePr>
        <p:xfrm>
          <a:off x="431275" y="1308398"/>
          <a:ext cx="11283905" cy="413513"/>
        </p:xfrm>
        <a:graphic>
          <a:graphicData uri="http://schemas.openxmlformats.org/drawingml/2006/table">
            <a:tbl>
              <a:tblPr/>
              <a:tblGrid>
                <a:gridCol w="2066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서비스명</a:t>
                      </a:r>
                    </a:p>
                  </a:txBody>
                  <a:tcPr marL="91444" marR="91444" marT="45839" marB="4583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활용한 혐오 컨텐츠 탐지 시스템</a:t>
                      </a:r>
                    </a:p>
                  </a:txBody>
                  <a:tcPr marL="91444" marR="91444"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Group 188">
            <a:extLst>
              <a:ext uri="{FF2B5EF4-FFF2-40B4-BE49-F238E27FC236}">
                <a16:creationId xmlns:a16="http://schemas.microsoft.com/office/drawing/2014/main" id="{56268E0F-6747-4F61-A418-66810668A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31758"/>
              </p:ext>
            </p:extLst>
          </p:nvPr>
        </p:nvGraphicFramePr>
        <p:xfrm>
          <a:off x="454047" y="1794016"/>
          <a:ext cx="11283906" cy="4528963"/>
        </p:xfrm>
        <a:graphic>
          <a:graphicData uri="http://schemas.openxmlformats.org/drawingml/2006/table">
            <a:tbl>
              <a:tblPr/>
              <a:tblGrid>
                <a:gridCol w="121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044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서비스 흐름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919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20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서비스 플로우</a:t>
                      </a:r>
                      <a:endParaRPr kumimoji="1" lang="ko-KR" altLang="en-US" sz="20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1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" name="Google Shape;394;g1b5d807d25a_29_53">
            <a:extLst>
              <a:ext uri="{FF2B5EF4-FFF2-40B4-BE49-F238E27FC236}">
                <a16:creationId xmlns:a16="http://schemas.microsoft.com/office/drawing/2014/main" id="{A27943AB-EE07-B680-7877-9C37AE8AB565}"/>
              </a:ext>
            </a:extLst>
          </p:cNvPr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396;g1b5d807d25a_29_53">
            <a:extLst>
              <a:ext uri="{FF2B5EF4-FFF2-40B4-BE49-F238E27FC236}">
                <a16:creationId xmlns:a16="http://schemas.microsoft.com/office/drawing/2014/main" id="{21E66FD2-66B7-1225-25F6-8A64B390D4DF}"/>
              </a:ext>
            </a:extLst>
          </p:cNvPr>
          <p:cNvSpPr txBox="1"/>
          <p:nvPr/>
        </p:nvSpPr>
        <p:spPr>
          <a:xfrm>
            <a:off x="832470" y="834658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8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서비스 플로우</a:t>
            </a:r>
            <a:endParaRPr sz="18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" name="Google Shape;405;g1b5d807d25a_29_63">
            <a:extLst>
              <a:ext uri="{FF2B5EF4-FFF2-40B4-BE49-F238E27FC236}">
                <a16:creationId xmlns:a16="http://schemas.microsoft.com/office/drawing/2014/main" id="{CD166855-8906-C99A-D9FD-47D6B96C8D59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심의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플로우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81475A7-C6EB-4D1A-992A-DACD43FD9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879" y="2306321"/>
            <a:ext cx="8124919" cy="38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5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1b5d807d25a_29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Google Shape;394;g1b5d807d25a_29_53">
            <a:extLst>
              <a:ext uri="{FF2B5EF4-FFF2-40B4-BE49-F238E27FC236}">
                <a16:creationId xmlns:a16="http://schemas.microsoft.com/office/drawing/2014/main" id="{7FB3C1CF-1E77-825E-9259-643174A7A868}"/>
              </a:ext>
            </a:extLst>
          </p:cNvPr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396;g1b5d807d25a_29_53">
            <a:extLst>
              <a:ext uri="{FF2B5EF4-FFF2-40B4-BE49-F238E27FC236}">
                <a16:creationId xmlns:a16="http://schemas.microsoft.com/office/drawing/2014/main" id="{37D76D70-8012-B15B-4490-EF28C954882A}"/>
              </a:ext>
            </a:extLst>
          </p:cNvPr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8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ERD</a:t>
            </a:r>
            <a:endParaRPr sz="18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6" name="Google Shape;405;g1b5d807d25a_29_63">
            <a:extLst>
              <a:ext uri="{FF2B5EF4-FFF2-40B4-BE49-F238E27FC236}">
                <a16:creationId xmlns:a16="http://schemas.microsoft.com/office/drawing/2014/main" id="{3B7A09C6-0574-1B3A-FD14-41BBF632CF35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심의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en-US" alt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0839AFE3-1E1B-A462-9BCF-717311547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4270" y="610794"/>
            <a:ext cx="9943460" cy="61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3A21F-FEC8-8F3A-335D-F2050DA5E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F8DF7BB5-AB45-8B55-AAA8-CC5E980DF5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674155"/>
              </p:ext>
            </p:extLst>
          </p:nvPr>
        </p:nvGraphicFramePr>
        <p:xfrm>
          <a:off x="11630" y="-11630"/>
          <a:ext cx="12193635" cy="686963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56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1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9845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UI </a:t>
                      </a:r>
                      <a:r>
                        <a:rPr kumimoji="1" lang="ko-KR" altLang="en-US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설계서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45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Project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명</a:t>
                      </a: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kumimoji="1" lang="en-US" altLang="ko-KR" sz="1000" b="0" i="0" u="none" strike="noStrike" cap="none" spc="0" normalizeH="0" baseline="0" noProof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AI</a:t>
                      </a:r>
                      <a:r>
                        <a:rPr kumimoji="1" lang="ko-KR" altLang="en-US" sz="1000" b="0" i="0" u="none" strike="noStrike" cap="none" spc="0" normalizeH="0" baseline="0" noProof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를 활용한 혐오 컨텐츠 탐지 시스템</a:t>
                      </a:r>
                      <a:endParaRPr kumimoji="1" lang="ko-KR" sz="1000" b="0" i="0" u="none" strike="noStrike" cap="none" spc="0" normalizeH="0" baseline="0" noProof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화면 </a:t>
                      </a: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ID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ko-KR" sz="1100" b="0" i="0" u="none" strike="noStrike" cap="none" spc="0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Home</a:t>
                      </a:r>
                      <a:endParaRPr kumimoji="1" lang="ko-KR" altLang="ko-KR" sz="1100" b="0" i="0" u="none" strike="noStrike" cap="none" spc="0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서버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WEB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845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화면경로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강원교육튼튼"/>
                          <a:ea typeface="강원교육튼튼"/>
                        </a:rPr>
                        <a:t>/</a:t>
                      </a:r>
                      <a:r>
                        <a:rPr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강원교육튼튼"/>
                          <a:ea typeface="강원교육튼튼"/>
                        </a:rPr>
                        <a:t>home</a:t>
                      </a:r>
                      <a:endParaRPr kumimoji="1" lang="en-US" altLang="ko-KR" sz="1100" b="0" i="0" u="none" strike="noStrike" cap="none" spc="0" normalizeH="0" baseline="0" err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강원교육튼튼"/>
                        <a:ea typeface="강원교육튼튼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화면명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Home(Project 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게시판</a:t>
                      </a: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)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1.0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45">
                <a:tc gridSpan="5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강원교육튼튼"/>
                          <a:ea typeface="강원교육튼튼"/>
                        </a:rPr>
                        <a:t>화면 구성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강원교육튼튼"/>
                          <a:ea typeface="강원교육튼튼"/>
                        </a:rPr>
                        <a:t>화면 설명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404">
                <a:tc rowSpan="4"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#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강원교육튼튼"/>
                          <a:ea typeface="강원교육튼튼"/>
                        </a:rPr>
                        <a:t>로그인 후 프로젝트 게시판 화면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104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1</a:t>
                      </a:r>
                    </a:p>
                    <a:p>
                      <a:pPr marL="0" marR="0" lvl="0" indent="0" algn="ctr" defTabSz="1279525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프로젝트 게시판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-   1. In progress :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현재 진행 중인 프로젝트 확인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2. To do :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앞으로 진행할 프로젝트 확인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플러스 버튼 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새로운 프로젝트 생성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•••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 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프로젝트 수정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8567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2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1) 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사이드 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nav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0" i="0" u="none" strike="noStrike" noProof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(</a:t>
                      </a:r>
                      <a:r>
                        <a:rPr lang="ko-KR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로그인 되어있을 시) 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 프로필 사진을 누르면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nav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 보이고 이를 통해</a:t>
                      </a:r>
                      <a:r>
                        <a:rPr lang="ko-KR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다양한 서비스를 이용할 수 있음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1.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프로필 페이지로 이동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개인 정보 확인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..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등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2.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알림 페이지로 이동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업로드 한 파일 완료 알림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..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등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3. Dark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mode on/off 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기능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06188"/>
                  </a:ext>
                </a:extLst>
              </a:tr>
              <a:tr h="1106237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3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endParaRPr lang="en-US" altLang="ko-KR" sz="10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완료된 프로젝트 게시판</a:t>
                      </a:r>
                      <a:endParaRPr lang="en-US" altLang="ko-KR" sz="10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완료된 프로젝트들을 볼 수 있는 게시판</a:t>
                      </a:r>
                      <a:endParaRPr lang="en-US" altLang="ko-KR" sz="10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endParaRPr lang="en-US" altLang="ko-KR" sz="10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9597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21B5CB1-2B1E-D6F6-1C08-42E72B4C7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6"/>
          <a:stretch/>
        </p:blipFill>
        <p:spPr>
          <a:xfrm>
            <a:off x="304340" y="4253"/>
            <a:ext cx="1309101" cy="3226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F0736F7-9EBC-465D-980C-F1EB7CC64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40" y="3520874"/>
            <a:ext cx="4291213" cy="31586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A393EE-6264-46AC-A515-96ECA2934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197" y="1922310"/>
            <a:ext cx="4615606" cy="33754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E3BAF9-685B-420A-A0AD-06275D1A97F6}"/>
              </a:ext>
            </a:extLst>
          </p:cNvPr>
          <p:cNvSpPr/>
          <p:nvPr/>
        </p:nvSpPr>
        <p:spPr>
          <a:xfrm>
            <a:off x="4240266" y="2230391"/>
            <a:ext cx="517632" cy="246099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477F34-DC82-4E01-9B5C-B3CCF1D53141}"/>
              </a:ext>
            </a:extLst>
          </p:cNvPr>
          <p:cNvSpPr/>
          <p:nvPr/>
        </p:nvSpPr>
        <p:spPr>
          <a:xfrm>
            <a:off x="5694864" y="2216366"/>
            <a:ext cx="517632" cy="246099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1-</a:t>
            </a:r>
            <a:r>
              <a:rPr lang="en-US" altLang="ko-KR" sz="1200">
                <a:ea typeface="맑은 고딕"/>
              </a:rPr>
              <a:t>2</a:t>
            </a:r>
            <a:endParaRPr lang="ko-KR" altLang="en-US" sz="1200"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B8F415-663C-46F3-88C5-82435C70AA4C}"/>
              </a:ext>
            </a:extLst>
          </p:cNvPr>
          <p:cNvSpPr/>
          <p:nvPr/>
        </p:nvSpPr>
        <p:spPr>
          <a:xfrm>
            <a:off x="7409157" y="2064621"/>
            <a:ext cx="517632" cy="246099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ea typeface="맑은 고딕"/>
              </a:rPr>
              <a:t>2-1</a:t>
            </a:r>
            <a:endParaRPr lang="ko-KR" altLang="en-US" sz="1200"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3559F0-1262-4BC9-A897-73270E6BCA11}"/>
              </a:ext>
            </a:extLst>
          </p:cNvPr>
          <p:cNvSpPr/>
          <p:nvPr/>
        </p:nvSpPr>
        <p:spPr>
          <a:xfrm>
            <a:off x="7096155" y="2453030"/>
            <a:ext cx="517632" cy="246099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ea typeface="맑은 고딕"/>
              </a:rPr>
              <a:t>2-2</a:t>
            </a:r>
            <a:endParaRPr lang="ko-KR" altLang="en-US" sz="1200"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B0D0B9-B2C1-4F8A-A671-AF763349F40D}"/>
              </a:ext>
            </a:extLst>
          </p:cNvPr>
          <p:cNvSpPr/>
          <p:nvPr/>
        </p:nvSpPr>
        <p:spPr>
          <a:xfrm>
            <a:off x="7096155" y="4149590"/>
            <a:ext cx="517632" cy="246099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ea typeface="맑은 고딕"/>
              </a:rPr>
              <a:t>2-3</a:t>
            </a:r>
            <a:endParaRPr lang="ko-KR" altLang="en-US" sz="1200">
              <a:ea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1D298A-7F4C-4714-B9E6-62982E471BB7}"/>
              </a:ext>
            </a:extLst>
          </p:cNvPr>
          <p:cNvSpPr/>
          <p:nvPr/>
        </p:nvSpPr>
        <p:spPr>
          <a:xfrm>
            <a:off x="193608" y="3381346"/>
            <a:ext cx="517632" cy="246099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ea typeface="맑은 고딕"/>
              </a:rPr>
              <a:t>3</a:t>
            </a:r>
            <a:endParaRPr lang="ko-KR" altLang="en-US" sz="1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873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3A21F-FEC8-8F3A-335D-F2050DA5E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F8DF7BB5-AB45-8B55-AAA8-CC5E980DF528}"/>
              </a:ext>
            </a:extLst>
          </p:cNvPr>
          <p:cNvGraphicFramePr>
            <a:graphicFrameLocks/>
          </p:cNvGraphicFramePr>
          <p:nvPr/>
        </p:nvGraphicFramePr>
        <p:xfrm>
          <a:off x="11630" y="-11630"/>
          <a:ext cx="12193635" cy="692657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56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1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9367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UI </a:t>
                      </a:r>
                      <a:r>
                        <a:rPr kumimoji="1" lang="ko-KR" altLang="en-US" sz="16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설계서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27173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670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Project</a:t>
                      </a: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명</a:t>
                      </a:r>
                      <a:endParaRPr kumimoji="1" lang="en-US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kumimoji="1" lang="en-US" altLang="ko-KR" sz="1000" b="0" i="0" u="none" strike="noStrike" cap="none" spc="0" normalizeH="0" baseline="0" noProof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AI</a:t>
                      </a:r>
                      <a:r>
                        <a:rPr kumimoji="1" lang="ko-KR" altLang="en-US" sz="1000" b="0" i="0" u="none" strike="noStrike" cap="none" spc="0" normalizeH="0" baseline="0" noProof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를</a:t>
                      </a:r>
                      <a:r>
                        <a:rPr kumimoji="1" lang="ko-KR" altLang="en-US" sz="1000" b="0" i="0" u="none" strike="noStrike" cap="none" spc="0" normalizeH="0" baseline="0" noProof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Wingdings 3" pitchFamily="18" charset="2"/>
                        </a:rPr>
                        <a:t> 활용한 혐오 컨텐츠 탐지 시스템</a:t>
                      </a:r>
                      <a:endParaRPr kumimoji="1" lang="ko-KR" sz="1000" b="0" i="0" u="none" strike="noStrike" cap="none" spc="0" normalizeH="0" baseline="0" noProof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화면 </a:t>
                      </a:r>
                      <a:r>
                        <a:rPr kumimoji="1" lang="en-US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ID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ko-KR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Welcome</a:t>
                      </a:r>
                      <a:r>
                        <a:rPr lang="ko-KR" altLang="ko-KR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                                                                                                                                          </a:t>
                      </a:r>
                      <a:endParaRPr kumimoji="1" lang="ko-KR" altLang="ko-KR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서버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WEB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670"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화면경로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강원교육튼튼"/>
                          <a:ea typeface="강원교육튼튼"/>
                        </a:rPr>
                        <a:t>/(</a:t>
                      </a:r>
                      <a:r>
                        <a:rPr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강원교육튼튼"/>
                          <a:ea typeface="강원교육튼튼"/>
                        </a:rPr>
                        <a:t>Root</a:t>
                      </a: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latin typeface="강원교육튼튼"/>
                          <a:ea typeface="강원교육튼튼"/>
                        </a:rPr>
                        <a:t>)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강원교육튼튼"/>
                        <a:ea typeface="강원교육튼튼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화면명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Welcome</a:t>
                      </a: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 </a:t>
                      </a:r>
                      <a:r>
                        <a:rPr lang="ko-KR" altLang="en-US" sz="1100" b="0" i="0" u="none" strike="noStrike" cap="none" spc="0" normalizeH="0" baseline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page</a:t>
                      </a:r>
                      <a:endParaRPr kumimoji="1" lang="ko-KR" altLang="en-US" sz="1100" b="0" i="0" u="none" strike="noStrike" cap="none" spc="0" normalizeH="0" baseline="0" err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버전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1.0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670">
                <a:tc gridSpan="5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강원교육튼튼"/>
                          <a:ea typeface="강원교육튼튼"/>
                        </a:rPr>
                        <a:t>화면 구성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09746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강원교육튼튼"/>
                          <a:ea typeface="강원교육튼튼"/>
                        </a:rPr>
                        <a:t>화면 설명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2532">
                <a:tc rowSpan="2"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#</a:t>
                      </a: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 panose="02020603020101020101" pitchFamily="18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강원교육튼튼"/>
                          <a:ea typeface="강원교육튼튼"/>
                        </a:rPr>
                        <a:t>로그인 전 </a:t>
                      </a:r>
                      <a:r>
                        <a:rPr lang="ko-KR" altLang="en-US" sz="1100" b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강원교육튼튼"/>
                          <a:ea typeface="강원교육튼튼"/>
                        </a:rPr>
                        <a:t>welcome</a:t>
                      </a:r>
                      <a:r>
                        <a:rPr lang="ko-KR" altLang="en-US" sz="1100" b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강원교육튼튼"/>
                          <a:ea typeface="강원교육튼튼"/>
                        </a:rPr>
                        <a:t> </a:t>
                      </a:r>
                      <a:r>
                        <a:rPr lang="ko-KR" altLang="en-US" sz="1100" b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강원교육튼튼"/>
                          <a:ea typeface="강원교육튼튼"/>
                        </a:rPr>
                        <a:t>page</a:t>
                      </a: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936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i="0" u="none" strike="noStrike" cap="none" spc="0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/>
                          <a:ea typeface="강원교육튼튼"/>
                        </a:rPr>
                        <a:t>1</a:t>
                      </a:r>
                    </a:p>
                    <a:p>
                      <a:pPr marL="0" marR="0" lvl="0" indent="0" algn="ctr" defTabSz="1279525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spc="0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/>
                        <a:ea typeface="강원교육튼튼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171450" marR="0" lvl="0" indent="-171450" algn="l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</a:pPr>
                      <a:r>
                        <a:rPr lang="ko-KR" altLang="en-US" sz="10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Login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페이지로 이동 </a:t>
                      </a:r>
                      <a:b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</a:b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유저 - </a:t>
                      </a:r>
                      <a:r>
                        <a:rPr lang="ko-KR" altLang="en-US" sz="10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Login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0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or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0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Signup</a:t>
                      </a:r>
                      <a:b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</a:b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ko-KR" altLang="en-US" sz="10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21B5CB1-2B1E-D6F6-1C08-42E72B4C7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6"/>
          <a:stretch/>
        </p:blipFill>
        <p:spPr>
          <a:xfrm>
            <a:off x="304340" y="4253"/>
            <a:ext cx="1309101" cy="3226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ACE924-975C-5FD8-2844-BB5D6A352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25" y="3362822"/>
            <a:ext cx="6858000" cy="3362325"/>
          </a:xfrm>
          <a:prstGeom prst="rect">
            <a:avLst/>
          </a:prstGeom>
        </p:spPr>
      </p:pic>
      <p:sp>
        <p:nvSpPr>
          <p:cNvPr id="13" name="직사각형 19">
            <a:extLst>
              <a:ext uri="{FF2B5EF4-FFF2-40B4-BE49-F238E27FC236}">
                <a16:creationId xmlns:a16="http://schemas.microsoft.com/office/drawing/2014/main" id="{39CEBEEA-921A-A50A-8F17-469ED3471FE2}"/>
              </a:ext>
            </a:extLst>
          </p:cNvPr>
          <p:cNvSpPr/>
          <p:nvPr/>
        </p:nvSpPr>
        <p:spPr>
          <a:xfrm>
            <a:off x="4504026" y="5098690"/>
            <a:ext cx="517632" cy="246099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>
                <a:ea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189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BD7333B19B3714E9B8C77AB9E389907" ma:contentTypeVersion="8" ma:contentTypeDescription="새 문서를 만듭니다." ma:contentTypeScope="" ma:versionID="daffd2f208a0d7f4f3c0a7b419a0d719">
  <xsd:schema xmlns:xsd="http://www.w3.org/2001/XMLSchema" xmlns:xs="http://www.w3.org/2001/XMLSchema" xmlns:p="http://schemas.microsoft.com/office/2006/metadata/properties" xmlns:ns2="a427b419-3fd2-42db-9099-4a72a9ce1493" targetNamespace="http://schemas.microsoft.com/office/2006/metadata/properties" ma:root="true" ma:fieldsID="83b421f84dcc14cd089e6633cc60fe12" ns2:_="">
    <xsd:import namespace="a427b419-3fd2-42db-9099-4a72a9ce14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27b419-3fd2-42db-9099-4a72a9ce1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5711A-22B1-4765-88E9-82D6B174C1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936D625-D6E1-4AEC-9058-2511CE94E2B9}">
  <ds:schemaRefs>
    <ds:schemaRef ds:uri="a427b419-3fd2-42db-9099-4a72a9ce14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5259145-E55D-4613-A96A-E5B165D164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1370</Words>
  <Application>Microsoft Office PowerPoint</Application>
  <PresentationFormat>와이드스크린</PresentationFormat>
  <Paragraphs>419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강원교육튼튼</vt:lpstr>
      <vt:lpstr>나눔스퀘어 Bold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석지혜(AIVLE스쿨코칭팀)</dc:creator>
  <cp:lastModifiedBy>동규 곽</cp:lastModifiedBy>
  <cp:revision>44</cp:revision>
  <dcterms:created xsi:type="dcterms:W3CDTF">2024-06-18T04:39:01Z</dcterms:created>
  <dcterms:modified xsi:type="dcterms:W3CDTF">2025-01-10T07:37:11Z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0x0101004BD7333B19B3714E9B8C77AB9E389907</vt:lpwstr>
  </property>
</Properties>
</file>