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80" r:id="rId3"/>
    <p:sldId id="258" r:id="rId4"/>
    <p:sldId id="259" r:id="rId5"/>
    <p:sldId id="266" r:id="rId6"/>
    <p:sldId id="267" r:id="rId7"/>
    <p:sldId id="262" r:id="rId8"/>
    <p:sldId id="264" r:id="rId9"/>
    <p:sldId id="265" r:id="rId10"/>
    <p:sldId id="260" r:id="rId11"/>
    <p:sldId id="263" r:id="rId12"/>
    <p:sldId id="269" r:id="rId13"/>
    <p:sldId id="270" r:id="rId14"/>
    <p:sldId id="261" r:id="rId15"/>
    <p:sldId id="271" r:id="rId16"/>
    <p:sldId id="272" r:id="rId17"/>
    <p:sldId id="273"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t Van" initials="DV" lastIdx="3" clrIdx="0">
    <p:extLst>
      <p:ext uri="{19B8F6BF-5375-455C-9EA6-DF929625EA0E}">
        <p15:presenceInfo xmlns:p15="http://schemas.microsoft.com/office/powerpoint/2012/main" userId="598a03b2ed0f3b4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546A"/>
    <a:srgbClr val="9BD3E5"/>
    <a:srgbClr val="3379A7"/>
    <a:srgbClr val="0070C0"/>
    <a:srgbClr val="7878E5"/>
    <a:srgbClr val="3E8EB2"/>
    <a:srgbClr val="FFFFFF"/>
    <a:srgbClr val="75A6C5"/>
    <a:srgbClr val="73A5C4"/>
    <a:srgbClr val="EEF0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058263-0231-1B07-323F-EB339FFB110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C5BBFD0-A8BF-FF2E-0DCC-2F2269F6E0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07AA943-7B81-49BE-ADD0-43B09C29CD09}" type="datetimeFigureOut">
              <a:rPr lang="en-US" smtClean="0"/>
              <a:t>12/27/2024</a:t>
            </a:fld>
            <a:endParaRPr lang="en-US"/>
          </a:p>
        </p:txBody>
      </p:sp>
      <p:sp>
        <p:nvSpPr>
          <p:cNvPr id="4" name="Footer Placeholder 3">
            <a:extLst>
              <a:ext uri="{FF2B5EF4-FFF2-40B4-BE49-F238E27FC236}">
                <a16:creationId xmlns:a16="http://schemas.microsoft.com/office/drawing/2014/main" id="{9294D823-F876-BD8C-AEA5-CB5C3DF232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A9A3A24-45B6-F18B-1CB9-99C333ABC9E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E48CA1-050E-46C1-A145-AC34A2367CFF}" type="slidenum">
              <a:rPr lang="en-US" smtClean="0"/>
              <a:t>‹#›</a:t>
            </a:fld>
            <a:endParaRPr lang="en-US"/>
          </a:p>
        </p:txBody>
      </p:sp>
    </p:spTree>
    <p:extLst>
      <p:ext uri="{BB962C8B-B14F-4D97-AF65-F5344CB8AC3E}">
        <p14:creationId xmlns:p14="http://schemas.microsoft.com/office/powerpoint/2010/main" val="32555554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FF6EFC-1027-4A1B-AC32-B4DF0C6255E4}" type="datetimeFigureOut">
              <a:rPr lang="en-US" smtClean="0"/>
              <a:t>12/27/2024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4202CC-2BED-4409-991C-D57FDD5E55B9}" type="slidenum">
              <a:rPr lang="en-US" smtClean="0"/>
              <a:t>‹#›</a:t>
            </a:fld>
            <a:endParaRPr lang="en-US"/>
          </a:p>
        </p:txBody>
      </p:sp>
    </p:spTree>
    <p:extLst>
      <p:ext uri="{BB962C8B-B14F-4D97-AF65-F5344CB8AC3E}">
        <p14:creationId xmlns:p14="http://schemas.microsoft.com/office/powerpoint/2010/main" val="29528228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0C40E-98E8-F29C-AA9A-0AA4AB2A2171}"/>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B82EA1-E4DD-A21A-031A-F073556431D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2EE8F4D-B9D9-1087-A3D1-82703D822505}"/>
              </a:ext>
            </a:extLst>
          </p:cNvPr>
          <p:cNvSpPr>
            <a:spLocks noGrp="1"/>
          </p:cNvSpPr>
          <p:nvPr>
            <p:ph type="dt" sz="half" idx="10"/>
          </p:nvPr>
        </p:nvSpPr>
        <p:spPr>
          <a:xfrm>
            <a:off x="838200" y="6356350"/>
            <a:ext cx="2743200" cy="365125"/>
          </a:xfrm>
          <a:prstGeom prst="rect">
            <a:avLst/>
          </a:prstGeom>
        </p:spPr>
        <p:txBody>
          <a:bodyPr/>
          <a:lstStyle/>
          <a:p>
            <a:fld id="{03C9B7A2-02CB-41DF-B96F-743136D23AEB}" type="datetime1">
              <a:rPr lang="en-US" smtClean="0"/>
              <a:t>12/27/2024</a:t>
            </a:fld>
            <a:endParaRPr lang="en-US"/>
          </a:p>
        </p:txBody>
      </p:sp>
      <p:sp>
        <p:nvSpPr>
          <p:cNvPr id="5" name="Footer Placeholder 4">
            <a:extLst>
              <a:ext uri="{FF2B5EF4-FFF2-40B4-BE49-F238E27FC236}">
                <a16:creationId xmlns:a16="http://schemas.microsoft.com/office/drawing/2014/main" id="{441B1204-5D27-9394-4716-FE49370AEA3C}"/>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B3CC3C4-E3F2-35F6-73D1-67C6B809ADA5}"/>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6908085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E7F51-6D2F-ED80-11AE-C2A53CE1EC47}"/>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70AD81-8B59-CCDF-C52C-45285FE175B4}"/>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C4761-53AE-E8B2-F3B0-80EA3C5A83AC}"/>
              </a:ext>
            </a:extLst>
          </p:cNvPr>
          <p:cNvSpPr>
            <a:spLocks noGrp="1"/>
          </p:cNvSpPr>
          <p:nvPr>
            <p:ph type="dt" sz="half" idx="10"/>
          </p:nvPr>
        </p:nvSpPr>
        <p:spPr>
          <a:xfrm>
            <a:off x="838200" y="6356350"/>
            <a:ext cx="2743200" cy="365125"/>
          </a:xfrm>
          <a:prstGeom prst="rect">
            <a:avLst/>
          </a:prstGeom>
        </p:spPr>
        <p:txBody>
          <a:bodyPr/>
          <a:lstStyle/>
          <a:p>
            <a:fld id="{C4230AD1-98EC-4153-8300-810CB760F5B5}" type="datetime1">
              <a:rPr lang="en-US" smtClean="0"/>
              <a:t>12/27/2024</a:t>
            </a:fld>
            <a:endParaRPr lang="en-US"/>
          </a:p>
        </p:txBody>
      </p:sp>
      <p:sp>
        <p:nvSpPr>
          <p:cNvPr id="5" name="Footer Placeholder 4">
            <a:extLst>
              <a:ext uri="{FF2B5EF4-FFF2-40B4-BE49-F238E27FC236}">
                <a16:creationId xmlns:a16="http://schemas.microsoft.com/office/drawing/2014/main" id="{90D4E685-8CD2-5DCB-E142-82AAD4D01EE6}"/>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FC80340E-2507-5CC0-3335-B8A3E6DA436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3256137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5E148A-4A54-C261-CA10-C873F7EE51CB}"/>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C7460B-DA93-A0E6-294F-6E2AAA621F0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1EC434-4A9D-2ACF-2044-536AF78AA486}"/>
              </a:ext>
            </a:extLst>
          </p:cNvPr>
          <p:cNvSpPr>
            <a:spLocks noGrp="1"/>
          </p:cNvSpPr>
          <p:nvPr>
            <p:ph type="dt" sz="half" idx="10"/>
          </p:nvPr>
        </p:nvSpPr>
        <p:spPr>
          <a:xfrm>
            <a:off x="838200" y="6356350"/>
            <a:ext cx="2743200" cy="365125"/>
          </a:xfrm>
          <a:prstGeom prst="rect">
            <a:avLst/>
          </a:prstGeom>
        </p:spPr>
        <p:txBody>
          <a:bodyPr/>
          <a:lstStyle/>
          <a:p>
            <a:fld id="{0C1D86CF-A5A7-43EC-8F07-E6F716F76783}" type="datetime1">
              <a:rPr lang="en-US" smtClean="0"/>
              <a:t>12/27/2024</a:t>
            </a:fld>
            <a:endParaRPr lang="en-US"/>
          </a:p>
        </p:txBody>
      </p:sp>
      <p:sp>
        <p:nvSpPr>
          <p:cNvPr id="5" name="Footer Placeholder 4">
            <a:extLst>
              <a:ext uri="{FF2B5EF4-FFF2-40B4-BE49-F238E27FC236}">
                <a16:creationId xmlns:a16="http://schemas.microsoft.com/office/drawing/2014/main" id="{8A5210C4-C443-243B-1D86-94DAB02F2ABD}"/>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8D9FE880-E452-F2B1-CC80-81194E25A2F5}"/>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6636494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26F50-BE95-14D1-3F4D-D330A38A36C9}"/>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ABE7225-35A0-0374-FB59-9D0A6798F951}"/>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214078-F0B9-5B1B-BC2A-28B0AB858765}"/>
              </a:ext>
            </a:extLst>
          </p:cNvPr>
          <p:cNvSpPr>
            <a:spLocks noGrp="1"/>
          </p:cNvSpPr>
          <p:nvPr>
            <p:ph type="dt" sz="half" idx="10"/>
          </p:nvPr>
        </p:nvSpPr>
        <p:spPr>
          <a:xfrm>
            <a:off x="838200" y="6356350"/>
            <a:ext cx="2743200" cy="365125"/>
          </a:xfrm>
          <a:prstGeom prst="rect">
            <a:avLst/>
          </a:prstGeom>
        </p:spPr>
        <p:txBody>
          <a:bodyPr/>
          <a:lstStyle/>
          <a:p>
            <a:fld id="{2AE37062-9E9D-44D7-9E64-2E1A3A9059E6}" type="datetime1">
              <a:rPr lang="en-US" smtClean="0"/>
              <a:t>12/27/2024</a:t>
            </a:fld>
            <a:endParaRPr lang="en-US"/>
          </a:p>
        </p:txBody>
      </p:sp>
      <p:sp>
        <p:nvSpPr>
          <p:cNvPr id="5" name="Footer Placeholder 4">
            <a:extLst>
              <a:ext uri="{FF2B5EF4-FFF2-40B4-BE49-F238E27FC236}">
                <a16:creationId xmlns:a16="http://schemas.microsoft.com/office/drawing/2014/main" id="{1622690A-1196-2E55-DE55-43DD81AB54CD}"/>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6DF8C046-77FF-138A-35DD-25CA8DC5DF17}"/>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87650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3328D-FDC6-7F61-6AFB-15BC92D9EC1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CF7F3-D0E8-01D9-90A8-833A293D128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5EDB96-0AAD-99D6-3493-7D30EF94DB16}"/>
              </a:ext>
            </a:extLst>
          </p:cNvPr>
          <p:cNvSpPr>
            <a:spLocks noGrp="1"/>
          </p:cNvSpPr>
          <p:nvPr>
            <p:ph type="dt" sz="half" idx="10"/>
          </p:nvPr>
        </p:nvSpPr>
        <p:spPr>
          <a:xfrm>
            <a:off x="838200" y="6356350"/>
            <a:ext cx="2743200" cy="365125"/>
          </a:xfrm>
          <a:prstGeom prst="rect">
            <a:avLst/>
          </a:prstGeom>
        </p:spPr>
        <p:txBody>
          <a:bodyPr/>
          <a:lstStyle/>
          <a:p>
            <a:fld id="{A4715E85-BFD5-459C-B504-FC92BCADC65D}" type="datetime1">
              <a:rPr lang="en-US" smtClean="0"/>
              <a:t>12/27/2024</a:t>
            </a:fld>
            <a:endParaRPr lang="en-US"/>
          </a:p>
        </p:txBody>
      </p:sp>
      <p:sp>
        <p:nvSpPr>
          <p:cNvPr id="5" name="Footer Placeholder 4">
            <a:extLst>
              <a:ext uri="{FF2B5EF4-FFF2-40B4-BE49-F238E27FC236}">
                <a16:creationId xmlns:a16="http://schemas.microsoft.com/office/drawing/2014/main" id="{318B2B63-6423-3219-B937-5E5B870D7BC6}"/>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3C64B8-86BB-FC15-CC82-50276E2F6BFD}"/>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1206339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9A136-C86B-07F7-41E3-D5D36A83EF5E}"/>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18D8333-6A3D-B0F6-9412-4A21F1830BEE}"/>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77295E-DB43-076D-30C2-DE58F714FFA7}"/>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797F8-944F-8A9F-7EC8-1F68DFC93A61}"/>
              </a:ext>
            </a:extLst>
          </p:cNvPr>
          <p:cNvSpPr>
            <a:spLocks noGrp="1"/>
          </p:cNvSpPr>
          <p:nvPr>
            <p:ph type="dt" sz="half" idx="10"/>
          </p:nvPr>
        </p:nvSpPr>
        <p:spPr>
          <a:xfrm>
            <a:off x="838200" y="6356350"/>
            <a:ext cx="2743200" cy="365125"/>
          </a:xfrm>
          <a:prstGeom prst="rect">
            <a:avLst/>
          </a:prstGeom>
        </p:spPr>
        <p:txBody>
          <a:bodyPr/>
          <a:lstStyle/>
          <a:p>
            <a:fld id="{B5BBE3FC-7DB7-4CAB-992C-EB8D3A8DB859}" type="datetime1">
              <a:rPr lang="en-US" smtClean="0"/>
              <a:t>12/27/2024</a:t>
            </a:fld>
            <a:endParaRPr lang="en-US"/>
          </a:p>
        </p:txBody>
      </p:sp>
      <p:sp>
        <p:nvSpPr>
          <p:cNvPr id="6" name="Footer Placeholder 5">
            <a:extLst>
              <a:ext uri="{FF2B5EF4-FFF2-40B4-BE49-F238E27FC236}">
                <a16:creationId xmlns:a16="http://schemas.microsoft.com/office/drawing/2014/main" id="{27F1795D-564C-B1FC-6776-626EA286C53F}"/>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82D6BDE-5D71-FA88-EA82-5ED4D77EA518}"/>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414649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A322-FB25-484C-69BE-02BD467CACDE}"/>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74E84FF-004E-7281-B7FE-043F8BC65FE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2ECC9-723C-36CC-C343-49F48614C0DB}"/>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D327B1-4B67-D839-A903-2D3AFA4B2614}"/>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FEFBF1-9443-663D-45E6-8D6495D5095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1A9961-8F3B-4291-828D-EEEC38DCBECF}"/>
              </a:ext>
            </a:extLst>
          </p:cNvPr>
          <p:cNvSpPr>
            <a:spLocks noGrp="1"/>
          </p:cNvSpPr>
          <p:nvPr>
            <p:ph type="dt" sz="half" idx="10"/>
          </p:nvPr>
        </p:nvSpPr>
        <p:spPr>
          <a:xfrm>
            <a:off x="838200" y="6356350"/>
            <a:ext cx="2743200" cy="365125"/>
          </a:xfrm>
          <a:prstGeom prst="rect">
            <a:avLst/>
          </a:prstGeom>
        </p:spPr>
        <p:txBody>
          <a:bodyPr/>
          <a:lstStyle/>
          <a:p>
            <a:fld id="{BB5F95E2-C368-484A-BE7F-521A4F274F34}" type="datetime1">
              <a:rPr lang="en-US" smtClean="0"/>
              <a:t>12/27/2024</a:t>
            </a:fld>
            <a:endParaRPr lang="en-US"/>
          </a:p>
        </p:txBody>
      </p:sp>
      <p:sp>
        <p:nvSpPr>
          <p:cNvPr id="8" name="Footer Placeholder 7">
            <a:extLst>
              <a:ext uri="{FF2B5EF4-FFF2-40B4-BE49-F238E27FC236}">
                <a16:creationId xmlns:a16="http://schemas.microsoft.com/office/drawing/2014/main" id="{AD08771F-F6BD-62B7-56F3-FB6ACD7C707E}"/>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CB3D5E24-AE72-CFFB-9A29-579D40CC21E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850395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20FB-F8DA-F2CC-AE3A-E38C035CC154}"/>
              </a:ext>
            </a:extLst>
          </p:cNvPr>
          <p:cNvSpPr>
            <a:spLocks noGrp="1"/>
          </p:cNvSpPr>
          <p:nvPr>
            <p:ph type="title"/>
          </p:nvPr>
        </p:nvSpPr>
        <p:spPr>
          <a:xfrm>
            <a:off x="838200" y="365125"/>
            <a:ext cx="3121241" cy="389477"/>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9A0E69C6-F1E5-97DF-3099-33520C8B8B7C}"/>
              </a:ext>
            </a:extLst>
          </p:cNvPr>
          <p:cNvSpPr>
            <a:spLocks noGrp="1"/>
          </p:cNvSpPr>
          <p:nvPr>
            <p:ph type="dt" sz="half" idx="10"/>
          </p:nvPr>
        </p:nvSpPr>
        <p:spPr>
          <a:xfrm>
            <a:off x="838200" y="6356350"/>
            <a:ext cx="2743200" cy="365125"/>
          </a:xfrm>
          <a:prstGeom prst="rect">
            <a:avLst/>
          </a:prstGeom>
        </p:spPr>
        <p:txBody>
          <a:bodyPr/>
          <a:lstStyle/>
          <a:p>
            <a:fld id="{3B432EA8-C8E7-441B-94BB-599317084A7B}" type="datetime1">
              <a:rPr lang="en-US" smtClean="0"/>
              <a:t>12/27/2024</a:t>
            </a:fld>
            <a:endParaRPr lang="en-US"/>
          </a:p>
        </p:txBody>
      </p:sp>
      <p:sp>
        <p:nvSpPr>
          <p:cNvPr id="4" name="Footer Placeholder 3">
            <a:extLst>
              <a:ext uri="{FF2B5EF4-FFF2-40B4-BE49-F238E27FC236}">
                <a16:creationId xmlns:a16="http://schemas.microsoft.com/office/drawing/2014/main" id="{C9C6A7AF-31C7-895E-0B5D-2C6B81DE7B69}"/>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B208E466-0035-2589-8EE5-913E3CA0F390}"/>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063921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C1E52BC-6CC3-FEE3-1877-9D8E393F498C}"/>
              </a:ext>
            </a:extLst>
          </p:cNvPr>
          <p:cNvSpPr>
            <a:spLocks noGrp="1"/>
          </p:cNvSpPr>
          <p:nvPr>
            <p:ph type="dt" sz="half" idx="10"/>
          </p:nvPr>
        </p:nvSpPr>
        <p:spPr>
          <a:xfrm>
            <a:off x="838200" y="6356350"/>
            <a:ext cx="2743200" cy="365125"/>
          </a:xfrm>
          <a:prstGeom prst="rect">
            <a:avLst/>
          </a:prstGeom>
        </p:spPr>
        <p:txBody>
          <a:bodyPr/>
          <a:lstStyle/>
          <a:p>
            <a:fld id="{7A3F241C-D294-469F-A684-15C4043A21B9}" type="datetime1">
              <a:rPr lang="en-US" smtClean="0"/>
              <a:t>12/27/2024</a:t>
            </a:fld>
            <a:endParaRPr lang="en-US"/>
          </a:p>
        </p:txBody>
      </p:sp>
      <p:sp>
        <p:nvSpPr>
          <p:cNvPr id="3" name="Footer Placeholder 2">
            <a:extLst>
              <a:ext uri="{FF2B5EF4-FFF2-40B4-BE49-F238E27FC236}">
                <a16:creationId xmlns:a16="http://schemas.microsoft.com/office/drawing/2014/main" id="{277B3DA8-84CC-94D6-FE9D-66944E6EA360}"/>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9CB6834A-F4FE-6A52-F6E3-E4927FDB4BC2}"/>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3564287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184EA-AA8E-A0D9-EF05-0F8FB8EE156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9EC4A9F-BAC6-45C9-D02A-30DA1A3E2402}"/>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BB5F4C2-E0BC-7B1E-323F-07851C65B3B9}"/>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6F2901-4D54-8434-4FC7-48948828F068}"/>
              </a:ext>
            </a:extLst>
          </p:cNvPr>
          <p:cNvSpPr>
            <a:spLocks noGrp="1"/>
          </p:cNvSpPr>
          <p:nvPr>
            <p:ph type="dt" sz="half" idx="10"/>
          </p:nvPr>
        </p:nvSpPr>
        <p:spPr>
          <a:xfrm>
            <a:off x="838200" y="6356350"/>
            <a:ext cx="2743200" cy="365125"/>
          </a:xfrm>
          <a:prstGeom prst="rect">
            <a:avLst/>
          </a:prstGeom>
        </p:spPr>
        <p:txBody>
          <a:bodyPr/>
          <a:lstStyle/>
          <a:p>
            <a:fld id="{B5866CF4-4CAB-451E-9473-F40F5F6F61D8}" type="datetime1">
              <a:rPr lang="en-US" smtClean="0"/>
              <a:t>12/27/2024</a:t>
            </a:fld>
            <a:endParaRPr lang="en-US"/>
          </a:p>
        </p:txBody>
      </p:sp>
      <p:sp>
        <p:nvSpPr>
          <p:cNvPr id="6" name="Footer Placeholder 5">
            <a:extLst>
              <a:ext uri="{FF2B5EF4-FFF2-40B4-BE49-F238E27FC236}">
                <a16:creationId xmlns:a16="http://schemas.microsoft.com/office/drawing/2014/main" id="{C4DF8CD0-E198-7D09-E586-7D318EC08858}"/>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7992641-1D90-8AEC-B0AE-97375A5A6D59}"/>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5998775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43C3F-6E19-F5D6-BA62-098644F5AB0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C842198-9A95-E13A-EA2A-B6911F7A2F04}"/>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A5B164-98CC-CB17-71C9-0C27BE2A59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5928B-EAF0-DD5A-4B00-546C96BE4B45}"/>
              </a:ext>
            </a:extLst>
          </p:cNvPr>
          <p:cNvSpPr>
            <a:spLocks noGrp="1"/>
          </p:cNvSpPr>
          <p:nvPr>
            <p:ph type="dt" sz="half" idx="10"/>
          </p:nvPr>
        </p:nvSpPr>
        <p:spPr>
          <a:xfrm>
            <a:off x="838200" y="6356350"/>
            <a:ext cx="2743200" cy="365125"/>
          </a:xfrm>
          <a:prstGeom prst="rect">
            <a:avLst/>
          </a:prstGeom>
        </p:spPr>
        <p:txBody>
          <a:bodyPr/>
          <a:lstStyle/>
          <a:p>
            <a:fld id="{238F929E-4370-4979-8153-98254F2E9D39}" type="datetime1">
              <a:rPr lang="en-US" smtClean="0"/>
              <a:t>12/27/2024</a:t>
            </a:fld>
            <a:endParaRPr lang="en-US"/>
          </a:p>
        </p:txBody>
      </p:sp>
      <p:sp>
        <p:nvSpPr>
          <p:cNvPr id="6" name="Footer Placeholder 5">
            <a:extLst>
              <a:ext uri="{FF2B5EF4-FFF2-40B4-BE49-F238E27FC236}">
                <a16:creationId xmlns:a16="http://schemas.microsoft.com/office/drawing/2014/main" id="{514B5270-21B7-6E10-AD6E-9D90CF356487}"/>
              </a:ext>
            </a:extLst>
          </p:cNvPr>
          <p:cNvSpPr>
            <a:spLocks noGrp="1"/>
          </p:cNvSpPr>
          <p:nvPr>
            <p:ph type="ftr" sz="quarter" idx="11"/>
          </p:nvPr>
        </p:nvSpPr>
        <p:spPr>
          <a:xfrm>
            <a:off x="3643313" y="6480408"/>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8277D93-5BB9-DE85-171D-0B4A5BDBE483}"/>
              </a:ext>
            </a:extLst>
          </p:cNvPr>
          <p:cNvSpPr>
            <a:spLocks noGrp="1"/>
          </p:cNvSpPr>
          <p:nvPr>
            <p:ph type="sldNum" sz="quarter" idx="12"/>
          </p:nvPr>
        </p:nvSpPr>
        <p:spPr/>
        <p:txBody>
          <a:bodyPr/>
          <a:lstStyle/>
          <a:p>
            <a:fld id="{E52E8D38-D2CF-46A3-ACCC-B8402A0F5B8A}" type="slidenum">
              <a:rPr lang="en-US" smtClean="0"/>
              <a:t>‹#›</a:t>
            </a:fld>
            <a:endParaRPr lang="en-US"/>
          </a:p>
        </p:txBody>
      </p:sp>
    </p:spTree>
    <p:extLst>
      <p:ext uri="{BB962C8B-B14F-4D97-AF65-F5344CB8AC3E}">
        <p14:creationId xmlns:p14="http://schemas.microsoft.com/office/powerpoint/2010/main" val="218855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Diagonal Corners Snipped 26">
            <a:extLst>
              <a:ext uri="{FF2B5EF4-FFF2-40B4-BE49-F238E27FC236}">
                <a16:creationId xmlns:a16="http://schemas.microsoft.com/office/drawing/2014/main" id="{2CBB54BA-B499-28D4-7073-A663A65C8A6A}"/>
              </a:ext>
            </a:extLst>
          </p:cNvPr>
          <p:cNvSpPr/>
          <p:nvPr userDrawn="1"/>
        </p:nvSpPr>
        <p:spPr>
          <a:xfrm>
            <a:off x="5138736" y="6490212"/>
            <a:ext cx="7053264" cy="344100"/>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Diagonal Corners Snipped 25">
            <a:extLst>
              <a:ext uri="{FF2B5EF4-FFF2-40B4-BE49-F238E27FC236}">
                <a16:creationId xmlns:a16="http://schemas.microsoft.com/office/drawing/2014/main" id="{72AEBBF0-DEA9-CFB8-E862-2AD71A6355DF}"/>
              </a:ext>
            </a:extLst>
          </p:cNvPr>
          <p:cNvSpPr/>
          <p:nvPr userDrawn="1"/>
        </p:nvSpPr>
        <p:spPr>
          <a:xfrm>
            <a:off x="0" y="6422617"/>
            <a:ext cx="6848475" cy="344100"/>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Diagonal Corners Snipped 24">
            <a:extLst>
              <a:ext uri="{FF2B5EF4-FFF2-40B4-BE49-F238E27FC236}">
                <a16:creationId xmlns:a16="http://schemas.microsoft.com/office/drawing/2014/main" id="{76F95E57-6247-A271-E863-101947703E60}"/>
              </a:ext>
            </a:extLst>
          </p:cNvPr>
          <p:cNvSpPr/>
          <p:nvPr userDrawn="1"/>
        </p:nvSpPr>
        <p:spPr>
          <a:xfrm>
            <a:off x="5700713" y="6557029"/>
            <a:ext cx="6491288" cy="300971"/>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Diagonal Corners Snipped 23">
            <a:extLst>
              <a:ext uri="{FF2B5EF4-FFF2-40B4-BE49-F238E27FC236}">
                <a16:creationId xmlns:a16="http://schemas.microsoft.com/office/drawing/2014/main" id="{2091D708-DA14-67A5-88CC-D5B9BD5E4AD7}"/>
              </a:ext>
            </a:extLst>
          </p:cNvPr>
          <p:cNvSpPr/>
          <p:nvPr userDrawn="1"/>
        </p:nvSpPr>
        <p:spPr>
          <a:xfrm>
            <a:off x="0" y="6495770"/>
            <a:ext cx="6724650" cy="362230"/>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Diagonal Corners Snipped 20">
            <a:extLst>
              <a:ext uri="{FF2B5EF4-FFF2-40B4-BE49-F238E27FC236}">
                <a16:creationId xmlns:a16="http://schemas.microsoft.com/office/drawing/2014/main" id="{62ED51AB-1779-750E-AE26-74C515EB9345}"/>
              </a:ext>
            </a:extLst>
          </p:cNvPr>
          <p:cNvSpPr/>
          <p:nvPr userDrawn="1"/>
        </p:nvSpPr>
        <p:spPr>
          <a:xfrm>
            <a:off x="8524875" y="533400"/>
            <a:ext cx="3667125" cy="710546"/>
          </a:xfrm>
          <a:prstGeom prst="snip2DiagRect">
            <a:avLst/>
          </a:prstGeom>
          <a:solidFill>
            <a:srgbClr val="9BD3E5"/>
          </a:solidFill>
          <a:ln>
            <a:solidFill>
              <a:srgbClr val="9BD3E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2191AB35-2224-8D7B-0B70-3A069FB7AA72}"/>
              </a:ext>
            </a:extLst>
          </p:cNvPr>
          <p:cNvSpPr>
            <a:spLocks noGrp="1"/>
          </p:cNvSpPr>
          <p:nvPr>
            <p:ph type="sldNum" sz="quarter" idx="4"/>
          </p:nvPr>
        </p:nvSpPr>
        <p:spPr>
          <a:xfrm>
            <a:off x="9253536" y="6530446"/>
            <a:ext cx="2743200" cy="365125"/>
          </a:xfrm>
          <a:prstGeom prst="rect">
            <a:avLst/>
          </a:prstGeom>
        </p:spPr>
        <p:txBody>
          <a:bodyPr vert="horz" lIns="91440" tIns="45720" rIns="91440" bIns="45720" rtlCol="0" anchor="ctr"/>
          <a:lstStyle>
            <a:lvl1pPr algn="r">
              <a:defRPr sz="1400" b="1">
                <a:solidFill>
                  <a:schemeClr val="tx1"/>
                </a:solidFill>
                <a:latin typeface="+mj-lt"/>
              </a:defRPr>
            </a:lvl1pPr>
          </a:lstStyle>
          <a:p>
            <a:r>
              <a:rPr lang="vi-VN"/>
              <a:t>1</a:t>
            </a:r>
            <a:endParaRPr lang="en-US"/>
          </a:p>
        </p:txBody>
      </p:sp>
      <p:sp>
        <p:nvSpPr>
          <p:cNvPr id="7" name="Freeform 6">
            <a:extLst>
              <a:ext uri="{FF2B5EF4-FFF2-40B4-BE49-F238E27FC236}">
                <a16:creationId xmlns:a16="http://schemas.microsoft.com/office/drawing/2014/main" id="{DCE911D1-81BB-7FD2-6690-1607B802AF8F}"/>
              </a:ext>
            </a:extLst>
          </p:cNvPr>
          <p:cNvSpPr/>
          <p:nvPr userDrawn="1"/>
        </p:nvSpPr>
        <p:spPr>
          <a:xfrm>
            <a:off x="187812" y="6397160"/>
            <a:ext cx="1587704" cy="503174"/>
          </a:xfrm>
          <a:custGeom>
            <a:avLst/>
            <a:gdLst/>
            <a:ahLst/>
            <a:cxnLst/>
            <a:rect l="l" t="t" r="r" b="b"/>
            <a:pathLst>
              <a:path w="3556017" h="1139407">
                <a:moveTo>
                  <a:pt x="0" y="0"/>
                </a:moveTo>
                <a:lnTo>
                  <a:pt x="3556017" y="0"/>
                </a:lnTo>
                <a:lnTo>
                  <a:pt x="3556017" y="1139407"/>
                </a:lnTo>
                <a:lnTo>
                  <a:pt x="0" y="1139407"/>
                </a:lnTo>
                <a:lnTo>
                  <a:pt x="0" y="0"/>
                </a:lnTo>
                <a:close/>
              </a:path>
            </a:pathLst>
          </a:custGeom>
          <a:blipFill>
            <a:blip r:embed="rId13"/>
            <a:stretch>
              <a:fillRect/>
            </a:stretch>
          </a:blipFill>
        </p:spPr>
        <p:txBody>
          <a:bodyPr/>
          <a:lstStyle/>
          <a:p>
            <a:endParaRPr lang="en-US"/>
          </a:p>
        </p:txBody>
      </p:sp>
      <p:sp>
        <p:nvSpPr>
          <p:cNvPr id="16" name="Rectangle: Diagonal Corners Snipped 15">
            <a:extLst>
              <a:ext uri="{FF2B5EF4-FFF2-40B4-BE49-F238E27FC236}">
                <a16:creationId xmlns:a16="http://schemas.microsoft.com/office/drawing/2014/main" id="{DF87A4AB-A33D-F465-EDC7-73BAB3070449}"/>
              </a:ext>
            </a:extLst>
          </p:cNvPr>
          <p:cNvSpPr/>
          <p:nvPr userDrawn="1"/>
        </p:nvSpPr>
        <p:spPr>
          <a:xfrm>
            <a:off x="0" y="567671"/>
            <a:ext cx="12192000" cy="600075"/>
          </a:xfrm>
          <a:prstGeom prst="snip2DiagRect">
            <a:avLst/>
          </a:prstGeom>
          <a:solidFill>
            <a:srgbClr val="9BD3E5"/>
          </a:solid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Diagonal Corners Snipped 17">
            <a:extLst>
              <a:ext uri="{FF2B5EF4-FFF2-40B4-BE49-F238E27FC236}">
                <a16:creationId xmlns:a16="http://schemas.microsoft.com/office/drawing/2014/main" id="{8EFBF1DE-7E91-12EB-2E9B-FF833FCE5C3A}"/>
              </a:ext>
            </a:extLst>
          </p:cNvPr>
          <p:cNvSpPr/>
          <p:nvPr userDrawn="1"/>
        </p:nvSpPr>
        <p:spPr>
          <a:xfrm>
            <a:off x="0" y="320021"/>
            <a:ext cx="12192000" cy="727729"/>
          </a:xfrm>
          <a:prstGeom prst="snip2DiagRect">
            <a:avLst/>
          </a:prstGeom>
          <a:solidFill>
            <a:srgbClr val="75A6C5"/>
          </a:solidFill>
          <a:ln>
            <a:solidFill>
              <a:srgbClr val="75A6C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9880C0B-7715-8E71-B688-864AFBBBBBC5}"/>
              </a:ext>
            </a:extLst>
          </p:cNvPr>
          <p:cNvSpPr/>
          <p:nvPr userDrawn="1"/>
        </p:nvSpPr>
        <p:spPr>
          <a:xfrm>
            <a:off x="0" y="0"/>
            <a:ext cx="12192000" cy="228600"/>
          </a:xfrm>
          <a:prstGeom prst="rect">
            <a:avLst/>
          </a:prstGeom>
          <a:pattFill prst="wdUpDiag">
            <a:fgClr>
              <a:srgbClr val="3379A7"/>
            </a:fgClr>
            <a:bgClr>
              <a:srgbClr val="9BD3E5"/>
            </a:bgClr>
          </a:pattFill>
          <a:ln>
            <a:solidFill>
              <a:srgbClr val="9BD3E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Diagonal Corners Snipped 19">
            <a:extLst>
              <a:ext uri="{FF2B5EF4-FFF2-40B4-BE49-F238E27FC236}">
                <a16:creationId xmlns:a16="http://schemas.microsoft.com/office/drawing/2014/main" id="{3FCDE49E-EC3F-4CCF-7D9D-505609D3CBF7}"/>
              </a:ext>
            </a:extLst>
          </p:cNvPr>
          <p:cNvSpPr/>
          <p:nvPr userDrawn="1"/>
        </p:nvSpPr>
        <p:spPr>
          <a:xfrm>
            <a:off x="8524875" y="400050"/>
            <a:ext cx="3667125" cy="710546"/>
          </a:xfrm>
          <a:prstGeom prst="snip2DiagRect">
            <a:avLst/>
          </a:prstGeom>
          <a:solidFill>
            <a:srgbClr val="75A6C5"/>
          </a:solidFill>
          <a:ln>
            <a:solidFill>
              <a:srgbClr val="75A6C5"/>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37259460-93E7-A2DC-014A-863C6C40478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895532" y="361950"/>
            <a:ext cx="1229793" cy="710547"/>
          </a:xfrm>
          <a:prstGeom prst="rect">
            <a:avLst/>
          </a:prstGeom>
        </p:spPr>
      </p:pic>
      <p:sp>
        <p:nvSpPr>
          <p:cNvPr id="2" name="TextBox 1">
            <a:extLst>
              <a:ext uri="{FF2B5EF4-FFF2-40B4-BE49-F238E27FC236}">
                <a16:creationId xmlns:a16="http://schemas.microsoft.com/office/drawing/2014/main" id="{E147F30C-4AAC-5510-634C-FEB96F57F734}"/>
              </a:ext>
            </a:extLst>
          </p:cNvPr>
          <p:cNvSpPr txBox="1"/>
          <p:nvPr userDrawn="1"/>
        </p:nvSpPr>
        <p:spPr>
          <a:xfrm>
            <a:off x="4502458" y="6520223"/>
            <a:ext cx="3187083" cy="369332"/>
          </a:xfrm>
          <a:prstGeom prst="rect">
            <a:avLst/>
          </a:prstGeom>
          <a:noFill/>
        </p:spPr>
        <p:txBody>
          <a:bodyPr wrap="square" rtlCol="0" anchor="ctr">
            <a:spAutoFit/>
          </a:bodyPr>
          <a:lstStyle/>
          <a:p>
            <a:pPr algn="ctr"/>
            <a:r>
              <a:rPr lang="vi-VN" b="1">
                <a:solidFill>
                  <a:schemeClr val="accent1">
                    <a:lumMod val="50000"/>
                  </a:schemeClr>
                </a:solidFill>
              </a:rPr>
              <a:t>XỬ LÍ ẢNH SỐ</a:t>
            </a:r>
            <a:endParaRPr lang="en-US" b="1"/>
          </a:p>
        </p:txBody>
      </p:sp>
    </p:spTree>
    <p:extLst>
      <p:ext uri="{BB962C8B-B14F-4D97-AF65-F5344CB8AC3E}">
        <p14:creationId xmlns:p14="http://schemas.microsoft.com/office/powerpoint/2010/main" val="410514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1C56E7-B28F-1EB0-C543-ADABB86D5436}"/>
              </a:ext>
            </a:extLst>
          </p:cNvPr>
          <p:cNvSpPr>
            <a:spLocks noGrp="1"/>
          </p:cNvSpPr>
          <p:nvPr>
            <p:ph type="sldNum" sz="quarter" idx="12"/>
          </p:nvPr>
        </p:nvSpPr>
        <p:spPr/>
        <p:txBody>
          <a:bodyPr/>
          <a:lstStyle/>
          <a:p>
            <a:fld id="{E52E8D38-D2CF-46A3-ACCC-B8402A0F5B8A}" type="slidenum">
              <a:rPr lang="en-US" smtClean="0"/>
              <a:t>1</a:t>
            </a:fld>
            <a:endParaRPr lang="en-US"/>
          </a:p>
        </p:txBody>
      </p:sp>
      <p:sp>
        <p:nvSpPr>
          <p:cNvPr id="3" name="TextBox 2">
            <a:extLst>
              <a:ext uri="{FF2B5EF4-FFF2-40B4-BE49-F238E27FC236}">
                <a16:creationId xmlns:a16="http://schemas.microsoft.com/office/drawing/2014/main" id="{6C187167-CC1E-D95A-161F-782CD4360510}"/>
              </a:ext>
            </a:extLst>
          </p:cNvPr>
          <p:cNvSpPr txBox="1"/>
          <p:nvPr/>
        </p:nvSpPr>
        <p:spPr>
          <a:xfrm>
            <a:off x="1363740" y="1758882"/>
            <a:ext cx="9464511" cy="1200329"/>
          </a:xfrm>
          <a:prstGeom prst="rect">
            <a:avLst/>
          </a:prstGeom>
          <a:noFill/>
        </p:spPr>
        <p:txBody>
          <a:bodyPr wrap="square" rtlCol="0" anchor="ctr">
            <a:spAutoFit/>
          </a:bodyPr>
          <a:lstStyle/>
          <a:p>
            <a:pPr algn="ctr"/>
            <a:r>
              <a:rPr lang="vi-VN" sz="3600" b="1">
                <a:solidFill>
                  <a:srgbClr val="0070C0"/>
                </a:solidFill>
              </a:rPr>
              <a:t>BÁO CÁO MÔN HỌC</a:t>
            </a:r>
          </a:p>
          <a:p>
            <a:pPr algn="ctr"/>
            <a:r>
              <a:rPr lang="vi-VN" sz="3600" b="1">
                <a:solidFill>
                  <a:srgbClr val="0070C0"/>
                </a:solidFill>
              </a:rPr>
              <a:t>XỬ LÍ ẢNH SỐ</a:t>
            </a:r>
            <a:endParaRPr lang="en-US" sz="3600" b="1">
              <a:solidFill>
                <a:srgbClr val="0070C0"/>
              </a:solidFill>
            </a:endParaRPr>
          </a:p>
        </p:txBody>
      </p:sp>
      <p:sp>
        <p:nvSpPr>
          <p:cNvPr id="7" name="Google Shape;88;p13">
            <a:extLst>
              <a:ext uri="{FF2B5EF4-FFF2-40B4-BE49-F238E27FC236}">
                <a16:creationId xmlns:a16="http://schemas.microsoft.com/office/drawing/2014/main" id="{47AEC5FE-B336-7087-912D-2B1BB657939C}"/>
              </a:ext>
            </a:extLst>
          </p:cNvPr>
          <p:cNvSpPr txBox="1"/>
          <p:nvPr/>
        </p:nvSpPr>
        <p:spPr>
          <a:xfrm>
            <a:off x="2808571" y="3141883"/>
            <a:ext cx="6574848" cy="730800"/>
          </a:xfrm>
          <a:prstGeom prst="rect">
            <a:avLst/>
          </a:prstGeom>
          <a:noFill/>
          <a:ln>
            <a:noFill/>
          </a:ln>
        </p:spPr>
        <p:txBody>
          <a:bodyPr spcFirstLastPara="1" wrap="square" lIns="91425" tIns="91425" rIns="91425" bIns="91425" anchor="t" anchorCtr="0">
            <a:noAutofit/>
          </a:bodyPr>
          <a:lstStyle/>
          <a:p>
            <a:pPr algn="ctr"/>
            <a:r>
              <a:rPr lang="vi-VN" sz="2000" b="1">
                <a:solidFill>
                  <a:srgbClr val="44546A"/>
                </a:solidFill>
                <a:effectLst/>
                <a:latin typeface="+mj-lt"/>
                <a:ea typeface="Calibri" panose="020F0502020204030204" pitchFamily="34" charset="0"/>
                <a:cs typeface="Times New Roman" panose="02020603050405020304" pitchFamily="18" charset="0"/>
              </a:rPr>
              <a:t>SO SÁNH CÁC THUẬT TOÁN </a:t>
            </a:r>
            <a:endParaRPr lang="en-US" sz="2000">
              <a:solidFill>
                <a:srgbClr val="44546A"/>
              </a:solidFill>
              <a:effectLst/>
              <a:latin typeface="+mj-lt"/>
              <a:ea typeface="Calibri" panose="020F0502020204030204" pitchFamily="34" charset="0"/>
              <a:cs typeface="Times New Roman" panose="02020603050405020304" pitchFamily="18" charset="0"/>
            </a:endParaRPr>
          </a:p>
          <a:p>
            <a:pPr algn="ctr"/>
            <a:r>
              <a:rPr lang="vi-VN" sz="2000" b="1">
                <a:solidFill>
                  <a:srgbClr val="44546A"/>
                </a:solidFill>
                <a:effectLst/>
                <a:latin typeface="+mj-lt"/>
                <a:ea typeface="Calibri" panose="020F0502020204030204" pitchFamily="34" charset="0"/>
                <a:cs typeface="Times New Roman" panose="02020603050405020304" pitchFamily="18" charset="0"/>
              </a:rPr>
              <a:t>PHÁT HIỆN CẠNH ( EDGE DETECTION )</a:t>
            </a:r>
            <a:endParaRPr lang="en-US" sz="2000">
              <a:solidFill>
                <a:srgbClr val="44546A"/>
              </a:solidFill>
              <a:effectLst/>
              <a:latin typeface="+mj-lt"/>
              <a:ea typeface="Calibri" panose="020F0502020204030204" pitchFamily="34" charset="0"/>
              <a:cs typeface="Times New Roman" panose="02020603050405020304" pitchFamily="18" charset="0"/>
            </a:endParaRPr>
          </a:p>
        </p:txBody>
      </p:sp>
      <p:sp>
        <p:nvSpPr>
          <p:cNvPr id="8" name="Google Shape;89;p13">
            <a:extLst>
              <a:ext uri="{FF2B5EF4-FFF2-40B4-BE49-F238E27FC236}">
                <a16:creationId xmlns:a16="http://schemas.microsoft.com/office/drawing/2014/main" id="{31969E33-5FF7-D986-6BCC-903287DCA6A7}"/>
              </a:ext>
            </a:extLst>
          </p:cNvPr>
          <p:cNvSpPr txBox="1"/>
          <p:nvPr/>
        </p:nvSpPr>
        <p:spPr>
          <a:xfrm>
            <a:off x="4058406" y="4022953"/>
            <a:ext cx="4075180" cy="31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vi-VN" b="1">
                <a:solidFill>
                  <a:schemeClr val="dk2"/>
                </a:solidFill>
                <a:latin typeface="Times New Roman"/>
                <a:ea typeface="Times New Roman"/>
                <a:cs typeface="Times New Roman"/>
                <a:sym typeface="Times New Roman"/>
              </a:rPr>
              <a:t>Ngành:</a:t>
            </a:r>
            <a:r>
              <a:rPr lang="vi" b="1">
                <a:solidFill>
                  <a:schemeClr val="dk2"/>
                </a:solidFill>
                <a:latin typeface="Times New Roman"/>
                <a:ea typeface="Times New Roman"/>
                <a:cs typeface="Times New Roman"/>
                <a:sym typeface="Times New Roman"/>
              </a:rPr>
              <a:t> Robot &amp; Trí tuệ nhân tạo</a:t>
            </a:r>
            <a:endParaRPr b="1">
              <a:solidFill>
                <a:schemeClr val="dk2"/>
              </a:solidFill>
              <a:latin typeface="Times New Roman"/>
              <a:ea typeface="Times New Roman"/>
              <a:cs typeface="Times New Roman"/>
              <a:sym typeface="Times New Roman"/>
            </a:endParaRPr>
          </a:p>
        </p:txBody>
      </p:sp>
      <p:sp>
        <p:nvSpPr>
          <p:cNvPr id="9" name="Google Shape;87;p13">
            <a:extLst>
              <a:ext uri="{FF2B5EF4-FFF2-40B4-BE49-F238E27FC236}">
                <a16:creationId xmlns:a16="http://schemas.microsoft.com/office/drawing/2014/main" id="{90CC1F2C-1BAE-EF2F-696B-6BC1BCEC3B63}"/>
              </a:ext>
            </a:extLst>
          </p:cNvPr>
          <p:cNvSpPr txBox="1">
            <a:spLocks/>
          </p:cNvSpPr>
          <p:nvPr/>
        </p:nvSpPr>
        <p:spPr>
          <a:xfrm>
            <a:off x="1911743" y="4426574"/>
            <a:ext cx="8368506" cy="1921200"/>
          </a:xfrm>
          <a:prstGeom prst="rect">
            <a:avLst/>
          </a:prstGeom>
        </p:spPr>
        <p:txBody>
          <a:bodyPr spcFirstLastPara="1" wrap="square" lIns="91425" tIns="91425" rIns="91425" bIns="91425"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Lớp: 22DRTA1                                                   </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Tên thành viên: Nguyễn Chấn Huy                                    Tên giảng viên: TS.Phạm Quốc Thiện</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                            Nguyễn Văn Đạt</a:t>
            </a:r>
          </a:p>
          <a:p>
            <a:pPr marL="0" indent="0">
              <a:lnSpc>
                <a:spcPct val="150000"/>
              </a:lnSpc>
              <a:spcBef>
                <a:spcPts val="0"/>
              </a:spcBef>
              <a:buFont typeface="Arial" panose="020B0604020202020204" pitchFamily="34" charset="0"/>
              <a:buNone/>
            </a:pPr>
            <a:r>
              <a:rPr lang="vi-VN" sz="1600" b="1">
                <a:solidFill>
                  <a:schemeClr val="dk2"/>
                </a:solidFill>
                <a:latin typeface="Times New Roman"/>
                <a:ea typeface="Times New Roman"/>
                <a:cs typeface="Times New Roman"/>
                <a:sym typeface="Times New Roman"/>
              </a:rPr>
              <a:t>                            Huỳnh Long</a:t>
            </a:r>
          </a:p>
          <a:p>
            <a:pPr marL="0" indent="0">
              <a:spcBef>
                <a:spcPts val="0"/>
              </a:spcBef>
              <a:buFont typeface="Arial" panose="020B0604020202020204" pitchFamily="34" charset="0"/>
              <a:buNone/>
            </a:pPr>
            <a:endParaRPr lang="vi-VN" sz="1600" b="1">
              <a:solidFill>
                <a:schemeClr val="dk2"/>
              </a:solidFill>
              <a:latin typeface="Times New Roman"/>
              <a:ea typeface="Times New Roman"/>
              <a:cs typeface="Times New Roman"/>
              <a:sym typeface="Times New Roman"/>
            </a:endParaRPr>
          </a:p>
        </p:txBody>
      </p:sp>
    </p:spTree>
    <p:extLst>
      <p:ext uri="{BB962C8B-B14F-4D97-AF65-F5344CB8AC3E}">
        <p14:creationId xmlns:p14="http://schemas.microsoft.com/office/powerpoint/2010/main" val="2378218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08FE91-3347-BBB3-7C87-D9786D1EF46C}"/>
              </a:ext>
            </a:extLst>
          </p:cNvPr>
          <p:cNvSpPr>
            <a:spLocks noGrp="1"/>
          </p:cNvSpPr>
          <p:nvPr>
            <p:ph type="sldNum" sz="quarter" idx="12"/>
          </p:nvPr>
        </p:nvSpPr>
        <p:spPr/>
        <p:txBody>
          <a:bodyPr/>
          <a:lstStyle/>
          <a:p>
            <a:fld id="{E52E8D38-D2CF-46A3-ACCC-B8402A0F5B8A}" type="slidenum">
              <a:rPr lang="en-US" smtClean="0"/>
              <a:t>10</a:t>
            </a:fld>
            <a:endParaRPr lang="en-US"/>
          </a:p>
        </p:txBody>
      </p:sp>
      <p:sp>
        <p:nvSpPr>
          <p:cNvPr id="3" name="Google Shape;2848;p65">
            <a:extLst>
              <a:ext uri="{FF2B5EF4-FFF2-40B4-BE49-F238E27FC236}">
                <a16:creationId xmlns:a16="http://schemas.microsoft.com/office/drawing/2014/main" id="{6CE83A8F-D7E6-5776-F515-C7FE2FCB4DE6}"/>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03</a:t>
            </a:r>
            <a:endParaRPr sz="2400" b="1">
              <a:solidFill>
                <a:schemeClr val="bg1"/>
              </a:solidFill>
            </a:endParaRPr>
          </a:p>
        </p:txBody>
      </p:sp>
      <p:sp>
        <p:nvSpPr>
          <p:cNvPr id="4" name="Google Shape;2785;p65">
            <a:extLst>
              <a:ext uri="{FF2B5EF4-FFF2-40B4-BE49-F238E27FC236}">
                <a16:creationId xmlns:a16="http://schemas.microsoft.com/office/drawing/2014/main" id="{1AD4D175-9F6C-F884-6672-DE2BEE301E67}"/>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Động cơ Encoder</a:t>
            </a:r>
            <a:endParaRPr lang="en-US" b="1">
              <a:solidFill>
                <a:schemeClr val="bg1"/>
              </a:solidFill>
              <a:latin typeface="Arial" panose="020B0604020202020204" pitchFamily="34" charset="0"/>
              <a:cs typeface="Arial" panose="020B0604020202020204" pitchFamily="34" charset="0"/>
            </a:endParaRPr>
          </a:p>
        </p:txBody>
      </p:sp>
      <p:grpSp>
        <p:nvGrpSpPr>
          <p:cNvPr id="5" name="Google Shape;509;p28">
            <a:extLst>
              <a:ext uri="{FF2B5EF4-FFF2-40B4-BE49-F238E27FC236}">
                <a16:creationId xmlns:a16="http://schemas.microsoft.com/office/drawing/2014/main" id="{53B4456B-C10A-353C-4EF9-AE53C8BF4C6F}"/>
              </a:ext>
            </a:extLst>
          </p:cNvPr>
          <p:cNvGrpSpPr/>
          <p:nvPr/>
        </p:nvGrpSpPr>
        <p:grpSpPr>
          <a:xfrm>
            <a:off x="377705" y="1787468"/>
            <a:ext cx="3529840" cy="3978641"/>
            <a:chOff x="2501950" y="1507050"/>
            <a:chExt cx="2392350" cy="2696525"/>
          </a:xfrm>
          <a:solidFill>
            <a:srgbClr val="3E8EB2"/>
          </a:solidFill>
        </p:grpSpPr>
        <p:sp>
          <p:nvSpPr>
            <p:cNvPr id="6" name="Google Shape;510;p28">
              <a:extLst>
                <a:ext uri="{FF2B5EF4-FFF2-40B4-BE49-F238E27FC236}">
                  <a16:creationId xmlns:a16="http://schemas.microsoft.com/office/drawing/2014/main" id="{5CFAB441-C3DB-E732-7325-B022BCCB41C3}"/>
                </a:ext>
              </a:extLst>
            </p:cNvPr>
            <p:cNvSpPr/>
            <p:nvPr/>
          </p:nvSpPr>
          <p:spPr>
            <a:xfrm>
              <a:off x="4032450" y="3778325"/>
              <a:ext cx="0" cy="25"/>
            </a:xfrm>
            <a:custGeom>
              <a:avLst/>
              <a:gdLst/>
              <a:ahLst/>
              <a:cxnLst/>
              <a:rect l="l" t="t" r="r" b="b"/>
              <a:pathLst>
                <a:path h="1" extrusionOk="0">
                  <a:moveTo>
                    <a:pt x="0" y="0"/>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a:extLst>
                <a:ext uri="{FF2B5EF4-FFF2-40B4-BE49-F238E27FC236}">
                  <a16:creationId xmlns:a16="http://schemas.microsoft.com/office/drawing/2014/main" id="{69331281-FB07-2F07-5794-14758C790488}"/>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a:extLst>
                <a:ext uri="{FF2B5EF4-FFF2-40B4-BE49-F238E27FC236}">
                  <a16:creationId xmlns:a16="http://schemas.microsoft.com/office/drawing/2014/main" id="{9A799D4C-1EF6-167E-DE0A-49FD1D039683}"/>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a:extLst>
                <a:ext uri="{FF2B5EF4-FFF2-40B4-BE49-F238E27FC236}">
                  <a16:creationId xmlns:a16="http://schemas.microsoft.com/office/drawing/2014/main" id="{FA965138-732E-67E8-4EFC-CC0754E6D66A}"/>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a:extLst>
                <a:ext uri="{FF2B5EF4-FFF2-40B4-BE49-F238E27FC236}">
                  <a16:creationId xmlns:a16="http://schemas.microsoft.com/office/drawing/2014/main" id="{650B14AA-979E-515C-53A8-4F1C16A549D3}"/>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a:extLst>
                <a:ext uri="{FF2B5EF4-FFF2-40B4-BE49-F238E27FC236}">
                  <a16:creationId xmlns:a16="http://schemas.microsoft.com/office/drawing/2014/main" id="{0D4DABD0-F005-7D42-825E-D827A8519473}"/>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a:extLst>
                <a:ext uri="{FF2B5EF4-FFF2-40B4-BE49-F238E27FC236}">
                  <a16:creationId xmlns:a16="http://schemas.microsoft.com/office/drawing/2014/main" id="{BA76518F-62CB-E906-6027-2BCDFAAA7988}"/>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a:extLst>
                <a:ext uri="{FF2B5EF4-FFF2-40B4-BE49-F238E27FC236}">
                  <a16:creationId xmlns:a16="http://schemas.microsoft.com/office/drawing/2014/main" id="{2A91F1AA-594A-7291-69F6-DF5F21A0DC42}"/>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a:extLst>
                <a:ext uri="{FF2B5EF4-FFF2-40B4-BE49-F238E27FC236}">
                  <a16:creationId xmlns:a16="http://schemas.microsoft.com/office/drawing/2014/main" id="{1EC4A9E5-A38A-FE49-4C55-3C6C6004F6CF}"/>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a:extLst>
                <a:ext uri="{FF2B5EF4-FFF2-40B4-BE49-F238E27FC236}">
                  <a16:creationId xmlns:a16="http://schemas.microsoft.com/office/drawing/2014/main" id="{C819038D-2760-9E51-BECB-04F85950D070}"/>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a:extLst>
                <a:ext uri="{FF2B5EF4-FFF2-40B4-BE49-F238E27FC236}">
                  <a16:creationId xmlns:a16="http://schemas.microsoft.com/office/drawing/2014/main" id="{30F7AC08-FF36-F5BE-9BBF-13F5A43BA621}"/>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a:extLst>
                <a:ext uri="{FF2B5EF4-FFF2-40B4-BE49-F238E27FC236}">
                  <a16:creationId xmlns:a16="http://schemas.microsoft.com/office/drawing/2014/main" id="{A65FBEE9-B173-E5E1-E5A6-1B361905BB69}"/>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a:extLst>
                <a:ext uri="{FF2B5EF4-FFF2-40B4-BE49-F238E27FC236}">
                  <a16:creationId xmlns:a16="http://schemas.microsoft.com/office/drawing/2014/main" id="{809C0A2E-7E76-4888-569E-67C04186CA9F}"/>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a:extLst>
                <a:ext uri="{FF2B5EF4-FFF2-40B4-BE49-F238E27FC236}">
                  <a16:creationId xmlns:a16="http://schemas.microsoft.com/office/drawing/2014/main" id="{6A66C41A-00C6-C799-F443-7EB18A6A24B5}"/>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a:extLst>
                <a:ext uri="{FF2B5EF4-FFF2-40B4-BE49-F238E27FC236}">
                  <a16:creationId xmlns:a16="http://schemas.microsoft.com/office/drawing/2014/main" id="{E317988F-1E48-40F4-9105-6C4A10E2C693}"/>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a:extLst>
                <a:ext uri="{FF2B5EF4-FFF2-40B4-BE49-F238E27FC236}">
                  <a16:creationId xmlns:a16="http://schemas.microsoft.com/office/drawing/2014/main" id="{10B3C998-8F19-3809-5EA3-3BFA05346AAB}"/>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a:extLst>
                <a:ext uri="{FF2B5EF4-FFF2-40B4-BE49-F238E27FC236}">
                  <a16:creationId xmlns:a16="http://schemas.microsoft.com/office/drawing/2014/main" id="{31079542-7132-A0DB-2A3F-38DE51CE7B63}"/>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a:extLst>
                <a:ext uri="{FF2B5EF4-FFF2-40B4-BE49-F238E27FC236}">
                  <a16:creationId xmlns:a16="http://schemas.microsoft.com/office/drawing/2014/main" id="{629E153D-6613-E706-9784-C941D2BD4FFC}"/>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p28">
              <a:extLst>
                <a:ext uri="{FF2B5EF4-FFF2-40B4-BE49-F238E27FC236}">
                  <a16:creationId xmlns:a16="http://schemas.microsoft.com/office/drawing/2014/main" id="{5081EAF6-9C7A-C18A-F6D9-237CB4BD3207}"/>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26" name="Picture 2" descr="Động Cơ DC Servo Giảm Tốc GA12 - N20 Encoder - linh kiện điện tử tphcm giá  rẻ">
            <a:extLst>
              <a:ext uri="{FF2B5EF4-FFF2-40B4-BE49-F238E27FC236}">
                <a16:creationId xmlns:a16="http://schemas.microsoft.com/office/drawing/2014/main" id="{9BB90B39-8AF7-640C-D275-930C8496A4A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10000" r="90000">
                        <a14:foregroundMark x1="66111" y1="56250" x2="83194" y2="57500"/>
                        <a14:foregroundMark x1="83194" y1="57500" x2="84861" y2="60000"/>
                        <a14:foregroundMark x1="85417" y1="60833" x2="83750" y2="59861"/>
                        <a14:backgroundMark x1="32361" y1="20417" x2="34028" y2="21111"/>
                        <a14:backgroundMark x1="35556" y1="31944" x2="35556" y2="31944"/>
                        <a14:backgroundMark x1="40000" y1="33750" x2="39028" y2="33889"/>
                        <a14:backgroundMark x1="35278" y1="31667" x2="34444" y2="31667"/>
                      </a14:backgroundRemoval>
                    </a14:imgEffect>
                  </a14:imgLayer>
                </a14:imgProps>
              </a:ext>
              <a:ext uri="{28A0092B-C50C-407E-A947-70E740481C1C}">
                <a14:useLocalDpi xmlns:a14="http://schemas.microsoft.com/office/drawing/2010/main" val="0"/>
              </a:ext>
            </a:extLst>
          </a:blip>
          <a:srcRect/>
          <a:stretch>
            <a:fillRect/>
          </a:stretch>
        </p:blipFill>
        <p:spPr bwMode="auto">
          <a:xfrm>
            <a:off x="913956" y="2564192"/>
            <a:ext cx="2779728" cy="2779728"/>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E753AF48-38F6-89B6-4F78-5ED22490859F}"/>
              </a:ext>
            </a:extLst>
          </p:cNvPr>
          <p:cNvSpPr txBox="1"/>
          <p:nvPr/>
        </p:nvSpPr>
        <p:spPr>
          <a:xfrm>
            <a:off x="4302209" y="1696899"/>
            <a:ext cx="7377601" cy="1015663"/>
          </a:xfrm>
          <a:prstGeom prst="rect">
            <a:avLst/>
          </a:prstGeom>
          <a:noFill/>
        </p:spPr>
        <p:txBody>
          <a:bodyPr wrap="square" rtlCol="0">
            <a:spAutoFit/>
          </a:bodyPr>
          <a:lstStyle/>
          <a:p>
            <a:pPr marL="0" indent="0">
              <a:buNone/>
            </a:pPr>
            <a:r>
              <a:rPr lang="vi-VN" sz="2000" b="1">
                <a:solidFill>
                  <a:srgbClr val="002060"/>
                </a:solidFill>
                <a:latin typeface="Times New Roman" panose="02020603050405020304" pitchFamily="18" charset="0"/>
                <a:cs typeface="Times New Roman" panose="02020603050405020304" pitchFamily="18" charset="0"/>
              </a:rPr>
              <a:t>Động cơ</a:t>
            </a:r>
            <a:r>
              <a:rPr lang="en-US" sz="2000" b="1">
                <a:solidFill>
                  <a:srgbClr val="002060"/>
                </a:solidFill>
                <a:latin typeface="Times New Roman" panose="02020603050405020304" pitchFamily="18" charset="0"/>
                <a:cs typeface="Times New Roman" panose="02020603050405020304" pitchFamily="18" charset="0"/>
              </a:rPr>
              <a:t>:</a:t>
            </a:r>
            <a:endParaRPr lang="vi-VN" sz="2000">
              <a:solidFill>
                <a:srgbClr val="00206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1">
                <a:solidFill>
                  <a:srgbClr val="002060"/>
                </a:solidFill>
                <a:latin typeface="Times New Roman" panose="02020603050405020304" pitchFamily="18" charset="0"/>
                <a:cs typeface="Times New Roman" panose="02020603050405020304" pitchFamily="18" charset="0"/>
              </a:rPr>
              <a:t>Bộ điều khiển động cơ (Motor Driver)</a:t>
            </a:r>
            <a:r>
              <a:rPr lang="vi-VN" sz="2000">
                <a:solidFill>
                  <a:srgbClr val="002060"/>
                </a:solidFill>
                <a:latin typeface="Times New Roman" panose="02020603050405020304" pitchFamily="18" charset="0"/>
                <a:cs typeface="Times New Roman" panose="02020603050405020304" pitchFamily="18" charset="0"/>
              </a:rPr>
              <a:t>: </a:t>
            </a:r>
            <a:r>
              <a:rPr lang="vi-VN" sz="2000">
                <a:latin typeface="Times New Roman" panose="02020603050405020304" pitchFamily="18" charset="0"/>
                <a:cs typeface="Times New Roman" panose="02020603050405020304" pitchFamily="18" charset="0"/>
              </a:rPr>
              <a:t>N20 G12 </a:t>
            </a:r>
          </a:p>
          <a:p>
            <a:r>
              <a:rPr lang="vi-VN" sz="2000">
                <a:latin typeface="Times New Roman" panose="02020603050405020304" pitchFamily="18" charset="0"/>
                <a:cs typeface="Times New Roman" panose="02020603050405020304" pitchFamily="18" charset="0"/>
              </a:rPr>
              <a:t>tỉ số truyền 1:100</a:t>
            </a:r>
          </a:p>
        </p:txBody>
      </p:sp>
      <p:sp>
        <p:nvSpPr>
          <p:cNvPr id="26" name="TextBox 25">
            <a:extLst>
              <a:ext uri="{FF2B5EF4-FFF2-40B4-BE49-F238E27FC236}">
                <a16:creationId xmlns:a16="http://schemas.microsoft.com/office/drawing/2014/main" id="{7DD919B0-1F40-47F5-5C7C-C1323162154A}"/>
              </a:ext>
            </a:extLst>
          </p:cNvPr>
          <p:cNvSpPr txBox="1"/>
          <p:nvPr/>
        </p:nvSpPr>
        <p:spPr>
          <a:xfrm>
            <a:off x="4302209" y="2756406"/>
            <a:ext cx="7694526" cy="3416320"/>
          </a:xfrm>
          <a:prstGeom prst="rect">
            <a:avLst/>
          </a:prstGeom>
          <a:noFill/>
        </p:spPr>
        <p:txBody>
          <a:bodyPr wrap="square" rtlCol="0">
            <a:spAutoFit/>
          </a:bodyPr>
          <a:lstStyle/>
          <a:p>
            <a:pPr algn="l">
              <a:buFont typeface="Arial" panose="020B0604020202020204" pitchFamily="34" charset="0"/>
              <a:buChar char="•"/>
            </a:pPr>
            <a:r>
              <a:rPr lang="vi-VN" sz="2000" b="0" i="0">
                <a:solidFill>
                  <a:srgbClr val="000000"/>
                </a:solidFill>
                <a:effectLst/>
                <a:latin typeface="+mj-lt"/>
              </a:rPr>
              <a:t>Điện áp cung cấp: 1.5 ~ 12V.</a:t>
            </a:r>
          </a:p>
          <a:p>
            <a:pPr algn="l">
              <a:buFont typeface="Arial" panose="020B0604020202020204" pitchFamily="34" charset="0"/>
              <a:buChar char="•"/>
            </a:pPr>
            <a:r>
              <a:rPr lang="vi-VN" sz="2000" b="0" i="0">
                <a:solidFill>
                  <a:srgbClr val="000000"/>
                </a:solidFill>
                <a:effectLst/>
                <a:latin typeface="+mj-lt"/>
              </a:rPr>
              <a:t>Tỷ số truyền: 100:1.</a:t>
            </a:r>
          </a:p>
          <a:p>
            <a:pPr algn="l">
              <a:buFont typeface="Arial" panose="020B0604020202020204" pitchFamily="34" charset="0"/>
              <a:buChar char="•"/>
            </a:pPr>
            <a:r>
              <a:rPr lang="vi-VN" sz="2000" b="0" i="0">
                <a:solidFill>
                  <a:srgbClr val="000000"/>
                </a:solidFill>
                <a:effectLst/>
                <a:latin typeface="+mj-lt"/>
              </a:rPr>
              <a:t>Tốc độ qua hộp số:    3V  ~     75rpm.</a:t>
            </a:r>
          </a:p>
          <a:p>
            <a:pPr algn="l"/>
            <a:r>
              <a:rPr lang="vi-VN" sz="2000" b="0" i="0">
                <a:solidFill>
                  <a:srgbClr val="000000"/>
                </a:solidFill>
                <a:effectLst/>
                <a:latin typeface="+mj-lt"/>
              </a:rPr>
              <a:t>                                6V  ~   150rpm.</a:t>
            </a:r>
          </a:p>
          <a:p>
            <a:pPr algn="l"/>
            <a:r>
              <a:rPr lang="vi-VN" sz="2000">
                <a:solidFill>
                  <a:srgbClr val="000000"/>
                </a:solidFill>
                <a:latin typeface="+mj-lt"/>
              </a:rPr>
              <a:t> </a:t>
            </a:r>
            <a:r>
              <a:rPr lang="vi-VN" sz="2000" b="0" i="0">
                <a:solidFill>
                  <a:srgbClr val="000000"/>
                </a:solidFill>
                <a:effectLst/>
                <a:latin typeface="+mj-lt"/>
              </a:rPr>
              <a:t>                             12V  ~   300rpm.</a:t>
            </a:r>
          </a:p>
          <a:p>
            <a:pPr algn="l"/>
            <a:r>
              <a:rPr lang="vi-VN" sz="2000" b="1" i="0">
                <a:solidFill>
                  <a:srgbClr val="002060"/>
                </a:solidFill>
                <a:effectLst/>
                <a:latin typeface="+mj-lt"/>
              </a:rPr>
              <a:t>Kích thước sản phẩm:</a:t>
            </a:r>
            <a:endParaRPr lang="vi-VN" sz="2000" b="0" i="0">
              <a:solidFill>
                <a:srgbClr val="002060"/>
              </a:solidFill>
              <a:effectLst/>
              <a:latin typeface="+mj-lt"/>
            </a:endParaRPr>
          </a:p>
          <a:p>
            <a:pPr algn="l">
              <a:buFont typeface="Arial" panose="020B0604020202020204" pitchFamily="34" charset="0"/>
              <a:buChar char="•"/>
            </a:pPr>
            <a:r>
              <a:rPr lang="vi-VN" sz="2000" b="0" i="0">
                <a:solidFill>
                  <a:srgbClr val="000000"/>
                </a:solidFill>
                <a:effectLst/>
                <a:latin typeface="+mj-lt"/>
              </a:rPr>
              <a:t>Đường kính          : 12mm.</a:t>
            </a:r>
          </a:p>
          <a:p>
            <a:pPr algn="l">
              <a:buFont typeface="Arial" panose="020B0604020202020204" pitchFamily="34" charset="0"/>
              <a:buChar char="•"/>
            </a:pPr>
            <a:r>
              <a:rPr lang="vi-VN" sz="2000" b="0" i="0">
                <a:solidFill>
                  <a:srgbClr val="000000"/>
                </a:solidFill>
                <a:effectLst/>
                <a:latin typeface="+mj-lt"/>
              </a:rPr>
              <a:t>Chiều dài động cơ : 34mm.</a:t>
            </a:r>
          </a:p>
          <a:p>
            <a:pPr algn="l">
              <a:buFont typeface="Arial" panose="020B0604020202020204" pitchFamily="34" charset="0"/>
              <a:buChar char="•"/>
            </a:pPr>
            <a:r>
              <a:rPr lang="vi-VN" sz="2000" b="0" i="0">
                <a:solidFill>
                  <a:srgbClr val="000000"/>
                </a:solidFill>
                <a:effectLst/>
                <a:latin typeface="+mj-lt"/>
              </a:rPr>
              <a:t>Đường kính trục    : 3mm.</a:t>
            </a:r>
          </a:p>
          <a:p>
            <a:pPr algn="l">
              <a:buFont typeface="Arial" panose="020B0604020202020204" pitchFamily="34" charset="0"/>
              <a:buChar char="•"/>
            </a:pPr>
            <a:r>
              <a:rPr lang="vi-VN" sz="2000" b="0" i="0">
                <a:solidFill>
                  <a:srgbClr val="000000"/>
                </a:solidFill>
                <a:effectLst/>
                <a:latin typeface="+mj-lt"/>
              </a:rPr>
              <a:t>Chiều dài trục       : 10mm.</a:t>
            </a:r>
          </a:p>
          <a:p>
            <a:endParaRPr lang="en-US"/>
          </a:p>
        </p:txBody>
      </p:sp>
    </p:spTree>
    <p:extLst>
      <p:ext uri="{BB962C8B-B14F-4D97-AF65-F5344CB8AC3E}">
        <p14:creationId xmlns:p14="http://schemas.microsoft.com/office/powerpoint/2010/main" val="27724541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DAF1A-0C51-EA39-FBDB-5EF0044AC0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0FA975-78E0-AFF7-422D-FF4142A0FB4A}"/>
              </a:ext>
            </a:extLst>
          </p:cNvPr>
          <p:cNvSpPr>
            <a:spLocks noGrp="1"/>
          </p:cNvSpPr>
          <p:nvPr>
            <p:ph type="sldNum" sz="quarter" idx="12"/>
          </p:nvPr>
        </p:nvSpPr>
        <p:spPr/>
        <p:txBody>
          <a:bodyPr/>
          <a:lstStyle/>
          <a:p>
            <a:fld id="{E52E8D38-D2CF-46A3-ACCC-B8402A0F5B8A}" type="slidenum">
              <a:rPr lang="en-US" smtClean="0"/>
              <a:t>11</a:t>
            </a:fld>
            <a:endParaRPr lang="en-US"/>
          </a:p>
        </p:txBody>
      </p:sp>
      <p:sp>
        <p:nvSpPr>
          <p:cNvPr id="3" name="Google Shape;2848;p65">
            <a:extLst>
              <a:ext uri="{FF2B5EF4-FFF2-40B4-BE49-F238E27FC236}">
                <a16:creationId xmlns:a16="http://schemas.microsoft.com/office/drawing/2014/main" id="{1FD148BA-90B1-6DB9-D16E-D1989F4856B1}"/>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03</a:t>
            </a:r>
            <a:endParaRPr sz="2400" b="1">
              <a:solidFill>
                <a:schemeClr val="bg1"/>
              </a:solidFill>
            </a:endParaRPr>
          </a:p>
        </p:txBody>
      </p:sp>
      <p:sp>
        <p:nvSpPr>
          <p:cNvPr id="4" name="Google Shape;2785;p65">
            <a:extLst>
              <a:ext uri="{FF2B5EF4-FFF2-40B4-BE49-F238E27FC236}">
                <a16:creationId xmlns:a16="http://schemas.microsoft.com/office/drawing/2014/main" id="{B30FD68A-6774-7267-423E-4926CA7366E4}"/>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Động cơ Encoder</a:t>
            </a:r>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60803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B768035-5513-FFC9-4D85-5315171F60A2}"/>
              </a:ext>
            </a:extLst>
          </p:cNvPr>
          <p:cNvSpPr>
            <a:spLocks noGrp="1"/>
          </p:cNvSpPr>
          <p:nvPr>
            <p:ph type="sldNum" sz="quarter" idx="12"/>
          </p:nvPr>
        </p:nvSpPr>
        <p:spPr/>
        <p:txBody>
          <a:bodyPr/>
          <a:lstStyle/>
          <a:p>
            <a:fld id="{E52E8D38-D2CF-46A3-ACCC-B8402A0F5B8A}" type="slidenum">
              <a:rPr lang="en-US" smtClean="0"/>
              <a:t>12</a:t>
            </a:fld>
            <a:endParaRPr lang="en-US"/>
          </a:p>
        </p:txBody>
      </p:sp>
      <p:sp>
        <p:nvSpPr>
          <p:cNvPr id="3" name="Google Shape;2848;p65">
            <a:extLst>
              <a:ext uri="{FF2B5EF4-FFF2-40B4-BE49-F238E27FC236}">
                <a16:creationId xmlns:a16="http://schemas.microsoft.com/office/drawing/2014/main" id="{EA256176-F48B-9E4E-96D9-550A44B634C3}"/>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04</a:t>
            </a:r>
            <a:endParaRPr sz="2400" b="1">
              <a:solidFill>
                <a:schemeClr val="bg1"/>
              </a:solidFill>
            </a:endParaRPr>
          </a:p>
        </p:txBody>
      </p:sp>
      <p:sp>
        <p:nvSpPr>
          <p:cNvPr id="4" name="Google Shape;2785;p65">
            <a:extLst>
              <a:ext uri="{FF2B5EF4-FFF2-40B4-BE49-F238E27FC236}">
                <a16:creationId xmlns:a16="http://schemas.microsoft.com/office/drawing/2014/main" id="{3FA58238-BC98-5914-BCB5-53B7744BA6FA}"/>
              </a:ext>
            </a:extLst>
          </p:cNvPr>
          <p:cNvSpPr txBox="1">
            <a:spLocks/>
          </p:cNvSpPr>
          <p:nvPr/>
        </p:nvSpPr>
        <p:spPr>
          <a:xfrm>
            <a:off x="1320022" y="418231"/>
            <a:ext cx="5882056"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PID động cơ và cảm biến</a:t>
            </a:r>
            <a:endParaRPr lang="en-US" b="1">
              <a:solidFill>
                <a:schemeClr val="bg1"/>
              </a:solidFill>
              <a:latin typeface="Arial" panose="020B0604020202020204" pitchFamily="34" charset="0"/>
              <a:cs typeface="Arial" panose="020B0604020202020204" pitchFamily="34" charset="0"/>
            </a:endParaRPr>
          </a:p>
        </p:txBody>
      </p:sp>
      <p:sp>
        <p:nvSpPr>
          <p:cNvPr id="5" name="Google Shape;2847;p65">
            <a:extLst>
              <a:ext uri="{FF2B5EF4-FFF2-40B4-BE49-F238E27FC236}">
                <a16:creationId xmlns:a16="http://schemas.microsoft.com/office/drawing/2014/main" id="{FF00F3EE-824F-7038-F655-BF8940A2E91C}"/>
              </a:ext>
            </a:extLst>
          </p:cNvPr>
          <p:cNvSpPr/>
          <p:nvPr/>
        </p:nvSpPr>
        <p:spPr>
          <a:xfrm>
            <a:off x="602256" y="1690585"/>
            <a:ext cx="772896" cy="7711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A</a:t>
            </a:r>
            <a:endParaRPr sz="2400" b="1">
              <a:solidFill>
                <a:schemeClr val="bg1"/>
              </a:solidFill>
            </a:endParaRPr>
          </a:p>
        </p:txBody>
      </p:sp>
      <p:sp>
        <p:nvSpPr>
          <p:cNvPr id="6" name="Google Shape;2847;p65">
            <a:extLst>
              <a:ext uri="{FF2B5EF4-FFF2-40B4-BE49-F238E27FC236}">
                <a16:creationId xmlns:a16="http://schemas.microsoft.com/office/drawing/2014/main" id="{60F62EB5-36B1-CDCB-F471-B7608AC12207}"/>
              </a:ext>
            </a:extLst>
          </p:cNvPr>
          <p:cNvSpPr/>
          <p:nvPr/>
        </p:nvSpPr>
        <p:spPr>
          <a:xfrm>
            <a:off x="602256" y="3043403"/>
            <a:ext cx="772896" cy="7711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B</a:t>
            </a:r>
            <a:endParaRPr sz="2400" b="1">
              <a:solidFill>
                <a:schemeClr val="bg1"/>
              </a:solidFill>
            </a:endParaRPr>
          </a:p>
        </p:txBody>
      </p:sp>
      <p:sp>
        <p:nvSpPr>
          <p:cNvPr id="7" name="Google Shape;2847;p65">
            <a:extLst>
              <a:ext uri="{FF2B5EF4-FFF2-40B4-BE49-F238E27FC236}">
                <a16:creationId xmlns:a16="http://schemas.microsoft.com/office/drawing/2014/main" id="{A20B01F0-D49F-812D-1C8C-17B38FB7A337}"/>
              </a:ext>
            </a:extLst>
          </p:cNvPr>
          <p:cNvSpPr/>
          <p:nvPr/>
        </p:nvSpPr>
        <p:spPr>
          <a:xfrm>
            <a:off x="602256" y="4396222"/>
            <a:ext cx="772896" cy="77119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C</a:t>
            </a:r>
            <a:endParaRPr sz="2400" b="1">
              <a:solidFill>
                <a:schemeClr val="bg1"/>
              </a:solidFill>
            </a:endParaRPr>
          </a:p>
        </p:txBody>
      </p:sp>
      <p:sp>
        <p:nvSpPr>
          <p:cNvPr id="8" name="Google Shape;2785;p65">
            <a:extLst>
              <a:ext uri="{FF2B5EF4-FFF2-40B4-BE49-F238E27FC236}">
                <a16:creationId xmlns:a16="http://schemas.microsoft.com/office/drawing/2014/main" id="{98D78D29-08BF-1854-A291-C29702FD849D}"/>
              </a:ext>
            </a:extLst>
          </p:cNvPr>
          <p:cNvSpPr txBox="1">
            <a:spLocks/>
          </p:cNvSpPr>
          <p:nvPr/>
        </p:nvSpPr>
        <p:spPr>
          <a:xfrm>
            <a:off x="1527412" y="1788517"/>
            <a:ext cx="6070862" cy="443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rgbClr val="3E8EB2"/>
                </a:solidFill>
                <a:latin typeface="Arial" panose="020B0604020202020204" pitchFamily="34" charset="0"/>
                <a:cs typeface="Arial" panose="020B0604020202020204" pitchFamily="34" charset="0"/>
              </a:rPr>
              <a:t>Nội dung tìm hiểu</a:t>
            </a:r>
            <a:endParaRPr lang="en-US" b="1">
              <a:solidFill>
                <a:srgbClr val="3E8EB2"/>
              </a:solidFill>
              <a:latin typeface="Arial" panose="020B0604020202020204" pitchFamily="34" charset="0"/>
              <a:cs typeface="Arial" panose="020B0604020202020204" pitchFamily="34" charset="0"/>
            </a:endParaRPr>
          </a:p>
        </p:txBody>
      </p:sp>
      <p:sp>
        <p:nvSpPr>
          <p:cNvPr id="9" name="Google Shape;2785;p65">
            <a:extLst>
              <a:ext uri="{FF2B5EF4-FFF2-40B4-BE49-F238E27FC236}">
                <a16:creationId xmlns:a16="http://schemas.microsoft.com/office/drawing/2014/main" id="{42A1E6BF-A4BA-7972-5FA6-9695DCC0E909}"/>
              </a:ext>
            </a:extLst>
          </p:cNvPr>
          <p:cNvSpPr txBox="1">
            <a:spLocks/>
          </p:cNvSpPr>
          <p:nvPr/>
        </p:nvSpPr>
        <p:spPr>
          <a:xfrm>
            <a:off x="1527412" y="3207300"/>
            <a:ext cx="6070862" cy="443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rgbClr val="3E8EB2"/>
                </a:solidFill>
                <a:latin typeface="Arial" panose="020B0604020202020204" pitchFamily="34" charset="0"/>
                <a:cs typeface="Arial" panose="020B0604020202020204" pitchFamily="34" charset="0"/>
              </a:rPr>
              <a:t>PID trong Micromouse</a:t>
            </a:r>
            <a:endParaRPr lang="en-US" b="1">
              <a:solidFill>
                <a:srgbClr val="3E8EB2"/>
              </a:solidFill>
              <a:latin typeface="Arial" panose="020B0604020202020204" pitchFamily="34" charset="0"/>
              <a:cs typeface="Arial" panose="020B0604020202020204" pitchFamily="34" charset="0"/>
            </a:endParaRPr>
          </a:p>
        </p:txBody>
      </p:sp>
      <p:sp>
        <p:nvSpPr>
          <p:cNvPr id="10" name="Google Shape;2785;p65">
            <a:extLst>
              <a:ext uri="{FF2B5EF4-FFF2-40B4-BE49-F238E27FC236}">
                <a16:creationId xmlns:a16="http://schemas.microsoft.com/office/drawing/2014/main" id="{0A6E4387-DB77-EF74-8AE2-2771064A474A}"/>
              </a:ext>
            </a:extLst>
          </p:cNvPr>
          <p:cNvSpPr txBox="1">
            <a:spLocks/>
          </p:cNvSpPr>
          <p:nvPr/>
        </p:nvSpPr>
        <p:spPr>
          <a:xfrm>
            <a:off x="1527412" y="4560119"/>
            <a:ext cx="6070862" cy="443400"/>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rgbClr val="3E8EB2"/>
                </a:solidFill>
                <a:latin typeface="Arial" panose="020B0604020202020204" pitchFamily="34" charset="0"/>
                <a:cs typeface="Arial" panose="020B0604020202020204" pitchFamily="34" charset="0"/>
              </a:rPr>
              <a:t>Báo cáo tiến độ</a:t>
            </a:r>
            <a:endParaRPr lang="en-US" b="1">
              <a:solidFill>
                <a:srgbClr val="3E8EB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0848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E92E1C-F570-3624-4288-4A0FADBD713B}"/>
              </a:ext>
            </a:extLst>
          </p:cNvPr>
          <p:cNvSpPr>
            <a:spLocks noGrp="1"/>
          </p:cNvSpPr>
          <p:nvPr>
            <p:ph type="sldNum" sz="quarter" idx="12"/>
          </p:nvPr>
        </p:nvSpPr>
        <p:spPr/>
        <p:txBody>
          <a:bodyPr/>
          <a:lstStyle/>
          <a:p>
            <a:fld id="{E52E8D38-D2CF-46A3-ACCC-B8402A0F5B8A}" type="slidenum">
              <a:rPr lang="en-US" smtClean="0"/>
              <a:t>13</a:t>
            </a:fld>
            <a:endParaRPr lang="en-US"/>
          </a:p>
        </p:txBody>
      </p:sp>
      <p:pic>
        <p:nvPicPr>
          <p:cNvPr id="1026" name="Picture 2" descr="Micromouse">
            <a:extLst>
              <a:ext uri="{FF2B5EF4-FFF2-40B4-BE49-F238E27FC236}">
                <a16:creationId xmlns:a16="http://schemas.microsoft.com/office/drawing/2014/main" id="{C2514C3E-7437-E058-40D3-E4604B0C26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64859" y="2337847"/>
            <a:ext cx="4977353" cy="2799761"/>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2848;p65">
            <a:extLst>
              <a:ext uri="{FF2B5EF4-FFF2-40B4-BE49-F238E27FC236}">
                <a16:creationId xmlns:a16="http://schemas.microsoft.com/office/drawing/2014/main" id="{7975B334-86FE-B7EB-A08A-C7EF4C608E5D}"/>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A</a:t>
            </a:r>
            <a:endParaRPr sz="2400" b="1">
              <a:solidFill>
                <a:schemeClr val="bg1"/>
              </a:solidFill>
            </a:endParaRPr>
          </a:p>
        </p:txBody>
      </p:sp>
      <p:sp>
        <p:nvSpPr>
          <p:cNvPr id="5" name="Google Shape;2785;p65">
            <a:extLst>
              <a:ext uri="{FF2B5EF4-FFF2-40B4-BE49-F238E27FC236}">
                <a16:creationId xmlns:a16="http://schemas.microsoft.com/office/drawing/2014/main" id="{9AFE95EA-8C49-8EE3-D29E-BEA8E1951168}"/>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Nội dung tìm hiểu</a:t>
            </a:r>
            <a:endParaRPr lang="en-US" b="1">
              <a:solidFill>
                <a:schemeClr val="bg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1687189F-9256-AE38-330B-89080E2E49D4}"/>
              </a:ext>
            </a:extLst>
          </p:cNvPr>
          <p:cNvSpPr txBox="1"/>
          <p:nvPr/>
        </p:nvSpPr>
        <p:spPr>
          <a:xfrm>
            <a:off x="399445" y="2583565"/>
            <a:ext cx="6099142"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PID giúp robot giữ khoảng cách an toàn với tường</a:t>
            </a:r>
            <a:r>
              <a:rPr kumimoji="0" lang="en-US" altLang="en-US" sz="1800" b="0" i="0" u="none" strike="noStrike" cap="none" normalizeH="0" baseline="0">
                <a:ln>
                  <a:noFill/>
                </a:ln>
                <a:solidFill>
                  <a:schemeClr val="tx1"/>
                </a:solidFill>
                <a:effectLst/>
                <a:latin typeface="Arial" panose="020B0604020202020204" pitchFamily="34" charset="0"/>
              </a:rPr>
              <a:t>: Phần tỉ lệ (P) sẽ nhanh chóng phản ứng với sai số, phần tích phân (I) giúp loại bỏ sai số nhỏ qua thời gian, và phần đạo hàm (D) giảm rung lắc khi di chuyển.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Tính toán góc và khoảng cách</a:t>
            </a:r>
            <a:r>
              <a:rPr kumimoji="0" lang="en-US" altLang="en-US" sz="1800" b="0" i="0" u="none" strike="noStrike" cap="none" normalizeH="0" baseline="0">
                <a:ln>
                  <a:noFill/>
                </a:ln>
                <a:solidFill>
                  <a:schemeClr val="tx1"/>
                </a:solidFill>
                <a:effectLst/>
                <a:latin typeface="Arial" panose="020B0604020202020204" pitchFamily="34" charset="0"/>
              </a:rPr>
              <a:t>: Thông qua dữ liệu cảm biến hồng ngoại, bộ điều khiển PID sẽ điều chỉnh góc quay và khoảng cách để giữ cho robot di chuyển chính xác dọc theo bức tường. </a:t>
            </a:r>
          </a:p>
        </p:txBody>
      </p:sp>
      <p:sp>
        <p:nvSpPr>
          <p:cNvPr id="15" name="TextBox 14">
            <a:extLst>
              <a:ext uri="{FF2B5EF4-FFF2-40B4-BE49-F238E27FC236}">
                <a16:creationId xmlns:a16="http://schemas.microsoft.com/office/drawing/2014/main" id="{2EB3905A-9FBA-DB40-EDEA-67ADCED8E59A}"/>
              </a:ext>
            </a:extLst>
          </p:cNvPr>
          <p:cNvSpPr txBox="1"/>
          <p:nvPr/>
        </p:nvSpPr>
        <p:spPr>
          <a:xfrm>
            <a:off x="399445" y="1955937"/>
            <a:ext cx="5558672" cy="461665"/>
          </a:xfrm>
          <a:prstGeom prst="rect">
            <a:avLst/>
          </a:prstGeom>
          <a:noFill/>
        </p:spPr>
        <p:txBody>
          <a:bodyPr wrap="square" rtlCol="0">
            <a:spAutoFit/>
          </a:bodyPr>
          <a:lstStyle/>
          <a:p>
            <a:r>
              <a:rPr lang="vi-VN" sz="2400" b="1">
                <a:latin typeface="Times New Roman" panose="02020603050405020304" pitchFamily="18" charset="0"/>
                <a:cs typeface="Times New Roman" panose="02020603050405020304" pitchFamily="18" charset="0"/>
              </a:rPr>
              <a:t>PID dùng trong micromouse</a:t>
            </a:r>
            <a:endParaRPr lang="en-US" sz="2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095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8C22E0-037A-96BA-6604-387CDB8D43EE}"/>
              </a:ext>
            </a:extLst>
          </p:cNvPr>
          <p:cNvSpPr>
            <a:spLocks noGrp="1"/>
          </p:cNvSpPr>
          <p:nvPr>
            <p:ph type="sldNum" sz="quarter" idx="12"/>
          </p:nvPr>
        </p:nvSpPr>
        <p:spPr/>
        <p:txBody>
          <a:bodyPr/>
          <a:lstStyle/>
          <a:p>
            <a:fld id="{E52E8D38-D2CF-46A3-ACCC-B8402A0F5B8A}" type="slidenum">
              <a:rPr lang="en-US" smtClean="0"/>
              <a:t>14</a:t>
            </a:fld>
            <a:endParaRPr lang="en-US"/>
          </a:p>
        </p:txBody>
      </p:sp>
      <p:sp>
        <p:nvSpPr>
          <p:cNvPr id="26" name="TextBox 25">
            <a:extLst>
              <a:ext uri="{FF2B5EF4-FFF2-40B4-BE49-F238E27FC236}">
                <a16:creationId xmlns:a16="http://schemas.microsoft.com/office/drawing/2014/main" id="{34C0986A-15FC-EC82-C9A2-F96C44EBF697}"/>
              </a:ext>
            </a:extLst>
          </p:cNvPr>
          <p:cNvSpPr txBox="1"/>
          <p:nvPr/>
        </p:nvSpPr>
        <p:spPr>
          <a:xfrm>
            <a:off x="2974157" y="1243493"/>
            <a:ext cx="6099142" cy="400110"/>
          </a:xfrm>
          <a:prstGeom prst="rect">
            <a:avLst/>
          </a:prstGeom>
          <a:noFill/>
        </p:spPr>
        <p:txBody>
          <a:bodyPr wrap="square">
            <a:spAutoFit/>
          </a:bodyPr>
          <a:lstStyle/>
          <a:p>
            <a:pPr algn="ctr"/>
            <a:r>
              <a:rPr lang="vi-VN" sz="2000" b="1">
                <a:latin typeface="+mj-lt"/>
              </a:rPr>
              <a:t>PD điều khiển tốc độ động cơ (Speed Control)</a:t>
            </a:r>
            <a:r>
              <a:rPr lang="vi-VN" sz="2000">
                <a:latin typeface="+mj-lt"/>
              </a:rPr>
              <a:t>:</a:t>
            </a:r>
          </a:p>
        </p:txBody>
      </p:sp>
      <p:sp>
        <p:nvSpPr>
          <p:cNvPr id="29" name="Rectangle: Rounded Corners 28">
            <a:extLst>
              <a:ext uri="{FF2B5EF4-FFF2-40B4-BE49-F238E27FC236}">
                <a16:creationId xmlns:a16="http://schemas.microsoft.com/office/drawing/2014/main" id="{88FF32E2-5A50-D774-B38A-3DC6A791A67C}"/>
              </a:ext>
            </a:extLst>
          </p:cNvPr>
          <p:cNvSpPr/>
          <p:nvPr/>
        </p:nvSpPr>
        <p:spPr>
          <a:xfrm>
            <a:off x="485181" y="2795401"/>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400" b="1">
                <a:solidFill>
                  <a:schemeClr val="tx1"/>
                </a:solidFill>
                <a:latin typeface="+mj-lt"/>
              </a:rPr>
              <a:t>m_fwd_error=Tốc độ mong muốn−Tốc độ đo được</a:t>
            </a:r>
            <a:endParaRPr lang="en-US" sz="1400" b="1">
              <a:solidFill>
                <a:schemeClr val="tx1"/>
              </a:solidFill>
              <a:latin typeface="+mj-lt"/>
            </a:endParaRPr>
          </a:p>
        </p:txBody>
      </p:sp>
      <p:sp>
        <p:nvSpPr>
          <p:cNvPr id="32" name="TextBox 31">
            <a:extLst>
              <a:ext uri="{FF2B5EF4-FFF2-40B4-BE49-F238E27FC236}">
                <a16:creationId xmlns:a16="http://schemas.microsoft.com/office/drawing/2014/main" id="{F66E78EB-C4AB-D9A8-8920-F93E95EC36C2}"/>
              </a:ext>
            </a:extLst>
          </p:cNvPr>
          <p:cNvSpPr txBox="1"/>
          <p:nvPr/>
        </p:nvSpPr>
        <p:spPr>
          <a:xfrm>
            <a:off x="96806" y="2185384"/>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Cập nhật sai số tốc độ</a:t>
            </a:r>
            <a:r>
              <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Sai số được tính bằng cách lấy tốc độ mong muốn trừ đi tốc độ đo được từ bộ mã hóa:</a:t>
            </a:r>
          </a:p>
        </p:txBody>
      </p:sp>
      <p:cxnSp>
        <p:nvCxnSpPr>
          <p:cNvPr id="39" name="Straight Connector 38">
            <a:extLst>
              <a:ext uri="{FF2B5EF4-FFF2-40B4-BE49-F238E27FC236}">
                <a16:creationId xmlns:a16="http://schemas.microsoft.com/office/drawing/2014/main" id="{ADD34BAA-6D46-34A7-E80A-E9CCBA3197E2}"/>
              </a:ext>
            </a:extLst>
          </p:cNvPr>
          <p:cNvCxnSpPr/>
          <p:nvPr/>
        </p:nvCxnSpPr>
        <p:spPr>
          <a:xfrm>
            <a:off x="6061434" y="1894788"/>
            <a:ext cx="0" cy="4062952"/>
          </a:xfrm>
          <a:prstGeom prst="line">
            <a:avLst/>
          </a:prstGeom>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AA249930-BB2C-61E5-C4D1-B77B4E892320}"/>
              </a:ext>
            </a:extLst>
          </p:cNvPr>
          <p:cNvSpPr txBox="1"/>
          <p:nvPr/>
        </p:nvSpPr>
        <p:spPr>
          <a:xfrm>
            <a:off x="6174557" y="1960904"/>
            <a:ext cx="6099142" cy="369332"/>
          </a:xfrm>
          <a:prstGeom prst="rect">
            <a:avLst/>
          </a:prstGeom>
          <a:noFill/>
        </p:spPr>
        <p:txBody>
          <a:bodyPr wrap="square">
            <a:spAutoFit/>
          </a:bodyPr>
          <a:lstStyle/>
          <a:p>
            <a:pPr marL="285750" indent="-285750">
              <a:buFont typeface="Arial" panose="020B0604020202020204" pitchFamily="34" charset="0"/>
              <a:buChar char="•"/>
            </a:pPr>
            <a:r>
              <a:rPr lang="en-US"/>
              <a:t>FWD_KP (Proportional Gain - Hệ số tỉ lệ):</a:t>
            </a:r>
          </a:p>
        </p:txBody>
      </p:sp>
      <p:sp>
        <p:nvSpPr>
          <p:cNvPr id="43" name="TextBox 42">
            <a:extLst>
              <a:ext uri="{FF2B5EF4-FFF2-40B4-BE49-F238E27FC236}">
                <a16:creationId xmlns:a16="http://schemas.microsoft.com/office/drawing/2014/main" id="{1DF92A44-1D1A-CBF2-2343-A8BBD8D3CBA6}"/>
              </a:ext>
            </a:extLst>
          </p:cNvPr>
          <p:cNvSpPr txBox="1"/>
          <p:nvPr/>
        </p:nvSpPr>
        <p:spPr>
          <a:xfrm>
            <a:off x="6174557" y="2339240"/>
            <a:ext cx="6212264" cy="369332"/>
          </a:xfrm>
          <a:prstGeom prst="rect">
            <a:avLst/>
          </a:prstGeom>
          <a:noFill/>
        </p:spPr>
        <p:txBody>
          <a:bodyPr wrap="square">
            <a:spAutoFit/>
          </a:bodyPr>
          <a:lstStyle/>
          <a:p>
            <a:pPr marL="285750" indent="-285750">
              <a:buFont typeface="Arial" panose="020B0604020202020204" pitchFamily="34" charset="0"/>
              <a:buChar char="•"/>
            </a:pPr>
            <a:r>
              <a:rPr lang="en-US"/>
              <a:t>FWD_KD (Derivative Gain - Hệ số đạo hàm):</a:t>
            </a:r>
          </a:p>
        </p:txBody>
      </p:sp>
      <p:sp>
        <p:nvSpPr>
          <p:cNvPr id="45" name="TextBox 44">
            <a:extLst>
              <a:ext uri="{FF2B5EF4-FFF2-40B4-BE49-F238E27FC236}">
                <a16:creationId xmlns:a16="http://schemas.microsoft.com/office/drawing/2014/main" id="{AA66F094-65B1-7A56-A37E-8DF6E895ADFA}"/>
              </a:ext>
            </a:extLst>
          </p:cNvPr>
          <p:cNvSpPr txBox="1"/>
          <p:nvPr/>
        </p:nvSpPr>
        <p:spPr>
          <a:xfrm>
            <a:off x="6174557" y="2704202"/>
            <a:ext cx="6231116" cy="369332"/>
          </a:xfrm>
          <a:prstGeom prst="rect">
            <a:avLst/>
          </a:prstGeom>
          <a:noFill/>
        </p:spPr>
        <p:txBody>
          <a:bodyPr wrap="square">
            <a:spAutoFit/>
          </a:bodyPr>
          <a:lstStyle/>
          <a:p>
            <a:pPr marL="285750" indent="-285750">
              <a:buFont typeface="Arial" panose="020B0604020202020204" pitchFamily="34" charset="0"/>
              <a:buChar char="•"/>
            </a:pPr>
            <a:r>
              <a:rPr lang="nb-NO"/>
              <a:t>diff (Derivative Error - Sai số đạo hàm):</a:t>
            </a:r>
            <a:endParaRPr lang="en-US"/>
          </a:p>
        </p:txBody>
      </p:sp>
      <p:sp>
        <p:nvSpPr>
          <p:cNvPr id="47" name="TextBox 46">
            <a:extLst>
              <a:ext uri="{FF2B5EF4-FFF2-40B4-BE49-F238E27FC236}">
                <a16:creationId xmlns:a16="http://schemas.microsoft.com/office/drawing/2014/main" id="{B7308CD5-AD35-8E1F-4B2C-4558A54FFB79}"/>
              </a:ext>
            </a:extLst>
          </p:cNvPr>
          <p:cNvSpPr txBox="1"/>
          <p:nvPr/>
        </p:nvSpPr>
        <p:spPr>
          <a:xfrm>
            <a:off x="6311545" y="3943618"/>
            <a:ext cx="6202836" cy="1754326"/>
          </a:xfrm>
          <a:prstGeom prst="rect">
            <a:avLst/>
          </a:prstGeom>
          <a:noFill/>
        </p:spPr>
        <p:txBody>
          <a:bodyPr wrap="square">
            <a:spAutoFit/>
          </a:bodyPr>
          <a:lstStyle/>
          <a:p>
            <a:r>
              <a:rPr lang="en-US" sz="1800"/>
              <a:t>float increment = m_velocity * LOOP_INTERVAL;</a:t>
            </a:r>
          </a:p>
          <a:p>
            <a:r>
              <a:rPr lang="en-US" sz="1800"/>
              <a:t>m_fwd_error += increment - encoders.robot_fwd_change();</a:t>
            </a:r>
          </a:p>
          <a:p>
            <a:r>
              <a:rPr lang="en-US" sz="1800"/>
              <a:t>float diff = m_fwd_error - m_previous_fwd_error;</a:t>
            </a:r>
          </a:p>
          <a:p>
            <a:r>
              <a:rPr lang="en-US" sz="1800"/>
              <a:t>m_previous_fwd_error = m_fwd_error;</a:t>
            </a:r>
          </a:p>
          <a:p>
            <a:r>
              <a:rPr lang="en-US" sz="1800"/>
              <a:t>float output = FWD_KP * m_fwd_error + FWD_KD * diff;</a:t>
            </a:r>
          </a:p>
          <a:p>
            <a:endParaRPr lang="en-US" dirty="0"/>
          </a:p>
        </p:txBody>
      </p:sp>
      <p:sp>
        <p:nvSpPr>
          <p:cNvPr id="48" name="Rectangle 47">
            <a:extLst>
              <a:ext uri="{FF2B5EF4-FFF2-40B4-BE49-F238E27FC236}">
                <a16:creationId xmlns:a16="http://schemas.microsoft.com/office/drawing/2014/main" id="{D3B2B529-44D3-AA0F-60F0-D84FE8BD8E1C}"/>
              </a:ext>
            </a:extLst>
          </p:cNvPr>
          <p:cNvSpPr/>
          <p:nvPr/>
        </p:nvSpPr>
        <p:spPr>
          <a:xfrm>
            <a:off x="6213233" y="3769777"/>
            <a:ext cx="5895496" cy="18674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E48F4958-B53B-8248-DAA0-79AA55BF5E82}"/>
              </a:ext>
            </a:extLst>
          </p:cNvPr>
          <p:cNvSpPr/>
          <p:nvPr/>
        </p:nvSpPr>
        <p:spPr>
          <a:xfrm>
            <a:off x="450613" y="3943618"/>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diff=m_fwd_error−m_previous_fwd_error</a:t>
            </a:r>
          </a:p>
        </p:txBody>
      </p:sp>
      <p:sp>
        <p:nvSpPr>
          <p:cNvPr id="55" name="TextBox 54">
            <a:extLst>
              <a:ext uri="{FF2B5EF4-FFF2-40B4-BE49-F238E27FC236}">
                <a16:creationId xmlns:a16="http://schemas.microsoft.com/office/drawing/2014/main" id="{737E65AD-FAF3-B771-22B0-275F467CE37C}"/>
              </a:ext>
            </a:extLst>
          </p:cNvPr>
          <p:cNvSpPr txBox="1"/>
          <p:nvPr/>
        </p:nvSpPr>
        <p:spPr>
          <a:xfrm>
            <a:off x="96806" y="3333601"/>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b="1">
                <a:latin typeface="Times New Roman" panose="02020603050405020304" pitchFamily="18" charset="0"/>
                <a:cs typeface="Times New Roman" panose="02020603050405020304" pitchFamily="18" charset="0"/>
              </a:rPr>
              <a:t>Tính toán sai số đạo hàm</a:t>
            </a:r>
            <a:r>
              <a:rPr lang="vi-VN" sz="1400">
                <a:latin typeface="Times New Roman" panose="02020603050405020304" pitchFamily="18" charset="0"/>
                <a:cs typeface="Times New Roman" panose="02020603050405020304" pitchFamily="18" charset="0"/>
              </a:rPr>
              <a:t>: Để tính tốc độ thay đổi của sai số, phần đạo hàm sẽ tính sự khác biệt giữa sai số hiện tại và sai số của lần đo trước đó:</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C6BA1A02-DEC5-9FC6-AB45-DC8CF991F937}"/>
              </a:ext>
            </a:extLst>
          </p:cNvPr>
          <p:cNvSpPr/>
          <p:nvPr/>
        </p:nvSpPr>
        <p:spPr>
          <a:xfrm>
            <a:off x="489894" y="5065852"/>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output=FWD_KP×m_fwd_error+FWD_KD×diff</a:t>
            </a:r>
          </a:p>
        </p:txBody>
      </p:sp>
      <p:sp>
        <p:nvSpPr>
          <p:cNvPr id="58" name="TextBox 57">
            <a:extLst>
              <a:ext uri="{FF2B5EF4-FFF2-40B4-BE49-F238E27FC236}">
                <a16:creationId xmlns:a16="http://schemas.microsoft.com/office/drawing/2014/main" id="{7480CF7F-D704-67F4-1AE5-1F6BFB64BE9A}"/>
              </a:ext>
            </a:extLst>
          </p:cNvPr>
          <p:cNvSpPr txBox="1"/>
          <p:nvPr/>
        </p:nvSpPr>
        <p:spPr>
          <a:xfrm>
            <a:off x="96806" y="4455835"/>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b="1">
                <a:latin typeface="Times New Roman" panose="02020603050405020304" pitchFamily="18" charset="0"/>
                <a:cs typeface="Times New Roman" panose="02020603050405020304" pitchFamily="18" charset="0"/>
              </a:rPr>
              <a:t>Tính toán đầu ra của bộ điều khiển PD</a:t>
            </a:r>
            <a:r>
              <a:rPr lang="vi-VN" sz="1400">
                <a:latin typeface="Times New Roman" panose="02020603050405020304" pitchFamily="18" charset="0"/>
                <a:cs typeface="Times New Roman" panose="02020603050405020304" pitchFamily="18" charset="0"/>
              </a:rPr>
              <a:t>: Sử dụng công thức tổng hợp của phần tỉ lệ và phần đạo hàm để tạo ra giá trị điều chỉnh cho động cơ:</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Google Shape;2848;p65">
            <a:extLst>
              <a:ext uri="{FF2B5EF4-FFF2-40B4-BE49-F238E27FC236}">
                <a16:creationId xmlns:a16="http://schemas.microsoft.com/office/drawing/2014/main" id="{1556B5F6-B380-521E-2FA0-1BEDD43A5F38}"/>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A</a:t>
            </a:r>
            <a:endParaRPr sz="2400" b="1">
              <a:solidFill>
                <a:schemeClr val="bg1"/>
              </a:solidFill>
            </a:endParaRPr>
          </a:p>
        </p:txBody>
      </p:sp>
      <p:sp>
        <p:nvSpPr>
          <p:cNvPr id="60" name="Google Shape;2785;p65">
            <a:extLst>
              <a:ext uri="{FF2B5EF4-FFF2-40B4-BE49-F238E27FC236}">
                <a16:creationId xmlns:a16="http://schemas.microsoft.com/office/drawing/2014/main" id="{4291BA33-3069-DB5C-2CEB-2545ABFE3A21}"/>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Nội dung tìm hiểu</a:t>
            </a:r>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40440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31E89-6EDB-5B89-D598-A7A396297A3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01FE46-B669-188B-40EB-B17329476BAD}"/>
              </a:ext>
            </a:extLst>
          </p:cNvPr>
          <p:cNvSpPr>
            <a:spLocks noGrp="1"/>
          </p:cNvSpPr>
          <p:nvPr>
            <p:ph type="sldNum" sz="quarter" idx="12"/>
          </p:nvPr>
        </p:nvSpPr>
        <p:spPr/>
        <p:txBody>
          <a:bodyPr/>
          <a:lstStyle/>
          <a:p>
            <a:fld id="{E52E8D38-D2CF-46A3-ACCC-B8402A0F5B8A}" type="slidenum">
              <a:rPr lang="en-US" smtClean="0"/>
              <a:t>15</a:t>
            </a:fld>
            <a:endParaRPr lang="en-US"/>
          </a:p>
        </p:txBody>
      </p:sp>
      <p:sp>
        <p:nvSpPr>
          <p:cNvPr id="26" name="TextBox 25">
            <a:extLst>
              <a:ext uri="{FF2B5EF4-FFF2-40B4-BE49-F238E27FC236}">
                <a16:creationId xmlns:a16="http://schemas.microsoft.com/office/drawing/2014/main" id="{9D002D34-FC4F-9D26-D959-78722A01D6F9}"/>
              </a:ext>
            </a:extLst>
          </p:cNvPr>
          <p:cNvSpPr txBox="1"/>
          <p:nvPr/>
        </p:nvSpPr>
        <p:spPr>
          <a:xfrm>
            <a:off x="2974157" y="1243493"/>
            <a:ext cx="6099142" cy="400110"/>
          </a:xfrm>
          <a:prstGeom prst="rect">
            <a:avLst/>
          </a:prstGeom>
          <a:noFill/>
        </p:spPr>
        <p:txBody>
          <a:bodyPr wrap="square">
            <a:spAutoFit/>
          </a:bodyPr>
          <a:lstStyle/>
          <a:p>
            <a:pPr algn="ctr"/>
            <a:r>
              <a:rPr lang="vi-VN" sz="2000" b="1">
                <a:latin typeface="Times New Roman" panose="02020603050405020304" pitchFamily="18" charset="0"/>
                <a:cs typeface="Times New Roman" panose="02020603050405020304" pitchFamily="18" charset="0"/>
              </a:rPr>
              <a:t>Bộ điều khiển góc quay (Angle Controller)</a:t>
            </a:r>
            <a:endParaRPr lang="vi-VN" sz="2000">
              <a:latin typeface="Times New Roman" panose="02020603050405020304" pitchFamily="18" charset="0"/>
              <a:cs typeface="Times New Roman" panose="02020603050405020304" pitchFamily="18" charset="0"/>
            </a:endParaRPr>
          </a:p>
        </p:txBody>
      </p:sp>
      <p:sp>
        <p:nvSpPr>
          <p:cNvPr id="29" name="Rectangle: Rounded Corners 28">
            <a:extLst>
              <a:ext uri="{FF2B5EF4-FFF2-40B4-BE49-F238E27FC236}">
                <a16:creationId xmlns:a16="http://schemas.microsoft.com/office/drawing/2014/main" id="{D0299289-4242-E9DF-5605-0A8A55F64588}"/>
              </a:ext>
            </a:extLst>
          </p:cNvPr>
          <p:cNvSpPr/>
          <p:nvPr/>
        </p:nvSpPr>
        <p:spPr>
          <a:xfrm>
            <a:off x="485181" y="2795401"/>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1400" b="1">
                <a:solidFill>
                  <a:schemeClr val="tx1"/>
                </a:solidFill>
                <a:latin typeface="+mj-lt"/>
              </a:rPr>
              <a:t>m_rot_error = Góc quay mong muốn − Góc quay đo được</a:t>
            </a:r>
          </a:p>
        </p:txBody>
      </p:sp>
      <p:sp>
        <p:nvSpPr>
          <p:cNvPr id="32" name="TextBox 31">
            <a:extLst>
              <a:ext uri="{FF2B5EF4-FFF2-40B4-BE49-F238E27FC236}">
                <a16:creationId xmlns:a16="http://schemas.microsoft.com/office/drawing/2014/main" id="{22ECA4ED-C11D-78A9-680B-93CAA3F330D3}"/>
              </a:ext>
            </a:extLst>
          </p:cNvPr>
          <p:cNvSpPr txBox="1"/>
          <p:nvPr/>
        </p:nvSpPr>
        <p:spPr>
          <a:xfrm>
            <a:off x="96806" y="2185384"/>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b="1">
                <a:latin typeface="+mj-lt"/>
              </a:rPr>
              <a:t>Cập nhật sai số góc quay: </a:t>
            </a:r>
            <a:r>
              <a:rPr lang="vi-VN" sz="1400">
                <a:latin typeface="+mj-lt"/>
              </a:rPr>
              <a:t>Sai số góc quay được tính bằng cách lấy góc quay mong muốn trừ đi góc quay đo được từ cảm biến hoặc encoder:</a:t>
            </a:r>
            <a:endParaRPr kumimoji="0" lang="en-US" altLang="en-US" sz="1400" b="0" i="0" u="none" strike="noStrike" cap="none" normalizeH="0" baseline="0">
              <a:ln>
                <a:noFill/>
              </a:ln>
              <a:solidFill>
                <a:schemeClr val="tx1"/>
              </a:solidFill>
              <a:effectLst/>
              <a:latin typeface="+mj-lt"/>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3F34D7C7-642D-0F2C-DA96-568074F2B230}"/>
              </a:ext>
            </a:extLst>
          </p:cNvPr>
          <p:cNvCxnSpPr/>
          <p:nvPr/>
        </p:nvCxnSpPr>
        <p:spPr>
          <a:xfrm>
            <a:off x="6061434" y="1894788"/>
            <a:ext cx="0" cy="4062952"/>
          </a:xfrm>
          <a:prstGeom prst="line">
            <a:avLst/>
          </a:prstGeom>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46B2C4F6-5452-3D8B-615C-FB17CD6022DD}"/>
              </a:ext>
            </a:extLst>
          </p:cNvPr>
          <p:cNvSpPr txBox="1"/>
          <p:nvPr/>
        </p:nvSpPr>
        <p:spPr>
          <a:xfrm>
            <a:off x="6092858" y="1817444"/>
            <a:ext cx="6099142" cy="1754326"/>
          </a:xfrm>
          <a:prstGeom prst="rect">
            <a:avLst/>
          </a:prstGeom>
          <a:noFill/>
        </p:spPr>
        <p:txBody>
          <a:bodyPr wrap="square">
            <a:spAutoFit/>
          </a:bodyPr>
          <a:lstStyle/>
          <a:p>
            <a:pPr marL="285750" indent="-285750">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m_rot_error: Sai số giữa góc quay mong muốn và góc quay đo được.</a:t>
            </a:r>
          </a:p>
          <a:p>
            <a:pPr marL="285750" indent="-285750">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ROT_KP: Hệ số khuếch đại của phần tỉ lệ (P).</a:t>
            </a:r>
          </a:p>
          <a:p>
            <a:pPr marL="285750" indent="-285750">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ROT_KD: Hệ số khuếch đại của phần đạo hàm (D).</a:t>
            </a:r>
          </a:p>
          <a:p>
            <a:pPr marL="285750" indent="-285750">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steering_adjustment: Sai số điều chỉnh quay (nếu robot cần điều chỉnh do lệch khỏi đường hoặc tường).</a:t>
            </a:r>
            <a:endParaRPr lang="vi-VN" sz="18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A39AFFD5-4853-EE7A-138E-3032CFDE0747}"/>
              </a:ext>
            </a:extLst>
          </p:cNvPr>
          <p:cNvSpPr txBox="1"/>
          <p:nvPr/>
        </p:nvSpPr>
        <p:spPr>
          <a:xfrm>
            <a:off x="6311545" y="3943618"/>
            <a:ext cx="6202836" cy="2031325"/>
          </a:xfrm>
          <a:prstGeom prst="rect">
            <a:avLst/>
          </a:prstGeom>
          <a:noFill/>
        </p:spPr>
        <p:txBody>
          <a:bodyPr wrap="square">
            <a:spAutoFit/>
          </a:bodyPr>
          <a:lstStyle/>
          <a:p>
            <a:r>
              <a:rPr lang="en-US" sz="1800"/>
              <a:t>float increment = m_omega * LOOP_INTERVAL;</a:t>
            </a:r>
          </a:p>
          <a:p>
            <a:r>
              <a:rPr lang="en-US" sz="1800"/>
              <a:t>m_rot_error += increment - encoders.robot_rot_change();</a:t>
            </a:r>
          </a:p>
          <a:p>
            <a:r>
              <a:rPr lang="en-US" sz="1800"/>
              <a:t>m_rot_error += steering_adjustment;</a:t>
            </a:r>
          </a:p>
          <a:p>
            <a:r>
              <a:rPr lang="en-US" sz="1800"/>
              <a:t>float diff = m_rot_error - m_previous_rot_error;</a:t>
            </a:r>
          </a:p>
          <a:p>
            <a:r>
              <a:rPr lang="en-US" sz="1800"/>
              <a:t>m_previous_rot_error = m_rot_error;</a:t>
            </a:r>
          </a:p>
          <a:p>
            <a:r>
              <a:rPr lang="en-US" sz="1800"/>
              <a:t>float output = ROT_KP * m_rot_error + ROT_KD * diff;</a:t>
            </a:r>
          </a:p>
          <a:p>
            <a:endParaRPr lang="en-US" dirty="0"/>
          </a:p>
        </p:txBody>
      </p:sp>
      <p:sp>
        <p:nvSpPr>
          <p:cNvPr id="48" name="Rectangle 47">
            <a:extLst>
              <a:ext uri="{FF2B5EF4-FFF2-40B4-BE49-F238E27FC236}">
                <a16:creationId xmlns:a16="http://schemas.microsoft.com/office/drawing/2014/main" id="{A7598EAE-BFEF-0010-CB76-35C43EB1FD31}"/>
              </a:ext>
            </a:extLst>
          </p:cNvPr>
          <p:cNvSpPr/>
          <p:nvPr/>
        </p:nvSpPr>
        <p:spPr>
          <a:xfrm>
            <a:off x="6213233" y="3769777"/>
            <a:ext cx="5895496" cy="229165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165C16BC-56E3-C6FD-6E78-896D04DBB0C4}"/>
              </a:ext>
            </a:extLst>
          </p:cNvPr>
          <p:cNvSpPr/>
          <p:nvPr/>
        </p:nvSpPr>
        <p:spPr>
          <a:xfrm>
            <a:off x="450613" y="3943618"/>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diff = m_rot_error − m_previous_rot_error</a:t>
            </a:r>
          </a:p>
        </p:txBody>
      </p:sp>
      <p:sp>
        <p:nvSpPr>
          <p:cNvPr id="55" name="TextBox 54">
            <a:extLst>
              <a:ext uri="{FF2B5EF4-FFF2-40B4-BE49-F238E27FC236}">
                <a16:creationId xmlns:a16="http://schemas.microsoft.com/office/drawing/2014/main" id="{D6201BA1-9D51-83BE-7529-460EE7625741}"/>
              </a:ext>
            </a:extLst>
          </p:cNvPr>
          <p:cNvSpPr txBox="1"/>
          <p:nvPr/>
        </p:nvSpPr>
        <p:spPr>
          <a:xfrm>
            <a:off x="96806" y="3333601"/>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b="1">
                <a:latin typeface="Times New Roman" panose="02020603050405020304" pitchFamily="18" charset="0"/>
                <a:cs typeface="Times New Roman" panose="02020603050405020304" pitchFamily="18" charset="0"/>
              </a:rPr>
              <a:t>Tính toán sai số đạo hàm: </a:t>
            </a:r>
            <a:r>
              <a:rPr lang="vi-VN" sz="1400">
                <a:latin typeface="Times New Roman" panose="02020603050405020304" pitchFamily="18" charset="0"/>
                <a:cs typeface="Times New Roman" panose="02020603050405020304" pitchFamily="18" charset="0"/>
              </a:rPr>
              <a:t>Để tính tốc độ thay đổi của sai số góc, phần đạo hàm sẽ tính sự khác biệt giữa sai số hiện tại và sai số của lần đo trước đó:</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B2EBD804-7A2D-E100-C418-2864A72DC1E6}"/>
              </a:ext>
            </a:extLst>
          </p:cNvPr>
          <p:cNvSpPr/>
          <p:nvPr/>
        </p:nvSpPr>
        <p:spPr>
          <a:xfrm>
            <a:off x="489894" y="5242833"/>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output = ROT_KP × m_rot_error + ROT_KD × diff</a:t>
            </a:r>
          </a:p>
        </p:txBody>
      </p:sp>
      <p:sp>
        <p:nvSpPr>
          <p:cNvPr id="58" name="TextBox 57">
            <a:extLst>
              <a:ext uri="{FF2B5EF4-FFF2-40B4-BE49-F238E27FC236}">
                <a16:creationId xmlns:a16="http://schemas.microsoft.com/office/drawing/2014/main" id="{D93FC8CF-86E8-7F79-8784-36D98FCAF86C}"/>
              </a:ext>
            </a:extLst>
          </p:cNvPr>
          <p:cNvSpPr txBox="1"/>
          <p:nvPr/>
        </p:nvSpPr>
        <p:spPr>
          <a:xfrm>
            <a:off x="96806" y="4455835"/>
            <a:ext cx="5895496" cy="7386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400" b="1">
                <a:latin typeface="Times New Roman" panose="02020603050405020304" pitchFamily="18" charset="0"/>
                <a:cs typeface="Times New Roman" panose="02020603050405020304" pitchFamily="18" charset="0"/>
              </a:rPr>
              <a:t>Tính toán đầu ra của bộ điều khiển PD: </a:t>
            </a:r>
            <a:r>
              <a:rPr lang="en-US" sz="1400">
                <a:latin typeface="Times New Roman" panose="02020603050405020304" pitchFamily="18" charset="0"/>
                <a:cs typeface="Times New Roman" panose="02020603050405020304" pitchFamily="18" charset="0"/>
              </a:rPr>
              <a:t>Sử dụng công thức tổng hợp của phần tỉ lệ và phần đạo hàm để tạo ra giá trị điều chỉnh cho tốc độ quay của robot:</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Google Shape;2848;p65">
            <a:extLst>
              <a:ext uri="{FF2B5EF4-FFF2-40B4-BE49-F238E27FC236}">
                <a16:creationId xmlns:a16="http://schemas.microsoft.com/office/drawing/2014/main" id="{BDCDD5EB-1CF4-C2F5-FFD7-1E4B33B6AC4C}"/>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A</a:t>
            </a:r>
            <a:endParaRPr sz="2400" b="1">
              <a:solidFill>
                <a:schemeClr val="bg1"/>
              </a:solidFill>
            </a:endParaRPr>
          </a:p>
        </p:txBody>
      </p:sp>
      <p:sp>
        <p:nvSpPr>
          <p:cNvPr id="60" name="Google Shape;2785;p65">
            <a:extLst>
              <a:ext uri="{FF2B5EF4-FFF2-40B4-BE49-F238E27FC236}">
                <a16:creationId xmlns:a16="http://schemas.microsoft.com/office/drawing/2014/main" id="{8906DC79-59BC-DEEC-757E-B4E985A17A91}"/>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Nội dung tìm hiểu</a:t>
            </a:r>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766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343FD-F3BB-F4F2-D994-9866DE90D44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1443D3D-5418-A162-5C4E-6B77F97B5DDB}"/>
              </a:ext>
            </a:extLst>
          </p:cNvPr>
          <p:cNvSpPr>
            <a:spLocks noGrp="1"/>
          </p:cNvSpPr>
          <p:nvPr>
            <p:ph type="sldNum" sz="quarter" idx="12"/>
          </p:nvPr>
        </p:nvSpPr>
        <p:spPr/>
        <p:txBody>
          <a:bodyPr/>
          <a:lstStyle/>
          <a:p>
            <a:fld id="{E52E8D38-D2CF-46A3-ACCC-B8402A0F5B8A}" type="slidenum">
              <a:rPr lang="en-US" smtClean="0"/>
              <a:t>16</a:t>
            </a:fld>
            <a:endParaRPr lang="en-US"/>
          </a:p>
        </p:txBody>
      </p:sp>
      <p:sp>
        <p:nvSpPr>
          <p:cNvPr id="26" name="TextBox 25">
            <a:extLst>
              <a:ext uri="{FF2B5EF4-FFF2-40B4-BE49-F238E27FC236}">
                <a16:creationId xmlns:a16="http://schemas.microsoft.com/office/drawing/2014/main" id="{D4AC92CA-72F2-88D6-98A6-40F74D05490B}"/>
              </a:ext>
            </a:extLst>
          </p:cNvPr>
          <p:cNvSpPr txBox="1"/>
          <p:nvPr/>
        </p:nvSpPr>
        <p:spPr>
          <a:xfrm>
            <a:off x="2267933" y="1245541"/>
            <a:ext cx="7649849" cy="400110"/>
          </a:xfrm>
          <a:prstGeom prst="rect">
            <a:avLst/>
          </a:prstGeom>
          <a:noFill/>
        </p:spPr>
        <p:txBody>
          <a:bodyPr wrap="square">
            <a:spAutoFit/>
          </a:bodyPr>
          <a:lstStyle/>
          <a:p>
            <a:pPr algn="ctr"/>
            <a:r>
              <a:rPr lang="vi-VN" sz="2000" b="1">
                <a:latin typeface="+mj-lt"/>
              </a:rPr>
              <a:t>Tính toán điều chỉnh góc lái (calculate steering adjustment)</a:t>
            </a:r>
            <a:endParaRPr lang="vi-VN" sz="2000" b="1" dirty="0">
              <a:latin typeface="+mj-lt"/>
            </a:endParaRPr>
          </a:p>
        </p:txBody>
      </p:sp>
      <p:sp>
        <p:nvSpPr>
          <p:cNvPr id="29" name="Rectangle: Rounded Corners 28">
            <a:extLst>
              <a:ext uri="{FF2B5EF4-FFF2-40B4-BE49-F238E27FC236}">
                <a16:creationId xmlns:a16="http://schemas.microsoft.com/office/drawing/2014/main" id="{88D52B30-2319-257B-26EF-1E2BB1C84A49}"/>
              </a:ext>
            </a:extLst>
          </p:cNvPr>
          <p:cNvSpPr/>
          <p:nvPr/>
        </p:nvSpPr>
        <p:spPr>
          <a:xfrm>
            <a:off x="485181" y="2795401"/>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mj-lt"/>
              </a:rPr>
              <a:t>pTerm = STEERING_KP * m_cross_track_error</a:t>
            </a:r>
          </a:p>
        </p:txBody>
      </p:sp>
      <p:sp>
        <p:nvSpPr>
          <p:cNvPr id="32" name="TextBox 31">
            <a:extLst>
              <a:ext uri="{FF2B5EF4-FFF2-40B4-BE49-F238E27FC236}">
                <a16:creationId xmlns:a16="http://schemas.microsoft.com/office/drawing/2014/main" id="{CD4303B1-30AC-A5A1-A2FA-A6ADC1D00F6C}"/>
              </a:ext>
            </a:extLst>
          </p:cNvPr>
          <p:cNvSpPr txBox="1"/>
          <p:nvPr/>
        </p:nvSpPr>
        <p:spPr>
          <a:xfrm>
            <a:off x="96806" y="2185384"/>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400"/>
              <a:t>Phần </a:t>
            </a:r>
            <a:r>
              <a:rPr lang="en-US" sz="1400" b="1"/>
              <a:t>P (tỉ lệ)</a:t>
            </a:r>
            <a:r>
              <a:rPr lang="en-US" sz="1400"/>
              <a:t>: Tính dựa trên sai số hiện tại, nó phản ứng dựa trên mức độ lệch so với vị trí mong muốn.</a:t>
            </a:r>
            <a:endParaRPr kumimoji="0" lang="en-US" altLang="en-US" sz="1400" b="0" i="0" u="none" strike="noStrike" cap="none" normalizeH="0" baseline="0">
              <a:ln>
                <a:noFill/>
              </a:ln>
              <a:solidFill>
                <a:schemeClr val="tx1"/>
              </a:solidFill>
              <a:effectLst/>
              <a:latin typeface="+mj-lt"/>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FECC31F2-D1A4-9585-B305-9DF3748C1605}"/>
              </a:ext>
            </a:extLst>
          </p:cNvPr>
          <p:cNvCxnSpPr/>
          <p:nvPr/>
        </p:nvCxnSpPr>
        <p:spPr>
          <a:xfrm>
            <a:off x="6061434" y="1894788"/>
            <a:ext cx="0" cy="4062952"/>
          </a:xfrm>
          <a:prstGeom prst="line">
            <a:avLst/>
          </a:prstGeom>
        </p:spPr>
        <p:style>
          <a:lnRef idx="3">
            <a:schemeClr val="dk1"/>
          </a:lnRef>
          <a:fillRef idx="0">
            <a:schemeClr val="dk1"/>
          </a:fillRef>
          <a:effectRef idx="2">
            <a:schemeClr val="dk1"/>
          </a:effectRef>
          <a:fontRef idx="minor">
            <a:schemeClr val="tx1"/>
          </a:fontRef>
        </p:style>
      </p:cxnSp>
      <p:sp>
        <p:nvSpPr>
          <p:cNvPr id="41" name="TextBox 40">
            <a:extLst>
              <a:ext uri="{FF2B5EF4-FFF2-40B4-BE49-F238E27FC236}">
                <a16:creationId xmlns:a16="http://schemas.microsoft.com/office/drawing/2014/main" id="{4D6FA93D-514A-0046-8E63-6DD0CF56A183}"/>
              </a:ext>
            </a:extLst>
          </p:cNvPr>
          <p:cNvSpPr txBox="1"/>
          <p:nvPr/>
        </p:nvSpPr>
        <p:spPr>
          <a:xfrm>
            <a:off x="6092858" y="1817444"/>
            <a:ext cx="6099142" cy="1477328"/>
          </a:xfrm>
          <a:prstGeom prst="rect">
            <a:avLst/>
          </a:prstGeom>
          <a:noFill/>
        </p:spPr>
        <p:txBody>
          <a:bodyPr wrap="square">
            <a:spAutoFit/>
          </a:bodyPr>
          <a:lstStyle/>
          <a:p>
            <a:pPr marL="285750" indent="-285750">
              <a:buFont typeface="Arial" panose="020B0604020202020204" pitchFamily="34" charset="0"/>
              <a:buChar char="•"/>
            </a:pPr>
            <a:r>
              <a:rPr lang="vi-VN" sz="1800">
                <a:latin typeface="Times New Roman" panose="02020603050405020304" pitchFamily="18" charset="0"/>
                <a:cs typeface="Times New Roman" panose="02020603050405020304" pitchFamily="18" charset="0"/>
              </a:rPr>
              <a:t>Bộ điều khiển PD này được sử dụng để điều chỉnh hướng lái của micromouse nhằm duy trì khoảng cách phù hợp với tường. + </a:t>
            </a:r>
            <a:r>
              <a:rPr lang="vi-VN" sz="1800" b="1">
                <a:latin typeface="Times New Roman" panose="02020603050405020304" pitchFamily="18" charset="0"/>
                <a:cs typeface="Times New Roman" panose="02020603050405020304" pitchFamily="18" charset="0"/>
              </a:rPr>
              <a:t>m_cross_track_error</a:t>
            </a:r>
            <a:r>
              <a:rPr lang="vi-VN" sz="1800">
                <a:latin typeface="Times New Roman" panose="02020603050405020304" pitchFamily="18" charset="0"/>
                <a:cs typeface="Times New Roman" panose="02020603050405020304" pitchFamily="18" charset="0"/>
              </a:rPr>
              <a:t> là lỗi giữa vị trí của robot và vị trí lý tưởng (giữa tường).</a:t>
            </a:r>
          </a:p>
          <a:p>
            <a:pPr marL="285750" indent="-285750">
              <a:buFont typeface="Arial" panose="020B0604020202020204" pitchFamily="34" charset="0"/>
              <a:buChar char="•"/>
            </a:pPr>
            <a:r>
              <a:rPr lang="vi-VN" sz="1800" b="1">
                <a:latin typeface="Times New Roman" panose="02020603050405020304" pitchFamily="18" charset="0"/>
                <a:cs typeface="Times New Roman" panose="02020603050405020304" pitchFamily="18" charset="0"/>
              </a:rPr>
              <a:t>m_last_steering_error</a:t>
            </a:r>
            <a:r>
              <a:rPr lang="vi-VN" sz="1800">
                <a:latin typeface="Times New Roman" panose="02020603050405020304" pitchFamily="18" charset="0"/>
                <a:cs typeface="Times New Roman" panose="02020603050405020304" pitchFamily="18" charset="0"/>
              </a:rPr>
              <a:t> lưu trữ lỗi trước đó</a:t>
            </a:r>
            <a:endParaRPr lang="vi-VN" sz="1800"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CD80540D-52DE-A7B6-DD31-917594F3CE3C}"/>
              </a:ext>
            </a:extLst>
          </p:cNvPr>
          <p:cNvSpPr txBox="1"/>
          <p:nvPr/>
        </p:nvSpPr>
        <p:spPr>
          <a:xfrm>
            <a:off x="6213233" y="3468684"/>
            <a:ext cx="6303381" cy="2862322"/>
          </a:xfrm>
          <a:prstGeom prst="rect">
            <a:avLst/>
          </a:prstGeom>
          <a:noFill/>
        </p:spPr>
        <p:txBody>
          <a:bodyPr wrap="square">
            <a:spAutoFit/>
          </a:bodyPr>
          <a:lstStyle/>
          <a:p>
            <a:r>
              <a:rPr lang="en-US" sz="1500">
                <a:latin typeface="Times New Roman" panose="02020603050405020304" pitchFamily="18" charset="0"/>
                <a:cs typeface="Times New Roman" panose="02020603050405020304" pitchFamily="18" charset="0"/>
              </a:rPr>
              <a:t>float calculate_steering_adjustment() {</a:t>
            </a:r>
          </a:p>
          <a:p>
            <a:r>
              <a:rPr lang="en-US" sz="1500">
                <a:latin typeface="Times New Roman" panose="02020603050405020304" pitchFamily="18" charset="0"/>
                <a:cs typeface="Times New Roman" panose="02020603050405020304" pitchFamily="18" charset="0"/>
              </a:rPr>
              <a:t>    float pTerm = STEERING_KP * m_cross_track_error;</a:t>
            </a:r>
          </a:p>
          <a:p>
            <a:r>
              <a:rPr lang="en-US" sz="1500">
                <a:latin typeface="Times New Roman" panose="02020603050405020304" pitchFamily="18" charset="0"/>
                <a:cs typeface="Times New Roman" panose="02020603050405020304" pitchFamily="18" charset="0"/>
              </a:rPr>
              <a:t>    float dTerm = STEERING_KD * (m_cross_track_error - m_last_steering_error);</a:t>
            </a:r>
          </a:p>
          <a:p>
            <a:r>
              <a:rPr lang="en-US" sz="1500">
                <a:latin typeface="Times New Roman" panose="02020603050405020304" pitchFamily="18" charset="0"/>
                <a:cs typeface="Times New Roman" panose="02020603050405020304" pitchFamily="18" charset="0"/>
              </a:rPr>
              <a:t>    float adjustment = pTerm + dTerm * LOOP_FREQUENCY;</a:t>
            </a:r>
          </a:p>
          <a:p>
            <a:r>
              <a:rPr lang="en-US" sz="1500">
                <a:latin typeface="Times New Roman" panose="02020603050405020304" pitchFamily="18" charset="0"/>
                <a:cs typeface="Times New Roman" panose="02020603050405020304" pitchFamily="18" charset="0"/>
              </a:rPr>
              <a:t>    adjustment = constrain(adjustment, -STEERING_ADJUST_LIMIT, STEERING_ADJUST_LIMIT);</a:t>
            </a:r>
          </a:p>
          <a:p>
            <a:r>
              <a:rPr lang="en-US" sz="1500">
                <a:latin typeface="Times New Roman" panose="02020603050405020304" pitchFamily="18" charset="0"/>
                <a:cs typeface="Times New Roman" panose="02020603050405020304" pitchFamily="18" charset="0"/>
              </a:rPr>
              <a:t>    m_last_steering_error = m_cross_track_error;</a:t>
            </a:r>
          </a:p>
          <a:p>
            <a:r>
              <a:rPr lang="en-US" sz="1500">
                <a:latin typeface="Times New Roman" panose="02020603050405020304" pitchFamily="18" charset="0"/>
                <a:cs typeface="Times New Roman" panose="02020603050405020304" pitchFamily="18" charset="0"/>
              </a:rPr>
              <a:t>    m_steering_adjustment = adjustment;</a:t>
            </a:r>
          </a:p>
          <a:p>
            <a:r>
              <a:rPr lang="en-US" sz="1500">
                <a:latin typeface="Times New Roman" panose="02020603050405020304" pitchFamily="18" charset="0"/>
                <a:cs typeface="Times New Roman" panose="02020603050405020304" pitchFamily="18" charset="0"/>
              </a:rPr>
              <a:t>    return adjustment;</a:t>
            </a:r>
          </a:p>
          <a:p>
            <a:r>
              <a:rPr lang="en-US" sz="1500">
                <a:latin typeface="Times New Roman" panose="02020603050405020304" pitchFamily="18" charset="0"/>
                <a:cs typeface="Times New Roman" panose="02020603050405020304" pitchFamily="18" charset="0"/>
              </a:rPr>
              <a:t>}</a:t>
            </a:r>
          </a:p>
          <a:p>
            <a:endParaRPr lang="en-US" sz="1500" dirty="0">
              <a:latin typeface="Times New Roman" panose="02020603050405020304" pitchFamily="18" charset="0"/>
              <a:cs typeface="Times New Roman" panose="02020603050405020304" pitchFamily="18" charset="0"/>
            </a:endParaRPr>
          </a:p>
        </p:txBody>
      </p:sp>
      <p:sp>
        <p:nvSpPr>
          <p:cNvPr id="48" name="Rectangle 47">
            <a:extLst>
              <a:ext uri="{FF2B5EF4-FFF2-40B4-BE49-F238E27FC236}">
                <a16:creationId xmlns:a16="http://schemas.microsoft.com/office/drawing/2014/main" id="{9CBE385C-E4B9-8B21-8C68-41EBA25A4694}"/>
              </a:ext>
            </a:extLst>
          </p:cNvPr>
          <p:cNvSpPr/>
          <p:nvPr/>
        </p:nvSpPr>
        <p:spPr>
          <a:xfrm>
            <a:off x="6213233" y="3466565"/>
            <a:ext cx="5895496" cy="259487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3A6897B7-D919-2E2C-D88B-5D8C64089EA5}"/>
              </a:ext>
            </a:extLst>
          </p:cNvPr>
          <p:cNvSpPr/>
          <p:nvPr/>
        </p:nvSpPr>
        <p:spPr>
          <a:xfrm>
            <a:off x="450613" y="3943618"/>
            <a:ext cx="5316717" cy="425420"/>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dTerm = STEERING_KD * (m_cross_track_error - m_last_steering_error)</a:t>
            </a:r>
          </a:p>
        </p:txBody>
      </p:sp>
      <p:sp>
        <p:nvSpPr>
          <p:cNvPr id="55" name="TextBox 54">
            <a:extLst>
              <a:ext uri="{FF2B5EF4-FFF2-40B4-BE49-F238E27FC236}">
                <a16:creationId xmlns:a16="http://schemas.microsoft.com/office/drawing/2014/main" id="{91B7CE2C-F087-AF4E-51FC-91FF8A66A010}"/>
              </a:ext>
            </a:extLst>
          </p:cNvPr>
          <p:cNvSpPr txBox="1"/>
          <p:nvPr/>
        </p:nvSpPr>
        <p:spPr>
          <a:xfrm>
            <a:off x="96806" y="3333601"/>
            <a:ext cx="5895496"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a:latin typeface="Times New Roman" panose="02020603050405020304" pitchFamily="18" charset="0"/>
                <a:cs typeface="Times New Roman" panose="02020603050405020304" pitchFamily="18" charset="0"/>
              </a:rPr>
              <a:t>Phần </a:t>
            </a:r>
            <a:r>
              <a:rPr lang="vi-VN" sz="1400" b="1">
                <a:latin typeface="Times New Roman" panose="02020603050405020304" pitchFamily="18" charset="0"/>
                <a:cs typeface="Times New Roman" panose="02020603050405020304" pitchFamily="18" charset="0"/>
              </a:rPr>
              <a:t>D (đạo hàm)</a:t>
            </a:r>
            <a:r>
              <a:rPr lang="vi-VN" sz="1400">
                <a:latin typeface="Times New Roman" panose="02020603050405020304" pitchFamily="18" charset="0"/>
                <a:cs typeface="Times New Roman" panose="02020603050405020304" pitchFamily="18" charset="0"/>
              </a:rPr>
              <a:t>: Dựa trên sự thay đổi của sai số giữa lần đo hiện tại và lần đo trước đó, giúp điều chỉnh hướng lái sao cho mượt mà và ổn định hơn.</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7" name="Rectangle: Rounded Corners 56">
            <a:extLst>
              <a:ext uri="{FF2B5EF4-FFF2-40B4-BE49-F238E27FC236}">
                <a16:creationId xmlns:a16="http://schemas.microsoft.com/office/drawing/2014/main" id="{558EADD9-2C48-CF07-644F-AA24607E775F}"/>
              </a:ext>
            </a:extLst>
          </p:cNvPr>
          <p:cNvSpPr/>
          <p:nvPr/>
        </p:nvSpPr>
        <p:spPr>
          <a:xfrm>
            <a:off x="489894" y="5242833"/>
            <a:ext cx="5316717" cy="818602"/>
          </a:xfrm>
          <a:prstGeom prst="roundRect">
            <a:avLst/>
          </a:prstGeom>
          <a:solidFill>
            <a:srgbClr val="9BD3E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a:solidFill>
                  <a:schemeClr val="tx1"/>
                </a:solidFill>
                <a:latin typeface="Times New Roman" panose="02020603050405020304" pitchFamily="18" charset="0"/>
                <a:cs typeface="Times New Roman" panose="02020603050405020304" pitchFamily="18" charset="0"/>
              </a:rPr>
              <a:t>adjustment = pTerm + dTerm * LOOP_FREQUENCY</a:t>
            </a:r>
          </a:p>
          <a:p>
            <a:pPr algn="ctr"/>
            <a:r>
              <a:rPr lang="en-US" sz="1400" b="1">
                <a:solidFill>
                  <a:schemeClr val="tx1"/>
                </a:solidFill>
                <a:latin typeface="Times New Roman" panose="02020603050405020304" pitchFamily="18" charset="0"/>
                <a:cs typeface="Times New Roman" panose="02020603050405020304" pitchFamily="18" charset="0"/>
              </a:rPr>
              <a:t>adjustment = constrain(adjustment, -STEERING_ADJUST_LIMIT, STEERING_ADJUST_LIMIT)</a:t>
            </a:r>
          </a:p>
        </p:txBody>
      </p:sp>
      <p:sp>
        <p:nvSpPr>
          <p:cNvPr id="58" name="TextBox 57">
            <a:extLst>
              <a:ext uri="{FF2B5EF4-FFF2-40B4-BE49-F238E27FC236}">
                <a16:creationId xmlns:a16="http://schemas.microsoft.com/office/drawing/2014/main" id="{C0A1208D-EEEF-D249-DF52-E63696F499D2}"/>
              </a:ext>
            </a:extLst>
          </p:cNvPr>
          <p:cNvSpPr txBox="1"/>
          <p:nvPr/>
        </p:nvSpPr>
        <p:spPr>
          <a:xfrm>
            <a:off x="96806" y="4455835"/>
            <a:ext cx="5895496" cy="73866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vi-VN" sz="1400" b="1">
                <a:latin typeface="Times New Roman" panose="02020603050405020304" pitchFamily="18" charset="0"/>
                <a:cs typeface="Times New Roman" panose="02020603050405020304" pitchFamily="18" charset="0"/>
              </a:rPr>
              <a:t>Tổng hợp điều chỉnh</a:t>
            </a:r>
            <a:r>
              <a:rPr lang="vi-VN" sz="1400">
                <a:latin typeface="Times New Roman" panose="02020603050405020304" pitchFamily="18" charset="0"/>
                <a:cs typeface="Times New Roman" panose="02020603050405020304" pitchFamily="18" charset="0"/>
              </a:rPr>
              <a:t>: Giá trị điều chỉnh cuối cùng sẽ là tổng của phần tỉ lệ và phần đạo hàm. Sau đó, nó được giới hạn bởi một giá trị cố định để tránh việc điều chỉnh quá lớn.</a:t>
            </a:r>
            <a:endParaRPr kumimoji="0" lang="en-US" altLang="en-US" sz="1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
        <p:nvSpPr>
          <p:cNvPr id="59" name="Google Shape;2848;p65">
            <a:extLst>
              <a:ext uri="{FF2B5EF4-FFF2-40B4-BE49-F238E27FC236}">
                <a16:creationId xmlns:a16="http://schemas.microsoft.com/office/drawing/2014/main" id="{1C19EDCB-1FCC-9CC8-BB83-EAFCC00E8406}"/>
              </a:ext>
            </a:extLst>
          </p:cNvPr>
          <p:cNvSpPr/>
          <p:nvPr/>
        </p:nvSpPr>
        <p:spPr>
          <a:xfrm>
            <a:off x="399445" y="339176"/>
            <a:ext cx="688144" cy="686629"/>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A</a:t>
            </a:r>
            <a:endParaRPr sz="2400" b="1">
              <a:solidFill>
                <a:schemeClr val="bg1"/>
              </a:solidFill>
            </a:endParaRPr>
          </a:p>
        </p:txBody>
      </p:sp>
      <p:sp>
        <p:nvSpPr>
          <p:cNvPr id="60" name="Google Shape;2785;p65">
            <a:extLst>
              <a:ext uri="{FF2B5EF4-FFF2-40B4-BE49-F238E27FC236}">
                <a16:creationId xmlns:a16="http://schemas.microsoft.com/office/drawing/2014/main" id="{4CDE29E1-46CD-006F-FD23-9DA30F2775C0}"/>
              </a:ext>
            </a:extLst>
          </p:cNvPr>
          <p:cNvSpPr txBox="1">
            <a:spLocks/>
          </p:cNvSpPr>
          <p:nvPr/>
        </p:nvSpPr>
        <p:spPr>
          <a:xfrm>
            <a:off x="1320022" y="418231"/>
            <a:ext cx="3827014" cy="394779"/>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Nội dung tìm hiểu</a:t>
            </a:r>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1722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177C7C-A3DD-BD65-ED89-5D0A362E6B5E}"/>
              </a:ext>
            </a:extLst>
          </p:cNvPr>
          <p:cNvSpPr>
            <a:spLocks noGrp="1"/>
          </p:cNvSpPr>
          <p:nvPr>
            <p:ph type="sldNum" sz="quarter" idx="12"/>
          </p:nvPr>
        </p:nvSpPr>
        <p:spPr/>
        <p:txBody>
          <a:bodyPr/>
          <a:lstStyle/>
          <a:p>
            <a:fld id="{E52E8D38-D2CF-46A3-ACCC-B8402A0F5B8A}" type="slidenum">
              <a:rPr lang="en-US" smtClean="0"/>
              <a:t>17</a:t>
            </a:fld>
            <a:endParaRPr lang="en-US"/>
          </a:p>
        </p:txBody>
      </p:sp>
      <p:pic>
        <p:nvPicPr>
          <p:cNvPr id="3" name="Picture 2">
            <a:extLst>
              <a:ext uri="{FF2B5EF4-FFF2-40B4-BE49-F238E27FC236}">
                <a16:creationId xmlns:a16="http://schemas.microsoft.com/office/drawing/2014/main" id="{D10D6A65-5719-2941-E9B7-F9BCDB1B974B}"/>
              </a:ext>
            </a:extLst>
          </p:cNvPr>
          <p:cNvPicPr>
            <a:picLocks noChangeAspect="1"/>
          </p:cNvPicPr>
          <p:nvPr/>
        </p:nvPicPr>
        <p:blipFill>
          <a:blip r:embed="rId2"/>
          <a:stretch>
            <a:fillRect/>
          </a:stretch>
        </p:blipFill>
        <p:spPr>
          <a:xfrm>
            <a:off x="68826" y="1691080"/>
            <a:ext cx="12192000" cy="4416953"/>
          </a:xfrm>
          <a:prstGeom prst="rect">
            <a:avLst/>
          </a:prstGeom>
        </p:spPr>
      </p:pic>
    </p:spTree>
    <p:extLst>
      <p:ext uri="{BB962C8B-B14F-4D97-AF65-F5344CB8AC3E}">
        <p14:creationId xmlns:p14="http://schemas.microsoft.com/office/powerpoint/2010/main" val="29493730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F07539B-5B1A-8033-7E3A-A2A8F2FF2057}"/>
              </a:ext>
            </a:extLst>
          </p:cNvPr>
          <p:cNvSpPr>
            <a:spLocks noGrp="1"/>
          </p:cNvSpPr>
          <p:nvPr>
            <p:ph type="sldNum" sz="quarter" idx="12"/>
          </p:nvPr>
        </p:nvSpPr>
        <p:spPr/>
        <p:txBody>
          <a:bodyPr/>
          <a:lstStyle/>
          <a:p>
            <a:fld id="{E52E8D38-D2CF-46A3-ACCC-B8402A0F5B8A}" type="slidenum">
              <a:rPr lang="en-US" smtClean="0"/>
              <a:t>18</a:t>
            </a:fld>
            <a:endParaRPr lang="en-US"/>
          </a:p>
        </p:txBody>
      </p:sp>
      <p:sp>
        <p:nvSpPr>
          <p:cNvPr id="3" name="Google Shape;2848;p65">
            <a:extLst>
              <a:ext uri="{FF2B5EF4-FFF2-40B4-BE49-F238E27FC236}">
                <a16:creationId xmlns:a16="http://schemas.microsoft.com/office/drawing/2014/main" id="{6A0B2031-9B16-C43A-109C-DB11BE95BFC5}"/>
              </a:ext>
            </a:extLst>
          </p:cNvPr>
          <p:cNvSpPr/>
          <p:nvPr/>
        </p:nvSpPr>
        <p:spPr>
          <a:xfrm>
            <a:off x="408872" y="330783"/>
            <a:ext cx="683058" cy="681554"/>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04</a:t>
            </a:r>
            <a:endParaRPr sz="2400" b="1">
              <a:solidFill>
                <a:schemeClr val="bg1"/>
              </a:solidFill>
            </a:endParaRPr>
          </a:p>
        </p:txBody>
      </p:sp>
      <p:sp>
        <p:nvSpPr>
          <p:cNvPr id="4" name="Google Shape;2785;p65">
            <a:extLst>
              <a:ext uri="{FF2B5EF4-FFF2-40B4-BE49-F238E27FC236}">
                <a16:creationId xmlns:a16="http://schemas.microsoft.com/office/drawing/2014/main" id="{343A4A35-64A2-26C2-4F54-7F6F2AF4D153}"/>
              </a:ext>
            </a:extLst>
          </p:cNvPr>
          <p:cNvSpPr txBox="1">
            <a:spLocks/>
          </p:cNvSpPr>
          <p:nvPr/>
        </p:nvSpPr>
        <p:spPr>
          <a:xfrm>
            <a:off x="1348301" y="438119"/>
            <a:ext cx="3798733" cy="391861"/>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Báo cáo tiến độ</a:t>
            </a:r>
            <a:endParaRPr lang="en-US"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9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690AE-03BF-FA46-53F2-552B6307F456}"/>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0D1721-DB54-9ACF-AF50-5B7838464F5B}"/>
              </a:ext>
            </a:extLst>
          </p:cNvPr>
          <p:cNvSpPr>
            <a:spLocks noGrp="1"/>
          </p:cNvSpPr>
          <p:nvPr>
            <p:ph type="sldNum" sz="quarter" idx="12"/>
          </p:nvPr>
        </p:nvSpPr>
        <p:spPr/>
        <p:txBody>
          <a:bodyPr/>
          <a:lstStyle/>
          <a:p>
            <a:fld id="{E52E8D38-D2CF-46A3-ACCC-B8402A0F5B8A}" type="slidenum">
              <a:rPr lang="en-US" smtClean="0"/>
              <a:t>2</a:t>
            </a:fld>
            <a:endParaRPr lang="en-US"/>
          </a:p>
        </p:txBody>
      </p:sp>
      <p:sp>
        <p:nvSpPr>
          <p:cNvPr id="3" name="TextBox 2">
            <a:extLst>
              <a:ext uri="{FF2B5EF4-FFF2-40B4-BE49-F238E27FC236}">
                <a16:creationId xmlns:a16="http://schemas.microsoft.com/office/drawing/2014/main" id="{ADADD36D-7B4A-25A9-D03C-A1D635DEA030}"/>
              </a:ext>
            </a:extLst>
          </p:cNvPr>
          <p:cNvSpPr txBox="1"/>
          <p:nvPr/>
        </p:nvSpPr>
        <p:spPr>
          <a:xfrm>
            <a:off x="772998" y="408807"/>
            <a:ext cx="6070862" cy="584775"/>
          </a:xfrm>
          <a:prstGeom prst="rect">
            <a:avLst/>
          </a:prstGeom>
          <a:noFill/>
        </p:spPr>
        <p:txBody>
          <a:bodyPr wrap="square" rtlCol="0">
            <a:spAutoFit/>
          </a:bodyPr>
          <a:lstStyle/>
          <a:p>
            <a:r>
              <a:rPr lang="vi-VN" sz="3200" b="1">
                <a:solidFill>
                  <a:schemeClr val="bg1"/>
                </a:solidFill>
                <a:cs typeface="Times New Roman" panose="02020603050405020304" pitchFamily="18" charset="0"/>
              </a:rPr>
              <a:t>NỘI DUNG TRÌNH BÀY</a:t>
            </a:r>
            <a:endParaRPr lang="en-US" sz="3200" b="1">
              <a:solidFill>
                <a:schemeClr val="bg1"/>
              </a:solidFill>
              <a:cs typeface="Times New Roman" panose="02020603050405020304" pitchFamily="18" charset="0"/>
            </a:endParaRPr>
          </a:p>
        </p:txBody>
      </p:sp>
      <p:grpSp>
        <p:nvGrpSpPr>
          <p:cNvPr id="1062" name="Group 1061">
            <a:extLst>
              <a:ext uri="{FF2B5EF4-FFF2-40B4-BE49-F238E27FC236}">
                <a16:creationId xmlns:a16="http://schemas.microsoft.com/office/drawing/2014/main" id="{10321898-B716-8BDE-6E5D-E52E18BB4890}"/>
              </a:ext>
            </a:extLst>
          </p:cNvPr>
          <p:cNvGrpSpPr/>
          <p:nvPr/>
        </p:nvGrpSpPr>
        <p:grpSpPr>
          <a:xfrm>
            <a:off x="392357" y="1870548"/>
            <a:ext cx="1883705" cy="2545178"/>
            <a:chOff x="392357" y="1870548"/>
            <a:chExt cx="1883705" cy="2545178"/>
          </a:xfrm>
        </p:grpSpPr>
        <p:sp>
          <p:nvSpPr>
            <p:cNvPr id="1147" name="Rectangle: Rounded Corners 1146">
              <a:extLst>
                <a:ext uri="{FF2B5EF4-FFF2-40B4-BE49-F238E27FC236}">
                  <a16:creationId xmlns:a16="http://schemas.microsoft.com/office/drawing/2014/main" id="{DEABE979-FEB5-AE0A-501A-3EF345260415}"/>
                </a:ext>
              </a:extLst>
            </p:cNvPr>
            <p:cNvSpPr/>
            <p:nvPr/>
          </p:nvSpPr>
          <p:spPr>
            <a:xfrm>
              <a:off x="392357" y="2235490"/>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Giới thiệu </a:t>
              </a:r>
            </a:p>
            <a:p>
              <a:pPr algn="ctr"/>
              <a:r>
                <a:rPr lang="vi-VN" sz="2400">
                  <a:solidFill>
                    <a:srgbClr val="0070C0"/>
                  </a:solidFill>
                </a:rPr>
                <a:t>đề tài</a:t>
              </a:r>
              <a:endParaRPr lang="en-US" sz="2400">
                <a:solidFill>
                  <a:srgbClr val="0070C0"/>
                </a:solidFill>
              </a:endParaRPr>
            </a:p>
          </p:txBody>
        </p:sp>
        <p:sp>
          <p:nvSpPr>
            <p:cNvPr id="1141" name="Google Shape;2847;p65">
              <a:extLst>
                <a:ext uri="{FF2B5EF4-FFF2-40B4-BE49-F238E27FC236}">
                  <a16:creationId xmlns:a16="http://schemas.microsoft.com/office/drawing/2014/main" id="{2E5FC71F-C60E-C0C4-2951-FF439E9A0027}"/>
                </a:ext>
              </a:extLst>
            </p:cNvPr>
            <p:cNvSpPr/>
            <p:nvPr/>
          </p:nvSpPr>
          <p:spPr>
            <a:xfrm>
              <a:off x="97657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grpSp>
      <p:grpSp>
        <p:nvGrpSpPr>
          <p:cNvPr id="1063" name="Group 1062">
            <a:extLst>
              <a:ext uri="{FF2B5EF4-FFF2-40B4-BE49-F238E27FC236}">
                <a16:creationId xmlns:a16="http://schemas.microsoft.com/office/drawing/2014/main" id="{AFF91D8F-67A9-89BE-84EA-26A1CC130036}"/>
              </a:ext>
            </a:extLst>
          </p:cNvPr>
          <p:cNvGrpSpPr/>
          <p:nvPr/>
        </p:nvGrpSpPr>
        <p:grpSpPr>
          <a:xfrm>
            <a:off x="2282251" y="2973791"/>
            <a:ext cx="1883705" cy="2540236"/>
            <a:chOff x="2282251" y="2973791"/>
            <a:chExt cx="1883705" cy="2540236"/>
          </a:xfrm>
        </p:grpSpPr>
        <p:sp>
          <p:nvSpPr>
            <p:cNvPr id="1057" name="Rectangle: Rounded Corners 1056">
              <a:extLst>
                <a:ext uri="{FF2B5EF4-FFF2-40B4-BE49-F238E27FC236}">
                  <a16:creationId xmlns:a16="http://schemas.microsoft.com/office/drawing/2014/main" id="{4CE69DA8-6646-F4A4-1810-4EB2DAD278B2}"/>
                </a:ext>
              </a:extLst>
            </p:cNvPr>
            <p:cNvSpPr/>
            <p:nvPr/>
          </p:nvSpPr>
          <p:spPr>
            <a:xfrm>
              <a:off x="2282251" y="3333791"/>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Tổng quan các thuật toán</a:t>
              </a:r>
              <a:endParaRPr lang="en-US" sz="2400">
                <a:solidFill>
                  <a:srgbClr val="0070C0"/>
                </a:solidFill>
              </a:endParaRPr>
            </a:p>
          </p:txBody>
        </p:sp>
        <p:sp>
          <p:nvSpPr>
            <p:cNvPr id="1142" name="Google Shape;2847;p65">
              <a:extLst>
                <a:ext uri="{FF2B5EF4-FFF2-40B4-BE49-F238E27FC236}">
                  <a16:creationId xmlns:a16="http://schemas.microsoft.com/office/drawing/2014/main" id="{6B380ACE-CC46-F94F-967F-7168D5400EC7}"/>
                </a:ext>
              </a:extLst>
            </p:cNvPr>
            <p:cNvSpPr/>
            <p:nvPr/>
          </p:nvSpPr>
          <p:spPr>
            <a:xfrm>
              <a:off x="2864104"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grpSp>
      <p:grpSp>
        <p:nvGrpSpPr>
          <p:cNvPr id="1064" name="Group 1063">
            <a:extLst>
              <a:ext uri="{FF2B5EF4-FFF2-40B4-BE49-F238E27FC236}">
                <a16:creationId xmlns:a16="http://schemas.microsoft.com/office/drawing/2014/main" id="{A493BC8E-B9E1-1EDB-C982-87D6BD9EB406}"/>
              </a:ext>
            </a:extLst>
          </p:cNvPr>
          <p:cNvGrpSpPr/>
          <p:nvPr/>
        </p:nvGrpSpPr>
        <p:grpSpPr>
          <a:xfrm>
            <a:off x="4165956" y="1870548"/>
            <a:ext cx="1883705" cy="2540236"/>
            <a:chOff x="4165956" y="1870548"/>
            <a:chExt cx="1883705" cy="2540236"/>
          </a:xfrm>
        </p:grpSpPr>
        <p:sp>
          <p:nvSpPr>
            <p:cNvPr id="1058" name="Rectangle: Rounded Corners 1057">
              <a:extLst>
                <a:ext uri="{FF2B5EF4-FFF2-40B4-BE49-F238E27FC236}">
                  <a16:creationId xmlns:a16="http://schemas.microsoft.com/office/drawing/2014/main" id="{0D12E17C-3015-6BF7-ED46-5DDBC1F8B988}"/>
                </a:ext>
              </a:extLst>
            </p:cNvPr>
            <p:cNvSpPr/>
            <p:nvPr/>
          </p:nvSpPr>
          <p:spPr>
            <a:xfrm>
              <a:off x="4165956" y="2230548"/>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Phương pháp </a:t>
              </a:r>
            </a:p>
            <a:p>
              <a:pPr algn="ctr"/>
              <a:r>
                <a:rPr lang="vi-VN" sz="2400">
                  <a:solidFill>
                    <a:srgbClr val="0070C0"/>
                  </a:solidFill>
                </a:rPr>
                <a:t>Xử lí</a:t>
              </a:r>
              <a:endParaRPr lang="en-US" sz="2400">
                <a:solidFill>
                  <a:srgbClr val="0070C0"/>
                </a:solidFill>
              </a:endParaRPr>
            </a:p>
          </p:txBody>
        </p:sp>
        <p:sp>
          <p:nvSpPr>
            <p:cNvPr id="1143" name="Google Shape;2847;p65">
              <a:extLst>
                <a:ext uri="{FF2B5EF4-FFF2-40B4-BE49-F238E27FC236}">
                  <a16:creationId xmlns:a16="http://schemas.microsoft.com/office/drawing/2014/main" id="{FEB989D2-3AC4-8114-EA3C-34058D0A1185}"/>
                </a:ext>
              </a:extLst>
            </p:cNvPr>
            <p:cNvSpPr/>
            <p:nvPr/>
          </p:nvSpPr>
          <p:spPr>
            <a:xfrm>
              <a:off x="475163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03</a:t>
              </a:r>
              <a:endParaRPr sz="2400" b="1">
                <a:solidFill>
                  <a:schemeClr val="bg1"/>
                </a:solidFill>
              </a:endParaRPr>
            </a:p>
          </p:txBody>
        </p:sp>
      </p:grpSp>
      <p:grpSp>
        <p:nvGrpSpPr>
          <p:cNvPr id="1065" name="Group 1064">
            <a:extLst>
              <a:ext uri="{FF2B5EF4-FFF2-40B4-BE49-F238E27FC236}">
                <a16:creationId xmlns:a16="http://schemas.microsoft.com/office/drawing/2014/main" id="{3A716BD7-B09B-EC99-9A30-EB207FDF19DE}"/>
              </a:ext>
            </a:extLst>
          </p:cNvPr>
          <p:cNvGrpSpPr/>
          <p:nvPr/>
        </p:nvGrpSpPr>
        <p:grpSpPr>
          <a:xfrm>
            <a:off x="6043472" y="2973791"/>
            <a:ext cx="1883705" cy="2540236"/>
            <a:chOff x="6043472" y="2973791"/>
            <a:chExt cx="1883705" cy="2540236"/>
          </a:xfrm>
        </p:grpSpPr>
        <p:sp>
          <p:nvSpPr>
            <p:cNvPr id="1059" name="Rectangle: Rounded Corners 1058">
              <a:extLst>
                <a:ext uri="{FF2B5EF4-FFF2-40B4-BE49-F238E27FC236}">
                  <a16:creationId xmlns:a16="http://schemas.microsoft.com/office/drawing/2014/main" id="{654992D3-C35C-9720-0F5C-66BA22205BBD}"/>
                </a:ext>
              </a:extLst>
            </p:cNvPr>
            <p:cNvSpPr/>
            <p:nvPr/>
          </p:nvSpPr>
          <p:spPr>
            <a:xfrm>
              <a:off x="6043472" y="3333791"/>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Đánh giá các thuật toán</a:t>
              </a:r>
              <a:endParaRPr lang="en-US" sz="2400">
                <a:solidFill>
                  <a:srgbClr val="0070C0"/>
                </a:solidFill>
              </a:endParaRPr>
            </a:p>
          </p:txBody>
        </p:sp>
        <p:sp>
          <p:nvSpPr>
            <p:cNvPr id="1144" name="Google Shape;2847;p65">
              <a:extLst>
                <a:ext uri="{FF2B5EF4-FFF2-40B4-BE49-F238E27FC236}">
                  <a16:creationId xmlns:a16="http://schemas.microsoft.com/office/drawing/2014/main" id="{BE13FAE7-A1A2-FED4-3247-677EBC7E7A41}"/>
                </a:ext>
              </a:extLst>
            </p:cNvPr>
            <p:cNvSpPr/>
            <p:nvPr/>
          </p:nvSpPr>
          <p:spPr>
            <a:xfrm>
              <a:off x="6639164"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04</a:t>
              </a:r>
              <a:endParaRPr sz="2400" b="1">
                <a:solidFill>
                  <a:schemeClr val="bg1"/>
                </a:solidFill>
              </a:endParaRPr>
            </a:p>
          </p:txBody>
        </p:sp>
      </p:grpSp>
      <p:grpSp>
        <p:nvGrpSpPr>
          <p:cNvPr id="1066" name="Group 1065">
            <a:extLst>
              <a:ext uri="{FF2B5EF4-FFF2-40B4-BE49-F238E27FC236}">
                <a16:creationId xmlns:a16="http://schemas.microsoft.com/office/drawing/2014/main" id="{96D036EE-8BE5-0D38-78FE-4377A885425C}"/>
              </a:ext>
            </a:extLst>
          </p:cNvPr>
          <p:cNvGrpSpPr/>
          <p:nvPr/>
        </p:nvGrpSpPr>
        <p:grpSpPr>
          <a:xfrm>
            <a:off x="7933366" y="1870548"/>
            <a:ext cx="1883705" cy="2535294"/>
            <a:chOff x="7933366" y="1870548"/>
            <a:chExt cx="1883705" cy="2535294"/>
          </a:xfrm>
        </p:grpSpPr>
        <p:sp>
          <p:nvSpPr>
            <p:cNvPr id="1060" name="Rectangle: Rounded Corners 1059">
              <a:extLst>
                <a:ext uri="{FF2B5EF4-FFF2-40B4-BE49-F238E27FC236}">
                  <a16:creationId xmlns:a16="http://schemas.microsoft.com/office/drawing/2014/main" id="{90D29CDC-20C0-FC31-9DCD-48E0686AC3D6}"/>
                </a:ext>
              </a:extLst>
            </p:cNvPr>
            <p:cNvSpPr/>
            <p:nvPr/>
          </p:nvSpPr>
          <p:spPr>
            <a:xfrm>
              <a:off x="7933366" y="2225606"/>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Kết quả và giao diện GUI</a:t>
              </a:r>
              <a:endParaRPr lang="en-US" sz="2400">
                <a:solidFill>
                  <a:srgbClr val="0070C0"/>
                </a:solidFill>
              </a:endParaRPr>
            </a:p>
          </p:txBody>
        </p:sp>
        <p:sp>
          <p:nvSpPr>
            <p:cNvPr id="1145" name="Google Shape;2847;p65">
              <a:extLst>
                <a:ext uri="{FF2B5EF4-FFF2-40B4-BE49-F238E27FC236}">
                  <a16:creationId xmlns:a16="http://schemas.microsoft.com/office/drawing/2014/main" id="{BD7D3DBA-BAC2-4199-6F95-160135F52A74}"/>
                </a:ext>
              </a:extLst>
            </p:cNvPr>
            <p:cNvSpPr/>
            <p:nvPr/>
          </p:nvSpPr>
          <p:spPr>
            <a:xfrm>
              <a:off x="8526694" y="1870548"/>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05</a:t>
              </a:r>
              <a:endParaRPr sz="2400" b="1">
                <a:solidFill>
                  <a:schemeClr val="bg1"/>
                </a:solidFill>
              </a:endParaRPr>
            </a:p>
          </p:txBody>
        </p:sp>
      </p:grpSp>
      <p:grpSp>
        <p:nvGrpSpPr>
          <p:cNvPr id="1067" name="Group 1066">
            <a:extLst>
              <a:ext uri="{FF2B5EF4-FFF2-40B4-BE49-F238E27FC236}">
                <a16:creationId xmlns:a16="http://schemas.microsoft.com/office/drawing/2014/main" id="{9AD047BC-3639-A683-539F-6862E3C262FE}"/>
              </a:ext>
            </a:extLst>
          </p:cNvPr>
          <p:cNvGrpSpPr/>
          <p:nvPr/>
        </p:nvGrpSpPr>
        <p:grpSpPr>
          <a:xfrm>
            <a:off x="9817071" y="2973791"/>
            <a:ext cx="1883705" cy="2535294"/>
            <a:chOff x="9817071" y="2973791"/>
            <a:chExt cx="1883705" cy="2535294"/>
          </a:xfrm>
        </p:grpSpPr>
        <p:sp>
          <p:nvSpPr>
            <p:cNvPr id="1061" name="Rectangle: Rounded Corners 1060">
              <a:extLst>
                <a:ext uri="{FF2B5EF4-FFF2-40B4-BE49-F238E27FC236}">
                  <a16:creationId xmlns:a16="http://schemas.microsoft.com/office/drawing/2014/main" id="{634336FF-414E-61A8-405A-F118D7AD9D17}"/>
                </a:ext>
              </a:extLst>
            </p:cNvPr>
            <p:cNvSpPr/>
            <p:nvPr/>
          </p:nvSpPr>
          <p:spPr>
            <a:xfrm>
              <a:off x="9817071" y="3328849"/>
              <a:ext cx="1883705" cy="218023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vi-VN" sz="2400">
                  <a:solidFill>
                    <a:srgbClr val="0070C0"/>
                  </a:solidFill>
                </a:rPr>
                <a:t>Kết luận</a:t>
              </a:r>
              <a:endParaRPr lang="en-US" sz="2400">
                <a:solidFill>
                  <a:srgbClr val="0070C0"/>
                </a:solidFill>
              </a:endParaRPr>
            </a:p>
          </p:txBody>
        </p:sp>
        <p:sp>
          <p:nvSpPr>
            <p:cNvPr id="1146" name="Google Shape;2847;p65">
              <a:extLst>
                <a:ext uri="{FF2B5EF4-FFF2-40B4-BE49-F238E27FC236}">
                  <a16:creationId xmlns:a16="http://schemas.microsoft.com/office/drawing/2014/main" id="{31134A0D-3DCF-46A0-50EA-6ADB78585188}"/>
                </a:ext>
              </a:extLst>
            </p:cNvPr>
            <p:cNvSpPr/>
            <p:nvPr/>
          </p:nvSpPr>
          <p:spPr>
            <a:xfrm>
              <a:off x="10414223" y="2973791"/>
              <a:ext cx="720000" cy="720000"/>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06</a:t>
              </a:r>
              <a:endParaRPr sz="2400" b="1">
                <a:solidFill>
                  <a:schemeClr val="bg1"/>
                </a:solidFill>
              </a:endParaRPr>
            </a:p>
          </p:txBody>
        </p:sp>
      </p:grpSp>
    </p:spTree>
    <p:extLst>
      <p:ext uri="{BB962C8B-B14F-4D97-AF65-F5344CB8AC3E}">
        <p14:creationId xmlns:p14="http://schemas.microsoft.com/office/powerpoint/2010/main" val="27323810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EC22D6-0200-5834-76D3-7B2DA7E479C7}"/>
              </a:ext>
            </a:extLst>
          </p:cNvPr>
          <p:cNvSpPr>
            <a:spLocks noGrp="1"/>
          </p:cNvSpPr>
          <p:nvPr>
            <p:ph type="sldNum" sz="quarter" idx="12"/>
          </p:nvPr>
        </p:nvSpPr>
        <p:spPr/>
        <p:txBody>
          <a:bodyPr/>
          <a:lstStyle/>
          <a:p>
            <a:fld id="{E52E8D38-D2CF-46A3-ACCC-B8402A0F5B8A}" type="slidenum">
              <a:rPr lang="en-US" smtClean="0"/>
              <a:t>3</a:t>
            </a:fld>
            <a:endParaRPr lang="en-US"/>
          </a:p>
        </p:txBody>
      </p:sp>
      <p:sp>
        <p:nvSpPr>
          <p:cNvPr id="3" name="Google Shape;2785;p65">
            <a:extLst>
              <a:ext uri="{FF2B5EF4-FFF2-40B4-BE49-F238E27FC236}">
                <a16:creationId xmlns:a16="http://schemas.microsoft.com/office/drawing/2014/main" id="{3383CD16-591B-921D-7C3D-5C28DDF77B04}"/>
              </a:ext>
            </a:extLst>
          </p:cNvPr>
          <p:cNvSpPr txBox="1">
            <a:spLocks/>
          </p:cNvSpPr>
          <p:nvPr/>
        </p:nvSpPr>
        <p:spPr>
          <a:xfrm>
            <a:off x="1103206" y="421631"/>
            <a:ext cx="5608679" cy="40964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Giới thiệu cảm biến và động cơ</a:t>
            </a:r>
            <a:endParaRPr lang="en-US" b="1">
              <a:solidFill>
                <a:schemeClr val="bg1"/>
              </a:solidFill>
              <a:latin typeface="Arial" panose="020B0604020202020204" pitchFamily="34" charset="0"/>
              <a:cs typeface="Arial" panose="020B0604020202020204" pitchFamily="34" charset="0"/>
            </a:endParaRPr>
          </a:p>
        </p:txBody>
      </p:sp>
      <p:sp>
        <p:nvSpPr>
          <p:cNvPr id="4" name="Google Shape;2847;p65">
            <a:extLst>
              <a:ext uri="{FF2B5EF4-FFF2-40B4-BE49-F238E27FC236}">
                <a16:creationId xmlns:a16="http://schemas.microsoft.com/office/drawing/2014/main" id="{668D32E7-12CD-E941-1B6C-904E9642C74C}"/>
              </a:ext>
            </a:extLst>
          </p:cNvPr>
          <p:cNvSpPr/>
          <p:nvPr/>
        </p:nvSpPr>
        <p:spPr>
          <a:xfrm>
            <a:off x="173202" y="323699"/>
            <a:ext cx="714054" cy="712482"/>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01</a:t>
            </a:r>
            <a:endParaRPr sz="2400" b="1">
              <a:solidFill>
                <a:schemeClr val="bg1"/>
              </a:solidFill>
            </a:endParaRPr>
          </a:p>
        </p:txBody>
      </p:sp>
    </p:spTree>
    <p:extLst>
      <p:ext uri="{BB962C8B-B14F-4D97-AF65-F5344CB8AC3E}">
        <p14:creationId xmlns:p14="http://schemas.microsoft.com/office/powerpoint/2010/main" val="2794129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C396FF9-E639-A928-E237-941EAE3064C7}"/>
              </a:ext>
            </a:extLst>
          </p:cNvPr>
          <p:cNvSpPr>
            <a:spLocks noGrp="1"/>
          </p:cNvSpPr>
          <p:nvPr>
            <p:ph type="sldNum" sz="quarter" idx="12"/>
          </p:nvPr>
        </p:nvSpPr>
        <p:spPr/>
        <p:txBody>
          <a:bodyPr/>
          <a:lstStyle/>
          <a:p>
            <a:fld id="{E52E8D38-D2CF-46A3-ACCC-B8402A0F5B8A}" type="slidenum">
              <a:rPr lang="en-US" smtClean="0"/>
              <a:t>4</a:t>
            </a:fld>
            <a:endParaRPr lang="en-US"/>
          </a:p>
        </p:txBody>
      </p:sp>
      <p:sp>
        <p:nvSpPr>
          <p:cNvPr id="3" name="Google Shape;2846;p65">
            <a:extLst>
              <a:ext uri="{FF2B5EF4-FFF2-40B4-BE49-F238E27FC236}">
                <a16:creationId xmlns:a16="http://schemas.microsoft.com/office/drawing/2014/main" id="{6A16E63E-6E85-FE56-D41F-35DD4BD55E93}"/>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D2EDE4AB-560B-E806-E6B6-387C1F3EE61F}"/>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grpSp>
        <p:nvGrpSpPr>
          <p:cNvPr id="5" name="Google Shape;509;p28">
            <a:extLst>
              <a:ext uri="{FF2B5EF4-FFF2-40B4-BE49-F238E27FC236}">
                <a16:creationId xmlns:a16="http://schemas.microsoft.com/office/drawing/2014/main" id="{9D5F0A75-C9B5-01E6-33D2-7A77DF2E42FB}"/>
              </a:ext>
            </a:extLst>
          </p:cNvPr>
          <p:cNvGrpSpPr/>
          <p:nvPr/>
        </p:nvGrpSpPr>
        <p:grpSpPr>
          <a:xfrm>
            <a:off x="377705" y="1787468"/>
            <a:ext cx="3529840" cy="3978641"/>
            <a:chOff x="2501950" y="1507050"/>
            <a:chExt cx="2392350" cy="2696525"/>
          </a:xfrm>
          <a:solidFill>
            <a:srgbClr val="3E8EB2"/>
          </a:solidFill>
        </p:grpSpPr>
        <p:sp>
          <p:nvSpPr>
            <p:cNvPr id="6" name="Google Shape;510;p28">
              <a:extLst>
                <a:ext uri="{FF2B5EF4-FFF2-40B4-BE49-F238E27FC236}">
                  <a16:creationId xmlns:a16="http://schemas.microsoft.com/office/drawing/2014/main" id="{FE8988FC-55BF-79A3-C552-43D322860D58}"/>
                </a:ext>
              </a:extLst>
            </p:cNvPr>
            <p:cNvSpPr/>
            <p:nvPr/>
          </p:nvSpPr>
          <p:spPr>
            <a:xfrm>
              <a:off x="4032450" y="3778325"/>
              <a:ext cx="0" cy="25"/>
            </a:xfrm>
            <a:custGeom>
              <a:avLst/>
              <a:gdLst/>
              <a:ahLst/>
              <a:cxnLst/>
              <a:rect l="l" t="t" r="r" b="b"/>
              <a:pathLst>
                <a:path h="1" extrusionOk="0">
                  <a:moveTo>
                    <a:pt x="0" y="0"/>
                  </a:move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1;p28">
              <a:extLst>
                <a:ext uri="{FF2B5EF4-FFF2-40B4-BE49-F238E27FC236}">
                  <a16:creationId xmlns:a16="http://schemas.microsoft.com/office/drawing/2014/main" id="{251DDB72-1450-9966-A226-831D178C967B}"/>
                </a:ext>
              </a:extLst>
            </p:cNvPr>
            <p:cNvSpPr/>
            <p:nvPr/>
          </p:nvSpPr>
          <p:spPr>
            <a:xfrm>
              <a:off x="2720475" y="1507050"/>
              <a:ext cx="2173825" cy="2696525"/>
            </a:xfrm>
            <a:custGeom>
              <a:avLst/>
              <a:gdLst/>
              <a:ahLst/>
              <a:cxnLst/>
              <a:rect l="l" t="t" r="r" b="b"/>
              <a:pathLst>
                <a:path w="86953" h="107861" extrusionOk="0">
                  <a:moveTo>
                    <a:pt x="81393" y="927"/>
                  </a:moveTo>
                  <a:cubicBezTo>
                    <a:pt x="83963" y="927"/>
                    <a:pt x="86043" y="3008"/>
                    <a:pt x="86043" y="5577"/>
                  </a:cubicBezTo>
                  <a:lnTo>
                    <a:pt x="86043" y="102284"/>
                  </a:lnTo>
                  <a:cubicBezTo>
                    <a:pt x="86043" y="104854"/>
                    <a:pt x="83963" y="106934"/>
                    <a:pt x="81393" y="106934"/>
                  </a:cubicBezTo>
                  <a:lnTo>
                    <a:pt x="5559" y="106934"/>
                  </a:lnTo>
                  <a:cubicBezTo>
                    <a:pt x="2989" y="106934"/>
                    <a:pt x="909" y="104854"/>
                    <a:pt x="909" y="102284"/>
                  </a:cubicBezTo>
                  <a:lnTo>
                    <a:pt x="909" y="5577"/>
                  </a:lnTo>
                  <a:cubicBezTo>
                    <a:pt x="909" y="3008"/>
                    <a:pt x="2989" y="927"/>
                    <a:pt x="5559" y="927"/>
                  </a:cubicBezTo>
                  <a:close/>
                  <a:moveTo>
                    <a:pt x="5559" y="1"/>
                  </a:moveTo>
                  <a:cubicBezTo>
                    <a:pt x="2482" y="18"/>
                    <a:pt x="0" y="2501"/>
                    <a:pt x="0" y="5577"/>
                  </a:cubicBezTo>
                  <a:lnTo>
                    <a:pt x="0" y="102284"/>
                  </a:lnTo>
                  <a:cubicBezTo>
                    <a:pt x="0" y="105361"/>
                    <a:pt x="2482" y="107843"/>
                    <a:pt x="5559" y="107860"/>
                  </a:cubicBezTo>
                  <a:lnTo>
                    <a:pt x="81393" y="107860"/>
                  </a:lnTo>
                  <a:cubicBezTo>
                    <a:pt x="84470" y="107843"/>
                    <a:pt x="86952" y="105361"/>
                    <a:pt x="86952" y="102284"/>
                  </a:cubicBezTo>
                  <a:lnTo>
                    <a:pt x="86952" y="5577"/>
                  </a:lnTo>
                  <a:cubicBezTo>
                    <a:pt x="86952" y="2501"/>
                    <a:pt x="84470" y="18"/>
                    <a:pt x="8139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2;p28">
              <a:extLst>
                <a:ext uri="{FF2B5EF4-FFF2-40B4-BE49-F238E27FC236}">
                  <a16:creationId xmlns:a16="http://schemas.microsoft.com/office/drawing/2014/main" id="{14FBE5C6-F369-CD14-B01C-4AFB5686B110}"/>
                </a:ext>
              </a:extLst>
            </p:cNvPr>
            <p:cNvSpPr/>
            <p:nvPr/>
          </p:nvSpPr>
          <p:spPr>
            <a:xfrm>
              <a:off x="2810050" y="1616325"/>
              <a:ext cx="1994650" cy="2478000"/>
            </a:xfrm>
            <a:custGeom>
              <a:avLst/>
              <a:gdLst/>
              <a:ahLst/>
              <a:cxnLst/>
              <a:rect l="l" t="t" r="r" b="b"/>
              <a:pathLst>
                <a:path w="79786" h="99120" extrusionOk="0">
                  <a:moveTo>
                    <a:pt x="74961" y="227"/>
                  </a:moveTo>
                  <a:cubicBezTo>
                    <a:pt x="77495" y="227"/>
                    <a:pt x="79576" y="2290"/>
                    <a:pt x="79576" y="4842"/>
                  </a:cubicBezTo>
                  <a:lnTo>
                    <a:pt x="79576" y="94277"/>
                  </a:lnTo>
                  <a:cubicBezTo>
                    <a:pt x="79576" y="96829"/>
                    <a:pt x="77495" y="98892"/>
                    <a:pt x="74961" y="98892"/>
                  </a:cubicBezTo>
                  <a:lnTo>
                    <a:pt x="4843" y="98892"/>
                  </a:lnTo>
                  <a:cubicBezTo>
                    <a:pt x="2291" y="98892"/>
                    <a:pt x="210" y="96829"/>
                    <a:pt x="210" y="94277"/>
                  </a:cubicBezTo>
                  <a:lnTo>
                    <a:pt x="210" y="4842"/>
                  </a:lnTo>
                  <a:cubicBezTo>
                    <a:pt x="210" y="2290"/>
                    <a:pt x="2291" y="227"/>
                    <a:pt x="4843" y="227"/>
                  </a:cubicBezTo>
                  <a:close/>
                  <a:moveTo>
                    <a:pt x="4843" y="0"/>
                  </a:moveTo>
                  <a:cubicBezTo>
                    <a:pt x="2168" y="18"/>
                    <a:pt x="1" y="2168"/>
                    <a:pt x="1" y="4842"/>
                  </a:cubicBezTo>
                  <a:lnTo>
                    <a:pt x="1" y="94277"/>
                  </a:lnTo>
                  <a:cubicBezTo>
                    <a:pt x="1" y="96951"/>
                    <a:pt x="2168" y="99102"/>
                    <a:pt x="4843" y="99119"/>
                  </a:cubicBezTo>
                  <a:lnTo>
                    <a:pt x="74961" y="99119"/>
                  </a:lnTo>
                  <a:cubicBezTo>
                    <a:pt x="77618" y="99102"/>
                    <a:pt x="79786" y="96951"/>
                    <a:pt x="79786" y="94277"/>
                  </a:cubicBezTo>
                  <a:lnTo>
                    <a:pt x="79786" y="4842"/>
                  </a:lnTo>
                  <a:cubicBezTo>
                    <a:pt x="79786" y="2168"/>
                    <a:pt x="77618" y="18"/>
                    <a:pt x="7496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3;p28">
              <a:extLst>
                <a:ext uri="{FF2B5EF4-FFF2-40B4-BE49-F238E27FC236}">
                  <a16:creationId xmlns:a16="http://schemas.microsoft.com/office/drawing/2014/main" id="{F7A15C19-7310-CEC9-346E-7AB21FDDCABD}"/>
                </a:ext>
              </a:extLst>
            </p:cNvPr>
            <p:cNvSpPr/>
            <p:nvPr/>
          </p:nvSpPr>
          <p:spPr>
            <a:xfrm>
              <a:off x="2501950" y="240647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4;p28">
              <a:extLst>
                <a:ext uri="{FF2B5EF4-FFF2-40B4-BE49-F238E27FC236}">
                  <a16:creationId xmlns:a16="http://schemas.microsoft.com/office/drawing/2014/main" id="{65B11924-D942-323D-048A-6D430BE5C4F0}"/>
                </a:ext>
              </a:extLst>
            </p:cNvPr>
            <p:cNvSpPr/>
            <p:nvPr/>
          </p:nvSpPr>
          <p:spPr>
            <a:xfrm>
              <a:off x="2501950" y="234180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5;p28">
              <a:extLst>
                <a:ext uri="{FF2B5EF4-FFF2-40B4-BE49-F238E27FC236}">
                  <a16:creationId xmlns:a16="http://schemas.microsoft.com/office/drawing/2014/main" id="{7F5F604D-E251-6A1A-AF66-F44673CF46FE}"/>
                </a:ext>
              </a:extLst>
            </p:cNvPr>
            <p:cNvSpPr/>
            <p:nvPr/>
          </p:nvSpPr>
          <p:spPr>
            <a:xfrm>
              <a:off x="2501950" y="247115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6;p28">
              <a:extLst>
                <a:ext uri="{FF2B5EF4-FFF2-40B4-BE49-F238E27FC236}">
                  <a16:creationId xmlns:a16="http://schemas.microsoft.com/office/drawing/2014/main" id="{3CFC25F8-F16E-55BC-B615-0D20356AC08D}"/>
                </a:ext>
              </a:extLst>
            </p:cNvPr>
            <p:cNvSpPr/>
            <p:nvPr/>
          </p:nvSpPr>
          <p:spPr>
            <a:xfrm>
              <a:off x="2501950" y="2535400"/>
              <a:ext cx="100100" cy="30600"/>
            </a:xfrm>
            <a:custGeom>
              <a:avLst/>
              <a:gdLst/>
              <a:ahLst/>
              <a:cxnLst/>
              <a:rect l="l" t="t" r="r" b="b"/>
              <a:pathLst>
                <a:path w="4004" h="1224" extrusionOk="0">
                  <a:moveTo>
                    <a:pt x="0" y="0"/>
                  </a:moveTo>
                  <a:lnTo>
                    <a:pt x="0" y="1224"/>
                  </a:lnTo>
                  <a:lnTo>
                    <a:pt x="4004" y="1224"/>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7;p28">
              <a:extLst>
                <a:ext uri="{FF2B5EF4-FFF2-40B4-BE49-F238E27FC236}">
                  <a16:creationId xmlns:a16="http://schemas.microsoft.com/office/drawing/2014/main" id="{BF63340B-8E6C-E708-705B-AC139FC92FEB}"/>
                </a:ext>
              </a:extLst>
            </p:cNvPr>
            <p:cNvSpPr/>
            <p:nvPr/>
          </p:nvSpPr>
          <p:spPr>
            <a:xfrm>
              <a:off x="2501950" y="2600075"/>
              <a:ext cx="100100" cy="30625"/>
            </a:xfrm>
            <a:custGeom>
              <a:avLst/>
              <a:gdLst/>
              <a:ahLst/>
              <a:cxnLst/>
              <a:rect l="l" t="t" r="r" b="b"/>
              <a:pathLst>
                <a:path w="4004" h="1225" extrusionOk="0">
                  <a:moveTo>
                    <a:pt x="0" y="1"/>
                  </a:moveTo>
                  <a:lnTo>
                    <a:pt x="0" y="1224"/>
                  </a:lnTo>
                  <a:lnTo>
                    <a:pt x="4004" y="1224"/>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8;p28">
              <a:extLst>
                <a:ext uri="{FF2B5EF4-FFF2-40B4-BE49-F238E27FC236}">
                  <a16:creationId xmlns:a16="http://schemas.microsoft.com/office/drawing/2014/main" id="{CB6C721F-C17B-E56F-50A2-F88B0BEA42EB}"/>
                </a:ext>
              </a:extLst>
            </p:cNvPr>
            <p:cNvSpPr/>
            <p:nvPr/>
          </p:nvSpPr>
          <p:spPr>
            <a:xfrm>
              <a:off x="2501950" y="2083075"/>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9;p28">
              <a:extLst>
                <a:ext uri="{FF2B5EF4-FFF2-40B4-BE49-F238E27FC236}">
                  <a16:creationId xmlns:a16="http://schemas.microsoft.com/office/drawing/2014/main" id="{FA042231-A1F2-D73D-2B8D-7268F78DD121}"/>
                </a:ext>
              </a:extLst>
            </p:cNvPr>
            <p:cNvSpPr/>
            <p:nvPr/>
          </p:nvSpPr>
          <p:spPr>
            <a:xfrm>
              <a:off x="2501950" y="2018375"/>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20;p28">
              <a:extLst>
                <a:ext uri="{FF2B5EF4-FFF2-40B4-BE49-F238E27FC236}">
                  <a16:creationId xmlns:a16="http://schemas.microsoft.com/office/drawing/2014/main" id="{B9236868-D896-17F4-44F9-7F988F0D9EB7}"/>
                </a:ext>
              </a:extLst>
            </p:cNvPr>
            <p:cNvSpPr/>
            <p:nvPr/>
          </p:nvSpPr>
          <p:spPr>
            <a:xfrm>
              <a:off x="2501950" y="2147750"/>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1;p28">
              <a:extLst>
                <a:ext uri="{FF2B5EF4-FFF2-40B4-BE49-F238E27FC236}">
                  <a16:creationId xmlns:a16="http://schemas.microsoft.com/office/drawing/2014/main" id="{5EE8713E-45DC-7A6A-9AFB-E5255BFA969E}"/>
                </a:ext>
              </a:extLst>
            </p:cNvPr>
            <p:cNvSpPr/>
            <p:nvPr/>
          </p:nvSpPr>
          <p:spPr>
            <a:xfrm>
              <a:off x="2501950" y="221242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2;p28">
              <a:extLst>
                <a:ext uri="{FF2B5EF4-FFF2-40B4-BE49-F238E27FC236}">
                  <a16:creationId xmlns:a16="http://schemas.microsoft.com/office/drawing/2014/main" id="{772992CD-9A4D-4607-D4FA-25B17B1ED580}"/>
                </a:ext>
              </a:extLst>
            </p:cNvPr>
            <p:cNvSpPr/>
            <p:nvPr/>
          </p:nvSpPr>
          <p:spPr>
            <a:xfrm>
              <a:off x="2501950" y="227710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3;p28">
              <a:extLst>
                <a:ext uri="{FF2B5EF4-FFF2-40B4-BE49-F238E27FC236}">
                  <a16:creationId xmlns:a16="http://schemas.microsoft.com/office/drawing/2014/main" id="{87792B1C-91C0-90C5-BC2A-79D1D367123A}"/>
                </a:ext>
              </a:extLst>
            </p:cNvPr>
            <p:cNvSpPr/>
            <p:nvPr/>
          </p:nvSpPr>
          <p:spPr>
            <a:xfrm>
              <a:off x="2501950" y="1759650"/>
              <a:ext cx="100100" cy="30200"/>
            </a:xfrm>
            <a:custGeom>
              <a:avLst/>
              <a:gdLst/>
              <a:ahLst/>
              <a:cxnLst/>
              <a:rect l="l" t="t" r="r" b="b"/>
              <a:pathLst>
                <a:path w="4004" h="1208"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4;p28">
              <a:extLst>
                <a:ext uri="{FF2B5EF4-FFF2-40B4-BE49-F238E27FC236}">
                  <a16:creationId xmlns:a16="http://schemas.microsoft.com/office/drawing/2014/main" id="{EC479BD8-C085-B766-79BD-6EC8A6F2920B}"/>
                </a:ext>
              </a:extLst>
            </p:cNvPr>
            <p:cNvSpPr/>
            <p:nvPr/>
          </p:nvSpPr>
          <p:spPr>
            <a:xfrm>
              <a:off x="2501950" y="1694975"/>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525;p28">
              <a:extLst>
                <a:ext uri="{FF2B5EF4-FFF2-40B4-BE49-F238E27FC236}">
                  <a16:creationId xmlns:a16="http://schemas.microsoft.com/office/drawing/2014/main" id="{75F4DFEB-CA6B-226F-2590-1A5FCD34C11F}"/>
                </a:ext>
              </a:extLst>
            </p:cNvPr>
            <p:cNvSpPr/>
            <p:nvPr/>
          </p:nvSpPr>
          <p:spPr>
            <a:xfrm>
              <a:off x="2501950" y="1824350"/>
              <a:ext cx="100100" cy="30175"/>
            </a:xfrm>
            <a:custGeom>
              <a:avLst/>
              <a:gdLst/>
              <a:ahLst/>
              <a:cxnLst/>
              <a:rect l="l" t="t" r="r" b="b"/>
              <a:pathLst>
                <a:path w="4004" h="1207" extrusionOk="0">
                  <a:moveTo>
                    <a:pt x="0" y="0"/>
                  </a:moveTo>
                  <a:lnTo>
                    <a:pt x="0" y="1206"/>
                  </a:lnTo>
                  <a:lnTo>
                    <a:pt x="4004" y="1206"/>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526;p28">
              <a:extLst>
                <a:ext uri="{FF2B5EF4-FFF2-40B4-BE49-F238E27FC236}">
                  <a16:creationId xmlns:a16="http://schemas.microsoft.com/office/drawing/2014/main" id="{9B9708DD-EAE2-AD62-FDAC-F861D792CFCA}"/>
                </a:ext>
              </a:extLst>
            </p:cNvPr>
            <p:cNvSpPr/>
            <p:nvPr/>
          </p:nvSpPr>
          <p:spPr>
            <a:xfrm>
              <a:off x="2501950" y="1889025"/>
              <a:ext cx="100100" cy="30175"/>
            </a:xfrm>
            <a:custGeom>
              <a:avLst/>
              <a:gdLst/>
              <a:ahLst/>
              <a:cxnLst/>
              <a:rect l="l" t="t" r="r" b="b"/>
              <a:pathLst>
                <a:path w="4004" h="1207" extrusionOk="0">
                  <a:moveTo>
                    <a:pt x="0" y="0"/>
                  </a:moveTo>
                  <a:lnTo>
                    <a:pt x="0" y="1207"/>
                  </a:lnTo>
                  <a:lnTo>
                    <a:pt x="4004" y="1207"/>
                  </a:lnTo>
                  <a:lnTo>
                    <a:pt x="4004"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527;p28">
              <a:extLst>
                <a:ext uri="{FF2B5EF4-FFF2-40B4-BE49-F238E27FC236}">
                  <a16:creationId xmlns:a16="http://schemas.microsoft.com/office/drawing/2014/main" id="{E194183D-44AE-D3F0-142B-B869D0AC306F}"/>
                </a:ext>
              </a:extLst>
            </p:cNvPr>
            <p:cNvSpPr/>
            <p:nvPr/>
          </p:nvSpPr>
          <p:spPr>
            <a:xfrm>
              <a:off x="2501950" y="1953700"/>
              <a:ext cx="100100" cy="30175"/>
            </a:xfrm>
            <a:custGeom>
              <a:avLst/>
              <a:gdLst/>
              <a:ahLst/>
              <a:cxnLst/>
              <a:rect l="l" t="t" r="r" b="b"/>
              <a:pathLst>
                <a:path w="4004" h="1207" extrusionOk="0">
                  <a:moveTo>
                    <a:pt x="0" y="1"/>
                  </a:moveTo>
                  <a:lnTo>
                    <a:pt x="0" y="1207"/>
                  </a:lnTo>
                  <a:lnTo>
                    <a:pt x="4004" y="1207"/>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528;p28">
              <a:extLst>
                <a:ext uri="{FF2B5EF4-FFF2-40B4-BE49-F238E27FC236}">
                  <a16:creationId xmlns:a16="http://schemas.microsoft.com/office/drawing/2014/main" id="{11D837B0-5B80-BF7F-4213-5E8AA87DB4F6}"/>
                </a:ext>
              </a:extLst>
            </p:cNvPr>
            <p:cNvSpPr/>
            <p:nvPr/>
          </p:nvSpPr>
          <p:spPr>
            <a:xfrm>
              <a:off x="2501950" y="2668250"/>
              <a:ext cx="100100" cy="1423000"/>
            </a:xfrm>
            <a:custGeom>
              <a:avLst/>
              <a:gdLst/>
              <a:ahLst/>
              <a:cxnLst/>
              <a:rect l="l" t="t" r="r" b="b"/>
              <a:pathLst>
                <a:path w="4004" h="56920" extrusionOk="0">
                  <a:moveTo>
                    <a:pt x="0" y="1"/>
                  </a:moveTo>
                  <a:lnTo>
                    <a:pt x="0" y="56920"/>
                  </a:lnTo>
                  <a:lnTo>
                    <a:pt x="4004" y="56920"/>
                  </a:lnTo>
                  <a:lnTo>
                    <a:pt x="400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050" name="Picture 2" descr="Cặp LED 5mm Thu Phát Hồng Ngoại 940nm">
            <a:extLst>
              <a:ext uri="{FF2B5EF4-FFF2-40B4-BE49-F238E27FC236}">
                <a16:creationId xmlns:a16="http://schemas.microsoft.com/office/drawing/2014/main" id="{CDDE7ECA-BED0-34A1-472A-825335FA47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820" y="2351061"/>
            <a:ext cx="2899669" cy="2899669"/>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CBE6FBE-500C-2476-A52D-2A34A7C23FE9}"/>
              </a:ext>
            </a:extLst>
          </p:cNvPr>
          <p:cNvSpPr txBox="1"/>
          <p:nvPr/>
        </p:nvSpPr>
        <p:spPr>
          <a:xfrm>
            <a:off x="4923935" y="2417187"/>
            <a:ext cx="4465161" cy="461665"/>
          </a:xfrm>
          <a:prstGeom prst="rect">
            <a:avLst/>
          </a:prstGeom>
          <a:noFill/>
        </p:spPr>
        <p:txBody>
          <a:bodyPr wrap="square">
            <a:spAutoFit/>
          </a:bodyPr>
          <a:lstStyle/>
          <a:p>
            <a:r>
              <a:rPr lang="vi-VN" sz="2400" b="1">
                <a:solidFill>
                  <a:srgbClr val="000000"/>
                </a:solidFill>
              </a:rPr>
              <a:t>Led phát hồng ngoại IR333-C</a:t>
            </a:r>
            <a:endParaRPr lang="en-US" sz="2400" b="1" dirty="0">
              <a:solidFill>
                <a:srgbClr val="000000"/>
              </a:solidFill>
            </a:endParaRPr>
          </a:p>
        </p:txBody>
      </p:sp>
      <p:sp>
        <p:nvSpPr>
          <p:cNvPr id="26" name="TextBox 25">
            <a:extLst>
              <a:ext uri="{FF2B5EF4-FFF2-40B4-BE49-F238E27FC236}">
                <a16:creationId xmlns:a16="http://schemas.microsoft.com/office/drawing/2014/main" id="{E263EB2F-85A4-3F46-3EDD-0F38AC86FAB9}"/>
              </a:ext>
            </a:extLst>
          </p:cNvPr>
          <p:cNvSpPr txBox="1"/>
          <p:nvPr/>
        </p:nvSpPr>
        <p:spPr>
          <a:xfrm>
            <a:off x="4923934" y="3800895"/>
            <a:ext cx="4465161" cy="461665"/>
          </a:xfrm>
          <a:prstGeom prst="rect">
            <a:avLst/>
          </a:prstGeom>
          <a:noFill/>
        </p:spPr>
        <p:txBody>
          <a:bodyPr wrap="square">
            <a:spAutoFit/>
          </a:bodyPr>
          <a:lstStyle/>
          <a:p>
            <a:r>
              <a:rPr lang="vi-VN" sz="2400" b="1">
                <a:solidFill>
                  <a:srgbClr val="000000"/>
                </a:solidFill>
              </a:rPr>
              <a:t>Led thu hồng ngoại PT334B</a:t>
            </a:r>
            <a:endParaRPr lang="en-US" sz="2400" b="1" dirty="0">
              <a:solidFill>
                <a:srgbClr val="000000"/>
              </a:solidFill>
            </a:endParaRPr>
          </a:p>
        </p:txBody>
      </p:sp>
    </p:spTree>
    <p:extLst>
      <p:ext uri="{BB962C8B-B14F-4D97-AF65-F5344CB8AC3E}">
        <p14:creationId xmlns:p14="http://schemas.microsoft.com/office/powerpoint/2010/main" val="1491467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52552-2617-5A1A-2234-EA24EA9271B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E627BE9-A5C0-21A2-1EBE-8ADCCBCAE283}"/>
              </a:ext>
            </a:extLst>
          </p:cNvPr>
          <p:cNvSpPr>
            <a:spLocks noGrp="1"/>
          </p:cNvSpPr>
          <p:nvPr>
            <p:ph type="sldNum" sz="quarter" idx="12"/>
          </p:nvPr>
        </p:nvSpPr>
        <p:spPr/>
        <p:txBody>
          <a:bodyPr/>
          <a:lstStyle/>
          <a:p>
            <a:fld id="{E52E8D38-D2CF-46A3-ACCC-B8402A0F5B8A}" type="slidenum">
              <a:rPr lang="en-US" smtClean="0"/>
              <a:t>5</a:t>
            </a:fld>
            <a:endParaRPr lang="en-US"/>
          </a:p>
        </p:txBody>
      </p:sp>
      <p:sp>
        <p:nvSpPr>
          <p:cNvPr id="3" name="Google Shape;2846;p65">
            <a:extLst>
              <a:ext uri="{FF2B5EF4-FFF2-40B4-BE49-F238E27FC236}">
                <a16:creationId xmlns:a16="http://schemas.microsoft.com/office/drawing/2014/main" id="{3B06F65F-45A0-D1F9-276B-67846B036842}"/>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2F08AA0D-5630-77AA-B6D2-B4E9FAB6544B}"/>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pic>
        <p:nvPicPr>
          <p:cNvPr id="25" name="Google Shape;124;p16">
            <a:extLst>
              <a:ext uri="{FF2B5EF4-FFF2-40B4-BE49-F238E27FC236}">
                <a16:creationId xmlns:a16="http://schemas.microsoft.com/office/drawing/2014/main" id="{F494AC20-A1BE-9B15-7E19-BB3B569E5EE6}"/>
              </a:ext>
            </a:extLst>
          </p:cNvPr>
          <p:cNvPicPr preferRelativeResize="0"/>
          <p:nvPr/>
        </p:nvPicPr>
        <p:blipFill>
          <a:blip r:embed="rId2">
            <a:alphaModFix/>
          </a:blip>
          <a:stretch>
            <a:fillRect/>
          </a:stretch>
        </p:blipFill>
        <p:spPr>
          <a:xfrm>
            <a:off x="3039963" y="1781175"/>
            <a:ext cx="5827812" cy="4068872"/>
          </a:xfrm>
          <a:prstGeom prst="rect">
            <a:avLst/>
          </a:prstGeom>
          <a:noFill/>
          <a:ln w="19050">
            <a:solidFill>
              <a:srgbClr val="3379A7"/>
            </a:solidFill>
          </a:ln>
        </p:spPr>
      </p:pic>
    </p:spTree>
    <p:extLst>
      <p:ext uri="{BB962C8B-B14F-4D97-AF65-F5344CB8AC3E}">
        <p14:creationId xmlns:p14="http://schemas.microsoft.com/office/powerpoint/2010/main" val="368234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2FDA37-4595-5287-6B25-6BCF9F7E876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D1D7D3-C416-5BAF-2A8E-2708C3F71F0C}"/>
              </a:ext>
            </a:extLst>
          </p:cNvPr>
          <p:cNvSpPr>
            <a:spLocks noGrp="1"/>
          </p:cNvSpPr>
          <p:nvPr>
            <p:ph type="sldNum" sz="quarter" idx="12"/>
          </p:nvPr>
        </p:nvSpPr>
        <p:spPr/>
        <p:txBody>
          <a:bodyPr/>
          <a:lstStyle/>
          <a:p>
            <a:fld id="{E52E8D38-D2CF-46A3-ACCC-B8402A0F5B8A}" type="slidenum">
              <a:rPr lang="en-US" smtClean="0"/>
              <a:t>6</a:t>
            </a:fld>
            <a:endParaRPr lang="en-US"/>
          </a:p>
        </p:txBody>
      </p:sp>
      <p:sp>
        <p:nvSpPr>
          <p:cNvPr id="3" name="Google Shape;2846;p65">
            <a:extLst>
              <a:ext uri="{FF2B5EF4-FFF2-40B4-BE49-F238E27FC236}">
                <a16:creationId xmlns:a16="http://schemas.microsoft.com/office/drawing/2014/main" id="{1D4F75AF-9B3C-A121-E066-5C7FD3066FE4}"/>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9357E637-CD7A-D8ED-8ABC-BA22CF4EF87F}"/>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pic>
        <p:nvPicPr>
          <p:cNvPr id="5" name="Google Shape;188;p22">
            <a:extLst>
              <a:ext uri="{FF2B5EF4-FFF2-40B4-BE49-F238E27FC236}">
                <a16:creationId xmlns:a16="http://schemas.microsoft.com/office/drawing/2014/main" id="{A2E4E5A3-F401-E05C-C891-1C66264F9622}"/>
              </a:ext>
            </a:extLst>
          </p:cNvPr>
          <p:cNvPicPr preferRelativeResize="0"/>
          <p:nvPr/>
        </p:nvPicPr>
        <p:blipFill>
          <a:blip r:embed="rId2">
            <a:alphaModFix/>
          </a:blip>
          <a:stretch>
            <a:fillRect/>
          </a:stretch>
        </p:blipFill>
        <p:spPr>
          <a:xfrm>
            <a:off x="2469125" y="1424749"/>
            <a:ext cx="7008250" cy="4814257"/>
          </a:xfrm>
          <a:prstGeom prst="rect">
            <a:avLst/>
          </a:prstGeom>
          <a:noFill/>
          <a:ln>
            <a:noFill/>
          </a:ln>
        </p:spPr>
      </p:pic>
    </p:spTree>
    <p:extLst>
      <p:ext uri="{BB962C8B-B14F-4D97-AF65-F5344CB8AC3E}">
        <p14:creationId xmlns:p14="http://schemas.microsoft.com/office/powerpoint/2010/main" val="2089394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B042-223A-11F3-CA0B-AB4A6A5E9BA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E4B206B-5F28-DCDC-4159-39176D7AA17C}"/>
              </a:ext>
            </a:extLst>
          </p:cNvPr>
          <p:cNvSpPr>
            <a:spLocks noGrp="1"/>
          </p:cNvSpPr>
          <p:nvPr>
            <p:ph type="sldNum" sz="quarter" idx="12"/>
          </p:nvPr>
        </p:nvSpPr>
        <p:spPr/>
        <p:txBody>
          <a:bodyPr/>
          <a:lstStyle/>
          <a:p>
            <a:fld id="{E52E8D38-D2CF-46A3-ACCC-B8402A0F5B8A}" type="slidenum">
              <a:rPr lang="en-US" smtClean="0"/>
              <a:t>7</a:t>
            </a:fld>
            <a:endParaRPr lang="en-US"/>
          </a:p>
        </p:txBody>
      </p:sp>
      <p:sp>
        <p:nvSpPr>
          <p:cNvPr id="3" name="Google Shape;2846;p65">
            <a:extLst>
              <a:ext uri="{FF2B5EF4-FFF2-40B4-BE49-F238E27FC236}">
                <a16:creationId xmlns:a16="http://schemas.microsoft.com/office/drawing/2014/main" id="{FCC4278D-100D-13FC-BEDB-73F378A25D86}"/>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A788DAE1-1630-0B36-13C7-C42DDF744414}"/>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graphicFrame>
        <p:nvGraphicFramePr>
          <p:cNvPr id="5" name="Table 4">
            <a:extLst>
              <a:ext uri="{FF2B5EF4-FFF2-40B4-BE49-F238E27FC236}">
                <a16:creationId xmlns:a16="http://schemas.microsoft.com/office/drawing/2014/main" id="{08FDB6B4-E497-436A-D85B-89891D9A0769}"/>
              </a:ext>
            </a:extLst>
          </p:cNvPr>
          <p:cNvGraphicFramePr>
            <a:graphicFrameLocks noGrp="1"/>
          </p:cNvGraphicFramePr>
          <p:nvPr>
            <p:extLst>
              <p:ext uri="{D42A27DB-BD31-4B8C-83A1-F6EECF244321}">
                <p14:modId xmlns:p14="http://schemas.microsoft.com/office/powerpoint/2010/main" val="4037301022"/>
              </p:ext>
            </p:extLst>
          </p:nvPr>
        </p:nvGraphicFramePr>
        <p:xfrm>
          <a:off x="474670" y="1248422"/>
          <a:ext cx="11242660" cy="4960752"/>
        </p:xfrm>
        <a:graphic>
          <a:graphicData uri="http://schemas.openxmlformats.org/drawingml/2006/table">
            <a:tbl>
              <a:tblPr firstRow="1" bandRow="1">
                <a:tableStyleId>{5C22544A-7EE6-4342-B048-85BDC9FD1C3A}</a:tableStyleId>
              </a:tblPr>
              <a:tblGrid>
                <a:gridCol w="2810665">
                  <a:extLst>
                    <a:ext uri="{9D8B030D-6E8A-4147-A177-3AD203B41FA5}">
                      <a16:colId xmlns:a16="http://schemas.microsoft.com/office/drawing/2014/main" val="880329504"/>
                    </a:ext>
                  </a:extLst>
                </a:gridCol>
                <a:gridCol w="2810665">
                  <a:extLst>
                    <a:ext uri="{9D8B030D-6E8A-4147-A177-3AD203B41FA5}">
                      <a16:colId xmlns:a16="http://schemas.microsoft.com/office/drawing/2014/main" val="1238773550"/>
                    </a:ext>
                  </a:extLst>
                </a:gridCol>
                <a:gridCol w="2810665">
                  <a:extLst>
                    <a:ext uri="{9D8B030D-6E8A-4147-A177-3AD203B41FA5}">
                      <a16:colId xmlns:a16="http://schemas.microsoft.com/office/drawing/2014/main" val="1065479542"/>
                    </a:ext>
                  </a:extLst>
                </a:gridCol>
                <a:gridCol w="2810665">
                  <a:extLst>
                    <a:ext uri="{9D8B030D-6E8A-4147-A177-3AD203B41FA5}">
                      <a16:colId xmlns:a16="http://schemas.microsoft.com/office/drawing/2014/main" val="3359921259"/>
                    </a:ext>
                  </a:extLst>
                </a:gridCol>
              </a:tblGrid>
              <a:tr h="454016">
                <a:tc>
                  <a:txBody>
                    <a:bodyPr/>
                    <a:lstStyle/>
                    <a:p>
                      <a:pPr algn="ctr"/>
                      <a:endParaRPr lang="en-US">
                        <a:solidFill>
                          <a:schemeClr val="bg1"/>
                        </a:solidFill>
                      </a:endParaRPr>
                    </a:p>
                  </a:txBody>
                  <a:tcPr anchor="ctr"/>
                </a:tc>
                <a:tc>
                  <a:txBody>
                    <a:bodyPr/>
                    <a:lstStyle/>
                    <a:p>
                      <a:pPr algn="ctr"/>
                      <a:r>
                        <a:rPr lang="vi-VN">
                          <a:solidFill>
                            <a:schemeClr val="bg1"/>
                          </a:solidFill>
                        </a:rPr>
                        <a:t>Analog value(1-1023)</a:t>
                      </a:r>
                      <a:endParaRPr lang="en-US">
                        <a:solidFill>
                          <a:schemeClr val="bg1"/>
                        </a:solidFill>
                      </a:endParaRPr>
                    </a:p>
                  </a:txBody>
                  <a:tcPr anchor="ctr"/>
                </a:tc>
                <a:tc>
                  <a:txBody>
                    <a:bodyPr/>
                    <a:lstStyle/>
                    <a:p>
                      <a:pPr algn="ctr"/>
                      <a:r>
                        <a:rPr lang="vi-VN">
                          <a:solidFill>
                            <a:schemeClr val="bg1"/>
                          </a:solidFill>
                        </a:rPr>
                        <a:t>Điện áp (V)</a:t>
                      </a:r>
                      <a:endParaRPr lang="en-US">
                        <a:solidFill>
                          <a:schemeClr val="bg1"/>
                        </a:solidFill>
                      </a:endParaRPr>
                    </a:p>
                  </a:txBody>
                  <a:tcPr anchor="ctr"/>
                </a:tc>
                <a:tc>
                  <a:txBody>
                    <a:bodyPr/>
                    <a:lstStyle/>
                    <a:p>
                      <a:pPr algn="ctr"/>
                      <a:r>
                        <a:rPr lang="vi-VN">
                          <a:solidFill>
                            <a:schemeClr val="bg1"/>
                          </a:solidFill>
                        </a:rPr>
                        <a:t>Khoảng cách (cm)</a:t>
                      </a:r>
                      <a:endParaRPr lang="en-US">
                        <a:solidFill>
                          <a:schemeClr val="bg1"/>
                        </a:solidFill>
                      </a:endParaRPr>
                    </a:p>
                  </a:txBody>
                  <a:tcPr anchor="ctr"/>
                </a:tc>
                <a:extLst>
                  <a:ext uri="{0D108BD9-81ED-4DB2-BD59-A6C34878D82A}">
                    <a16:rowId xmlns:a16="http://schemas.microsoft.com/office/drawing/2014/main" val="1468318778"/>
                  </a:ext>
                </a:extLst>
              </a:tr>
              <a:tr h="563342">
                <a:tc>
                  <a:txBody>
                    <a:bodyPr/>
                    <a:lstStyle/>
                    <a:p>
                      <a:pPr algn="ctr"/>
                      <a:r>
                        <a:rPr lang="vi-VN">
                          <a:solidFill>
                            <a:schemeClr val="tx1"/>
                          </a:solidFill>
                        </a:rPr>
                        <a:t>Trái trước (A3)</a:t>
                      </a:r>
                      <a:endParaRPr lang="en-US">
                        <a:solidFill>
                          <a:schemeClr val="tx1"/>
                        </a:solidFill>
                      </a:endParaRPr>
                    </a:p>
                  </a:txBody>
                  <a:tcPr anchor="ctr"/>
                </a:tc>
                <a:tc>
                  <a:txBody>
                    <a:bodyPr/>
                    <a:lstStyle/>
                    <a:p>
                      <a:pPr algn="ctr"/>
                      <a:r>
                        <a:rPr lang="vi-VN">
                          <a:solidFill>
                            <a:schemeClr val="tx1"/>
                          </a:solidFill>
                        </a:rPr>
                        <a:t>53</a:t>
                      </a:r>
                      <a:endParaRPr lang="en-US">
                        <a:solidFill>
                          <a:schemeClr val="tx1"/>
                        </a:solidFill>
                      </a:endParaRPr>
                    </a:p>
                  </a:txBody>
                  <a:tcPr anchor="ctr"/>
                </a:tc>
                <a:tc>
                  <a:txBody>
                    <a:bodyPr/>
                    <a:lstStyle/>
                    <a:p>
                      <a:pPr algn="ctr"/>
                      <a:r>
                        <a:rPr lang="vi-VN">
                          <a:solidFill>
                            <a:schemeClr val="tx1"/>
                          </a:solidFill>
                        </a:rPr>
                        <a:t>0,24-0,25</a:t>
                      </a:r>
                      <a:endParaRPr lang="en-US">
                        <a:solidFill>
                          <a:schemeClr val="tx1"/>
                        </a:solidFill>
                      </a:endParaRPr>
                    </a:p>
                  </a:txBody>
                  <a:tcPr anchor="ctr"/>
                </a:tc>
                <a:tc>
                  <a:txBody>
                    <a:bodyPr/>
                    <a:lstStyle/>
                    <a:p>
                      <a:pPr algn="ctr"/>
                      <a:r>
                        <a:rPr lang="vi-VN">
                          <a:solidFill>
                            <a:schemeClr val="tx1"/>
                          </a:solidFill>
                        </a:rPr>
                        <a:t>20</a:t>
                      </a:r>
                      <a:endParaRPr lang="en-US">
                        <a:solidFill>
                          <a:schemeClr val="tx1"/>
                        </a:solidFill>
                      </a:endParaRPr>
                    </a:p>
                  </a:txBody>
                  <a:tcPr anchor="ctr"/>
                </a:tc>
                <a:extLst>
                  <a:ext uri="{0D108BD9-81ED-4DB2-BD59-A6C34878D82A}">
                    <a16:rowId xmlns:a16="http://schemas.microsoft.com/office/drawing/2014/main" val="3872784810"/>
                  </a:ext>
                </a:extLst>
              </a:tr>
              <a:tr h="563342">
                <a:tc>
                  <a:txBody>
                    <a:bodyPr/>
                    <a:lstStyle/>
                    <a:p>
                      <a:pPr algn="ctr"/>
                      <a:r>
                        <a:rPr lang="vi-VN">
                          <a:solidFill>
                            <a:schemeClr val="tx1"/>
                          </a:solidFill>
                        </a:rPr>
                        <a:t>Trái trước (A3)</a:t>
                      </a:r>
                      <a:endParaRPr lang="en-US">
                        <a:solidFill>
                          <a:schemeClr val="tx1"/>
                        </a:solidFill>
                      </a:endParaRPr>
                    </a:p>
                  </a:txBody>
                  <a:tcPr anchor="ctr"/>
                </a:tc>
                <a:tc>
                  <a:txBody>
                    <a:bodyPr/>
                    <a:lstStyle/>
                    <a:p>
                      <a:pPr algn="ctr"/>
                      <a:r>
                        <a:rPr lang="vi-VN">
                          <a:solidFill>
                            <a:schemeClr val="tx1"/>
                          </a:solidFill>
                        </a:rPr>
                        <a:t>548</a:t>
                      </a:r>
                      <a:endParaRPr lang="en-US">
                        <a:solidFill>
                          <a:schemeClr val="tx1"/>
                        </a:solidFill>
                      </a:endParaRPr>
                    </a:p>
                  </a:txBody>
                  <a:tcPr anchor="ctr"/>
                </a:tc>
                <a:tc>
                  <a:txBody>
                    <a:bodyPr/>
                    <a:lstStyle/>
                    <a:p>
                      <a:pPr algn="ctr"/>
                      <a:r>
                        <a:rPr lang="vi-VN">
                          <a:solidFill>
                            <a:schemeClr val="tx1"/>
                          </a:solidFill>
                        </a:rPr>
                        <a:t>2,63-2,65</a:t>
                      </a:r>
                      <a:endParaRPr lang="en-US">
                        <a:solidFill>
                          <a:schemeClr val="tx1"/>
                        </a:solidFill>
                      </a:endParaRPr>
                    </a:p>
                  </a:txBody>
                  <a:tcPr anchor="ctr"/>
                </a:tc>
                <a:tc>
                  <a:txBody>
                    <a:bodyPr/>
                    <a:lstStyle/>
                    <a:p>
                      <a:pPr algn="ctr"/>
                      <a:r>
                        <a:rPr lang="vi-VN">
                          <a:solidFill>
                            <a:schemeClr val="tx1"/>
                          </a:solidFill>
                        </a:rPr>
                        <a:t>0-1</a:t>
                      </a:r>
                      <a:endParaRPr lang="en-US">
                        <a:solidFill>
                          <a:schemeClr val="tx1"/>
                        </a:solidFill>
                      </a:endParaRPr>
                    </a:p>
                  </a:txBody>
                  <a:tcPr anchor="ctr"/>
                </a:tc>
                <a:extLst>
                  <a:ext uri="{0D108BD9-81ED-4DB2-BD59-A6C34878D82A}">
                    <a16:rowId xmlns:a16="http://schemas.microsoft.com/office/drawing/2014/main" val="2164202029"/>
                  </a:ext>
                </a:extLst>
              </a:tr>
              <a:tr h="563342">
                <a:tc>
                  <a:txBody>
                    <a:bodyPr/>
                    <a:lstStyle/>
                    <a:p>
                      <a:pPr algn="ctr"/>
                      <a:r>
                        <a:rPr lang="vi-VN">
                          <a:solidFill>
                            <a:schemeClr val="tx1"/>
                          </a:solidFill>
                        </a:rPr>
                        <a:t>Trái (A2)</a:t>
                      </a:r>
                      <a:endParaRPr lang="en-US">
                        <a:solidFill>
                          <a:schemeClr val="tx1"/>
                        </a:solidFill>
                      </a:endParaRPr>
                    </a:p>
                  </a:txBody>
                  <a:tcPr anchor="ctr"/>
                </a:tc>
                <a:tc>
                  <a:txBody>
                    <a:bodyPr/>
                    <a:lstStyle/>
                    <a:p>
                      <a:pPr algn="ctr"/>
                      <a:r>
                        <a:rPr lang="vi-VN">
                          <a:solidFill>
                            <a:schemeClr val="tx1"/>
                          </a:solidFill>
                        </a:rPr>
                        <a:t>60</a:t>
                      </a:r>
                      <a:endParaRPr lang="en-US">
                        <a:solidFill>
                          <a:schemeClr val="tx1"/>
                        </a:solidFill>
                      </a:endParaRPr>
                    </a:p>
                  </a:txBody>
                  <a:tcPr anchor="ctr"/>
                </a:tc>
                <a:tc>
                  <a:txBody>
                    <a:bodyPr/>
                    <a:lstStyle/>
                    <a:p>
                      <a:pPr algn="ctr"/>
                      <a:r>
                        <a:rPr lang="vi-VN">
                          <a:solidFill>
                            <a:schemeClr val="tx1"/>
                          </a:solidFill>
                        </a:rPr>
                        <a:t>0,22-0,24</a:t>
                      </a:r>
                      <a:endParaRPr lang="en-US">
                        <a:solidFill>
                          <a:schemeClr val="tx1"/>
                        </a:solidFill>
                      </a:endParaRPr>
                    </a:p>
                  </a:txBody>
                  <a:tcPr anchor="ctr"/>
                </a:tc>
                <a:tc>
                  <a:txBody>
                    <a:bodyPr/>
                    <a:lstStyle/>
                    <a:p>
                      <a:pPr algn="ctr"/>
                      <a:r>
                        <a:rPr lang="vi-VN">
                          <a:solidFill>
                            <a:schemeClr val="tx1"/>
                          </a:solidFill>
                        </a:rPr>
                        <a:t>20</a:t>
                      </a:r>
                      <a:endParaRPr lang="en-US">
                        <a:solidFill>
                          <a:schemeClr val="tx1"/>
                        </a:solidFill>
                      </a:endParaRPr>
                    </a:p>
                  </a:txBody>
                  <a:tcPr anchor="ctr"/>
                </a:tc>
                <a:extLst>
                  <a:ext uri="{0D108BD9-81ED-4DB2-BD59-A6C34878D82A}">
                    <a16:rowId xmlns:a16="http://schemas.microsoft.com/office/drawing/2014/main" val="2225015054"/>
                  </a:ext>
                </a:extLst>
              </a:tr>
              <a:tr h="563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solidFill>
                            <a:schemeClr val="tx1"/>
                          </a:solidFill>
                        </a:rPr>
                        <a:t>Trái (A2)</a:t>
                      </a:r>
                      <a:endParaRPr lang="en-US">
                        <a:solidFill>
                          <a:schemeClr val="tx1"/>
                        </a:solidFill>
                      </a:endParaRPr>
                    </a:p>
                  </a:txBody>
                  <a:tcPr anchor="ctr"/>
                </a:tc>
                <a:tc>
                  <a:txBody>
                    <a:bodyPr/>
                    <a:lstStyle/>
                    <a:p>
                      <a:pPr algn="ctr"/>
                      <a:r>
                        <a:rPr lang="vi-VN">
                          <a:solidFill>
                            <a:schemeClr val="tx1"/>
                          </a:solidFill>
                        </a:rPr>
                        <a:t>756</a:t>
                      </a:r>
                      <a:endParaRPr lang="en-US">
                        <a:solidFill>
                          <a:schemeClr val="tx1"/>
                        </a:solidFill>
                      </a:endParaRPr>
                    </a:p>
                  </a:txBody>
                  <a:tcPr anchor="ctr"/>
                </a:tc>
                <a:tc>
                  <a:txBody>
                    <a:bodyPr/>
                    <a:lstStyle/>
                    <a:p>
                      <a:pPr algn="ctr"/>
                      <a:r>
                        <a:rPr lang="vi-VN">
                          <a:solidFill>
                            <a:schemeClr val="tx1"/>
                          </a:solidFill>
                        </a:rPr>
                        <a:t>3,7</a:t>
                      </a:r>
                      <a:endParaRPr lang="en-US">
                        <a:solidFill>
                          <a:schemeClr val="tx1"/>
                        </a:solidFill>
                      </a:endParaRPr>
                    </a:p>
                  </a:txBody>
                  <a:tcPr anchor="ctr"/>
                </a:tc>
                <a:tc>
                  <a:txBody>
                    <a:bodyPr/>
                    <a:lstStyle/>
                    <a:p>
                      <a:pPr algn="ctr"/>
                      <a:r>
                        <a:rPr lang="vi-VN">
                          <a:solidFill>
                            <a:schemeClr val="tx1"/>
                          </a:solidFill>
                        </a:rPr>
                        <a:t>0-1</a:t>
                      </a:r>
                      <a:endParaRPr lang="en-US">
                        <a:solidFill>
                          <a:schemeClr val="tx1"/>
                        </a:solidFill>
                      </a:endParaRPr>
                    </a:p>
                  </a:txBody>
                  <a:tcPr anchor="ctr"/>
                </a:tc>
                <a:extLst>
                  <a:ext uri="{0D108BD9-81ED-4DB2-BD59-A6C34878D82A}">
                    <a16:rowId xmlns:a16="http://schemas.microsoft.com/office/drawing/2014/main" val="4158916232"/>
                  </a:ext>
                </a:extLst>
              </a:tr>
              <a:tr h="56334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vi-VN">
                          <a:solidFill>
                            <a:schemeClr val="tx1"/>
                          </a:solidFill>
                        </a:rPr>
                        <a:t>Phải (A1)</a:t>
                      </a:r>
                      <a:endParaRPr lang="en-US">
                        <a:solidFill>
                          <a:schemeClr val="tx1"/>
                        </a:solidFill>
                      </a:endParaRPr>
                    </a:p>
                  </a:txBody>
                  <a:tcPr anchor="ctr"/>
                </a:tc>
                <a:tc>
                  <a:txBody>
                    <a:bodyPr/>
                    <a:lstStyle/>
                    <a:p>
                      <a:pPr algn="ctr"/>
                      <a:r>
                        <a:rPr lang="vi-VN">
                          <a:solidFill>
                            <a:schemeClr val="tx1"/>
                          </a:solidFill>
                        </a:rPr>
                        <a:t>58</a:t>
                      </a:r>
                      <a:endParaRPr lang="en-US">
                        <a:solidFill>
                          <a:schemeClr val="tx1"/>
                        </a:solidFill>
                      </a:endParaRPr>
                    </a:p>
                  </a:txBody>
                  <a:tcPr anchor="ctr"/>
                </a:tc>
                <a:tc>
                  <a:txBody>
                    <a:bodyPr/>
                    <a:lstStyle/>
                    <a:p>
                      <a:pPr algn="ctr"/>
                      <a:r>
                        <a:rPr lang="vi-VN">
                          <a:solidFill>
                            <a:schemeClr val="tx1"/>
                          </a:solidFill>
                        </a:rPr>
                        <a:t>0,24</a:t>
                      </a:r>
                      <a:endParaRPr lang="en-US">
                        <a:solidFill>
                          <a:schemeClr val="tx1"/>
                        </a:solidFill>
                      </a:endParaRPr>
                    </a:p>
                  </a:txBody>
                  <a:tcPr anchor="ctr"/>
                </a:tc>
                <a:tc>
                  <a:txBody>
                    <a:bodyPr/>
                    <a:lstStyle/>
                    <a:p>
                      <a:pPr algn="ctr"/>
                      <a:r>
                        <a:rPr lang="vi-VN">
                          <a:solidFill>
                            <a:schemeClr val="tx1"/>
                          </a:solidFill>
                        </a:rPr>
                        <a:t>20</a:t>
                      </a:r>
                      <a:endParaRPr lang="en-US">
                        <a:solidFill>
                          <a:schemeClr val="tx1"/>
                        </a:solidFill>
                      </a:endParaRPr>
                    </a:p>
                  </a:txBody>
                  <a:tcPr anchor="ctr"/>
                </a:tc>
                <a:extLst>
                  <a:ext uri="{0D108BD9-81ED-4DB2-BD59-A6C34878D82A}">
                    <a16:rowId xmlns:a16="http://schemas.microsoft.com/office/drawing/2014/main" val="4148959462"/>
                  </a:ext>
                </a:extLst>
              </a:tr>
              <a:tr h="563342">
                <a:tc>
                  <a:txBody>
                    <a:bodyPr/>
                    <a:lstStyle/>
                    <a:p>
                      <a:pPr algn="ctr"/>
                      <a:r>
                        <a:rPr lang="vi-VN">
                          <a:solidFill>
                            <a:schemeClr val="tx1"/>
                          </a:solidFill>
                        </a:rPr>
                        <a:t>Phải (A1)</a:t>
                      </a:r>
                      <a:endParaRPr lang="en-US">
                        <a:solidFill>
                          <a:schemeClr val="tx1"/>
                        </a:solidFill>
                      </a:endParaRPr>
                    </a:p>
                  </a:txBody>
                  <a:tcPr anchor="ctr"/>
                </a:tc>
                <a:tc>
                  <a:txBody>
                    <a:bodyPr/>
                    <a:lstStyle/>
                    <a:p>
                      <a:pPr algn="ctr"/>
                      <a:r>
                        <a:rPr lang="vi-VN">
                          <a:solidFill>
                            <a:schemeClr val="tx1"/>
                          </a:solidFill>
                        </a:rPr>
                        <a:t>878</a:t>
                      </a:r>
                      <a:endParaRPr lang="en-US">
                        <a:solidFill>
                          <a:schemeClr val="tx1"/>
                        </a:solidFill>
                      </a:endParaRPr>
                    </a:p>
                  </a:txBody>
                  <a:tcPr anchor="ctr"/>
                </a:tc>
                <a:tc>
                  <a:txBody>
                    <a:bodyPr/>
                    <a:lstStyle/>
                    <a:p>
                      <a:pPr algn="ctr"/>
                      <a:r>
                        <a:rPr lang="vi-VN">
                          <a:solidFill>
                            <a:schemeClr val="tx1"/>
                          </a:solidFill>
                        </a:rPr>
                        <a:t>3,54-3,62</a:t>
                      </a:r>
                      <a:endParaRPr lang="en-US">
                        <a:solidFill>
                          <a:schemeClr val="tx1"/>
                        </a:solidFill>
                      </a:endParaRPr>
                    </a:p>
                  </a:txBody>
                  <a:tcPr anchor="ctr"/>
                </a:tc>
                <a:tc>
                  <a:txBody>
                    <a:bodyPr/>
                    <a:lstStyle/>
                    <a:p>
                      <a:pPr algn="ctr"/>
                      <a:r>
                        <a:rPr lang="vi-VN">
                          <a:solidFill>
                            <a:schemeClr val="tx1"/>
                          </a:solidFill>
                        </a:rPr>
                        <a:t>0-1</a:t>
                      </a:r>
                      <a:endParaRPr lang="en-US">
                        <a:solidFill>
                          <a:schemeClr val="tx1"/>
                        </a:solidFill>
                      </a:endParaRPr>
                    </a:p>
                  </a:txBody>
                  <a:tcPr anchor="ctr"/>
                </a:tc>
                <a:extLst>
                  <a:ext uri="{0D108BD9-81ED-4DB2-BD59-A6C34878D82A}">
                    <a16:rowId xmlns:a16="http://schemas.microsoft.com/office/drawing/2014/main" val="2438759604"/>
                  </a:ext>
                </a:extLst>
              </a:tr>
              <a:tr h="563342">
                <a:tc>
                  <a:txBody>
                    <a:bodyPr/>
                    <a:lstStyle/>
                    <a:p>
                      <a:pPr algn="ctr"/>
                      <a:r>
                        <a:rPr lang="vi-VN">
                          <a:solidFill>
                            <a:schemeClr val="tx1"/>
                          </a:solidFill>
                        </a:rPr>
                        <a:t>Phải trước (A0)</a:t>
                      </a:r>
                      <a:endParaRPr lang="en-US">
                        <a:solidFill>
                          <a:schemeClr val="tx1"/>
                        </a:solidFill>
                      </a:endParaRPr>
                    </a:p>
                  </a:txBody>
                  <a:tcPr anchor="ctr"/>
                </a:tc>
                <a:tc>
                  <a:txBody>
                    <a:bodyPr/>
                    <a:lstStyle/>
                    <a:p>
                      <a:pPr algn="ctr"/>
                      <a:r>
                        <a:rPr lang="vi-VN">
                          <a:solidFill>
                            <a:schemeClr val="tx1"/>
                          </a:solidFill>
                        </a:rPr>
                        <a:t>112</a:t>
                      </a:r>
                      <a:endParaRPr lang="en-US">
                        <a:solidFill>
                          <a:schemeClr val="tx1"/>
                        </a:solidFill>
                      </a:endParaRPr>
                    </a:p>
                  </a:txBody>
                  <a:tcPr anchor="ctr"/>
                </a:tc>
                <a:tc>
                  <a:txBody>
                    <a:bodyPr/>
                    <a:lstStyle/>
                    <a:p>
                      <a:pPr algn="ctr"/>
                      <a:r>
                        <a:rPr lang="vi-VN">
                          <a:solidFill>
                            <a:schemeClr val="tx1"/>
                          </a:solidFill>
                        </a:rPr>
                        <a:t>0,25</a:t>
                      </a:r>
                      <a:endParaRPr lang="en-US">
                        <a:solidFill>
                          <a:schemeClr val="tx1"/>
                        </a:solidFill>
                      </a:endParaRPr>
                    </a:p>
                  </a:txBody>
                  <a:tcPr anchor="ctr"/>
                </a:tc>
                <a:tc>
                  <a:txBody>
                    <a:bodyPr/>
                    <a:lstStyle/>
                    <a:p>
                      <a:pPr algn="ctr"/>
                      <a:r>
                        <a:rPr lang="vi-VN">
                          <a:solidFill>
                            <a:schemeClr val="tx1"/>
                          </a:solidFill>
                        </a:rPr>
                        <a:t>20</a:t>
                      </a:r>
                      <a:endParaRPr lang="en-US">
                        <a:solidFill>
                          <a:schemeClr val="tx1"/>
                        </a:solidFill>
                      </a:endParaRPr>
                    </a:p>
                  </a:txBody>
                  <a:tcPr anchor="ctr"/>
                </a:tc>
                <a:extLst>
                  <a:ext uri="{0D108BD9-81ED-4DB2-BD59-A6C34878D82A}">
                    <a16:rowId xmlns:a16="http://schemas.microsoft.com/office/drawing/2014/main" val="2127346151"/>
                  </a:ext>
                </a:extLst>
              </a:tr>
              <a:tr h="563342">
                <a:tc>
                  <a:txBody>
                    <a:bodyPr/>
                    <a:lstStyle/>
                    <a:p>
                      <a:pPr algn="ctr"/>
                      <a:r>
                        <a:rPr lang="vi-VN">
                          <a:solidFill>
                            <a:schemeClr val="tx1"/>
                          </a:solidFill>
                        </a:rPr>
                        <a:t>Phải trước (A0)</a:t>
                      </a:r>
                      <a:endParaRPr lang="en-US">
                        <a:solidFill>
                          <a:schemeClr val="tx1"/>
                        </a:solidFill>
                      </a:endParaRPr>
                    </a:p>
                  </a:txBody>
                  <a:tcPr anchor="ctr"/>
                </a:tc>
                <a:tc>
                  <a:txBody>
                    <a:bodyPr/>
                    <a:lstStyle/>
                    <a:p>
                      <a:pPr algn="ctr"/>
                      <a:r>
                        <a:rPr lang="vi-VN">
                          <a:solidFill>
                            <a:schemeClr val="tx1"/>
                          </a:solidFill>
                        </a:rPr>
                        <a:t>874</a:t>
                      </a:r>
                      <a:endParaRPr lang="en-US">
                        <a:solidFill>
                          <a:schemeClr val="tx1"/>
                        </a:solidFill>
                      </a:endParaRPr>
                    </a:p>
                  </a:txBody>
                  <a:tcPr anchor="ctr"/>
                </a:tc>
                <a:tc>
                  <a:txBody>
                    <a:bodyPr/>
                    <a:lstStyle/>
                    <a:p>
                      <a:pPr algn="ctr"/>
                      <a:r>
                        <a:rPr lang="vi-VN">
                          <a:solidFill>
                            <a:schemeClr val="tx1"/>
                          </a:solidFill>
                        </a:rPr>
                        <a:t>4,1-4,2</a:t>
                      </a:r>
                      <a:endParaRPr lang="en-US">
                        <a:solidFill>
                          <a:schemeClr val="tx1"/>
                        </a:solidFill>
                      </a:endParaRPr>
                    </a:p>
                  </a:txBody>
                  <a:tcPr anchor="ctr"/>
                </a:tc>
                <a:tc>
                  <a:txBody>
                    <a:bodyPr/>
                    <a:lstStyle/>
                    <a:p>
                      <a:pPr algn="ctr"/>
                      <a:r>
                        <a:rPr lang="vi-VN">
                          <a:solidFill>
                            <a:schemeClr val="tx1"/>
                          </a:solidFill>
                        </a:rPr>
                        <a:t>0-1</a:t>
                      </a:r>
                      <a:endParaRPr lang="en-US">
                        <a:solidFill>
                          <a:schemeClr val="tx1"/>
                        </a:solidFill>
                      </a:endParaRPr>
                    </a:p>
                  </a:txBody>
                  <a:tcPr anchor="ctr"/>
                </a:tc>
                <a:extLst>
                  <a:ext uri="{0D108BD9-81ED-4DB2-BD59-A6C34878D82A}">
                    <a16:rowId xmlns:a16="http://schemas.microsoft.com/office/drawing/2014/main" val="662149636"/>
                  </a:ext>
                </a:extLst>
              </a:tr>
            </a:tbl>
          </a:graphicData>
        </a:graphic>
      </p:graphicFrame>
    </p:spTree>
    <p:extLst>
      <p:ext uri="{BB962C8B-B14F-4D97-AF65-F5344CB8AC3E}">
        <p14:creationId xmlns:p14="http://schemas.microsoft.com/office/powerpoint/2010/main" val="357042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7D5899-1506-F94D-CD7D-7E8DBC03418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41B548-8F7E-4FAF-9A77-E474C8F0C8DA}"/>
              </a:ext>
            </a:extLst>
          </p:cNvPr>
          <p:cNvSpPr>
            <a:spLocks noGrp="1"/>
          </p:cNvSpPr>
          <p:nvPr>
            <p:ph type="sldNum" sz="quarter" idx="12"/>
          </p:nvPr>
        </p:nvSpPr>
        <p:spPr/>
        <p:txBody>
          <a:bodyPr/>
          <a:lstStyle/>
          <a:p>
            <a:fld id="{E52E8D38-D2CF-46A3-ACCC-B8402A0F5B8A}" type="slidenum">
              <a:rPr lang="en-US" smtClean="0"/>
              <a:t>8</a:t>
            </a:fld>
            <a:endParaRPr lang="en-US"/>
          </a:p>
        </p:txBody>
      </p:sp>
      <p:sp>
        <p:nvSpPr>
          <p:cNvPr id="3" name="Google Shape;2846;p65">
            <a:extLst>
              <a:ext uri="{FF2B5EF4-FFF2-40B4-BE49-F238E27FC236}">
                <a16:creationId xmlns:a16="http://schemas.microsoft.com/office/drawing/2014/main" id="{0F4B48F7-1A0A-07D4-6244-577362BEA497}"/>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073BF061-2321-F904-0ECC-37641E11E3D5}"/>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pic>
        <p:nvPicPr>
          <p:cNvPr id="26" name="Picture 25">
            <a:extLst>
              <a:ext uri="{FF2B5EF4-FFF2-40B4-BE49-F238E27FC236}">
                <a16:creationId xmlns:a16="http://schemas.microsoft.com/office/drawing/2014/main" id="{113821F7-01CD-19AC-9937-BAC5A5D140A1}"/>
              </a:ext>
            </a:extLst>
          </p:cNvPr>
          <p:cNvPicPr>
            <a:picLocks noChangeAspect="1"/>
          </p:cNvPicPr>
          <p:nvPr/>
        </p:nvPicPr>
        <p:blipFill>
          <a:blip r:embed="rId2"/>
          <a:stretch>
            <a:fillRect/>
          </a:stretch>
        </p:blipFill>
        <p:spPr>
          <a:xfrm>
            <a:off x="258043" y="1442302"/>
            <a:ext cx="6547094" cy="4685121"/>
          </a:xfrm>
          <a:prstGeom prst="rect">
            <a:avLst/>
          </a:prstGeom>
          <a:ln w="25400" cmpd="thickThin">
            <a:solidFill>
              <a:srgbClr val="3379A7"/>
            </a:solidFill>
          </a:ln>
        </p:spPr>
      </p:pic>
      <p:pic>
        <p:nvPicPr>
          <p:cNvPr id="30" name="Picture 29">
            <a:extLst>
              <a:ext uri="{FF2B5EF4-FFF2-40B4-BE49-F238E27FC236}">
                <a16:creationId xmlns:a16="http://schemas.microsoft.com/office/drawing/2014/main" id="{7B572EF3-80D8-B4E6-65D5-C6CD1A6D5A0C}"/>
              </a:ext>
            </a:extLst>
          </p:cNvPr>
          <p:cNvPicPr>
            <a:picLocks noChangeAspect="1"/>
          </p:cNvPicPr>
          <p:nvPr/>
        </p:nvPicPr>
        <p:blipFill>
          <a:blip r:embed="rId3"/>
          <a:srcRect t="-100" r="58270"/>
          <a:stretch/>
        </p:blipFill>
        <p:spPr>
          <a:xfrm>
            <a:off x="7379178" y="1548712"/>
            <a:ext cx="3748715" cy="4472299"/>
          </a:xfrm>
          <a:prstGeom prst="rect">
            <a:avLst/>
          </a:prstGeom>
          <a:ln w="22225">
            <a:solidFill>
              <a:srgbClr val="3379A7"/>
            </a:solidFill>
          </a:ln>
        </p:spPr>
      </p:pic>
    </p:spTree>
    <p:extLst>
      <p:ext uri="{BB962C8B-B14F-4D97-AF65-F5344CB8AC3E}">
        <p14:creationId xmlns:p14="http://schemas.microsoft.com/office/powerpoint/2010/main" val="3993405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49F1E-5EBB-59B3-C26A-EBAABB15199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B7B13EA-AE63-6530-FFCC-4F33EE31DE00}"/>
              </a:ext>
            </a:extLst>
          </p:cNvPr>
          <p:cNvSpPr>
            <a:spLocks noGrp="1"/>
          </p:cNvSpPr>
          <p:nvPr>
            <p:ph type="sldNum" sz="quarter" idx="12"/>
          </p:nvPr>
        </p:nvSpPr>
        <p:spPr/>
        <p:txBody>
          <a:bodyPr/>
          <a:lstStyle/>
          <a:p>
            <a:fld id="{E52E8D38-D2CF-46A3-ACCC-B8402A0F5B8A}" type="slidenum">
              <a:rPr lang="en-US" smtClean="0"/>
              <a:t>9</a:t>
            </a:fld>
            <a:endParaRPr lang="en-US"/>
          </a:p>
        </p:txBody>
      </p:sp>
      <p:sp>
        <p:nvSpPr>
          <p:cNvPr id="3" name="Google Shape;2846;p65">
            <a:extLst>
              <a:ext uri="{FF2B5EF4-FFF2-40B4-BE49-F238E27FC236}">
                <a16:creationId xmlns:a16="http://schemas.microsoft.com/office/drawing/2014/main" id="{A0E37750-B7CA-795B-7B0A-21178AA0585A}"/>
              </a:ext>
            </a:extLst>
          </p:cNvPr>
          <p:cNvSpPr/>
          <p:nvPr/>
        </p:nvSpPr>
        <p:spPr>
          <a:xfrm>
            <a:off x="258043" y="326724"/>
            <a:ext cx="698644" cy="697106"/>
          </a:xfrm>
          <a:custGeom>
            <a:avLst/>
            <a:gdLst/>
            <a:ahLst/>
            <a:cxnLst/>
            <a:rect l="l" t="t" r="r" b="b"/>
            <a:pathLst>
              <a:path w="11362" h="11337" extrusionOk="0">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rgbClr val="3379A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vi-VN" sz="2400" b="1">
                <a:solidFill>
                  <a:schemeClr val="bg1"/>
                </a:solidFill>
              </a:rPr>
              <a:t>02</a:t>
            </a:r>
            <a:endParaRPr sz="2400" b="1">
              <a:solidFill>
                <a:schemeClr val="bg1"/>
              </a:solidFill>
            </a:endParaRPr>
          </a:p>
        </p:txBody>
      </p:sp>
      <p:sp>
        <p:nvSpPr>
          <p:cNvPr id="4" name="Google Shape;2785;p65">
            <a:extLst>
              <a:ext uri="{FF2B5EF4-FFF2-40B4-BE49-F238E27FC236}">
                <a16:creationId xmlns:a16="http://schemas.microsoft.com/office/drawing/2014/main" id="{3AB15763-BAD0-F710-2121-8BD35078459E}"/>
              </a:ext>
            </a:extLst>
          </p:cNvPr>
          <p:cNvSpPr txBox="1">
            <a:spLocks/>
          </p:cNvSpPr>
          <p:nvPr/>
        </p:nvSpPr>
        <p:spPr>
          <a:xfrm>
            <a:off x="1188047" y="443908"/>
            <a:ext cx="4907954" cy="400803"/>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1200"/>
              </a:spcAft>
              <a:buFont typeface="Arial" panose="020B0604020202020204" pitchFamily="34" charset="0"/>
              <a:buNone/>
            </a:pPr>
            <a:r>
              <a:rPr lang="vi-VN" b="1">
                <a:solidFill>
                  <a:schemeClr val="bg1"/>
                </a:solidFill>
                <a:latin typeface="Arial" panose="020B0604020202020204" pitchFamily="34" charset="0"/>
                <a:cs typeface="Arial" panose="020B0604020202020204" pitchFamily="34" charset="0"/>
              </a:rPr>
              <a:t>Led thu phát hồng ngoại</a:t>
            </a:r>
            <a:endParaRPr lang="en-US" b="1">
              <a:solidFill>
                <a:schemeClr val="bg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E7303D8-BE4B-0E7B-9358-7E439964D258}"/>
              </a:ext>
            </a:extLst>
          </p:cNvPr>
          <p:cNvPicPr>
            <a:picLocks noChangeAspect="1"/>
          </p:cNvPicPr>
          <p:nvPr/>
        </p:nvPicPr>
        <p:blipFill>
          <a:blip r:embed="rId2"/>
          <a:srcRect t="-626" r="21197"/>
          <a:stretch/>
        </p:blipFill>
        <p:spPr>
          <a:xfrm>
            <a:off x="325531" y="1504951"/>
            <a:ext cx="6380069" cy="4591050"/>
          </a:xfrm>
          <a:prstGeom prst="rect">
            <a:avLst/>
          </a:prstGeom>
          <a:ln w="22225">
            <a:solidFill>
              <a:srgbClr val="3379A7"/>
            </a:solidFill>
          </a:ln>
        </p:spPr>
      </p:pic>
    </p:spTree>
    <p:extLst>
      <p:ext uri="{BB962C8B-B14F-4D97-AF65-F5344CB8AC3E}">
        <p14:creationId xmlns:p14="http://schemas.microsoft.com/office/powerpoint/2010/main" val="10769502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TotalTime>
  <Words>1430</Words>
  <Application>Microsoft Office PowerPoint</Application>
  <PresentationFormat>Widescreen</PresentationFormat>
  <Paragraphs>182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 Van</dc:creator>
  <cp:lastModifiedBy>Dat Van</cp:lastModifiedBy>
  <cp:revision>14</cp:revision>
  <dcterms:created xsi:type="dcterms:W3CDTF">2024-10-10T17:52:16Z</dcterms:created>
  <dcterms:modified xsi:type="dcterms:W3CDTF">2024-12-27T09:15:53Z</dcterms:modified>
</cp:coreProperties>
</file>