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9" r:id="rId3"/>
    <p:sldId id="260" r:id="rId4"/>
    <p:sldId id="274" r:id="rId5"/>
    <p:sldId id="285" r:id="rId6"/>
    <p:sldId id="284" r:id="rId7"/>
    <p:sldId id="261" r:id="rId8"/>
    <p:sldId id="262" r:id="rId9"/>
    <p:sldId id="267" r:id="rId10"/>
    <p:sldId id="264" r:id="rId11"/>
    <p:sldId id="271" r:id="rId12"/>
    <p:sldId id="265" r:id="rId13"/>
    <p:sldId id="272" r:id="rId14"/>
    <p:sldId id="266" r:id="rId15"/>
    <p:sldId id="273" r:id="rId16"/>
    <p:sldId id="286" r:id="rId17"/>
    <p:sldId id="287" r:id="rId18"/>
    <p:sldId id="288" r:id="rId19"/>
    <p:sldId id="289" r:id="rId20"/>
    <p:sldId id="290" r:id="rId21"/>
    <p:sldId id="291" r:id="rId22"/>
    <p:sldId id="269" r:id="rId23"/>
    <p:sldId id="275" r:id="rId24"/>
    <p:sldId id="280" r:id="rId25"/>
    <p:sldId id="279" r:id="rId26"/>
    <p:sldId id="278" r:id="rId27"/>
    <p:sldId id="277" r:id="rId28"/>
    <p:sldId id="270" r:id="rId29"/>
    <p:sldId id="292" r:id="rId30"/>
    <p:sldId id="263" r:id="rId31"/>
    <p:sldId id="293" r:id="rId32"/>
    <p:sldId id="294" r:id="rId33"/>
    <p:sldId id="282" r:id="rId34"/>
    <p:sldId id="283" r:id="rId3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6"/>
    <p:restoredTop sz="94694"/>
  </p:normalViewPr>
  <p:slideViewPr>
    <p:cSldViewPr snapToGrid="0">
      <p:cViewPr varScale="1">
        <p:scale>
          <a:sx n="109" d="100"/>
          <a:sy n="109" d="100"/>
        </p:scale>
        <p:origin x="5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347E7-AB2C-4DCC-BC63-0B11171EA9A3}" type="datetimeFigureOut">
              <a:rPr lang="zh-TW" altLang="en-US" smtClean="0"/>
              <a:t>2020/12/1</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A2F64A-3A71-43CC-A001-8AD58FA3CBEF}" type="slidenum">
              <a:rPr lang="zh-TW" altLang="en-US" smtClean="0"/>
              <a:t>‹#›</a:t>
            </a:fld>
            <a:endParaRPr lang="zh-TW" altLang="en-US"/>
          </a:p>
        </p:txBody>
      </p:sp>
    </p:spTree>
    <p:extLst>
      <p:ext uri="{BB962C8B-B14F-4D97-AF65-F5344CB8AC3E}">
        <p14:creationId xmlns:p14="http://schemas.microsoft.com/office/powerpoint/2010/main" val="3284054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r>
              <a:rPr lang="en-US" altLang="zh-TW"/>
              <a:t>Big Data Analytics, Fall 2020</a:t>
            </a:r>
            <a:endParaRPr lang="zh-TW" altLang="en-US"/>
          </a:p>
        </p:txBody>
      </p:sp>
      <p:sp>
        <p:nvSpPr>
          <p:cNvPr id="5" name="頁尾版面配置區 4"/>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412190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r>
              <a:rPr lang="en-US" altLang="zh-TW"/>
              <a:t>Big Data Analytics, Fall 2020</a:t>
            </a:r>
            <a:endParaRPr lang="zh-TW" altLang="en-US"/>
          </a:p>
        </p:txBody>
      </p:sp>
      <p:sp>
        <p:nvSpPr>
          <p:cNvPr id="5" name="頁尾版面配置區 4"/>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376724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r>
              <a:rPr lang="en-US" altLang="zh-TW"/>
              <a:t>Big Data Analytics, Fall 2020</a:t>
            </a:r>
            <a:endParaRPr lang="zh-TW" altLang="en-US"/>
          </a:p>
        </p:txBody>
      </p:sp>
      <p:sp>
        <p:nvSpPr>
          <p:cNvPr id="5" name="頁尾版面配置區 4"/>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2169196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r>
              <a:rPr lang="en-US" altLang="zh-TW"/>
              <a:t>Big Data Analytics, Fall 2020</a:t>
            </a:r>
            <a:endParaRPr lang="zh-TW" altLang="en-US"/>
          </a:p>
        </p:txBody>
      </p:sp>
      <p:sp>
        <p:nvSpPr>
          <p:cNvPr id="5" name="頁尾版面配置區 4"/>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2670137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r>
              <a:rPr lang="en-US" altLang="zh-TW"/>
              <a:t>Big Data Analytics, Fall 2020</a:t>
            </a:r>
            <a:endParaRPr lang="zh-TW" altLang="en-US"/>
          </a:p>
        </p:txBody>
      </p:sp>
      <p:sp>
        <p:nvSpPr>
          <p:cNvPr id="5" name="頁尾版面配置區 4"/>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3014252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r>
              <a:rPr lang="en-US" altLang="zh-TW"/>
              <a:t>Big Data Analytics, Fall 2020</a:t>
            </a:r>
            <a:endParaRPr lang="zh-TW" altLang="en-US"/>
          </a:p>
        </p:txBody>
      </p:sp>
      <p:sp>
        <p:nvSpPr>
          <p:cNvPr id="6" name="頁尾版面配置區 5"/>
          <p:cNvSpPr>
            <a:spLocks noGrp="1"/>
          </p:cNvSpPr>
          <p:nvPr>
            <p:ph type="ftr" sz="quarter" idx="11"/>
          </p:nvPr>
        </p:nvSpPr>
        <p:spPr/>
        <p:txBody>
          <a:bodyPr/>
          <a:lstStyle/>
          <a:p>
            <a:r>
              <a:rPr lang="en-US" altLang="zh-TW"/>
              <a:t>NTUT CSIE &amp; Smart Sensor and Applications Program</a:t>
            </a:r>
            <a:endParaRPr lang="zh-TW" altLang="en-US"/>
          </a:p>
        </p:txBody>
      </p:sp>
      <p:sp>
        <p:nvSpPr>
          <p:cNvPr id="7" name="投影片編號版面配置區 6"/>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3490270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r>
              <a:rPr lang="en-US" altLang="zh-TW"/>
              <a:t>Big Data Analytics, Fall 2020</a:t>
            </a:r>
            <a:endParaRPr lang="zh-TW" altLang="en-US"/>
          </a:p>
        </p:txBody>
      </p:sp>
      <p:sp>
        <p:nvSpPr>
          <p:cNvPr id="8" name="頁尾版面配置區 7"/>
          <p:cNvSpPr>
            <a:spLocks noGrp="1"/>
          </p:cNvSpPr>
          <p:nvPr>
            <p:ph type="ftr" sz="quarter" idx="11"/>
          </p:nvPr>
        </p:nvSpPr>
        <p:spPr/>
        <p:txBody>
          <a:bodyPr/>
          <a:lstStyle/>
          <a:p>
            <a:r>
              <a:rPr lang="en-US" altLang="zh-TW"/>
              <a:t>NTUT CSIE &amp; Smart Sensor and Applications Program</a:t>
            </a:r>
            <a:endParaRPr lang="zh-TW" altLang="en-US"/>
          </a:p>
        </p:txBody>
      </p:sp>
      <p:sp>
        <p:nvSpPr>
          <p:cNvPr id="9" name="投影片編號版面配置區 8"/>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3829597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r>
              <a:rPr lang="en-US" altLang="zh-TW"/>
              <a:t>Big Data Analytics, Fall 2020</a:t>
            </a:r>
            <a:endParaRPr lang="zh-TW" altLang="en-US"/>
          </a:p>
        </p:txBody>
      </p:sp>
      <p:sp>
        <p:nvSpPr>
          <p:cNvPr id="4" name="頁尾版面配置區 3"/>
          <p:cNvSpPr>
            <a:spLocks noGrp="1"/>
          </p:cNvSpPr>
          <p:nvPr>
            <p:ph type="ftr" sz="quarter" idx="11"/>
          </p:nvPr>
        </p:nvSpPr>
        <p:spPr/>
        <p:txBody>
          <a:bodyPr/>
          <a:lstStyle/>
          <a:p>
            <a:r>
              <a:rPr lang="en-US" altLang="zh-TW"/>
              <a:t>NTUT CSIE &amp; Smart Sensor and Applications Program</a:t>
            </a:r>
            <a:endParaRPr lang="zh-TW" altLang="en-US"/>
          </a:p>
        </p:txBody>
      </p:sp>
      <p:sp>
        <p:nvSpPr>
          <p:cNvPr id="5" name="投影片編號版面配置區 4"/>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393605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en-US" altLang="zh-TW"/>
              <a:t>Big Data Analytics, Fall 2020</a:t>
            </a:r>
            <a:endParaRPr lang="zh-TW" altLang="en-US"/>
          </a:p>
        </p:txBody>
      </p:sp>
      <p:sp>
        <p:nvSpPr>
          <p:cNvPr id="3" name="頁尾版面配置區 2"/>
          <p:cNvSpPr>
            <a:spLocks noGrp="1"/>
          </p:cNvSpPr>
          <p:nvPr>
            <p:ph type="ftr" sz="quarter" idx="11"/>
          </p:nvPr>
        </p:nvSpPr>
        <p:spPr/>
        <p:txBody>
          <a:bodyPr/>
          <a:lstStyle/>
          <a:p>
            <a:r>
              <a:rPr lang="en-US" altLang="zh-TW"/>
              <a:t>NTUT CSIE &amp; Smart Sensor and Applications Program</a:t>
            </a:r>
            <a:endParaRPr lang="zh-TW" altLang="en-US"/>
          </a:p>
        </p:txBody>
      </p:sp>
      <p:sp>
        <p:nvSpPr>
          <p:cNvPr id="4" name="投影片編號版面配置區 3"/>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3344717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r>
              <a:rPr lang="en-US" altLang="zh-TW"/>
              <a:t>Big Data Analytics, Fall 2020</a:t>
            </a:r>
            <a:endParaRPr lang="zh-TW" altLang="en-US"/>
          </a:p>
        </p:txBody>
      </p:sp>
      <p:sp>
        <p:nvSpPr>
          <p:cNvPr id="6" name="頁尾版面配置區 5"/>
          <p:cNvSpPr>
            <a:spLocks noGrp="1"/>
          </p:cNvSpPr>
          <p:nvPr>
            <p:ph type="ftr" sz="quarter" idx="11"/>
          </p:nvPr>
        </p:nvSpPr>
        <p:spPr/>
        <p:txBody>
          <a:bodyPr/>
          <a:lstStyle/>
          <a:p>
            <a:r>
              <a:rPr lang="en-US" altLang="zh-TW"/>
              <a:t>NTUT CSIE &amp; Smart Sensor and Applications Program</a:t>
            </a:r>
            <a:endParaRPr lang="zh-TW" altLang="en-US"/>
          </a:p>
        </p:txBody>
      </p:sp>
      <p:sp>
        <p:nvSpPr>
          <p:cNvPr id="7" name="投影片編號版面配置區 6"/>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1236290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r>
              <a:rPr lang="en-US" altLang="zh-TW"/>
              <a:t>Big Data Analytics, Fall 2020</a:t>
            </a:r>
            <a:endParaRPr lang="zh-TW" altLang="en-US"/>
          </a:p>
        </p:txBody>
      </p:sp>
      <p:sp>
        <p:nvSpPr>
          <p:cNvPr id="6" name="頁尾版面配置區 5"/>
          <p:cNvSpPr>
            <a:spLocks noGrp="1"/>
          </p:cNvSpPr>
          <p:nvPr>
            <p:ph type="ftr" sz="quarter" idx="11"/>
          </p:nvPr>
        </p:nvSpPr>
        <p:spPr/>
        <p:txBody>
          <a:bodyPr/>
          <a:lstStyle/>
          <a:p>
            <a:r>
              <a:rPr lang="en-US" altLang="zh-TW"/>
              <a:t>NTUT CSIE &amp; Smart Sensor and Applications Program</a:t>
            </a:r>
            <a:endParaRPr lang="zh-TW" altLang="en-US"/>
          </a:p>
        </p:txBody>
      </p:sp>
      <p:sp>
        <p:nvSpPr>
          <p:cNvPr id="7" name="投影片編號版面配置區 6"/>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55402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TW"/>
              <a:t>Big Data Analytics, Fall 2020</a:t>
            </a:r>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TW"/>
              <a:t>NTUT CSIE &amp; Smart Sensor and Applications Program</a:t>
            </a:r>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3117949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eaborn.pydata.org/api.html" TargetMode="External"/><Relationship Id="rId2" Type="http://schemas.openxmlformats.org/officeDocument/2006/relationships/hyperlink" Target="https://www.kaggle.com/brianvancil/xapi-edu-data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Autofit/>
          </a:bodyPr>
          <a:lstStyle/>
          <a:p>
            <a:r>
              <a:rPr lang="en-US" altLang="zh-TW" sz="4800" b="1" dirty="0">
                <a:ea typeface="Microsoft JhengHei" panose="020B0604030504040204" pitchFamily="34" charset="-120"/>
              </a:rPr>
              <a:t>Introduction to Big Data Analytics</a:t>
            </a:r>
            <a:br>
              <a:rPr lang="zh-TW" altLang="zh-TW" sz="4800" dirty="0">
                <a:ea typeface="Microsoft JhengHei" panose="020B0604030504040204" pitchFamily="34" charset="-120"/>
              </a:rPr>
            </a:br>
            <a:r>
              <a:rPr lang="en-US" altLang="zh-TW" sz="4800" b="1" dirty="0">
                <a:ea typeface="Microsoft JhengHei" panose="020B0604030504040204" pitchFamily="34" charset="-120"/>
              </a:rPr>
              <a:t>Term Project</a:t>
            </a:r>
            <a:br>
              <a:rPr lang="en-US" altLang="zh-TW" sz="4800" dirty="0">
                <a:ea typeface="Microsoft JhengHei" panose="020B0604030504040204" pitchFamily="34" charset="-120"/>
              </a:rPr>
            </a:br>
            <a:r>
              <a:rPr lang="en-US" altLang="zh-TW" sz="4800" dirty="0">
                <a:ea typeface="Microsoft JhengHei" panose="020B0604030504040204" pitchFamily="34" charset="-120"/>
              </a:rPr>
              <a:t>Topic: </a:t>
            </a:r>
            <a:r>
              <a:rPr lang="zh-TW" altLang="en-US" sz="4800" dirty="0">
                <a:ea typeface="Microsoft JhengHei" panose="020B0604030504040204" pitchFamily="34" charset="-120"/>
              </a:rPr>
              <a:t>學生學業分析</a:t>
            </a:r>
          </a:p>
        </p:txBody>
      </p:sp>
      <p:sp>
        <p:nvSpPr>
          <p:cNvPr id="3" name="副標題 2"/>
          <p:cNvSpPr>
            <a:spLocks noGrp="1"/>
          </p:cNvSpPr>
          <p:nvPr>
            <p:ph type="subTitle" idx="1"/>
          </p:nvPr>
        </p:nvSpPr>
        <p:spPr>
          <a:xfrm>
            <a:off x="4308231" y="4293700"/>
            <a:ext cx="3575538" cy="1087192"/>
          </a:xfrm>
        </p:spPr>
        <p:txBody>
          <a:bodyPr>
            <a:normAutofit/>
          </a:bodyPr>
          <a:lstStyle/>
          <a:p>
            <a:r>
              <a:rPr lang="zh-TW" altLang="en-US" sz="1800" dirty="0">
                <a:latin typeface="Microsoft JhengHei" panose="020B0604030504040204" pitchFamily="34" charset="-120"/>
                <a:ea typeface="Microsoft JhengHei" panose="020B0604030504040204" pitchFamily="34" charset="-120"/>
              </a:rPr>
              <a:t>張育祿 二資陸生二 </a:t>
            </a:r>
            <a:r>
              <a:rPr lang="en-US" altLang="zh-TW" sz="1800" dirty="0">
                <a:latin typeface="Microsoft JhengHei" panose="020B0604030504040204" pitchFamily="34" charset="-120"/>
                <a:ea typeface="Microsoft JhengHei" panose="020B0604030504040204" pitchFamily="34" charset="-120"/>
              </a:rPr>
              <a:t>107AEA002</a:t>
            </a:r>
          </a:p>
          <a:p>
            <a:r>
              <a:rPr lang="zh-TW" altLang="en-US" sz="1800" dirty="0">
                <a:latin typeface="Microsoft JhengHei" panose="020B0604030504040204" pitchFamily="34" charset="-120"/>
                <a:ea typeface="Microsoft JhengHei" panose="020B0604030504040204" pitchFamily="34" charset="-120"/>
              </a:rPr>
              <a:t>李子健 二資陸生二 </a:t>
            </a:r>
            <a:r>
              <a:rPr lang="en-US" altLang="zh-TW" sz="1800" dirty="0">
                <a:latin typeface="Microsoft JhengHei" panose="020B0604030504040204" pitchFamily="34" charset="-120"/>
                <a:ea typeface="Microsoft JhengHei" panose="020B0604030504040204" pitchFamily="34" charset="-120"/>
              </a:rPr>
              <a:t>108AEA001</a:t>
            </a:r>
          </a:p>
          <a:p>
            <a:r>
              <a:rPr lang="zh-TW" altLang="en-US" sz="1800" dirty="0">
                <a:latin typeface="Microsoft JhengHei" panose="020B0604030504040204" pitchFamily="34" charset="-120"/>
                <a:ea typeface="Microsoft JhengHei" panose="020B0604030504040204" pitchFamily="34" charset="-120"/>
              </a:rPr>
              <a:t>王翔 二資陸生二 </a:t>
            </a:r>
            <a:r>
              <a:rPr lang="en-US" altLang="zh-TW" sz="1800" dirty="0">
                <a:latin typeface="Microsoft JhengHei" panose="020B0604030504040204" pitchFamily="34" charset="-120"/>
                <a:ea typeface="Microsoft JhengHei" panose="020B0604030504040204" pitchFamily="34" charset="-120"/>
              </a:rPr>
              <a:t>108AEA008</a:t>
            </a:r>
          </a:p>
          <a:p>
            <a:endParaRPr lang="en-US" altLang="zh-TW" sz="1800" dirty="0">
              <a:latin typeface="Microsoft JhengHei" panose="020B0604030504040204" pitchFamily="34" charset="-120"/>
              <a:ea typeface="Microsoft JhengHei" panose="020B0604030504040204" pitchFamily="34" charset="-120"/>
            </a:endParaRPr>
          </a:p>
          <a:p>
            <a:endParaRPr lang="zh-TW" altLang="en-US" sz="1800" dirty="0">
              <a:latin typeface="Microsoft JhengHei" panose="020B0604030504040204" pitchFamily="34" charset="-120"/>
              <a:ea typeface="Microsoft JhengHei" panose="020B0604030504040204" pitchFamily="34" charset="-120"/>
            </a:endParaRPr>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1</a:t>
            </a:fld>
            <a:endParaRPr lang="zh-TW" altLang="en-US"/>
          </a:p>
        </p:txBody>
      </p:sp>
      <p:sp>
        <p:nvSpPr>
          <p:cNvPr id="5" name="日期占位符 3">
            <a:extLst>
              <a:ext uri="{FF2B5EF4-FFF2-40B4-BE49-F238E27FC236}">
                <a16:creationId xmlns:a16="http://schemas.microsoft.com/office/drawing/2014/main" id="{6A47831A-4FB6-AD44-82C9-B2CBA3729172}"/>
              </a:ext>
            </a:extLst>
          </p:cNvPr>
          <p:cNvSpPr>
            <a:spLocks noGrp="1"/>
          </p:cNvSpPr>
          <p:nvPr>
            <p:ph type="dt" sz="half" idx="10"/>
          </p:nvPr>
        </p:nvSpPr>
        <p:spPr>
          <a:xfrm>
            <a:off x="838200" y="6356350"/>
            <a:ext cx="2743200" cy="365125"/>
          </a:xfrm>
        </p:spPr>
        <p:txBody>
          <a:bodyPr/>
          <a:lstStyle/>
          <a:p>
            <a:r>
              <a:rPr lang="en-US" altLang="zh-TW" dirty="0"/>
              <a:t>Big Data Analytics, Fall 2020</a:t>
            </a:r>
            <a:endParaRPr lang="zh-TW" altLang="en-US" dirty="0"/>
          </a:p>
        </p:txBody>
      </p:sp>
    </p:spTree>
    <p:extLst>
      <p:ext uri="{BB962C8B-B14F-4D97-AF65-F5344CB8AC3E}">
        <p14:creationId xmlns:p14="http://schemas.microsoft.com/office/powerpoint/2010/main" val="3149659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0FAD4-5F4D-6847-B592-68EBC3891579}"/>
              </a:ext>
            </a:extLst>
          </p:cNvPr>
          <p:cNvSpPr>
            <a:spLocks noGrp="1"/>
          </p:cNvSpPr>
          <p:nvPr>
            <p:ph type="title"/>
          </p:nvPr>
        </p:nvSpPr>
        <p:spPr>
          <a:xfrm>
            <a:off x="687303" y="368069"/>
            <a:ext cx="4919620" cy="785581"/>
          </a:xfrm>
        </p:spPr>
        <p:txBody>
          <a:bodyPr>
            <a:normAutofit/>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不同學年學生間成績</a:t>
            </a:r>
          </a:p>
        </p:txBody>
      </p:sp>
      <p:sp>
        <p:nvSpPr>
          <p:cNvPr id="4" name="日期占位符 3">
            <a:extLst>
              <a:ext uri="{FF2B5EF4-FFF2-40B4-BE49-F238E27FC236}">
                <a16:creationId xmlns:a16="http://schemas.microsoft.com/office/drawing/2014/main" id="{62BD30C5-34F6-1E4B-8406-A8F3C46E35B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31E55857-9034-5B40-A0CB-3BB875DEF198}"/>
              </a:ext>
            </a:extLst>
          </p:cNvPr>
          <p:cNvSpPr>
            <a:spLocks noGrp="1"/>
          </p:cNvSpPr>
          <p:nvPr>
            <p:ph type="sldNum" sz="quarter" idx="12"/>
          </p:nvPr>
        </p:nvSpPr>
        <p:spPr/>
        <p:txBody>
          <a:bodyPr/>
          <a:lstStyle/>
          <a:p>
            <a:fld id="{BE8C9813-28B9-4DC9-9ABA-436951F7BB5A}" type="slidenum">
              <a:rPr lang="zh-TW" altLang="en-US" smtClean="0"/>
              <a:t>10</a:t>
            </a:fld>
            <a:endParaRPr lang="zh-TW" altLang="en-US"/>
          </a:p>
        </p:txBody>
      </p:sp>
      <p:pic>
        <p:nvPicPr>
          <p:cNvPr id="7" name="圖片 72">
            <a:extLst>
              <a:ext uri="{FF2B5EF4-FFF2-40B4-BE49-F238E27FC236}">
                <a16:creationId xmlns:a16="http://schemas.microsoft.com/office/drawing/2014/main" id="{37104D63-DB1D-3C40-A2BA-D3D919CB3D5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61061" y="461522"/>
            <a:ext cx="5948736" cy="5656756"/>
          </a:xfrm>
          <a:prstGeom prst="rect">
            <a:avLst/>
          </a:prstGeom>
          <a:noFill/>
          <a:ln>
            <a:noFill/>
          </a:ln>
        </p:spPr>
      </p:pic>
      <p:sp>
        <p:nvSpPr>
          <p:cNvPr id="8" name="内容占位符 2">
            <a:extLst>
              <a:ext uri="{FF2B5EF4-FFF2-40B4-BE49-F238E27FC236}">
                <a16:creationId xmlns:a16="http://schemas.microsoft.com/office/drawing/2014/main" id="{47D5AA23-0B23-CE47-BAAB-F0D29AB8BDBE}"/>
              </a:ext>
            </a:extLst>
          </p:cNvPr>
          <p:cNvSpPr txBox="1">
            <a:spLocks/>
          </p:cNvSpPr>
          <p:nvPr/>
        </p:nvSpPr>
        <p:spPr>
          <a:xfrm>
            <a:off x="687303" y="1387463"/>
            <a:ext cx="4919620" cy="28454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根據此圖分析，我們可以得知五年級、九年級、十年級的學生人數很少。除此之外，沒有五年級學生及格，也沒有九年級學生取得高分。</a:t>
            </a:r>
            <a:endParaRPr lang="zh-CN" altLang="zh-CN" sz="2400" dirty="0">
              <a:latin typeface="Microsoft JhengHei" panose="020B0604030504040204" pitchFamily="34" charset="-120"/>
              <a:ea typeface="Microsoft JhengHei" panose="020B0604030504040204" pitchFamily="34" charset="-120"/>
              <a:cs typeface="Times New Roman" panose="02020603050405020304" pitchFamily="18" charset="0"/>
            </a:endParaRPr>
          </a:p>
          <a:p>
            <a:pPr marL="0" indent="0">
              <a:buNone/>
            </a:pP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在觀察後，發現五年級和九年級學生似乎與所有未通過考試的學生的數據有高度的重合</a:t>
            </a:r>
            <a:r>
              <a:rPr lang="en-US"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a:t>
            </a: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缺課超過</a:t>
            </a:r>
            <a:r>
              <a:rPr lang="en-US"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7</a:t>
            </a: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天，數值偏低，沒有學校調查等</a:t>
            </a:r>
            <a:r>
              <a:rPr lang="en-US"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 </a:t>
            </a: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a:t>
            </a:r>
            <a:endParaRPr lang="zh-CN" altLang="zh-CN" sz="2400" dirty="0">
              <a:latin typeface="Microsoft JhengHei" panose="020B0604030504040204" pitchFamily="34" charset="-120"/>
              <a:ea typeface="Microsoft JhengHei" panose="020B0604030504040204" pitchFamily="34" charset="-120"/>
              <a:cs typeface="Times New Roman" panose="02020603050405020304" pitchFamily="18" charset="0"/>
            </a:endParaRPr>
          </a:p>
          <a:p>
            <a:pPr marL="0" indent="0">
              <a:buNone/>
            </a:pPr>
            <a:endParaRPr kumimoji="1" lang="zh-CN" altLang="en-US" sz="2400" dirty="0"/>
          </a:p>
        </p:txBody>
      </p:sp>
    </p:spTree>
    <p:extLst>
      <p:ext uri="{BB962C8B-B14F-4D97-AF65-F5344CB8AC3E}">
        <p14:creationId xmlns:p14="http://schemas.microsoft.com/office/powerpoint/2010/main" val="1356587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不同學年學生間成績</a:t>
            </a:r>
            <a:r>
              <a:rPr lang="zh-TW"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 </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sp>
        <p:nvSpPr>
          <p:cNvPr id="3" name="内容占位符 2">
            <a:extLst>
              <a:ext uri="{FF2B5EF4-FFF2-40B4-BE49-F238E27FC236}">
                <a16:creationId xmlns:a16="http://schemas.microsoft.com/office/drawing/2014/main" id="{CA659161-9DBE-004B-9DE1-E2AA5AB6B4A6}"/>
              </a:ext>
            </a:extLst>
          </p:cNvPr>
          <p:cNvSpPr>
            <a:spLocks noGrp="1"/>
          </p:cNvSpPr>
          <p:nvPr>
            <p:ph idx="1"/>
          </p:nvPr>
        </p:nvSpPr>
        <p:spPr/>
        <p:txBody>
          <a:bodyPr>
            <a:normAutofit fontScale="55000" lnSpcReduction="20000"/>
          </a:bodyPr>
          <a:lstStyle/>
          <a:p>
            <a:pPr marL="0" indent="0">
              <a:buNone/>
            </a:pPr>
            <a:r>
              <a:rPr kumimoji="1" lang="en-GB" altLang="zh-CN" dirty="0"/>
              <a:t>fig, </a:t>
            </a:r>
            <a:r>
              <a:rPr kumimoji="1" lang="en-GB" altLang="zh-CN" dirty="0" err="1"/>
              <a:t>axarr</a:t>
            </a:r>
            <a:r>
              <a:rPr kumimoji="1" lang="en-GB" altLang="zh-CN" dirty="0"/>
              <a:t>  = </a:t>
            </a:r>
            <a:r>
              <a:rPr kumimoji="1" lang="en-GB" altLang="zh-CN" dirty="0" err="1"/>
              <a:t>plt.subplots</a:t>
            </a:r>
            <a:r>
              <a:rPr kumimoji="1" lang="en-GB" altLang="zh-CN" dirty="0"/>
              <a:t>(2,figsize=(10,10))  </a:t>
            </a:r>
          </a:p>
          <a:p>
            <a:pPr marL="0" indent="0">
              <a:buNone/>
            </a:pPr>
            <a:r>
              <a:rPr kumimoji="1" lang="en-GB" altLang="zh-CN" dirty="0" err="1"/>
              <a:t>axarr</a:t>
            </a:r>
            <a:r>
              <a:rPr kumimoji="1" lang="en-GB" altLang="zh-CN" dirty="0"/>
              <a:t>[0].</a:t>
            </a:r>
            <a:r>
              <a:rPr kumimoji="1" lang="en-GB" altLang="zh-CN" dirty="0" err="1"/>
              <a:t>set_title</a:t>
            </a:r>
            <a:r>
              <a:rPr kumimoji="1" lang="en-GB" altLang="zh-CN" dirty="0"/>
              <a:t>('Grade Level')  </a:t>
            </a:r>
          </a:p>
          <a:p>
            <a:pPr marL="0" indent="0">
              <a:buNone/>
            </a:pPr>
            <a:r>
              <a:rPr kumimoji="1" lang="en-GB" altLang="zh-CN" dirty="0" err="1"/>
              <a:t>axarr</a:t>
            </a:r>
            <a:r>
              <a:rPr kumimoji="1" lang="en-GB" altLang="zh-CN" dirty="0"/>
              <a:t>[1].</a:t>
            </a:r>
            <a:r>
              <a:rPr kumimoji="1" lang="en-GB" altLang="zh-CN" dirty="0" err="1"/>
              <a:t>set_title</a:t>
            </a:r>
            <a:r>
              <a:rPr kumimoji="1" lang="en-GB" altLang="zh-CN" dirty="0"/>
              <a:t>('Grade Level &amp; Academic Performance')  </a:t>
            </a:r>
          </a:p>
          <a:p>
            <a:pPr marL="0" indent="0">
              <a:buNone/>
            </a:pPr>
            <a:r>
              <a:rPr kumimoji="1" lang="en-GB" altLang="zh-CN" dirty="0" err="1"/>
              <a:t>fig.suptitle</a:t>
            </a:r>
            <a:r>
              <a:rPr kumimoji="1" lang="en-GB" altLang="zh-CN" dirty="0"/>
              <a:t>("The relationship between Students' Academic Performance and Grade Level", size=20)  </a:t>
            </a:r>
          </a:p>
          <a:p>
            <a:pPr marL="0" indent="0">
              <a:buNone/>
            </a:pPr>
            <a:r>
              <a:rPr kumimoji="1" lang="en-GB" altLang="zh-CN" dirty="0" err="1"/>
              <a:t>sns.countplot</a:t>
            </a:r>
            <a:r>
              <a:rPr kumimoji="1" lang="en-GB" altLang="zh-CN" dirty="0"/>
              <a:t>(x='</a:t>
            </a:r>
            <a:r>
              <a:rPr kumimoji="1" lang="en-GB" altLang="zh-CN" dirty="0" err="1"/>
              <a:t>GradeID</a:t>
            </a:r>
            <a:r>
              <a:rPr kumimoji="1" lang="en-GB" altLang="zh-CN" dirty="0"/>
              <a:t>',  </a:t>
            </a:r>
          </a:p>
          <a:p>
            <a:pPr marL="0" indent="0">
              <a:buNone/>
            </a:pPr>
            <a:r>
              <a:rPr kumimoji="1" lang="en-GB" altLang="zh-CN" dirty="0"/>
              <a:t>              data=data,  </a:t>
            </a:r>
          </a:p>
          <a:p>
            <a:pPr marL="0" indent="0">
              <a:buNone/>
            </a:pPr>
            <a:r>
              <a:rPr kumimoji="1" lang="en-GB" altLang="zh-CN" dirty="0"/>
              <a:t>              order=['G-02', 'G-04', 'G-05', 'G-06', 'G-07', 'G-08', 'G-09', 'G-10', 'G-11', 'G-12'],  </a:t>
            </a:r>
          </a:p>
          <a:p>
            <a:pPr marL="0" indent="0">
              <a:buNone/>
            </a:pPr>
            <a:r>
              <a:rPr kumimoji="1" lang="en-GB" altLang="zh-CN" dirty="0"/>
              <a:t>              </a:t>
            </a:r>
            <a:r>
              <a:rPr kumimoji="1" lang="en-GB" altLang="zh-CN" dirty="0" err="1"/>
              <a:t>ax</a:t>
            </a:r>
            <a:r>
              <a:rPr kumimoji="1" lang="en-GB" altLang="zh-CN" dirty="0"/>
              <a:t>=</a:t>
            </a:r>
            <a:r>
              <a:rPr kumimoji="1" lang="en-GB" altLang="zh-CN" dirty="0" err="1"/>
              <a:t>axarr</a:t>
            </a:r>
            <a:r>
              <a:rPr kumimoji="1" lang="en-GB" altLang="zh-CN" dirty="0"/>
              <a:t>[0], palette="Paired")  </a:t>
            </a:r>
          </a:p>
          <a:p>
            <a:pPr marL="0" indent="0">
              <a:buNone/>
            </a:pPr>
            <a:r>
              <a:rPr kumimoji="1" lang="en-GB" altLang="zh-CN" dirty="0" err="1"/>
              <a:t>sns.countplot</a:t>
            </a:r>
            <a:r>
              <a:rPr kumimoji="1" lang="en-GB" altLang="zh-CN" dirty="0"/>
              <a:t>(x='</a:t>
            </a:r>
            <a:r>
              <a:rPr kumimoji="1" lang="en-GB" altLang="zh-CN" dirty="0" err="1"/>
              <a:t>GradeID</a:t>
            </a:r>
            <a:r>
              <a:rPr kumimoji="1" lang="en-GB" altLang="zh-CN" dirty="0"/>
              <a:t>',  </a:t>
            </a:r>
          </a:p>
          <a:p>
            <a:pPr marL="0" indent="0">
              <a:buNone/>
            </a:pPr>
            <a:r>
              <a:rPr kumimoji="1" lang="en-GB" altLang="zh-CN" dirty="0"/>
              <a:t>              hue='Class',  </a:t>
            </a:r>
          </a:p>
          <a:p>
            <a:pPr marL="0" indent="0">
              <a:buNone/>
            </a:pPr>
            <a:r>
              <a:rPr kumimoji="1" lang="en-GB" altLang="zh-CN" dirty="0"/>
              <a:t>              data=data,  </a:t>
            </a:r>
          </a:p>
          <a:p>
            <a:pPr marL="0" indent="0">
              <a:buNone/>
            </a:pPr>
            <a:r>
              <a:rPr kumimoji="1" lang="en-GB" altLang="zh-CN" dirty="0"/>
              <a:t>              order=['G-02', 'G-04', 'G-05', 'G-06', 'G-07', 'G-08', 'G-09', 'G-10', 'G-11', 'G-12'],  </a:t>
            </a:r>
          </a:p>
          <a:p>
            <a:pPr marL="0" indent="0">
              <a:buNone/>
            </a:pPr>
            <a:r>
              <a:rPr kumimoji="1" lang="en-GB" altLang="zh-CN" dirty="0"/>
              <a:t>              </a:t>
            </a:r>
            <a:r>
              <a:rPr kumimoji="1" lang="en-GB" altLang="zh-CN" dirty="0" err="1"/>
              <a:t>hue_order</a:t>
            </a:r>
            <a:r>
              <a:rPr kumimoji="1" lang="en-GB" altLang="zh-CN" dirty="0"/>
              <a:t> = ['L', 'M', 'H'],  </a:t>
            </a:r>
          </a:p>
          <a:p>
            <a:pPr marL="0" indent="0">
              <a:buNone/>
            </a:pPr>
            <a:r>
              <a:rPr kumimoji="1" lang="en-GB" altLang="zh-CN" dirty="0"/>
              <a:t>              </a:t>
            </a:r>
            <a:r>
              <a:rPr kumimoji="1" lang="en-GB" altLang="zh-CN" dirty="0" err="1"/>
              <a:t>ax</a:t>
            </a:r>
            <a:r>
              <a:rPr kumimoji="1" lang="en-GB" altLang="zh-CN" dirty="0"/>
              <a:t>=</a:t>
            </a:r>
            <a:r>
              <a:rPr kumimoji="1" lang="en-GB" altLang="zh-CN" dirty="0" err="1"/>
              <a:t>axarr</a:t>
            </a:r>
            <a:r>
              <a:rPr kumimoji="1" lang="en-GB" altLang="zh-CN" dirty="0"/>
              <a:t>[1], palette="Set2")  </a:t>
            </a:r>
          </a:p>
          <a:p>
            <a:pPr marL="0" indent="0">
              <a:buNone/>
            </a:pPr>
            <a:r>
              <a:rPr kumimoji="1" lang="en-GB" altLang="zh-CN" dirty="0" err="1"/>
              <a:t>plt.show</a:t>
            </a:r>
            <a:r>
              <a:rPr kumimoji="1" lang="en-GB" altLang="zh-CN" dirty="0"/>
              <a:t>() </a:t>
            </a:r>
            <a:endParaRPr kumimoji="1" lang="zh-CN" altLang="en-US" dirty="0"/>
          </a:p>
        </p:txBody>
      </p:sp>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11</a:t>
            </a:fld>
            <a:endParaRPr lang="zh-TW" altLang="en-US"/>
          </a:p>
        </p:txBody>
      </p:sp>
    </p:spTree>
    <p:extLst>
      <p:ext uri="{BB962C8B-B14F-4D97-AF65-F5344CB8AC3E}">
        <p14:creationId xmlns:p14="http://schemas.microsoft.com/office/powerpoint/2010/main" val="1261801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65D9E-3C16-2E49-8C66-7DC961BCF544}"/>
              </a:ext>
            </a:extLst>
          </p:cNvPr>
          <p:cNvSpPr>
            <a:spLocks noGrp="1"/>
          </p:cNvSpPr>
          <p:nvPr>
            <p:ph type="title"/>
          </p:nvPr>
        </p:nvSpPr>
        <p:spPr>
          <a:xfrm>
            <a:off x="687303" y="365125"/>
            <a:ext cx="4319427" cy="682839"/>
          </a:xfrm>
        </p:spPr>
        <p:txBody>
          <a:bodyPr>
            <a:normAutofit/>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學生課堂活躍度</a:t>
            </a:r>
          </a:p>
        </p:txBody>
      </p:sp>
      <p:sp>
        <p:nvSpPr>
          <p:cNvPr id="4" name="日期占位符 3">
            <a:extLst>
              <a:ext uri="{FF2B5EF4-FFF2-40B4-BE49-F238E27FC236}">
                <a16:creationId xmlns:a16="http://schemas.microsoft.com/office/drawing/2014/main" id="{00699049-48B6-5544-9885-FE67D68C6728}"/>
              </a:ext>
            </a:extLst>
          </p:cNvPr>
          <p:cNvSpPr>
            <a:spLocks noGrp="1"/>
          </p:cNvSpPr>
          <p:nvPr>
            <p:ph type="dt" sz="half" idx="10"/>
          </p:nvPr>
        </p:nvSpPr>
        <p:spPr/>
        <p:txBody>
          <a:bodyPr/>
          <a:lstStyle/>
          <a:p>
            <a:r>
              <a:rPr lang="en-US" altLang="zh-TW" dirty="0"/>
              <a:t>Big Data Analytics, Fall 2020</a:t>
            </a:r>
            <a:endParaRPr lang="zh-TW" altLang="en-US" dirty="0"/>
          </a:p>
        </p:txBody>
      </p:sp>
      <p:sp>
        <p:nvSpPr>
          <p:cNvPr id="6" name="灯片编号占位符 5">
            <a:extLst>
              <a:ext uri="{FF2B5EF4-FFF2-40B4-BE49-F238E27FC236}">
                <a16:creationId xmlns:a16="http://schemas.microsoft.com/office/drawing/2014/main" id="{DCD568C7-16C1-934F-B80F-54F500C87686}"/>
              </a:ext>
            </a:extLst>
          </p:cNvPr>
          <p:cNvSpPr>
            <a:spLocks noGrp="1"/>
          </p:cNvSpPr>
          <p:nvPr>
            <p:ph type="sldNum" sz="quarter" idx="12"/>
          </p:nvPr>
        </p:nvSpPr>
        <p:spPr/>
        <p:txBody>
          <a:bodyPr/>
          <a:lstStyle/>
          <a:p>
            <a:fld id="{BE8C9813-28B9-4DC9-9ABA-436951F7BB5A}" type="slidenum">
              <a:rPr lang="zh-TW" altLang="en-US" smtClean="0"/>
              <a:t>12</a:t>
            </a:fld>
            <a:endParaRPr lang="zh-TW" altLang="en-US"/>
          </a:p>
        </p:txBody>
      </p:sp>
      <p:pic>
        <p:nvPicPr>
          <p:cNvPr id="7" name="圖片 3">
            <a:extLst>
              <a:ext uri="{FF2B5EF4-FFF2-40B4-BE49-F238E27FC236}">
                <a16:creationId xmlns:a16="http://schemas.microsoft.com/office/drawing/2014/main" id="{C1B92B18-345D-DE47-85D6-835767C902C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63796" y="365125"/>
            <a:ext cx="6120662" cy="5773213"/>
          </a:xfrm>
          <a:prstGeom prst="rect">
            <a:avLst/>
          </a:prstGeom>
          <a:noFill/>
          <a:ln>
            <a:noFill/>
          </a:ln>
        </p:spPr>
      </p:pic>
      <p:sp>
        <p:nvSpPr>
          <p:cNvPr id="9" name="内容占位符 2">
            <a:extLst>
              <a:ext uri="{FF2B5EF4-FFF2-40B4-BE49-F238E27FC236}">
                <a16:creationId xmlns:a16="http://schemas.microsoft.com/office/drawing/2014/main" id="{5F772605-33B3-2945-97A3-F71209E9C1B7}"/>
              </a:ext>
            </a:extLst>
          </p:cNvPr>
          <p:cNvSpPr txBox="1">
            <a:spLocks/>
          </p:cNvSpPr>
          <p:nvPr/>
        </p:nvSpPr>
        <p:spPr>
          <a:xfrm>
            <a:off x="687303" y="1438381"/>
            <a:ext cx="4919620" cy="42659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Microsoft JhengHei" panose="020B0604030504040204" pitchFamily="34" charset="-120"/>
                <a:ea typeface="Microsoft JhengHei" panose="020B0604030504040204" pitchFamily="34" charset="-120"/>
                <a:cs typeface="Times New Roman" panose="02020603050405020304" pitchFamily="18" charset="0"/>
              </a:rPr>
              <a:t>舉手次數、參與討論、訪問課堂資料、訪問課堂公告之間兩兩比較後發現，學生成績越高，參與課堂活動的程度越高。</a:t>
            </a:r>
          </a:p>
        </p:txBody>
      </p:sp>
    </p:spTree>
    <p:extLst>
      <p:ext uri="{BB962C8B-B14F-4D97-AF65-F5344CB8AC3E}">
        <p14:creationId xmlns:p14="http://schemas.microsoft.com/office/powerpoint/2010/main" val="1960225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學生課堂活躍度</a:t>
            </a:r>
            <a:r>
              <a:rPr lang="zh-TW"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 </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sp>
        <p:nvSpPr>
          <p:cNvPr id="3" name="内容占位符 2">
            <a:extLst>
              <a:ext uri="{FF2B5EF4-FFF2-40B4-BE49-F238E27FC236}">
                <a16:creationId xmlns:a16="http://schemas.microsoft.com/office/drawing/2014/main" id="{CA659161-9DBE-004B-9DE1-E2AA5AB6B4A6}"/>
              </a:ext>
            </a:extLst>
          </p:cNvPr>
          <p:cNvSpPr>
            <a:spLocks noGrp="1"/>
          </p:cNvSpPr>
          <p:nvPr>
            <p:ph idx="1"/>
          </p:nvPr>
        </p:nvSpPr>
        <p:spPr/>
        <p:txBody>
          <a:bodyPr>
            <a:normAutofit/>
          </a:bodyPr>
          <a:lstStyle/>
          <a:p>
            <a:pPr marL="0" indent="0">
              <a:buNone/>
            </a:pPr>
            <a:r>
              <a:rPr kumimoji="1" lang="en-GB" altLang="zh-CN" dirty="0" err="1"/>
              <a:t>sns.pairplot</a:t>
            </a:r>
            <a:r>
              <a:rPr kumimoji="1" lang="en-GB" altLang="zh-CN" dirty="0"/>
              <a:t>(data, hue="Class",  </a:t>
            </a:r>
          </a:p>
          <a:p>
            <a:pPr marL="0" indent="0">
              <a:buNone/>
            </a:pPr>
            <a:r>
              <a:rPr kumimoji="1" lang="en-GB" altLang="zh-CN" dirty="0"/>
              <a:t>             </a:t>
            </a:r>
            <a:r>
              <a:rPr kumimoji="1" lang="en-GB" altLang="zh-CN" dirty="0" err="1"/>
              <a:t>diag_kind</a:t>
            </a:r>
            <a:r>
              <a:rPr kumimoji="1" lang="en-GB" altLang="zh-CN" dirty="0"/>
              <a:t>="</a:t>
            </a:r>
            <a:r>
              <a:rPr kumimoji="1" lang="en-GB" altLang="zh-CN" dirty="0" err="1"/>
              <a:t>kde</a:t>
            </a:r>
            <a:r>
              <a:rPr kumimoji="1" lang="en-GB" altLang="zh-CN" dirty="0"/>
              <a:t>",  </a:t>
            </a:r>
          </a:p>
          <a:p>
            <a:pPr marL="0" indent="0">
              <a:buNone/>
            </a:pPr>
            <a:r>
              <a:rPr kumimoji="1" lang="en-GB" altLang="zh-CN" dirty="0"/>
              <a:t>             </a:t>
            </a:r>
            <a:r>
              <a:rPr kumimoji="1" lang="en-GB" altLang="zh-CN" dirty="0" err="1"/>
              <a:t>hue_order</a:t>
            </a:r>
            <a:r>
              <a:rPr kumimoji="1" lang="en-GB" altLang="zh-CN" dirty="0"/>
              <a:t> = ['L', 'M', 'H'],  </a:t>
            </a:r>
          </a:p>
          <a:p>
            <a:pPr marL="0" indent="0">
              <a:buNone/>
            </a:pPr>
            <a:r>
              <a:rPr kumimoji="1" lang="en-GB" altLang="zh-CN" dirty="0"/>
              <a:t>             markers=["o", "s", "D"], palette="Set2")  </a:t>
            </a:r>
          </a:p>
          <a:p>
            <a:pPr marL="0" indent="0">
              <a:buNone/>
            </a:pPr>
            <a:r>
              <a:rPr kumimoji="1" lang="en-GB" altLang="zh-CN" dirty="0" err="1"/>
              <a:t>plt.show</a:t>
            </a:r>
            <a:r>
              <a:rPr kumimoji="1" lang="en-GB" altLang="zh-CN" dirty="0"/>
              <a:t>() </a:t>
            </a:r>
            <a:endParaRPr kumimoji="1" lang="zh-CN" altLang="en-US" dirty="0"/>
          </a:p>
        </p:txBody>
      </p:sp>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13</a:t>
            </a:fld>
            <a:endParaRPr lang="zh-TW" altLang="en-US"/>
          </a:p>
        </p:txBody>
      </p:sp>
    </p:spTree>
    <p:extLst>
      <p:ext uri="{BB962C8B-B14F-4D97-AF65-F5344CB8AC3E}">
        <p14:creationId xmlns:p14="http://schemas.microsoft.com/office/powerpoint/2010/main" val="1489046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182597-D023-884F-BD64-27B9C3E8F626}"/>
              </a:ext>
            </a:extLst>
          </p:cNvPr>
          <p:cNvSpPr>
            <a:spLocks noGrp="1"/>
          </p:cNvSpPr>
          <p:nvPr>
            <p:ph type="title"/>
          </p:nvPr>
        </p:nvSpPr>
        <p:spPr>
          <a:xfrm>
            <a:off x="687303" y="365125"/>
            <a:ext cx="3486112" cy="672565"/>
          </a:xfrm>
        </p:spPr>
        <p:txBody>
          <a:bodyPr>
            <a:normAutofit/>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學生缺勤天數</a:t>
            </a:r>
          </a:p>
        </p:txBody>
      </p:sp>
      <p:sp>
        <p:nvSpPr>
          <p:cNvPr id="4" name="日期占位符 3">
            <a:extLst>
              <a:ext uri="{FF2B5EF4-FFF2-40B4-BE49-F238E27FC236}">
                <a16:creationId xmlns:a16="http://schemas.microsoft.com/office/drawing/2014/main" id="{A967AFB9-ACDA-5B41-9C8B-C44174550B33}"/>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68E92EA3-553C-B54B-85B6-DA002D8774DA}"/>
              </a:ext>
            </a:extLst>
          </p:cNvPr>
          <p:cNvSpPr>
            <a:spLocks noGrp="1"/>
          </p:cNvSpPr>
          <p:nvPr>
            <p:ph type="sldNum" sz="quarter" idx="12"/>
          </p:nvPr>
        </p:nvSpPr>
        <p:spPr/>
        <p:txBody>
          <a:bodyPr/>
          <a:lstStyle/>
          <a:p>
            <a:fld id="{BE8C9813-28B9-4DC9-9ABA-436951F7BB5A}" type="slidenum">
              <a:rPr lang="zh-TW" altLang="en-US" smtClean="0"/>
              <a:t>14</a:t>
            </a:fld>
            <a:endParaRPr lang="zh-TW" altLang="en-US"/>
          </a:p>
        </p:txBody>
      </p:sp>
      <p:pic>
        <p:nvPicPr>
          <p:cNvPr id="7" name="圖片 80">
            <a:extLst>
              <a:ext uri="{FF2B5EF4-FFF2-40B4-BE49-F238E27FC236}">
                <a16:creationId xmlns:a16="http://schemas.microsoft.com/office/drawing/2014/main" id="{93B81331-D36D-0442-9614-3EA0DCF7300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30675" y="365125"/>
            <a:ext cx="6559849" cy="5563064"/>
          </a:xfrm>
          <a:prstGeom prst="rect">
            <a:avLst/>
          </a:prstGeom>
          <a:noFill/>
          <a:ln>
            <a:noFill/>
          </a:ln>
        </p:spPr>
      </p:pic>
      <p:sp>
        <p:nvSpPr>
          <p:cNvPr id="8" name="内容占位符 2">
            <a:extLst>
              <a:ext uri="{FF2B5EF4-FFF2-40B4-BE49-F238E27FC236}">
                <a16:creationId xmlns:a16="http://schemas.microsoft.com/office/drawing/2014/main" id="{C28FD186-D8C5-D14F-BE8C-D13EAAC349C7}"/>
              </a:ext>
            </a:extLst>
          </p:cNvPr>
          <p:cNvSpPr txBox="1">
            <a:spLocks/>
          </p:cNvSpPr>
          <p:nvPr/>
        </p:nvSpPr>
        <p:spPr>
          <a:xfrm>
            <a:off x="687303" y="1296016"/>
            <a:ext cx="4919620" cy="15499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根據此圖分析，學習時間與學生成績有很強的相關性，缺課查過七天的學生很少取得高分，缺課少於七天的學生很少不及格。</a:t>
            </a:r>
            <a:endParaRPr lang="zh-CN" altLang="zh-CN" sz="2400" dirty="0">
              <a:latin typeface="Microsoft JhengHei" panose="020B0604030504040204" pitchFamily="34" charset="-120"/>
              <a:ea typeface="Microsoft JhengHei" panose="020B0604030504040204" pitchFamily="34" charset="-120"/>
              <a:cs typeface="Times New Roman" panose="02020603050405020304" pitchFamily="18" charset="0"/>
            </a:endParaRPr>
          </a:p>
        </p:txBody>
      </p:sp>
      <p:pic>
        <p:nvPicPr>
          <p:cNvPr id="9" name="圖片 8">
            <a:extLst>
              <a:ext uri="{FF2B5EF4-FFF2-40B4-BE49-F238E27FC236}">
                <a16:creationId xmlns:a16="http://schemas.microsoft.com/office/drawing/2014/main" id="{8AFA3905-E812-FA46-91FA-57F5920519E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46657"/>
            <a:ext cx="4049395" cy="2783840"/>
          </a:xfrm>
          <a:prstGeom prst="rect">
            <a:avLst/>
          </a:prstGeom>
          <a:noFill/>
          <a:ln>
            <a:noFill/>
          </a:ln>
        </p:spPr>
      </p:pic>
    </p:spTree>
    <p:extLst>
      <p:ext uri="{BB962C8B-B14F-4D97-AF65-F5344CB8AC3E}">
        <p14:creationId xmlns:p14="http://schemas.microsoft.com/office/powerpoint/2010/main" val="3507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學生缺勤天數</a:t>
            </a:r>
            <a:r>
              <a:rPr lang="zh-TW"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 </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sp>
        <p:nvSpPr>
          <p:cNvPr id="3" name="内容占位符 2">
            <a:extLst>
              <a:ext uri="{FF2B5EF4-FFF2-40B4-BE49-F238E27FC236}">
                <a16:creationId xmlns:a16="http://schemas.microsoft.com/office/drawing/2014/main" id="{CA659161-9DBE-004B-9DE1-E2AA5AB6B4A6}"/>
              </a:ext>
            </a:extLst>
          </p:cNvPr>
          <p:cNvSpPr>
            <a:spLocks noGrp="1"/>
          </p:cNvSpPr>
          <p:nvPr>
            <p:ph idx="1"/>
          </p:nvPr>
        </p:nvSpPr>
        <p:spPr/>
        <p:txBody>
          <a:bodyPr>
            <a:normAutofit fontScale="70000" lnSpcReduction="20000"/>
          </a:bodyPr>
          <a:lstStyle/>
          <a:p>
            <a:pPr marL="0" indent="0">
              <a:buNone/>
            </a:pPr>
            <a:r>
              <a:rPr kumimoji="1" lang="en-GB" altLang="zh-CN" dirty="0"/>
              <a:t>fig, </a:t>
            </a:r>
            <a:r>
              <a:rPr kumimoji="1" lang="en-GB" altLang="zh-CN" dirty="0" err="1"/>
              <a:t>axarr</a:t>
            </a:r>
            <a:r>
              <a:rPr kumimoji="1" lang="en-GB" altLang="zh-CN" dirty="0"/>
              <a:t>  = </a:t>
            </a:r>
            <a:r>
              <a:rPr kumimoji="1" lang="en-GB" altLang="zh-CN" dirty="0" err="1"/>
              <a:t>plt.subplots</a:t>
            </a:r>
            <a:r>
              <a:rPr kumimoji="1" lang="en-GB" altLang="zh-CN" dirty="0"/>
              <a:t>(2,figsize=(10,10))   </a:t>
            </a:r>
          </a:p>
          <a:p>
            <a:pPr marL="0" indent="0">
              <a:buNone/>
            </a:pPr>
            <a:r>
              <a:rPr kumimoji="1" lang="en-GB" altLang="zh-CN" dirty="0" err="1"/>
              <a:t>axarr</a:t>
            </a:r>
            <a:r>
              <a:rPr kumimoji="1" lang="en-GB" altLang="zh-CN" dirty="0"/>
              <a:t>[0].</a:t>
            </a:r>
            <a:r>
              <a:rPr kumimoji="1" lang="en-GB" altLang="zh-CN" dirty="0" err="1"/>
              <a:t>set_title</a:t>
            </a:r>
            <a:r>
              <a:rPr kumimoji="1" lang="en-GB" altLang="zh-CN" dirty="0"/>
              <a:t>('</a:t>
            </a:r>
            <a:r>
              <a:rPr kumimoji="1" lang="en-GB" altLang="zh-CN" dirty="0" err="1"/>
              <a:t>StudentAbsenceDays</a:t>
            </a:r>
            <a:r>
              <a:rPr kumimoji="1" lang="en-GB" altLang="zh-CN" dirty="0"/>
              <a:t>')  </a:t>
            </a:r>
          </a:p>
          <a:p>
            <a:pPr marL="0" indent="0">
              <a:buNone/>
            </a:pPr>
            <a:r>
              <a:rPr kumimoji="1" lang="en-GB" altLang="zh-CN" dirty="0" err="1"/>
              <a:t>axarr</a:t>
            </a:r>
            <a:r>
              <a:rPr kumimoji="1" lang="en-GB" altLang="zh-CN" dirty="0"/>
              <a:t>[1].</a:t>
            </a:r>
            <a:r>
              <a:rPr kumimoji="1" lang="en-GB" altLang="zh-CN" dirty="0" err="1"/>
              <a:t>set_title</a:t>
            </a:r>
            <a:r>
              <a:rPr kumimoji="1" lang="en-GB" altLang="zh-CN" dirty="0"/>
              <a:t>('</a:t>
            </a:r>
            <a:r>
              <a:rPr kumimoji="1" lang="en-GB" altLang="zh-CN" dirty="0" err="1"/>
              <a:t>StudentAbsenceDays</a:t>
            </a:r>
            <a:r>
              <a:rPr kumimoji="1" lang="en-GB" altLang="zh-CN" dirty="0"/>
              <a:t> &amp; Academic Performance')  </a:t>
            </a:r>
          </a:p>
          <a:p>
            <a:pPr marL="0" indent="0">
              <a:buNone/>
            </a:pPr>
            <a:r>
              <a:rPr kumimoji="1" lang="en-GB" altLang="zh-CN" dirty="0" err="1"/>
              <a:t>fig.suptitle</a:t>
            </a:r>
            <a:r>
              <a:rPr kumimoji="1" lang="en-GB" altLang="zh-CN" dirty="0"/>
              <a:t>("The relationship between Students' Academic Performance and </a:t>
            </a:r>
            <a:r>
              <a:rPr kumimoji="1" lang="en-GB" altLang="zh-CN" dirty="0" err="1"/>
              <a:t>StudentAbsenceDays</a:t>
            </a:r>
            <a:r>
              <a:rPr kumimoji="1" lang="en-GB" altLang="zh-CN" dirty="0"/>
              <a:t>", size=20)  </a:t>
            </a:r>
          </a:p>
          <a:p>
            <a:pPr marL="0" indent="0">
              <a:buNone/>
            </a:pPr>
            <a:r>
              <a:rPr kumimoji="1" lang="en-GB" altLang="zh-CN" dirty="0" err="1"/>
              <a:t>sns.countplot</a:t>
            </a:r>
            <a:r>
              <a:rPr kumimoji="1" lang="en-GB" altLang="zh-CN" dirty="0"/>
              <a:t>(x='</a:t>
            </a:r>
            <a:r>
              <a:rPr kumimoji="1" lang="en-GB" altLang="zh-CN" dirty="0" err="1"/>
              <a:t>StudentAbsenceDays</a:t>
            </a:r>
            <a:r>
              <a:rPr kumimoji="1" lang="en-GB" altLang="zh-CN" dirty="0"/>
              <a:t>', data=data,    </a:t>
            </a:r>
          </a:p>
          <a:p>
            <a:pPr marL="0" indent="0">
              <a:buNone/>
            </a:pPr>
            <a:r>
              <a:rPr kumimoji="1" lang="en-GB" altLang="zh-CN" dirty="0"/>
              <a:t>              order=['Under-7', 'Above-7'],    </a:t>
            </a:r>
          </a:p>
          <a:p>
            <a:pPr marL="0" indent="0">
              <a:buNone/>
            </a:pPr>
            <a:r>
              <a:rPr kumimoji="1" lang="en-GB" altLang="zh-CN" dirty="0"/>
              <a:t>              </a:t>
            </a:r>
            <a:r>
              <a:rPr kumimoji="1" lang="en-GB" altLang="zh-CN" dirty="0" err="1"/>
              <a:t>ax</a:t>
            </a:r>
            <a:r>
              <a:rPr kumimoji="1" lang="en-GB" altLang="zh-CN" dirty="0"/>
              <a:t> = </a:t>
            </a:r>
            <a:r>
              <a:rPr kumimoji="1" lang="en-GB" altLang="zh-CN" dirty="0" err="1"/>
              <a:t>axarr</a:t>
            </a:r>
            <a:r>
              <a:rPr kumimoji="1" lang="en-GB" altLang="zh-CN" dirty="0"/>
              <a:t>[0], palette="Paired")    </a:t>
            </a:r>
          </a:p>
          <a:p>
            <a:pPr marL="0" indent="0">
              <a:buNone/>
            </a:pPr>
            <a:r>
              <a:rPr kumimoji="1" lang="en-GB" altLang="zh-CN" dirty="0" err="1"/>
              <a:t>sns.countplot</a:t>
            </a:r>
            <a:r>
              <a:rPr kumimoji="1" lang="en-GB" altLang="zh-CN" dirty="0"/>
              <a:t>(x='</a:t>
            </a:r>
            <a:r>
              <a:rPr kumimoji="1" lang="en-GB" altLang="zh-CN" dirty="0" err="1"/>
              <a:t>StudentAbsenceDays</a:t>
            </a:r>
            <a:r>
              <a:rPr kumimoji="1" lang="en-GB" altLang="zh-CN" dirty="0"/>
              <a:t>', hue='Class',    </a:t>
            </a:r>
          </a:p>
          <a:p>
            <a:pPr marL="0" indent="0">
              <a:buNone/>
            </a:pPr>
            <a:r>
              <a:rPr kumimoji="1" lang="en-GB" altLang="zh-CN" dirty="0"/>
              <a:t>              data=data, order=['Under-7', 'Above-7'],    </a:t>
            </a:r>
          </a:p>
          <a:p>
            <a:pPr marL="0" indent="0">
              <a:buNone/>
            </a:pPr>
            <a:r>
              <a:rPr kumimoji="1" lang="en-GB" altLang="zh-CN" dirty="0"/>
              <a:t>              </a:t>
            </a:r>
            <a:r>
              <a:rPr kumimoji="1" lang="en-GB" altLang="zh-CN" dirty="0" err="1"/>
              <a:t>hue_order</a:t>
            </a:r>
            <a:r>
              <a:rPr kumimoji="1" lang="en-GB" altLang="zh-CN" dirty="0"/>
              <a:t> = ['L', 'M', 'H'],    </a:t>
            </a:r>
          </a:p>
          <a:p>
            <a:pPr marL="0" indent="0">
              <a:buNone/>
            </a:pPr>
            <a:r>
              <a:rPr kumimoji="1" lang="en-GB" altLang="zh-CN" dirty="0"/>
              <a:t>              </a:t>
            </a:r>
            <a:r>
              <a:rPr kumimoji="1" lang="en-GB" altLang="zh-CN" dirty="0" err="1"/>
              <a:t>ax</a:t>
            </a:r>
            <a:r>
              <a:rPr kumimoji="1" lang="en-GB" altLang="zh-CN" dirty="0"/>
              <a:t> = </a:t>
            </a:r>
            <a:r>
              <a:rPr kumimoji="1" lang="en-GB" altLang="zh-CN" dirty="0" err="1"/>
              <a:t>axarr</a:t>
            </a:r>
            <a:r>
              <a:rPr kumimoji="1" lang="en-GB" altLang="zh-CN" dirty="0"/>
              <a:t>[1], palette="Set2")    </a:t>
            </a:r>
          </a:p>
          <a:p>
            <a:pPr marL="0" indent="0">
              <a:buNone/>
            </a:pPr>
            <a:r>
              <a:rPr kumimoji="1" lang="en-GB" altLang="zh-CN" dirty="0" err="1"/>
              <a:t>plt.show</a:t>
            </a:r>
            <a:r>
              <a:rPr kumimoji="1" lang="en-GB" altLang="zh-CN" dirty="0"/>
              <a:t>()</a:t>
            </a:r>
            <a:endParaRPr kumimoji="1" lang="zh-CN" altLang="en-US" dirty="0"/>
          </a:p>
        </p:txBody>
      </p:sp>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15</a:t>
            </a:fld>
            <a:endParaRPr lang="zh-TW" altLang="en-US"/>
          </a:p>
        </p:txBody>
      </p:sp>
    </p:spTree>
    <p:extLst>
      <p:ext uri="{BB962C8B-B14F-4D97-AF65-F5344CB8AC3E}">
        <p14:creationId xmlns:p14="http://schemas.microsoft.com/office/powerpoint/2010/main" val="3963298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967AFB9-ACDA-5B41-9C8B-C44174550B33}"/>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68E92EA3-553C-B54B-85B6-DA002D8774DA}"/>
              </a:ext>
            </a:extLst>
          </p:cNvPr>
          <p:cNvSpPr>
            <a:spLocks noGrp="1"/>
          </p:cNvSpPr>
          <p:nvPr>
            <p:ph type="sldNum" sz="quarter" idx="12"/>
          </p:nvPr>
        </p:nvSpPr>
        <p:spPr/>
        <p:txBody>
          <a:bodyPr/>
          <a:lstStyle/>
          <a:p>
            <a:fld id="{BE8C9813-28B9-4DC9-9ABA-436951F7BB5A}" type="slidenum">
              <a:rPr lang="zh-TW" altLang="en-US" smtClean="0"/>
              <a:t>16</a:t>
            </a:fld>
            <a:endParaRPr lang="zh-TW" altLang="en-US"/>
          </a:p>
        </p:txBody>
      </p:sp>
      <p:sp>
        <p:nvSpPr>
          <p:cNvPr id="8" name="内容占位符 2">
            <a:extLst>
              <a:ext uri="{FF2B5EF4-FFF2-40B4-BE49-F238E27FC236}">
                <a16:creationId xmlns:a16="http://schemas.microsoft.com/office/drawing/2014/main" id="{C28FD186-D8C5-D14F-BE8C-D13EAAC349C7}"/>
              </a:ext>
            </a:extLst>
          </p:cNvPr>
          <p:cNvSpPr txBox="1">
            <a:spLocks/>
          </p:cNvSpPr>
          <p:nvPr/>
        </p:nvSpPr>
        <p:spPr>
          <a:xfrm>
            <a:off x="687303" y="1296016"/>
            <a:ext cx="4919620" cy="15499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zh-TW" sz="2400" dirty="0">
                <a:latin typeface="Microsoft JhengHei" panose="020B0604030504040204" pitchFamily="34" charset="-120"/>
                <a:ea typeface="Microsoft JhengHei" panose="020B0604030504040204" pitchFamily="34" charset="-120"/>
              </a:rPr>
              <a:t>正如預期的那樣，那些參與較多的人（討論、舉手、公告瀏覽、舉手次數較多），表現較好</a:t>
            </a:r>
            <a:r>
              <a:rPr lang="en-US" altLang="zh-TW" sz="2400" dirty="0">
                <a:latin typeface="Microsoft JhengHei" panose="020B0604030504040204" pitchFamily="34" charset="-120"/>
                <a:ea typeface="Microsoft JhengHei" panose="020B0604030504040204" pitchFamily="34" charset="-120"/>
              </a:rPr>
              <a:t>......</a:t>
            </a:r>
            <a:r>
              <a:rPr lang="zh-TW" altLang="zh-TW" sz="2400" dirty="0">
                <a:latin typeface="Microsoft JhengHei" panose="020B0604030504040204" pitchFamily="34" charset="-120"/>
                <a:ea typeface="Microsoft JhengHei" panose="020B0604030504040204" pitchFamily="34" charset="-120"/>
              </a:rPr>
              <a:t>這就是相關性和因果性的事情。</a:t>
            </a:r>
          </a:p>
          <a:p>
            <a:pPr marL="0" indent="0">
              <a:buNone/>
            </a:pPr>
            <a:endParaRPr lang="zh-CN" altLang="zh-CN" sz="2000" dirty="0">
              <a:latin typeface="Microsoft JhengHei" panose="020B0604030504040204" pitchFamily="34" charset="-120"/>
              <a:ea typeface="Microsoft JhengHei" panose="020B0604030504040204" pitchFamily="34" charset="-120"/>
              <a:cs typeface="Times New Roman" panose="02020603050405020304" pitchFamily="18" charset="0"/>
            </a:endParaRPr>
          </a:p>
        </p:txBody>
      </p:sp>
      <p:sp>
        <p:nvSpPr>
          <p:cNvPr id="2" name="标题 1">
            <a:extLst>
              <a:ext uri="{FF2B5EF4-FFF2-40B4-BE49-F238E27FC236}">
                <a16:creationId xmlns:a16="http://schemas.microsoft.com/office/drawing/2014/main" id="{6A182597-D023-884F-BD64-27B9C3E8F626}"/>
              </a:ext>
            </a:extLst>
          </p:cNvPr>
          <p:cNvSpPr>
            <a:spLocks noGrp="1"/>
          </p:cNvSpPr>
          <p:nvPr>
            <p:ph type="title"/>
          </p:nvPr>
        </p:nvSpPr>
        <p:spPr>
          <a:xfrm>
            <a:off x="687302" y="365125"/>
            <a:ext cx="10848205" cy="672565"/>
          </a:xfrm>
        </p:spPr>
        <p:txBody>
          <a:bodyPr>
            <a:noAutofit/>
          </a:bodyPr>
          <a:lstStyle/>
          <a:p>
            <a:r>
              <a:rPr lang="zh-TW" altLang="en-US" sz="3600" b="1" dirty="0">
                <a:latin typeface="Microsoft JhengHei" panose="020B0604030504040204" pitchFamily="34" charset="-120"/>
                <a:ea typeface="Microsoft JhengHei" panose="020B0604030504040204" pitchFamily="34" charset="-120"/>
              </a:rPr>
              <a:t>課堂活躍度</a:t>
            </a:r>
            <a:r>
              <a:rPr lang="zh-TW" altLang="zh-TW" sz="3600" b="1" dirty="0">
                <a:latin typeface="Microsoft JhengHei" panose="020B0604030504040204" pitchFamily="34" charset="-120"/>
                <a:ea typeface="Microsoft JhengHei" panose="020B0604030504040204" pitchFamily="34" charset="-120"/>
              </a:rPr>
              <a:t>長條圖</a:t>
            </a:r>
            <a:endParaRPr lang="zh-CN" altLang="en-US" sz="2800" b="1" dirty="0">
              <a:latin typeface="Microsoft JhengHei" panose="020B0604030504040204" pitchFamily="34" charset="-120"/>
              <a:ea typeface="Microsoft JhengHei" panose="020B0604030504040204" pitchFamily="34" charset="-120"/>
              <a:cs typeface="Times New Roman" panose="02020603050405020304" pitchFamily="18" charset="0"/>
            </a:endParaRPr>
          </a:p>
        </p:txBody>
      </p:sp>
      <p:pic>
        <p:nvPicPr>
          <p:cNvPr id="10" name="圖片 9">
            <a:extLst>
              <a:ext uri="{FF2B5EF4-FFF2-40B4-BE49-F238E27FC236}">
                <a16:creationId xmlns:a16="http://schemas.microsoft.com/office/drawing/2014/main" id="{D62EDBFE-1A55-9D47-B21B-3ECDB01239A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89550" y="365125"/>
            <a:ext cx="5842099" cy="5707429"/>
          </a:xfrm>
          <a:prstGeom prst="rect">
            <a:avLst/>
          </a:prstGeom>
          <a:noFill/>
          <a:ln>
            <a:noFill/>
          </a:ln>
        </p:spPr>
      </p:pic>
    </p:spTree>
    <p:extLst>
      <p:ext uri="{BB962C8B-B14F-4D97-AF65-F5344CB8AC3E}">
        <p14:creationId xmlns:p14="http://schemas.microsoft.com/office/powerpoint/2010/main" val="3461996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TW"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長條圖相關 </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sp>
        <p:nvSpPr>
          <p:cNvPr id="3" name="内容占位符 2">
            <a:extLst>
              <a:ext uri="{FF2B5EF4-FFF2-40B4-BE49-F238E27FC236}">
                <a16:creationId xmlns:a16="http://schemas.microsoft.com/office/drawing/2014/main" id="{CA659161-9DBE-004B-9DE1-E2AA5AB6B4A6}"/>
              </a:ext>
            </a:extLst>
          </p:cNvPr>
          <p:cNvSpPr>
            <a:spLocks noGrp="1"/>
          </p:cNvSpPr>
          <p:nvPr>
            <p:ph idx="1"/>
          </p:nvPr>
        </p:nvSpPr>
        <p:spPr/>
        <p:txBody>
          <a:bodyPr>
            <a:normAutofit/>
          </a:bodyPr>
          <a:lstStyle/>
          <a:p>
            <a:pPr marL="0" indent="0">
              <a:buNone/>
            </a:pPr>
            <a:r>
              <a:rPr lang="en-US" altLang="zh-TW" dirty="0"/>
              <a:t>fig, </a:t>
            </a:r>
            <a:r>
              <a:rPr lang="en-US" altLang="zh-TW" dirty="0" err="1"/>
              <a:t>axarr</a:t>
            </a:r>
            <a:r>
              <a:rPr lang="en-US" altLang="zh-TW" dirty="0"/>
              <a:t>  = </a:t>
            </a:r>
            <a:r>
              <a:rPr lang="en-US" altLang="zh-TW" dirty="0" err="1"/>
              <a:t>plt.subplots</a:t>
            </a:r>
            <a:r>
              <a:rPr lang="en-US" altLang="zh-TW" dirty="0"/>
              <a:t>(2,2,figsize=(10,10))  </a:t>
            </a:r>
            <a:endParaRPr lang="zh-TW" altLang="zh-TW" dirty="0"/>
          </a:p>
          <a:p>
            <a:pPr marL="0" indent="0">
              <a:buNone/>
            </a:pPr>
            <a:r>
              <a:rPr lang="en-US" altLang="zh-TW" dirty="0" err="1"/>
              <a:t>sns.barplot</a:t>
            </a:r>
            <a:r>
              <a:rPr lang="en-US" altLang="zh-TW" dirty="0"/>
              <a:t>(x='Class', y='</a:t>
            </a:r>
            <a:r>
              <a:rPr lang="en-US" altLang="zh-TW" dirty="0" err="1"/>
              <a:t>VisITedResources</a:t>
            </a:r>
            <a:r>
              <a:rPr lang="en-US" altLang="zh-TW" dirty="0"/>
              <a:t>', data=data, order=['L','M','H'], ax=</a:t>
            </a:r>
            <a:r>
              <a:rPr lang="en-US" altLang="zh-TW" dirty="0" err="1"/>
              <a:t>axarr</a:t>
            </a:r>
            <a:r>
              <a:rPr lang="en-US" altLang="zh-TW" dirty="0"/>
              <a:t>[0,0], palette="Paired")  </a:t>
            </a:r>
            <a:endParaRPr lang="zh-TW" altLang="zh-TW" dirty="0"/>
          </a:p>
          <a:p>
            <a:pPr marL="0" indent="0">
              <a:buNone/>
            </a:pPr>
            <a:r>
              <a:rPr lang="en-US" altLang="zh-TW" dirty="0" err="1"/>
              <a:t>sns.barplot</a:t>
            </a:r>
            <a:r>
              <a:rPr lang="en-US" altLang="zh-TW" dirty="0"/>
              <a:t>(x='Class', y='</a:t>
            </a:r>
            <a:r>
              <a:rPr lang="en-US" altLang="zh-TW" dirty="0" err="1"/>
              <a:t>AnnouncementsView</a:t>
            </a:r>
            <a:r>
              <a:rPr lang="en-US" altLang="zh-TW" dirty="0"/>
              <a:t>', data=data, order=['L','M','H'], ax=</a:t>
            </a:r>
            <a:r>
              <a:rPr lang="en-US" altLang="zh-TW" dirty="0" err="1"/>
              <a:t>axarr</a:t>
            </a:r>
            <a:r>
              <a:rPr lang="en-US" altLang="zh-TW" dirty="0"/>
              <a:t>[0,1], palette="Set2")  </a:t>
            </a:r>
            <a:endParaRPr lang="zh-TW" altLang="zh-TW" dirty="0"/>
          </a:p>
          <a:p>
            <a:pPr marL="0" indent="0">
              <a:buNone/>
            </a:pPr>
            <a:r>
              <a:rPr lang="en-US" altLang="zh-TW" dirty="0" err="1"/>
              <a:t>sns.barplot</a:t>
            </a:r>
            <a:r>
              <a:rPr lang="en-US" altLang="zh-TW" dirty="0"/>
              <a:t>(x='Class', y='</a:t>
            </a:r>
            <a:r>
              <a:rPr lang="en-US" altLang="zh-TW" dirty="0" err="1"/>
              <a:t>raisedhands</a:t>
            </a:r>
            <a:r>
              <a:rPr lang="en-US" altLang="zh-TW" dirty="0"/>
              <a:t>', data=data, order=['L','M','H'], ax=</a:t>
            </a:r>
            <a:r>
              <a:rPr lang="en-US" altLang="zh-TW" dirty="0" err="1"/>
              <a:t>axarr</a:t>
            </a:r>
            <a:r>
              <a:rPr lang="en-US" altLang="zh-TW" dirty="0"/>
              <a:t>[1,0], palette="deep")  </a:t>
            </a:r>
            <a:endParaRPr lang="zh-TW" altLang="zh-TW" dirty="0"/>
          </a:p>
          <a:p>
            <a:pPr marL="0" indent="0">
              <a:buNone/>
            </a:pPr>
            <a:r>
              <a:rPr lang="en-US" altLang="zh-TW" dirty="0" err="1"/>
              <a:t>sns.barplot</a:t>
            </a:r>
            <a:r>
              <a:rPr lang="en-US" altLang="zh-TW" dirty="0"/>
              <a:t>(x='Class', y='Discussion', data=data, order=['L','M','H'], ax=</a:t>
            </a:r>
            <a:r>
              <a:rPr lang="en-US" altLang="zh-TW" dirty="0" err="1"/>
              <a:t>axarr</a:t>
            </a:r>
            <a:r>
              <a:rPr lang="en-US" altLang="zh-TW" dirty="0"/>
              <a:t>[1,1], palette="tab10")  </a:t>
            </a:r>
            <a:endParaRPr lang="zh-TW" altLang="zh-TW" dirty="0"/>
          </a:p>
        </p:txBody>
      </p:sp>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17</a:t>
            </a:fld>
            <a:endParaRPr lang="zh-TW" altLang="en-US"/>
          </a:p>
        </p:txBody>
      </p:sp>
    </p:spTree>
    <p:extLst>
      <p:ext uri="{BB962C8B-B14F-4D97-AF65-F5344CB8AC3E}">
        <p14:creationId xmlns:p14="http://schemas.microsoft.com/office/powerpoint/2010/main" val="3137006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967AFB9-ACDA-5B41-9C8B-C44174550B33}"/>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68E92EA3-553C-B54B-85B6-DA002D8774DA}"/>
              </a:ext>
            </a:extLst>
          </p:cNvPr>
          <p:cNvSpPr>
            <a:spLocks noGrp="1"/>
          </p:cNvSpPr>
          <p:nvPr>
            <p:ph type="sldNum" sz="quarter" idx="12"/>
          </p:nvPr>
        </p:nvSpPr>
        <p:spPr/>
        <p:txBody>
          <a:bodyPr/>
          <a:lstStyle/>
          <a:p>
            <a:fld id="{BE8C9813-28B9-4DC9-9ABA-436951F7BB5A}" type="slidenum">
              <a:rPr lang="zh-TW" altLang="en-US" smtClean="0"/>
              <a:t>18</a:t>
            </a:fld>
            <a:endParaRPr lang="zh-TW" altLang="en-US"/>
          </a:p>
        </p:txBody>
      </p:sp>
      <p:sp>
        <p:nvSpPr>
          <p:cNvPr id="8" name="内容占位符 2">
            <a:extLst>
              <a:ext uri="{FF2B5EF4-FFF2-40B4-BE49-F238E27FC236}">
                <a16:creationId xmlns:a16="http://schemas.microsoft.com/office/drawing/2014/main" id="{C28FD186-D8C5-D14F-BE8C-D13EAAC349C7}"/>
              </a:ext>
            </a:extLst>
          </p:cNvPr>
          <p:cNvSpPr txBox="1">
            <a:spLocks/>
          </p:cNvSpPr>
          <p:nvPr/>
        </p:nvSpPr>
        <p:spPr>
          <a:xfrm>
            <a:off x="687303" y="1296016"/>
            <a:ext cx="4919620" cy="15499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zh-TW" sz="2400" dirty="0">
                <a:latin typeface="Microsoft JhengHei" panose="020B0604030504040204" pitchFamily="34" charset="-120"/>
                <a:ea typeface="Microsoft JhengHei" panose="020B0604030504040204" pitchFamily="34" charset="-120"/>
              </a:rPr>
              <a:t>根據圖分析，訪問課程內容可能並不像討論那樣是表現良好的必經之路，舉手可能並不像檢查新公告那樣是表現良好的必經之路。</a:t>
            </a:r>
          </a:p>
        </p:txBody>
      </p:sp>
      <p:sp>
        <p:nvSpPr>
          <p:cNvPr id="2" name="标题 1">
            <a:extLst>
              <a:ext uri="{FF2B5EF4-FFF2-40B4-BE49-F238E27FC236}">
                <a16:creationId xmlns:a16="http://schemas.microsoft.com/office/drawing/2014/main" id="{6A182597-D023-884F-BD64-27B9C3E8F626}"/>
              </a:ext>
            </a:extLst>
          </p:cNvPr>
          <p:cNvSpPr>
            <a:spLocks noGrp="1"/>
          </p:cNvSpPr>
          <p:nvPr>
            <p:ph type="title"/>
          </p:nvPr>
        </p:nvSpPr>
        <p:spPr>
          <a:xfrm>
            <a:off x="687302" y="365125"/>
            <a:ext cx="10848205" cy="672565"/>
          </a:xfrm>
        </p:spPr>
        <p:txBody>
          <a:bodyPr>
            <a:noAutofit/>
          </a:bodyPr>
          <a:lstStyle/>
          <a:p>
            <a:r>
              <a:rPr lang="zh-TW" altLang="en-US" sz="3600" b="1" dirty="0">
                <a:latin typeface="Microsoft JhengHei" panose="020B0604030504040204" pitchFamily="34" charset="-120"/>
                <a:ea typeface="Microsoft JhengHei" panose="020B0604030504040204" pitchFamily="34" charset="-120"/>
              </a:rPr>
              <a:t>課堂活躍度對比</a:t>
            </a:r>
            <a:endParaRPr lang="zh-CN" altLang="en-US" sz="2800" b="1" dirty="0">
              <a:latin typeface="Microsoft JhengHei" panose="020B0604030504040204" pitchFamily="34" charset="-120"/>
              <a:ea typeface="Microsoft JhengHei" panose="020B0604030504040204" pitchFamily="34" charset="-120"/>
              <a:cs typeface="Times New Roman" panose="02020603050405020304" pitchFamily="18" charset="0"/>
            </a:endParaRPr>
          </a:p>
        </p:txBody>
      </p:sp>
      <p:pic>
        <p:nvPicPr>
          <p:cNvPr id="7" name="圖片 6">
            <a:extLst>
              <a:ext uri="{FF2B5EF4-FFF2-40B4-BE49-F238E27FC236}">
                <a16:creationId xmlns:a16="http://schemas.microsoft.com/office/drawing/2014/main" id="{A5D3B28B-E385-7F4D-91F9-63B7F6C1A26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32999" y="696619"/>
            <a:ext cx="5689283" cy="5464762"/>
          </a:xfrm>
          <a:prstGeom prst="rect">
            <a:avLst/>
          </a:prstGeom>
          <a:noFill/>
          <a:ln>
            <a:noFill/>
          </a:ln>
        </p:spPr>
      </p:pic>
    </p:spTree>
    <p:extLst>
      <p:ext uri="{BB962C8B-B14F-4D97-AF65-F5344CB8AC3E}">
        <p14:creationId xmlns:p14="http://schemas.microsoft.com/office/powerpoint/2010/main" val="1557644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TW"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長條圖相關 </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sp>
        <p:nvSpPr>
          <p:cNvPr id="3" name="内容占位符 2">
            <a:extLst>
              <a:ext uri="{FF2B5EF4-FFF2-40B4-BE49-F238E27FC236}">
                <a16:creationId xmlns:a16="http://schemas.microsoft.com/office/drawing/2014/main" id="{CA659161-9DBE-004B-9DE1-E2AA5AB6B4A6}"/>
              </a:ext>
            </a:extLst>
          </p:cNvPr>
          <p:cNvSpPr>
            <a:spLocks noGrp="1"/>
          </p:cNvSpPr>
          <p:nvPr>
            <p:ph idx="1"/>
          </p:nvPr>
        </p:nvSpPr>
        <p:spPr/>
        <p:txBody>
          <a:bodyPr>
            <a:normAutofit/>
          </a:bodyPr>
          <a:lstStyle/>
          <a:p>
            <a:pPr marL="0" indent="0">
              <a:buNone/>
            </a:pPr>
            <a:r>
              <a:rPr lang="en-US" altLang="zh-TW" dirty="0"/>
              <a:t>fig, </a:t>
            </a:r>
            <a:r>
              <a:rPr lang="en-US" altLang="zh-TW" dirty="0" err="1"/>
              <a:t>axarr</a:t>
            </a:r>
            <a:r>
              <a:rPr lang="en-US" altLang="zh-TW" dirty="0"/>
              <a:t> = </a:t>
            </a:r>
            <a:r>
              <a:rPr lang="en-US" altLang="zh-TW" dirty="0" err="1"/>
              <a:t>plt.subplots</a:t>
            </a:r>
            <a:r>
              <a:rPr lang="en-US" altLang="zh-TW" dirty="0"/>
              <a:t>(2, 2,figsize=(10,10))  </a:t>
            </a:r>
            <a:endParaRPr lang="zh-TW" altLang="zh-TW" dirty="0"/>
          </a:p>
          <a:p>
            <a:pPr marL="0" indent="0">
              <a:buNone/>
            </a:pPr>
            <a:r>
              <a:rPr lang="en-US" altLang="zh-TW" dirty="0" err="1"/>
              <a:t>sns.boxplot</a:t>
            </a:r>
            <a:r>
              <a:rPr lang="en-US" altLang="zh-TW" dirty="0"/>
              <a:t>(x='Class', y='Discussion', data=data, order=['L','M','H'], ax=</a:t>
            </a:r>
            <a:r>
              <a:rPr lang="en-US" altLang="zh-TW" dirty="0" err="1"/>
              <a:t>axarr</a:t>
            </a:r>
            <a:r>
              <a:rPr lang="en-US" altLang="zh-TW" dirty="0"/>
              <a:t>[0,0], palette="Paired")  </a:t>
            </a:r>
            <a:endParaRPr lang="zh-TW" altLang="zh-TW" dirty="0"/>
          </a:p>
          <a:p>
            <a:pPr marL="0" indent="0">
              <a:buNone/>
            </a:pPr>
            <a:r>
              <a:rPr lang="en-US" altLang="zh-TW" dirty="0" err="1"/>
              <a:t>sns.boxplot</a:t>
            </a:r>
            <a:r>
              <a:rPr lang="en-US" altLang="zh-TW" dirty="0"/>
              <a:t>(x='Class', y='</a:t>
            </a:r>
            <a:r>
              <a:rPr lang="en-US" altLang="zh-TW" dirty="0" err="1"/>
              <a:t>VisITedResources</a:t>
            </a:r>
            <a:r>
              <a:rPr lang="en-US" altLang="zh-TW" dirty="0"/>
              <a:t>', data=data, order=['L','M','H'], ax=</a:t>
            </a:r>
            <a:r>
              <a:rPr lang="en-US" altLang="zh-TW" dirty="0" err="1"/>
              <a:t>axarr</a:t>
            </a:r>
            <a:r>
              <a:rPr lang="en-US" altLang="zh-TW" dirty="0"/>
              <a:t>[0,1], palette="Set2")  </a:t>
            </a:r>
            <a:endParaRPr lang="zh-TW" altLang="zh-TW" dirty="0"/>
          </a:p>
          <a:p>
            <a:pPr marL="0" indent="0">
              <a:buNone/>
            </a:pPr>
            <a:r>
              <a:rPr lang="en-US" altLang="zh-TW" dirty="0" err="1"/>
              <a:t>sns.boxplot</a:t>
            </a:r>
            <a:r>
              <a:rPr lang="en-US" altLang="zh-TW" dirty="0"/>
              <a:t>(x='Class', y='</a:t>
            </a:r>
            <a:r>
              <a:rPr lang="en-US" altLang="zh-TW" dirty="0" err="1"/>
              <a:t>AnnouncementsView</a:t>
            </a:r>
            <a:r>
              <a:rPr lang="en-US" altLang="zh-TW" dirty="0"/>
              <a:t>', data=data, order=['L','M','H'], ax=</a:t>
            </a:r>
            <a:r>
              <a:rPr lang="en-US" altLang="zh-TW" dirty="0" err="1"/>
              <a:t>axarr</a:t>
            </a:r>
            <a:r>
              <a:rPr lang="en-US" altLang="zh-TW" dirty="0"/>
              <a:t>[1,0], palette="deep")  </a:t>
            </a:r>
            <a:endParaRPr lang="zh-TW" altLang="zh-TW" dirty="0"/>
          </a:p>
          <a:p>
            <a:pPr marL="0" indent="0">
              <a:buNone/>
            </a:pPr>
            <a:r>
              <a:rPr lang="en-US" altLang="zh-TW" dirty="0" err="1"/>
              <a:t>sns.boxplot</a:t>
            </a:r>
            <a:r>
              <a:rPr lang="en-US" altLang="zh-TW" dirty="0"/>
              <a:t>(x='Class', y='</a:t>
            </a:r>
            <a:r>
              <a:rPr lang="en-US" altLang="zh-TW" dirty="0" err="1"/>
              <a:t>raisedhands</a:t>
            </a:r>
            <a:r>
              <a:rPr lang="en-US" altLang="zh-TW" dirty="0"/>
              <a:t>', data=data, order=['L','M','H'], ax=</a:t>
            </a:r>
            <a:r>
              <a:rPr lang="en-US" altLang="zh-TW" dirty="0" err="1"/>
              <a:t>axarr</a:t>
            </a:r>
            <a:r>
              <a:rPr lang="en-US" altLang="zh-TW" dirty="0"/>
              <a:t>[1,1], palette="tab10")  </a:t>
            </a:r>
            <a:endParaRPr lang="zh-TW" altLang="zh-TW" dirty="0"/>
          </a:p>
        </p:txBody>
      </p:sp>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19</a:t>
            </a:fld>
            <a:endParaRPr lang="zh-TW" altLang="en-US"/>
          </a:p>
        </p:txBody>
      </p:sp>
    </p:spTree>
    <p:extLst>
      <p:ext uri="{BB962C8B-B14F-4D97-AF65-F5344CB8AC3E}">
        <p14:creationId xmlns:p14="http://schemas.microsoft.com/office/powerpoint/2010/main" val="1339285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t>About the Term Project</a:t>
            </a:r>
            <a:endParaRPr lang="zh-TW" altLang="en-US" sz="3600" dirty="0"/>
          </a:p>
        </p:txBody>
      </p:sp>
      <p:sp>
        <p:nvSpPr>
          <p:cNvPr id="3" name="內容版面配置區 2"/>
          <p:cNvSpPr>
            <a:spLocks noGrp="1"/>
          </p:cNvSpPr>
          <p:nvPr>
            <p:ph idx="1"/>
          </p:nvPr>
        </p:nvSpPr>
        <p:spPr>
          <a:xfrm>
            <a:off x="838200" y="1473933"/>
            <a:ext cx="10515600" cy="5018942"/>
          </a:xfrm>
        </p:spPr>
        <p:txBody>
          <a:bodyPr>
            <a:normAutofit fontScale="92500" lnSpcReduction="20000"/>
          </a:bodyPr>
          <a:lstStyle/>
          <a:p>
            <a:pPr marL="0" indent="0">
              <a:lnSpc>
                <a:spcPct val="120000"/>
              </a:lnSpc>
              <a:spcBef>
                <a:spcPts val="0"/>
              </a:spcBef>
              <a:buNone/>
            </a:pPr>
            <a:r>
              <a:rPr lang="zh-TW" altLang="zh-TW" sz="2000" dirty="0">
                <a:ea typeface="Microsoft JhengHei" panose="020B0604030504040204" pitchFamily="34" charset="-120"/>
              </a:rPr>
              <a:t>動機：</a:t>
            </a:r>
          </a:p>
          <a:p>
            <a:pPr marL="0" indent="0">
              <a:lnSpc>
                <a:spcPct val="120000"/>
              </a:lnSpc>
              <a:spcBef>
                <a:spcPts val="0"/>
              </a:spcBef>
              <a:buNone/>
            </a:pPr>
            <a:r>
              <a:rPr lang="zh-TW" altLang="zh-TW" sz="2000" dirty="0">
                <a:ea typeface="Microsoft JhengHei" panose="020B0604030504040204" pitchFamily="34" charset="-120"/>
              </a:rPr>
              <a:t>學業成績對於一個學生來說是非常重要的，但我們並不知道什麼是影響成績最大的因素。我們會通過對資料集的分析，建立模型來預測學生成績。</a:t>
            </a:r>
            <a:endParaRPr lang="en-US" altLang="zh-TW" sz="2000" dirty="0">
              <a:ea typeface="Microsoft JhengHei" panose="020B0604030504040204" pitchFamily="34" charset="-120"/>
            </a:endParaRPr>
          </a:p>
          <a:p>
            <a:pPr marL="0" indent="0">
              <a:lnSpc>
                <a:spcPct val="120000"/>
              </a:lnSpc>
              <a:spcBef>
                <a:spcPts val="0"/>
              </a:spcBef>
              <a:buNone/>
            </a:pPr>
            <a:endParaRPr lang="zh-TW" altLang="zh-TW" sz="2000" dirty="0">
              <a:ea typeface="Microsoft JhengHei" panose="020B0604030504040204" pitchFamily="34" charset="-120"/>
            </a:endParaRPr>
          </a:p>
          <a:p>
            <a:pPr marL="0" indent="0">
              <a:lnSpc>
                <a:spcPct val="120000"/>
              </a:lnSpc>
              <a:spcBef>
                <a:spcPts val="0"/>
              </a:spcBef>
              <a:buNone/>
            </a:pPr>
            <a:r>
              <a:rPr lang="zh-TW" altLang="zh-TW" sz="2000" dirty="0">
                <a:ea typeface="Microsoft JhengHei" panose="020B0604030504040204" pitchFamily="34" charset="-120"/>
              </a:rPr>
              <a:t>計畫摘要：</a:t>
            </a:r>
          </a:p>
          <a:p>
            <a:pPr marL="0" indent="0">
              <a:lnSpc>
                <a:spcPct val="120000"/>
              </a:lnSpc>
              <a:spcBef>
                <a:spcPts val="0"/>
              </a:spcBef>
              <a:buNone/>
            </a:pPr>
            <a:r>
              <a:rPr lang="zh-TW" altLang="zh-TW" sz="2000" dirty="0">
                <a:ea typeface="Microsoft JhengHei" panose="020B0604030504040204" pitchFamily="34" charset="-120"/>
              </a:rPr>
              <a:t>我們利用資料中的受教育程度，班級，選擇課程，成績，出勤特徵，以及家長參與等信息，來進行資料分析及視覺化，通過分析資料並建立模型預測學生成績。</a:t>
            </a:r>
            <a:endParaRPr lang="en-US" altLang="zh-TW" sz="2000" dirty="0">
              <a:ea typeface="Microsoft JhengHei" panose="020B0604030504040204" pitchFamily="34" charset="-120"/>
            </a:endParaRPr>
          </a:p>
          <a:p>
            <a:pPr marL="0" indent="0">
              <a:lnSpc>
                <a:spcPct val="120000"/>
              </a:lnSpc>
              <a:spcBef>
                <a:spcPts val="0"/>
              </a:spcBef>
              <a:buNone/>
            </a:pPr>
            <a:endParaRPr lang="zh-TW" altLang="zh-TW" sz="2000" dirty="0">
              <a:ea typeface="Microsoft JhengHei" panose="020B0604030504040204" pitchFamily="34" charset="-120"/>
            </a:endParaRPr>
          </a:p>
          <a:p>
            <a:pPr marL="0" indent="0">
              <a:lnSpc>
                <a:spcPct val="120000"/>
              </a:lnSpc>
              <a:spcBef>
                <a:spcPts val="0"/>
              </a:spcBef>
              <a:buNone/>
            </a:pPr>
            <a:r>
              <a:rPr lang="zh-CN" altLang="zh-TW" sz="2000" dirty="0">
                <a:ea typeface="Microsoft JhengHei" panose="020B0604030504040204" pitchFamily="34" charset="-120"/>
              </a:rPr>
              <a:t>研究步驟：</a:t>
            </a:r>
            <a:endParaRPr lang="zh-TW" altLang="zh-TW" sz="2000" dirty="0">
              <a:ea typeface="Microsoft JhengHei" panose="020B0604030504040204" pitchFamily="34" charset="-120"/>
            </a:endParaRPr>
          </a:p>
          <a:p>
            <a:pPr marL="0" indent="0">
              <a:lnSpc>
                <a:spcPct val="120000"/>
              </a:lnSpc>
              <a:spcBef>
                <a:spcPts val="0"/>
              </a:spcBef>
              <a:buNone/>
            </a:pPr>
            <a:r>
              <a:rPr lang="zh-CN" altLang="zh-TW" sz="2000" dirty="0">
                <a:ea typeface="Microsoft JhengHei" panose="020B0604030504040204" pitchFamily="34" charset="-120"/>
              </a:rPr>
              <a:t>資料预处理</a:t>
            </a:r>
            <a:r>
              <a:rPr lang="en-US" altLang="zh-TW" sz="2000" dirty="0">
                <a:ea typeface="Microsoft JhengHei" panose="020B0604030504040204" pitchFamily="34" charset="-120"/>
              </a:rPr>
              <a:t>-&gt;</a:t>
            </a:r>
            <a:r>
              <a:rPr lang="zh-CN" altLang="zh-TW" sz="2000" dirty="0">
                <a:ea typeface="Microsoft JhengHei" panose="020B0604030504040204" pitchFamily="34" charset="-120"/>
              </a:rPr>
              <a:t>資料視覺化</a:t>
            </a:r>
            <a:r>
              <a:rPr lang="en-US" altLang="zh-TW" sz="2000" dirty="0">
                <a:ea typeface="Microsoft JhengHei" panose="020B0604030504040204" pitchFamily="34" charset="-120"/>
              </a:rPr>
              <a:t>-&gt;</a:t>
            </a:r>
            <a:r>
              <a:rPr lang="zh-CN" altLang="zh-TW" sz="2000" dirty="0">
                <a:ea typeface="Microsoft JhengHei" panose="020B0604030504040204" pitchFamily="34" charset="-120"/>
              </a:rPr>
              <a:t>模型建立分析</a:t>
            </a:r>
            <a:r>
              <a:rPr lang="en-US" altLang="zh-TW" sz="2000" dirty="0">
                <a:ea typeface="Microsoft JhengHei" panose="020B0604030504040204" pitchFamily="34" charset="-120"/>
              </a:rPr>
              <a:t>-&gt;</a:t>
            </a:r>
            <a:r>
              <a:rPr lang="zh-CN" altLang="zh-TW" sz="2000" dirty="0">
                <a:ea typeface="Microsoft JhengHei" panose="020B0604030504040204" pitchFamily="34" charset="-120"/>
              </a:rPr>
              <a:t>参数调优</a:t>
            </a:r>
            <a:r>
              <a:rPr lang="en-US" altLang="zh-TW" sz="2000" dirty="0">
                <a:ea typeface="Microsoft JhengHei" panose="020B0604030504040204" pitchFamily="34" charset="-120"/>
              </a:rPr>
              <a:t>-&gt;</a:t>
            </a:r>
            <a:r>
              <a:rPr lang="zh-CN" altLang="zh-TW" sz="2000" dirty="0">
                <a:ea typeface="Microsoft JhengHei" panose="020B0604030504040204" pitchFamily="34" charset="-120"/>
              </a:rPr>
              <a:t>预测效果</a:t>
            </a:r>
            <a:r>
              <a:rPr lang="en-US" altLang="zh-TW" sz="2000" dirty="0">
                <a:ea typeface="Microsoft JhengHei" panose="020B0604030504040204" pitchFamily="34" charset="-120"/>
              </a:rPr>
              <a:t> </a:t>
            </a:r>
          </a:p>
          <a:p>
            <a:pPr marL="0" indent="0">
              <a:lnSpc>
                <a:spcPct val="120000"/>
              </a:lnSpc>
              <a:spcBef>
                <a:spcPts val="0"/>
              </a:spcBef>
              <a:buNone/>
            </a:pPr>
            <a:endParaRPr lang="zh-TW" altLang="zh-TW" sz="2000" dirty="0">
              <a:ea typeface="Microsoft JhengHei" panose="020B0604030504040204" pitchFamily="34" charset="-120"/>
            </a:endParaRPr>
          </a:p>
          <a:p>
            <a:pPr marL="0" indent="0">
              <a:lnSpc>
                <a:spcPct val="120000"/>
              </a:lnSpc>
              <a:spcBef>
                <a:spcPts val="0"/>
              </a:spcBef>
              <a:buNone/>
            </a:pPr>
            <a:r>
              <a:rPr lang="zh-TW" altLang="zh-TW" sz="2000" dirty="0">
                <a:ea typeface="Microsoft JhengHei" panose="020B0604030504040204" pitchFamily="34" charset="-120"/>
              </a:rPr>
              <a:t>參考資料：</a:t>
            </a:r>
          </a:p>
          <a:p>
            <a:pPr marL="0" indent="0">
              <a:lnSpc>
                <a:spcPct val="120000"/>
              </a:lnSpc>
              <a:spcBef>
                <a:spcPts val="0"/>
              </a:spcBef>
              <a:buNone/>
            </a:pPr>
            <a:r>
              <a:rPr lang="en-US" altLang="zh-TW" sz="2000" dirty="0">
                <a:ea typeface="Microsoft JhengHei" panose="020B0604030504040204" pitchFamily="34" charset="-120"/>
              </a:rPr>
              <a:t>Students' Academic Performance Dataset (</a:t>
            </a:r>
            <a:r>
              <a:rPr lang="en-US" altLang="zh-TW" sz="2000" dirty="0" err="1">
                <a:ea typeface="Microsoft JhengHei" panose="020B0604030504040204" pitchFamily="34" charset="-120"/>
              </a:rPr>
              <a:t>xAPI</a:t>
            </a:r>
            <a:r>
              <a:rPr lang="en-US" altLang="zh-TW" sz="2000" dirty="0">
                <a:ea typeface="Microsoft JhengHei" panose="020B0604030504040204" pitchFamily="34" charset="-120"/>
              </a:rPr>
              <a:t>-Edu-Data)</a:t>
            </a:r>
          </a:p>
          <a:p>
            <a:pPr marL="0" indent="0">
              <a:lnSpc>
                <a:spcPct val="120000"/>
              </a:lnSpc>
              <a:spcBef>
                <a:spcPts val="0"/>
              </a:spcBef>
              <a:buNone/>
            </a:pPr>
            <a:r>
              <a:rPr lang="en-US" altLang="zh-TW" sz="2000" dirty="0">
                <a:ea typeface="Microsoft JhengHei" panose="020B0604030504040204" pitchFamily="34" charset="-120"/>
                <a:hlinkClick r:id="rId2"/>
              </a:rPr>
              <a:t>https://www.kaggle.com/brianvancil/xapi-edu-data1</a:t>
            </a:r>
            <a:endParaRPr lang="zh-TW" altLang="zh-TW" sz="2000" dirty="0">
              <a:ea typeface="Microsoft JhengHei" panose="020B0604030504040204" pitchFamily="34" charset="-120"/>
            </a:endParaRPr>
          </a:p>
          <a:p>
            <a:pPr marL="0" indent="0">
              <a:lnSpc>
                <a:spcPct val="120000"/>
              </a:lnSpc>
              <a:spcBef>
                <a:spcPts val="0"/>
              </a:spcBef>
              <a:buNone/>
            </a:pPr>
            <a:r>
              <a:rPr lang="en-US" altLang="zh-TW" sz="2000" dirty="0">
                <a:ea typeface="Microsoft JhengHei" panose="020B0604030504040204" pitchFamily="34" charset="-120"/>
              </a:rPr>
              <a:t>Seaborn API Website</a:t>
            </a:r>
            <a:endParaRPr lang="zh-TW" altLang="zh-TW" sz="2000" dirty="0">
              <a:ea typeface="Microsoft JhengHei" panose="020B0604030504040204" pitchFamily="34" charset="-120"/>
            </a:endParaRPr>
          </a:p>
          <a:p>
            <a:pPr marL="0" indent="0">
              <a:lnSpc>
                <a:spcPct val="120000"/>
              </a:lnSpc>
              <a:spcBef>
                <a:spcPts val="0"/>
              </a:spcBef>
              <a:buNone/>
            </a:pPr>
            <a:r>
              <a:rPr lang="en-US" altLang="zh-TW" sz="2000" dirty="0">
                <a:ea typeface="Microsoft JhengHei" panose="020B0604030504040204" pitchFamily="34" charset="-120"/>
                <a:hlinkClick r:id="rId3"/>
              </a:rPr>
              <a:t>https://seaborn.pydata.org/api.html</a:t>
            </a:r>
            <a:endParaRPr lang="zh-TW" altLang="zh-TW" sz="2000" dirty="0">
              <a:ea typeface="Microsoft JhengHei" panose="020B0604030504040204" pitchFamily="34" charset="-120"/>
            </a:endParaRPr>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2</a:t>
            </a:fld>
            <a:endParaRPr lang="zh-TW" altLang="en-US"/>
          </a:p>
        </p:txBody>
      </p:sp>
      <p:sp>
        <p:nvSpPr>
          <p:cNvPr id="5" name="日期占位符 3">
            <a:extLst>
              <a:ext uri="{FF2B5EF4-FFF2-40B4-BE49-F238E27FC236}">
                <a16:creationId xmlns:a16="http://schemas.microsoft.com/office/drawing/2014/main" id="{F4B0C546-6C45-9744-A410-DA5F73438FB0}"/>
              </a:ext>
            </a:extLst>
          </p:cNvPr>
          <p:cNvSpPr>
            <a:spLocks noGrp="1"/>
          </p:cNvSpPr>
          <p:nvPr>
            <p:ph type="dt" sz="half" idx="10"/>
          </p:nvPr>
        </p:nvSpPr>
        <p:spPr>
          <a:xfrm>
            <a:off x="838200" y="6356350"/>
            <a:ext cx="2743200" cy="365125"/>
          </a:xfrm>
        </p:spPr>
        <p:txBody>
          <a:bodyPr/>
          <a:lstStyle/>
          <a:p>
            <a:r>
              <a:rPr lang="en-US" altLang="zh-TW" dirty="0"/>
              <a:t>Big Data Analytics, Fall 2020</a:t>
            </a:r>
            <a:endParaRPr lang="zh-TW" altLang="en-US" dirty="0"/>
          </a:p>
        </p:txBody>
      </p:sp>
    </p:spTree>
    <p:extLst>
      <p:ext uri="{BB962C8B-B14F-4D97-AF65-F5344CB8AC3E}">
        <p14:creationId xmlns:p14="http://schemas.microsoft.com/office/powerpoint/2010/main" val="3154486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967AFB9-ACDA-5B41-9C8B-C44174550B33}"/>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68E92EA3-553C-B54B-85B6-DA002D8774DA}"/>
              </a:ext>
            </a:extLst>
          </p:cNvPr>
          <p:cNvSpPr>
            <a:spLocks noGrp="1"/>
          </p:cNvSpPr>
          <p:nvPr>
            <p:ph type="sldNum" sz="quarter" idx="12"/>
          </p:nvPr>
        </p:nvSpPr>
        <p:spPr/>
        <p:txBody>
          <a:bodyPr/>
          <a:lstStyle/>
          <a:p>
            <a:fld id="{BE8C9813-28B9-4DC9-9ABA-436951F7BB5A}" type="slidenum">
              <a:rPr lang="zh-TW" altLang="en-US" smtClean="0"/>
              <a:t>20</a:t>
            </a:fld>
            <a:endParaRPr lang="zh-TW" altLang="en-US"/>
          </a:p>
        </p:txBody>
      </p:sp>
      <p:sp>
        <p:nvSpPr>
          <p:cNvPr id="8" name="内容占位符 2">
            <a:extLst>
              <a:ext uri="{FF2B5EF4-FFF2-40B4-BE49-F238E27FC236}">
                <a16:creationId xmlns:a16="http://schemas.microsoft.com/office/drawing/2014/main" id="{C28FD186-D8C5-D14F-BE8C-D13EAAC349C7}"/>
              </a:ext>
            </a:extLst>
          </p:cNvPr>
          <p:cNvSpPr txBox="1">
            <a:spLocks/>
          </p:cNvSpPr>
          <p:nvPr/>
        </p:nvSpPr>
        <p:spPr>
          <a:xfrm>
            <a:off x="687303" y="1296016"/>
            <a:ext cx="4919620" cy="15499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zh-TW" dirty="0">
                <a:latin typeface="Microsoft JhengHei" panose="020B0604030504040204" pitchFamily="34" charset="-120"/>
                <a:ea typeface="Microsoft JhengHei" panose="020B0604030504040204" pitchFamily="34" charset="-120"/>
              </a:rPr>
              <a:t>從四張圖看來，女學生相對於男學生，更喜歡參與各項課上活動。</a:t>
            </a:r>
          </a:p>
        </p:txBody>
      </p:sp>
      <p:sp>
        <p:nvSpPr>
          <p:cNvPr id="2" name="标题 1">
            <a:extLst>
              <a:ext uri="{FF2B5EF4-FFF2-40B4-BE49-F238E27FC236}">
                <a16:creationId xmlns:a16="http://schemas.microsoft.com/office/drawing/2014/main" id="{6A182597-D023-884F-BD64-27B9C3E8F626}"/>
              </a:ext>
            </a:extLst>
          </p:cNvPr>
          <p:cNvSpPr>
            <a:spLocks noGrp="1"/>
          </p:cNvSpPr>
          <p:nvPr>
            <p:ph type="title"/>
          </p:nvPr>
        </p:nvSpPr>
        <p:spPr>
          <a:xfrm>
            <a:off x="687302" y="365125"/>
            <a:ext cx="10848205" cy="672565"/>
          </a:xfrm>
        </p:spPr>
        <p:txBody>
          <a:bodyPr>
            <a:noAutofit/>
          </a:bodyPr>
          <a:lstStyle/>
          <a:p>
            <a:r>
              <a:rPr lang="zh-TW" altLang="zh-TW" sz="3600" b="1" dirty="0">
                <a:latin typeface="Microsoft JhengHei" panose="020B0604030504040204" pitchFamily="34" charset="-120"/>
                <a:ea typeface="Microsoft JhengHei" panose="020B0604030504040204" pitchFamily="34" charset="-120"/>
              </a:rPr>
              <a:t>性別和課堂參與的對比</a:t>
            </a:r>
            <a:endParaRPr lang="zh-CN" altLang="en-US" sz="2000" b="1" dirty="0">
              <a:latin typeface="Microsoft JhengHei" panose="020B0604030504040204" pitchFamily="34" charset="-120"/>
              <a:ea typeface="Microsoft JhengHei" panose="020B0604030504040204" pitchFamily="34" charset="-120"/>
              <a:cs typeface="Times New Roman" panose="02020603050405020304" pitchFamily="18" charset="0"/>
            </a:endParaRPr>
          </a:p>
        </p:txBody>
      </p:sp>
      <p:pic>
        <p:nvPicPr>
          <p:cNvPr id="9" name="圖片 8">
            <a:extLst>
              <a:ext uri="{FF2B5EF4-FFF2-40B4-BE49-F238E27FC236}">
                <a16:creationId xmlns:a16="http://schemas.microsoft.com/office/drawing/2014/main" id="{F98919E8-1B26-BC44-8889-6E5FF88FCFC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05610" y="701407"/>
            <a:ext cx="5348190" cy="5138523"/>
          </a:xfrm>
          <a:prstGeom prst="rect">
            <a:avLst/>
          </a:prstGeom>
          <a:noFill/>
          <a:ln>
            <a:noFill/>
          </a:ln>
        </p:spPr>
      </p:pic>
    </p:spTree>
    <p:extLst>
      <p:ext uri="{BB962C8B-B14F-4D97-AF65-F5344CB8AC3E}">
        <p14:creationId xmlns:p14="http://schemas.microsoft.com/office/powerpoint/2010/main" val="1435511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TW"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長條圖相關 </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sp>
        <p:nvSpPr>
          <p:cNvPr id="3" name="内容占位符 2">
            <a:extLst>
              <a:ext uri="{FF2B5EF4-FFF2-40B4-BE49-F238E27FC236}">
                <a16:creationId xmlns:a16="http://schemas.microsoft.com/office/drawing/2014/main" id="{CA659161-9DBE-004B-9DE1-E2AA5AB6B4A6}"/>
              </a:ext>
            </a:extLst>
          </p:cNvPr>
          <p:cNvSpPr>
            <a:spLocks noGrp="1"/>
          </p:cNvSpPr>
          <p:nvPr>
            <p:ph idx="1"/>
          </p:nvPr>
        </p:nvSpPr>
        <p:spPr/>
        <p:txBody>
          <a:bodyPr>
            <a:normAutofit/>
          </a:bodyPr>
          <a:lstStyle/>
          <a:p>
            <a:pPr marL="0" indent="0">
              <a:buNone/>
            </a:pPr>
            <a:r>
              <a:rPr lang="en-US" altLang="zh-TW" dirty="0"/>
              <a:t>fig, </a:t>
            </a:r>
            <a:r>
              <a:rPr lang="en-US" altLang="zh-TW" dirty="0" err="1"/>
              <a:t>axarr</a:t>
            </a:r>
            <a:r>
              <a:rPr lang="en-US" altLang="zh-TW" dirty="0"/>
              <a:t> = </a:t>
            </a:r>
            <a:r>
              <a:rPr lang="en-US" altLang="zh-TW" dirty="0" err="1"/>
              <a:t>plt.subplots</a:t>
            </a:r>
            <a:r>
              <a:rPr lang="en-US" altLang="zh-TW" dirty="0"/>
              <a:t>(2, 2,figsize=(10,10))  </a:t>
            </a:r>
            <a:endParaRPr lang="zh-TW" altLang="zh-TW" dirty="0"/>
          </a:p>
          <a:p>
            <a:pPr marL="0" indent="0">
              <a:buNone/>
            </a:pPr>
            <a:r>
              <a:rPr lang="en-US" altLang="zh-TW" dirty="0" err="1"/>
              <a:t>sns.swarmplot</a:t>
            </a:r>
            <a:r>
              <a:rPr lang="en-US" altLang="zh-TW" dirty="0"/>
              <a:t>(x='gender', y='</a:t>
            </a:r>
            <a:r>
              <a:rPr lang="en-US" altLang="zh-TW" dirty="0" err="1"/>
              <a:t>AnnouncementsView</a:t>
            </a:r>
            <a:r>
              <a:rPr lang="en-US" altLang="zh-TW" dirty="0"/>
              <a:t>', data=data, ax=</a:t>
            </a:r>
            <a:r>
              <a:rPr lang="en-US" altLang="zh-TW" dirty="0" err="1"/>
              <a:t>axarr</a:t>
            </a:r>
            <a:r>
              <a:rPr lang="en-US" altLang="zh-TW" dirty="0"/>
              <a:t>[0,0], palette="Paired")  </a:t>
            </a:r>
            <a:endParaRPr lang="zh-TW" altLang="zh-TW" dirty="0"/>
          </a:p>
          <a:p>
            <a:pPr marL="0" indent="0">
              <a:buNone/>
            </a:pPr>
            <a:r>
              <a:rPr lang="en-US" altLang="zh-TW" dirty="0" err="1"/>
              <a:t>sns.swarmplot</a:t>
            </a:r>
            <a:r>
              <a:rPr lang="en-US" altLang="zh-TW" dirty="0"/>
              <a:t>(x='gender', y='</a:t>
            </a:r>
            <a:r>
              <a:rPr lang="en-US" altLang="zh-TW" dirty="0" err="1"/>
              <a:t>raisedhands</a:t>
            </a:r>
            <a:r>
              <a:rPr lang="en-US" altLang="zh-TW" dirty="0"/>
              <a:t>', data=data, ax=</a:t>
            </a:r>
            <a:r>
              <a:rPr lang="en-US" altLang="zh-TW" dirty="0" err="1"/>
              <a:t>axarr</a:t>
            </a:r>
            <a:r>
              <a:rPr lang="en-US" altLang="zh-TW" dirty="0"/>
              <a:t>[0,1], palette="Set2")</a:t>
            </a:r>
            <a:endParaRPr lang="zh-TW" altLang="zh-TW" dirty="0"/>
          </a:p>
          <a:p>
            <a:pPr marL="0" indent="0">
              <a:buNone/>
            </a:pPr>
            <a:r>
              <a:rPr lang="en-US" altLang="zh-TW" dirty="0" err="1"/>
              <a:t>sns.swarmplot</a:t>
            </a:r>
            <a:r>
              <a:rPr lang="en-US" altLang="zh-TW" dirty="0"/>
              <a:t>(x='gender', y='Discussion', data=data, ax=</a:t>
            </a:r>
            <a:r>
              <a:rPr lang="en-US" altLang="zh-TW" dirty="0" err="1"/>
              <a:t>axarr</a:t>
            </a:r>
            <a:r>
              <a:rPr lang="en-US" altLang="zh-TW" dirty="0"/>
              <a:t>[1,0], palette="deep") </a:t>
            </a:r>
            <a:endParaRPr lang="zh-TW" altLang="zh-TW" dirty="0"/>
          </a:p>
          <a:p>
            <a:pPr marL="0" indent="0">
              <a:buNone/>
            </a:pPr>
            <a:r>
              <a:rPr lang="en-US" altLang="zh-TW" dirty="0" err="1"/>
              <a:t>sns.swarmplot</a:t>
            </a:r>
            <a:r>
              <a:rPr lang="en-US" altLang="zh-TW" dirty="0"/>
              <a:t>(x='gender', y='</a:t>
            </a:r>
            <a:r>
              <a:rPr lang="en-US" altLang="zh-TW" dirty="0" err="1"/>
              <a:t>VisITedResources</a:t>
            </a:r>
            <a:r>
              <a:rPr lang="en-US" altLang="zh-TW" dirty="0"/>
              <a:t>', data=data, ax=</a:t>
            </a:r>
            <a:r>
              <a:rPr lang="en-US" altLang="zh-TW" dirty="0" err="1"/>
              <a:t>axarr</a:t>
            </a:r>
            <a:r>
              <a:rPr lang="en-US" altLang="zh-TW" dirty="0"/>
              <a:t>[1,1], palette="tab10")  </a:t>
            </a:r>
            <a:endParaRPr lang="zh-TW" altLang="zh-TW" dirty="0"/>
          </a:p>
        </p:txBody>
      </p:sp>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21</a:t>
            </a:fld>
            <a:endParaRPr lang="zh-TW" altLang="en-US"/>
          </a:p>
        </p:txBody>
      </p:sp>
    </p:spTree>
    <p:extLst>
      <p:ext uri="{BB962C8B-B14F-4D97-AF65-F5344CB8AC3E}">
        <p14:creationId xmlns:p14="http://schemas.microsoft.com/office/powerpoint/2010/main" val="1227851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CA7F7-107A-724C-B88F-528B3755A298}"/>
              </a:ext>
            </a:extLst>
          </p:cNvPr>
          <p:cNvSpPr>
            <a:spLocks noGrp="1"/>
          </p:cNvSpPr>
          <p:nvPr>
            <p:ph type="title"/>
          </p:nvPr>
        </p:nvSpPr>
        <p:spPr/>
        <p:txBody>
          <a:bodyPr>
            <a:normAutofit/>
          </a:bodyPr>
          <a:lstStyle/>
          <a:p>
            <a:r>
              <a:rPr kumimoji="1" lang="zh-CN" altLang="en-US" sz="3600" b="1" dirty="0">
                <a:latin typeface="Microsoft JhengHei" panose="020B0604030504040204" pitchFamily="34" charset="-120"/>
                <a:ea typeface="Microsoft JhengHei" panose="020B0604030504040204" pitchFamily="34" charset="-120"/>
              </a:rPr>
              <a:t>分析結論</a:t>
            </a:r>
          </a:p>
        </p:txBody>
      </p:sp>
      <p:sp>
        <p:nvSpPr>
          <p:cNvPr id="3" name="内容占位符 2">
            <a:extLst>
              <a:ext uri="{FF2B5EF4-FFF2-40B4-BE49-F238E27FC236}">
                <a16:creationId xmlns:a16="http://schemas.microsoft.com/office/drawing/2014/main" id="{1DE99CDC-3EBD-C14D-8E7A-E65E6F37E3D5}"/>
              </a:ext>
            </a:extLst>
          </p:cNvPr>
          <p:cNvSpPr>
            <a:spLocks noGrp="1"/>
          </p:cNvSpPr>
          <p:nvPr>
            <p:ph idx="1"/>
          </p:nvPr>
        </p:nvSpPr>
        <p:spPr/>
        <p:txBody>
          <a:bodyPr>
            <a:normAutofit/>
          </a:bodyPr>
          <a:lstStyle/>
          <a:p>
            <a:pPr marL="0" indent="0">
              <a:buNone/>
            </a:pPr>
            <a:r>
              <a:rPr lang="zh-TW" altLang="zh-TW" dirty="0">
                <a:latin typeface="Microsoft JhengHei" panose="020B0604030504040204" pitchFamily="34" charset="-120"/>
                <a:ea typeface="Microsoft JhengHei" panose="020B0604030504040204" pitchFamily="34" charset="-120"/>
              </a:rPr>
              <a:t>綜上分析，學生成績與訪問課程內容的次數、缺席天數、在課上有舉手的次數、檢查新公告的次數、是否參加討論、性別、監護人、學期這些屬性有關。</a:t>
            </a:r>
          </a:p>
        </p:txBody>
      </p:sp>
      <p:sp>
        <p:nvSpPr>
          <p:cNvPr id="4" name="日期占位符 3">
            <a:extLst>
              <a:ext uri="{FF2B5EF4-FFF2-40B4-BE49-F238E27FC236}">
                <a16:creationId xmlns:a16="http://schemas.microsoft.com/office/drawing/2014/main" id="{8D3583E7-DAC7-4649-A81A-4E9268B60BF6}"/>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8524ACBA-1B1A-3E4E-98FC-6C8CBFA496F9}"/>
              </a:ext>
            </a:extLst>
          </p:cNvPr>
          <p:cNvSpPr>
            <a:spLocks noGrp="1"/>
          </p:cNvSpPr>
          <p:nvPr>
            <p:ph type="sldNum" sz="quarter" idx="12"/>
          </p:nvPr>
        </p:nvSpPr>
        <p:spPr/>
        <p:txBody>
          <a:bodyPr/>
          <a:lstStyle/>
          <a:p>
            <a:fld id="{BE8C9813-28B9-4DC9-9ABA-436951F7BB5A}" type="slidenum">
              <a:rPr lang="zh-TW" altLang="en-US" smtClean="0"/>
              <a:t>22</a:t>
            </a:fld>
            <a:endParaRPr lang="zh-TW" altLang="en-US"/>
          </a:p>
        </p:txBody>
      </p:sp>
    </p:spTree>
    <p:extLst>
      <p:ext uri="{BB962C8B-B14F-4D97-AF65-F5344CB8AC3E}">
        <p14:creationId xmlns:p14="http://schemas.microsoft.com/office/powerpoint/2010/main" val="1022103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A297E3-BCF6-F44D-9D5D-A6DEAC17D7BD}"/>
              </a:ext>
            </a:extLst>
          </p:cNvPr>
          <p:cNvSpPr>
            <a:spLocks noGrp="1"/>
          </p:cNvSpPr>
          <p:nvPr>
            <p:ph type="title"/>
          </p:nvPr>
        </p:nvSpPr>
        <p:spPr>
          <a:xfrm>
            <a:off x="838200" y="2766218"/>
            <a:ext cx="10515600" cy="1325563"/>
          </a:xfrm>
        </p:spPr>
        <p:txBody>
          <a:bodyPr>
            <a:normAutofit/>
          </a:bodyPr>
          <a:lstStyle/>
          <a:p>
            <a:pPr algn="ctr"/>
            <a:r>
              <a:rPr lang="zh-TW" altLang="zh-TW" sz="6600" b="1" dirty="0">
                <a:latin typeface="Microsoft JhengHei" panose="020B0604030504040204" pitchFamily="34" charset="-120"/>
                <a:ea typeface="Microsoft JhengHei" panose="020B0604030504040204" pitchFamily="34" charset="-120"/>
              </a:rPr>
              <a:t>建立模型預測</a:t>
            </a:r>
            <a:endParaRPr lang="zh-TW" altLang="en-US" sz="6600" b="1" dirty="0">
              <a:latin typeface="Microsoft JhengHei" panose="020B0604030504040204" pitchFamily="34" charset="-120"/>
              <a:ea typeface="Microsoft JhengHei" panose="020B0604030504040204" pitchFamily="34" charset="-120"/>
            </a:endParaRPr>
          </a:p>
        </p:txBody>
      </p:sp>
      <p:sp>
        <p:nvSpPr>
          <p:cNvPr id="4" name="日期版面配置區 3">
            <a:extLst>
              <a:ext uri="{FF2B5EF4-FFF2-40B4-BE49-F238E27FC236}">
                <a16:creationId xmlns:a16="http://schemas.microsoft.com/office/drawing/2014/main" id="{A925E9B8-89FF-D744-9B03-A9B179BC5215}"/>
              </a:ext>
            </a:extLst>
          </p:cNvPr>
          <p:cNvSpPr>
            <a:spLocks noGrp="1"/>
          </p:cNvSpPr>
          <p:nvPr>
            <p:ph type="dt" sz="half" idx="10"/>
          </p:nvPr>
        </p:nvSpPr>
        <p:spPr/>
        <p:txBody>
          <a:bodyPr/>
          <a:lstStyle/>
          <a:p>
            <a:r>
              <a:rPr lang="en-US" altLang="zh-TW"/>
              <a:t>Big Data Analytics, Fall 2020</a:t>
            </a:r>
            <a:endParaRPr lang="zh-TW" altLang="en-US"/>
          </a:p>
        </p:txBody>
      </p:sp>
      <p:sp>
        <p:nvSpPr>
          <p:cNvPr id="5" name="頁尾版面配置區 4">
            <a:extLst>
              <a:ext uri="{FF2B5EF4-FFF2-40B4-BE49-F238E27FC236}">
                <a16:creationId xmlns:a16="http://schemas.microsoft.com/office/drawing/2014/main" id="{3BAD29F6-E981-5546-8DF7-AFAE3C164E52}"/>
              </a:ext>
            </a:extLst>
          </p:cNvPr>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投影片編號版面配置區 5">
            <a:extLst>
              <a:ext uri="{FF2B5EF4-FFF2-40B4-BE49-F238E27FC236}">
                <a16:creationId xmlns:a16="http://schemas.microsoft.com/office/drawing/2014/main" id="{70EC0F39-B9C0-404C-BE40-A0C0478594FE}"/>
              </a:ext>
            </a:extLst>
          </p:cNvPr>
          <p:cNvSpPr>
            <a:spLocks noGrp="1"/>
          </p:cNvSpPr>
          <p:nvPr>
            <p:ph type="sldNum" sz="quarter" idx="12"/>
          </p:nvPr>
        </p:nvSpPr>
        <p:spPr/>
        <p:txBody>
          <a:bodyPr/>
          <a:lstStyle/>
          <a:p>
            <a:fld id="{BE8C9813-28B9-4DC9-9ABA-436951F7BB5A}" type="slidenum">
              <a:rPr lang="zh-TW" altLang="en-US" smtClean="0"/>
              <a:t>23</a:t>
            </a:fld>
            <a:endParaRPr lang="zh-TW" altLang="en-US"/>
          </a:p>
        </p:txBody>
      </p:sp>
    </p:spTree>
    <p:extLst>
      <p:ext uri="{BB962C8B-B14F-4D97-AF65-F5344CB8AC3E}">
        <p14:creationId xmlns:p14="http://schemas.microsoft.com/office/powerpoint/2010/main" val="2809792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TW" altLang="en-US" sz="3600" b="1" dirty="0">
                <a:latin typeface="Microsoft JhengHei" panose="020B0604030504040204" pitchFamily="34" charset="-120"/>
                <a:ea typeface="Microsoft JhengHei" panose="020B0604030504040204" pitchFamily="34" charset="-120"/>
              </a:rPr>
              <a:t>處理資料 </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pic>
        <p:nvPicPr>
          <p:cNvPr id="5" name="內容版面配置區 4">
            <a:extLst>
              <a:ext uri="{FF2B5EF4-FFF2-40B4-BE49-F238E27FC236}">
                <a16:creationId xmlns:a16="http://schemas.microsoft.com/office/drawing/2014/main" id="{67A43B57-CEA9-7A48-AD93-375C630FC1CB}"/>
              </a:ext>
            </a:extLst>
          </p:cNvPr>
          <p:cNvPicPr>
            <a:picLocks noGrp="1" noChangeAspect="1"/>
          </p:cNvPicPr>
          <p:nvPr>
            <p:ph idx="1"/>
          </p:nvPr>
        </p:nvPicPr>
        <p:blipFill>
          <a:blip r:embed="rId2"/>
          <a:stretch>
            <a:fillRect/>
          </a:stretch>
        </p:blipFill>
        <p:spPr>
          <a:xfrm>
            <a:off x="3121318" y="1371600"/>
            <a:ext cx="5949363" cy="4699855"/>
          </a:xfrm>
          <a:prstGeom prst="rect">
            <a:avLst/>
          </a:prstGeom>
        </p:spPr>
      </p:pic>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24</a:t>
            </a:fld>
            <a:endParaRPr lang="zh-TW" altLang="en-US"/>
          </a:p>
        </p:txBody>
      </p:sp>
    </p:spTree>
    <p:extLst>
      <p:ext uri="{BB962C8B-B14F-4D97-AF65-F5344CB8AC3E}">
        <p14:creationId xmlns:p14="http://schemas.microsoft.com/office/powerpoint/2010/main" val="2265912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967AFB9-ACDA-5B41-9C8B-C44174550B33}"/>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68E92EA3-553C-B54B-85B6-DA002D8774DA}"/>
              </a:ext>
            </a:extLst>
          </p:cNvPr>
          <p:cNvSpPr>
            <a:spLocks noGrp="1"/>
          </p:cNvSpPr>
          <p:nvPr>
            <p:ph type="sldNum" sz="quarter" idx="12"/>
          </p:nvPr>
        </p:nvSpPr>
        <p:spPr/>
        <p:txBody>
          <a:bodyPr/>
          <a:lstStyle/>
          <a:p>
            <a:fld id="{BE8C9813-28B9-4DC9-9ABA-436951F7BB5A}" type="slidenum">
              <a:rPr lang="zh-TW" altLang="en-US" smtClean="0"/>
              <a:t>25</a:t>
            </a:fld>
            <a:endParaRPr lang="zh-TW" altLang="en-US"/>
          </a:p>
        </p:txBody>
      </p:sp>
      <p:sp>
        <p:nvSpPr>
          <p:cNvPr id="8" name="内容占位符 2">
            <a:extLst>
              <a:ext uri="{FF2B5EF4-FFF2-40B4-BE49-F238E27FC236}">
                <a16:creationId xmlns:a16="http://schemas.microsoft.com/office/drawing/2014/main" id="{C28FD186-D8C5-D14F-BE8C-D13EAAC349C7}"/>
              </a:ext>
            </a:extLst>
          </p:cNvPr>
          <p:cNvSpPr txBox="1">
            <a:spLocks/>
          </p:cNvSpPr>
          <p:nvPr/>
        </p:nvSpPr>
        <p:spPr>
          <a:xfrm>
            <a:off x="222518" y="1088734"/>
            <a:ext cx="4919620" cy="42659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zh-TW" sz="2000" dirty="0">
                <a:latin typeface="Microsoft JhengHei" panose="020B0604030504040204" pitchFamily="34" charset="-120"/>
                <a:ea typeface="Microsoft JhengHei" panose="020B0604030504040204" pitchFamily="34" charset="-120"/>
              </a:rPr>
              <a:t>根據</a:t>
            </a:r>
            <a:r>
              <a:rPr lang="zh-TW" altLang="en-US" sz="2000" dirty="0">
                <a:latin typeface="Microsoft JhengHei" panose="020B0604030504040204" pitchFamily="34" charset="-120"/>
                <a:ea typeface="Microsoft JhengHei" panose="020B0604030504040204" pitchFamily="34" charset="-120"/>
              </a:rPr>
              <a:t>下</a:t>
            </a:r>
            <a:r>
              <a:rPr lang="zh-TW" altLang="zh-TW" sz="2000" dirty="0">
                <a:latin typeface="Microsoft JhengHei" panose="020B0604030504040204" pitchFamily="34" charset="-120"/>
                <a:ea typeface="Microsoft JhengHei" panose="020B0604030504040204" pitchFamily="34" charset="-120"/>
              </a:rPr>
              <a:t>圖和表格，我們可以看出訪問課程內容的次數、缺席天數、在課上有舉手的次數、檢查新公告的次數、是否參加討論、性別和學期都與 </a:t>
            </a:r>
            <a:r>
              <a:rPr lang="en-US" altLang="zh-TW" sz="2000" dirty="0">
                <a:latin typeface="Microsoft JhengHei" panose="020B0604030504040204" pitchFamily="34" charset="-120"/>
                <a:ea typeface="Microsoft JhengHei" panose="020B0604030504040204" pitchFamily="34" charset="-120"/>
              </a:rPr>
              <a:t>Class </a:t>
            </a:r>
            <a:r>
              <a:rPr lang="zh-TW" altLang="zh-TW" sz="2000" dirty="0">
                <a:latin typeface="Microsoft JhengHei" panose="020B0604030504040204" pitchFamily="34" charset="-120"/>
                <a:ea typeface="Microsoft JhengHei" panose="020B0604030504040204" pitchFamily="34" charset="-120"/>
              </a:rPr>
              <a:t>有很強的相關性，這和我們之前的分析一樣。</a:t>
            </a:r>
          </a:p>
        </p:txBody>
      </p:sp>
      <p:pic>
        <p:nvPicPr>
          <p:cNvPr id="10" name="圖片 9">
            <a:extLst>
              <a:ext uri="{FF2B5EF4-FFF2-40B4-BE49-F238E27FC236}">
                <a16:creationId xmlns:a16="http://schemas.microsoft.com/office/drawing/2014/main" id="{161238F1-57E7-0E4A-86BE-A22ABC7078A1}"/>
              </a:ext>
            </a:extLst>
          </p:cNvPr>
          <p:cNvPicPr/>
          <p:nvPr/>
        </p:nvPicPr>
        <p:blipFill>
          <a:blip r:embed="rId2"/>
          <a:stretch>
            <a:fillRect/>
          </a:stretch>
        </p:blipFill>
        <p:spPr>
          <a:xfrm>
            <a:off x="293815" y="4744837"/>
            <a:ext cx="5760415" cy="674782"/>
          </a:xfrm>
          <a:prstGeom prst="rect">
            <a:avLst/>
          </a:prstGeom>
        </p:spPr>
      </p:pic>
      <p:pic>
        <p:nvPicPr>
          <p:cNvPr id="5" name="圖片 4">
            <a:extLst>
              <a:ext uri="{FF2B5EF4-FFF2-40B4-BE49-F238E27FC236}">
                <a16:creationId xmlns:a16="http://schemas.microsoft.com/office/drawing/2014/main" id="{AC3A41AA-3274-1546-8898-0133B1B9EC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0025" y="272073"/>
            <a:ext cx="5997708" cy="6084277"/>
          </a:xfrm>
          <a:prstGeom prst="rect">
            <a:avLst/>
          </a:prstGeom>
        </p:spPr>
      </p:pic>
      <p:grpSp>
        <p:nvGrpSpPr>
          <p:cNvPr id="13" name="群組 12">
            <a:extLst>
              <a:ext uri="{FF2B5EF4-FFF2-40B4-BE49-F238E27FC236}">
                <a16:creationId xmlns:a16="http://schemas.microsoft.com/office/drawing/2014/main" id="{2CFDBA78-6189-5C4B-BC3C-1F218B218B60}"/>
              </a:ext>
            </a:extLst>
          </p:cNvPr>
          <p:cNvGrpSpPr/>
          <p:nvPr/>
        </p:nvGrpSpPr>
        <p:grpSpPr>
          <a:xfrm>
            <a:off x="5622718" y="701407"/>
            <a:ext cx="6159500" cy="4188093"/>
            <a:chOff x="5622718" y="701407"/>
            <a:chExt cx="6159500" cy="4188093"/>
          </a:xfrm>
        </p:grpSpPr>
        <p:pic>
          <p:nvPicPr>
            <p:cNvPr id="11" name="圖片 10">
              <a:extLst>
                <a:ext uri="{FF2B5EF4-FFF2-40B4-BE49-F238E27FC236}">
                  <a16:creationId xmlns:a16="http://schemas.microsoft.com/office/drawing/2014/main" id="{29C8FFF6-EBED-E14B-A555-748DF4D620D9}"/>
                </a:ext>
              </a:extLst>
            </p:cNvPr>
            <p:cNvPicPr>
              <a:picLocks noChangeAspect="1"/>
            </p:cNvPicPr>
            <p:nvPr/>
          </p:nvPicPr>
          <p:blipFill>
            <a:blip r:embed="rId4"/>
            <a:stretch>
              <a:fillRect/>
            </a:stretch>
          </p:blipFill>
          <p:spPr>
            <a:xfrm>
              <a:off x="5622718" y="1968500"/>
              <a:ext cx="6159500" cy="2921000"/>
            </a:xfrm>
            <a:prstGeom prst="rect">
              <a:avLst/>
            </a:prstGeom>
          </p:spPr>
        </p:pic>
        <p:pic>
          <p:nvPicPr>
            <p:cNvPr id="12" name="圖片 11">
              <a:extLst>
                <a:ext uri="{FF2B5EF4-FFF2-40B4-BE49-F238E27FC236}">
                  <a16:creationId xmlns:a16="http://schemas.microsoft.com/office/drawing/2014/main" id="{E363E8C8-50B1-474F-AF60-FFBDBB17A4B0}"/>
                </a:ext>
              </a:extLst>
            </p:cNvPr>
            <p:cNvPicPr>
              <a:picLocks noChangeAspect="1"/>
            </p:cNvPicPr>
            <p:nvPr/>
          </p:nvPicPr>
          <p:blipFill>
            <a:blip r:embed="rId5"/>
            <a:stretch>
              <a:fillRect/>
            </a:stretch>
          </p:blipFill>
          <p:spPr>
            <a:xfrm>
              <a:off x="6229026" y="701407"/>
              <a:ext cx="3797300" cy="1358900"/>
            </a:xfrm>
            <a:prstGeom prst="rect">
              <a:avLst/>
            </a:prstGeom>
          </p:spPr>
        </p:pic>
      </p:grpSp>
      <p:sp>
        <p:nvSpPr>
          <p:cNvPr id="2" name="标题 1">
            <a:extLst>
              <a:ext uri="{FF2B5EF4-FFF2-40B4-BE49-F238E27FC236}">
                <a16:creationId xmlns:a16="http://schemas.microsoft.com/office/drawing/2014/main" id="{6A182597-D023-884F-BD64-27B9C3E8F626}"/>
              </a:ext>
            </a:extLst>
          </p:cNvPr>
          <p:cNvSpPr>
            <a:spLocks noGrp="1"/>
          </p:cNvSpPr>
          <p:nvPr>
            <p:ph type="title"/>
          </p:nvPr>
        </p:nvSpPr>
        <p:spPr>
          <a:xfrm>
            <a:off x="189244" y="416169"/>
            <a:ext cx="6159500" cy="672565"/>
          </a:xfrm>
        </p:spPr>
        <p:txBody>
          <a:bodyPr>
            <a:noAutofit/>
          </a:bodyPr>
          <a:lstStyle/>
          <a:p>
            <a:r>
              <a:rPr lang="zh-TW" altLang="zh-TW" sz="3600" b="1" dirty="0">
                <a:latin typeface="Microsoft JhengHei" panose="020B0604030504040204" pitchFamily="34" charset="-120"/>
                <a:ea typeface="Microsoft JhengHei" panose="020B0604030504040204" pitchFamily="34" charset="-120"/>
              </a:rPr>
              <a:t>列出成績與其他屬性的相關性</a:t>
            </a:r>
            <a:endPar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34383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TW" altLang="zh-TW" sz="3600" b="1" dirty="0">
                <a:latin typeface="Microsoft JhengHei" panose="020B0604030504040204" pitchFamily="34" charset="-120"/>
                <a:ea typeface="Microsoft JhengHei" panose="020B0604030504040204" pitchFamily="34" charset="-120"/>
              </a:rPr>
              <a:t>列出成績與其他屬性的相關性</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sp>
        <p:nvSpPr>
          <p:cNvPr id="3" name="内容占位符 2">
            <a:extLst>
              <a:ext uri="{FF2B5EF4-FFF2-40B4-BE49-F238E27FC236}">
                <a16:creationId xmlns:a16="http://schemas.microsoft.com/office/drawing/2014/main" id="{CA659161-9DBE-004B-9DE1-E2AA5AB6B4A6}"/>
              </a:ext>
            </a:extLst>
          </p:cNvPr>
          <p:cNvSpPr>
            <a:spLocks noGrp="1"/>
          </p:cNvSpPr>
          <p:nvPr>
            <p:ph idx="1"/>
          </p:nvPr>
        </p:nvSpPr>
        <p:spPr/>
        <p:txBody>
          <a:bodyPr>
            <a:normAutofit/>
          </a:bodyPr>
          <a:lstStyle/>
          <a:p>
            <a:pPr marL="0" indent="0">
              <a:buNone/>
            </a:pPr>
            <a:r>
              <a:rPr lang="en-US" altLang="zh-TW" dirty="0" err="1"/>
              <a:t>corr</a:t>
            </a:r>
            <a:r>
              <a:rPr lang="en-US" altLang="zh-TW" dirty="0"/>
              <a:t> = </a:t>
            </a:r>
            <a:r>
              <a:rPr lang="en-US" altLang="zh-TW" dirty="0" err="1"/>
              <a:t>data.corr</a:t>
            </a:r>
            <a:r>
              <a:rPr lang="en-US" altLang="zh-TW" dirty="0"/>
              <a:t>()  </a:t>
            </a:r>
            <a:endParaRPr lang="zh-TW" altLang="zh-TW" dirty="0"/>
          </a:p>
          <a:p>
            <a:pPr marL="0" indent="0">
              <a:buNone/>
            </a:pPr>
            <a:r>
              <a:rPr lang="en-US" altLang="zh-TW" dirty="0"/>
              <a:t>mask = </a:t>
            </a:r>
            <a:r>
              <a:rPr lang="en-US" altLang="zh-TW" dirty="0" err="1"/>
              <a:t>np.triu</a:t>
            </a:r>
            <a:r>
              <a:rPr lang="en-US" altLang="zh-TW" dirty="0"/>
              <a:t>(</a:t>
            </a:r>
            <a:r>
              <a:rPr lang="en-US" altLang="zh-TW" dirty="0" err="1"/>
              <a:t>np.ones_like</a:t>
            </a:r>
            <a:r>
              <a:rPr lang="en-US" altLang="zh-TW" dirty="0"/>
              <a:t>(</a:t>
            </a:r>
            <a:r>
              <a:rPr lang="en-US" altLang="zh-TW" dirty="0" err="1"/>
              <a:t>corr</a:t>
            </a:r>
            <a:r>
              <a:rPr lang="en-US" altLang="zh-TW" dirty="0"/>
              <a:t>, </a:t>
            </a:r>
            <a:r>
              <a:rPr lang="en-US" altLang="zh-TW" dirty="0" err="1"/>
              <a:t>dtype</a:t>
            </a:r>
            <a:r>
              <a:rPr lang="en-US" altLang="zh-TW" dirty="0"/>
              <a:t>=bool))  </a:t>
            </a:r>
            <a:endParaRPr lang="zh-TW" altLang="zh-TW" dirty="0"/>
          </a:p>
          <a:p>
            <a:pPr marL="0" indent="0">
              <a:buNone/>
            </a:pPr>
            <a:r>
              <a:rPr lang="en-US" altLang="zh-TW" dirty="0"/>
              <a:t>f, ax = </a:t>
            </a:r>
            <a:r>
              <a:rPr lang="en-US" altLang="zh-TW" dirty="0" err="1"/>
              <a:t>plt.subplots</a:t>
            </a:r>
            <a:r>
              <a:rPr lang="en-US" altLang="zh-TW" dirty="0"/>
              <a:t>(</a:t>
            </a:r>
            <a:r>
              <a:rPr lang="en-US" altLang="zh-TW" dirty="0" err="1"/>
              <a:t>figsize</a:t>
            </a:r>
            <a:r>
              <a:rPr lang="en-US" altLang="zh-TW" dirty="0"/>
              <a:t>=(11, 9))  </a:t>
            </a:r>
            <a:endParaRPr lang="zh-TW" altLang="zh-TW" dirty="0"/>
          </a:p>
          <a:p>
            <a:pPr marL="0" indent="0">
              <a:buNone/>
            </a:pPr>
            <a:r>
              <a:rPr lang="en-US" altLang="zh-TW" dirty="0" err="1"/>
              <a:t>cmap</a:t>
            </a:r>
            <a:r>
              <a:rPr lang="en-US" altLang="zh-TW" dirty="0"/>
              <a:t> = </a:t>
            </a:r>
            <a:r>
              <a:rPr lang="en-US" altLang="zh-TW" dirty="0" err="1"/>
              <a:t>sns.diverging_palette</a:t>
            </a:r>
            <a:r>
              <a:rPr lang="en-US" altLang="zh-TW" dirty="0"/>
              <a:t>(230, 20, </a:t>
            </a:r>
            <a:r>
              <a:rPr lang="en-US" altLang="zh-TW" dirty="0" err="1"/>
              <a:t>as_cmap</a:t>
            </a:r>
            <a:r>
              <a:rPr lang="en-US" altLang="zh-TW" dirty="0"/>
              <a:t>=True)  </a:t>
            </a:r>
            <a:endParaRPr lang="zh-TW" altLang="zh-TW" dirty="0"/>
          </a:p>
          <a:p>
            <a:pPr marL="0" indent="0">
              <a:buNone/>
            </a:pPr>
            <a:r>
              <a:rPr lang="en-US" altLang="zh-TW" dirty="0" err="1"/>
              <a:t>sns.heatmap</a:t>
            </a:r>
            <a:r>
              <a:rPr lang="en-US" altLang="zh-TW" dirty="0"/>
              <a:t>(</a:t>
            </a:r>
            <a:r>
              <a:rPr lang="en-US" altLang="zh-TW" dirty="0" err="1"/>
              <a:t>corr</a:t>
            </a:r>
            <a:r>
              <a:rPr lang="en-US" altLang="zh-TW" dirty="0"/>
              <a:t>, mask=mask, </a:t>
            </a:r>
            <a:r>
              <a:rPr lang="en-US" altLang="zh-TW" dirty="0" err="1"/>
              <a:t>cmap</a:t>
            </a:r>
            <a:r>
              <a:rPr lang="en-US" altLang="zh-TW" dirty="0"/>
              <a:t>=</a:t>
            </a:r>
            <a:r>
              <a:rPr lang="en-US" altLang="zh-TW" dirty="0" err="1"/>
              <a:t>cmap</a:t>
            </a:r>
            <a:r>
              <a:rPr lang="en-US" altLang="zh-TW" dirty="0"/>
              <a:t>, </a:t>
            </a:r>
            <a:r>
              <a:rPr lang="en-US" altLang="zh-TW" dirty="0" err="1"/>
              <a:t>vmax</a:t>
            </a:r>
            <a:r>
              <a:rPr lang="en-US" altLang="zh-TW" dirty="0"/>
              <a:t>=.3, center=0,  </a:t>
            </a:r>
            <a:endParaRPr lang="zh-TW" altLang="zh-TW" dirty="0"/>
          </a:p>
          <a:p>
            <a:pPr marL="0" indent="0">
              <a:buNone/>
            </a:pPr>
            <a:r>
              <a:rPr lang="en-US" altLang="zh-TW" dirty="0"/>
              <a:t>            square=True, linewidths=.5, </a:t>
            </a:r>
            <a:r>
              <a:rPr lang="en-US" altLang="zh-TW" dirty="0" err="1"/>
              <a:t>cbar_kws</a:t>
            </a:r>
            <a:r>
              <a:rPr lang="en-US" altLang="zh-TW" dirty="0"/>
              <a:t>={"shrink": .5})  </a:t>
            </a:r>
            <a:endParaRPr lang="zh-TW" altLang="zh-TW" dirty="0"/>
          </a:p>
        </p:txBody>
      </p:sp>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26</a:t>
            </a:fld>
            <a:endParaRPr lang="zh-TW" altLang="en-US"/>
          </a:p>
        </p:txBody>
      </p:sp>
    </p:spTree>
    <p:extLst>
      <p:ext uri="{BB962C8B-B14F-4D97-AF65-F5344CB8AC3E}">
        <p14:creationId xmlns:p14="http://schemas.microsoft.com/office/powerpoint/2010/main" val="2709660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A297E3-BCF6-F44D-9D5D-A6DEAC17D7BD}"/>
              </a:ext>
            </a:extLst>
          </p:cNvPr>
          <p:cNvSpPr>
            <a:spLocks noGrp="1"/>
          </p:cNvSpPr>
          <p:nvPr>
            <p:ph type="title"/>
          </p:nvPr>
        </p:nvSpPr>
        <p:spPr>
          <a:xfrm>
            <a:off x="838200" y="2766218"/>
            <a:ext cx="10515600" cy="1325563"/>
          </a:xfrm>
        </p:spPr>
        <p:txBody>
          <a:bodyPr>
            <a:normAutofit/>
          </a:bodyPr>
          <a:lstStyle/>
          <a:p>
            <a:pPr algn="ctr"/>
            <a:r>
              <a:rPr lang="zh-TW" altLang="en-US" sz="6600" b="1" dirty="0">
                <a:latin typeface="Microsoft JhengHei" panose="020B0604030504040204" pitchFamily="34" charset="-120"/>
                <a:ea typeface="Microsoft JhengHei" panose="020B0604030504040204" pitchFamily="34" charset="-120"/>
              </a:rPr>
              <a:t>訓練與</a:t>
            </a:r>
            <a:r>
              <a:rPr lang="zh-TW" altLang="zh-TW" sz="6600" b="1" dirty="0">
                <a:latin typeface="Microsoft JhengHei" panose="020B0604030504040204" pitchFamily="34" charset="-120"/>
                <a:ea typeface="Microsoft JhengHei" panose="020B0604030504040204" pitchFamily="34" charset="-120"/>
              </a:rPr>
              <a:t>預測</a:t>
            </a:r>
            <a:endParaRPr lang="zh-TW" altLang="en-US" sz="6600" b="1" dirty="0">
              <a:latin typeface="Microsoft JhengHei" panose="020B0604030504040204" pitchFamily="34" charset="-120"/>
              <a:ea typeface="Microsoft JhengHei" panose="020B0604030504040204" pitchFamily="34" charset="-120"/>
            </a:endParaRPr>
          </a:p>
        </p:txBody>
      </p:sp>
      <p:sp>
        <p:nvSpPr>
          <p:cNvPr id="4" name="日期版面配置區 3">
            <a:extLst>
              <a:ext uri="{FF2B5EF4-FFF2-40B4-BE49-F238E27FC236}">
                <a16:creationId xmlns:a16="http://schemas.microsoft.com/office/drawing/2014/main" id="{A925E9B8-89FF-D744-9B03-A9B179BC5215}"/>
              </a:ext>
            </a:extLst>
          </p:cNvPr>
          <p:cNvSpPr>
            <a:spLocks noGrp="1"/>
          </p:cNvSpPr>
          <p:nvPr>
            <p:ph type="dt" sz="half" idx="10"/>
          </p:nvPr>
        </p:nvSpPr>
        <p:spPr/>
        <p:txBody>
          <a:bodyPr/>
          <a:lstStyle/>
          <a:p>
            <a:r>
              <a:rPr lang="en-US" altLang="zh-TW"/>
              <a:t>Big Data Analytics, Fall 2020</a:t>
            </a:r>
            <a:endParaRPr lang="zh-TW" altLang="en-US"/>
          </a:p>
        </p:txBody>
      </p:sp>
      <p:sp>
        <p:nvSpPr>
          <p:cNvPr id="6" name="投影片編號版面配置區 5">
            <a:extLst>
              <a:ext uri="{FF2B5EF4-FFF2-40B4-BE49-F238E27FC236}">
                <a16:creationId xmlns:a16="http://schemas.microsoft.com/office/drawing/2014/main" id="{70EC0F39-B9C0-404C-BE40-A0C0478594FE}"/>
              </a:ext>
            </a:extLst>
          </p:cNvPr>
          <p:cNvSpPr>
            <a:spLocks noGrp="1"/>
          </p:cNvSpPr>
          <p:nvPr>
            <p:ph type="sldNum" sz="quarter" idx="12"/>
          </p:nvPr>
        </p:nvSpPr>
        <p:spPr/>
        <p:txBody>
          <a:bodyPr/>
          <a:lstStyle/>
          <a:p>
            <a:fld id="{BE8C9813-28B9-4DC9-9ABA-436951F7BB5A}" type="slidenum">
              <a:rPr lang="zh-TW" altLang="en-US" smtClean="0"/>
              <a:t>27</a:t>
            </a:fld>
            <a:endParaRPr lang="zh-TW" altLang="en-US"/>
          </a:p>
        </p:txBody>
      </p:sp>
    </p:spTree>
    <p:extLst>
      <p:ext uri="{BB962C8B-B14F-4D97-AF65-F5344CB8AC3E}">
        <p14:creationId xmlns:p14="http://schemas.microsoft.com/office/powerpoint/2010/main" val="3726508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C83B8-2D20-6B4F-BB14-C7230C77E758}"/>
              </a:ext>
            </a:extLst>
          </p:cNvPr>
          <p:cNvSpPr>
            <a:spLocks noGrp="1"/>
          </p:cNvSpPr>
          <p:nvPr>
            <p:ph type="title"/>
          </p:nvPr>
        </p:nvSpPr>
        <p:spPr/>
        <p:txBody>
          <a:bodyPr>
            <a:normAutofit/>
          </a:bodyPr>
          <a:lstStyle/>
          <a:p>
            <a:r>
              <a:rPr lang="zh-TW" altLang="zh-TW" sz="3600" b="1" dirty="0">
                <a:latin typeface="Microsoft JhengHei" panose="020B0604030504040204" pitchFamily="34" charset="-120"/>
                <a:ea typeface="Microsoft JhengHei" panose="020B0604030504040204" pitchFamily="34" charset="-120"/>
              </a:rPr>
              <a:t>找出預測準確度最高的分類器</a:t>
            </a:r>
            <a:endParaRPr kumimoji="1" lang="zh-CN" altLang="en-US" sz="2800" dirty="0">
              <a:latin typeface="Microsoft JhengHei" panose="020B0604030504040204" pitchFamily="34" charset="-120"/>
              <a:ea typeface="Microsoft JhengHei" panose="020B0604030504040204" pitchFamily="34" charset="-120"/>
            </a:endParaRPr>
          </a:p>
        </p:txBody>
      </p:sp>
      <p:sp>
        <p:nvSpPr>
          <p:cNvPr id="4" name="日期占位符 3">
            <a:extLst>
              <a:ext uri="{FF2B5EF4-FFF2-40B4-BE49-F238E27FC236}">
                <a16:creationId xmlns:a16="http://schemas.microsoft.com/office/drawing/2014/main" id="{C0102231-DEE4-4D41-A8EC-DFE5F6A59E85}"/>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33D21246-393E-9549-9682-5BB4E9D7DC13}"/>
              </a:ext>
            </a:extLst>
          </p:cNvPr>
          <p:cNvSpPr>
            <a:spLocks noGrp="1"/>
          </p:cNvSpPr>
          <p:nvPr>
            <p:ph type="sldNum" sz="quarter" idx="12"/>
          </p:nvPr>
        </p:nvSpPr>
        <p:spPr/>
        <p:txBody>
          <a:bodyPr/>
          <a:lstStyle/>
          <a:p>
            <a:fld id="{BE8C9813-28B9-4DC9-9ABA-436951F7BB5A}" type="slidenum">
              <a:rPr lang="zh-TW" altLang="en-US" smtClean="0"/>
              <a:t>28</a:t>
            </a:fld>
            <a:endParaRPr lang="zh-TW" altLang="en-US"/>
          </a:p>
        </p:txBody>
      </p:sp>
      <p:sp>
        <p:nvSpPr>
          <p:cNvPr id="8" name="文字方塊 7">
            <a:extLst>
              <a:ext uri="{FF2B5EF4-FFF2-40B4-BE49-F238E27FC236}">
                <a16:creationId xmlns:a16="http://schemas.microsoft.com/office/drawing/2014/main" id="{E0E4D684-E723-A146-A31B-8C3DE1EAF3E9}"/>
              </a:ext>
            </a:extLst>
          </p:cNvPr>
          <p:cNvSpPr txBox="1"/>
          <p:nvPr/>
        </p:nvSpPr>
        <p:spPr>
          <a:xfrm>
            <a:off x="1275104" y="1392364"/>
            <a:ext cx="9641791" cy="4832092"/>
          </a:xfrm>
          <a:prstGeom prst="rect">
            <a:avLst/>
          </a:prstGeom>
          <a:noFill/>
        </p:spPr>
        <p:txBody>
          <a:bodyPr wrap="square" rtlCol="0">
            <a:spAutoFit/>
          </a:bodyPr>
          <a:lstStyle/>
          <a:p>
            <a:r>
              <a:rPr lang="en-US" altLang="zh-TW" sz="1400" dirty="0"/>
              <a:t>keys = []</a:t>
            </a:r>
          </a:p>
          <a:p>
            <a:r>
              <a:rPr lang="en-US" altLang="zh-TW" sz="1400" dirty="0"/>
              <a:t>scores = []</a:t>
            </a:r>
          </a:p>
          <a:p>
            <a:r>
              <a:rPr lang="en-US" altLang="zh-TW" sz="1400" dirty="0"/>
              <a:t>models = {'Logistic Regression': </a:t>
            </a:r>
            <a:r>
              <a:rPr lang="en-US" altLang="zh-TW" sz="1400" dirty="0" err="1"/>
              <a:t>LogisticRegression</a:t>
            </a:r>
            <a:r>
              <a:rPr lang="en-US" altLang="zh-TW" sz="1400" dirty="0"/>
              <a:t>(</a:t>
            </a:r>
            <a:r>
              <a:rPr lang="en-US" altLang="zh-TW" sz="1400" dirty="0" err="1"/>
              <a:t>max_iter</a:t>
            </a:r>
            <a:r>
              <a:rPr lang="en-US" altLang="zh-TW" sz="1400" dirty="0"/>
              <a:t>=3000), 'Decision Tree': </a:t>
            </a:r>
            <a:r>
              <a:rPr lang="en-US" altLang="zh-TW" sz="1400" dirty="0" err="1"/>
              <a:t>DecisionTreeClassifier</a:t>
            </a:r>
            <a:r>
              <a:rPr lang="en-US" altLang="zh-TW" sz="1400" dirty="0"/>
              <a:t>(),</a:t>
            </a:r>
          </a:p>
          <a:p>
            <a:r>
              <a:rPr lang="en-US" altLang="zh-TW" sz="1400" dirty="0"/>
              <a:t>          'Random Forest': </a:t>
            </a:r>
            <a:r>
              <a:rPr lang="en-US" altLang="zh-TW" sz="1400" dirty="0" err="1"/>
              <a:t>RandomForestClassifier</a:t>
            </a:r>
            <a:r>
              <a:rPr lang="en-US" altLang="zh-TW" sz="1400" dirty="0"/>
              <a:t>(</a:t>
            </a:r>
            <a:r>
              <a:rPr lang="en-US" altLang="zh-TW" sz="1400" dirty="0" err="1"/>
              <a:t>n_estimators</a:t>
            </a:r>
            <a:r>
              <a:rPr lang="en-US" altLang="zh-TW" sz="1400" dirty="0"/>
              <a:t>=300, </a:t>
            </a:r>
            <a:r>
              <a:rPr lang="en-US" altLang="zh-TW" sz="1400" dirty="0" err="1"/>
              <a:t>random_state</a:t>
            </a:r>
            <a:r>
              <a:rPr lang="en-US" altLang="zh-TW" sz="1400" dirty="0"/>
              <a:t>=52),'</a:t>
            </a:r>
            <a:r>
              <a:rPr lang="en-US" altLang="zh-TW" sz="1400" dirty="0" err="1"/>
              <a:t>Perceptron':Perceptron</a:t>
            </a:r>
            <a:r>
              <a:rPr lang="en-US" altLang="zh-TW" sz="1400" dirty="0"/>
              <a:t>(eta0=0.1, </a:t>
            </a:r>
            <a:r>
              <a:rPr lang="en-US" altLang="zh-TW" sz="1400" dirty="0" err="1"/>
              <a:t>random_state</a:t>
            </a:r>
            <a:r>
              <a:rPr lang="en-US" altLang="zh-TW" sz="1400" dirty="0"/>
              <a:t>=15),'RBF':rbf_</a:t>
            </a:r>
            <a:r>
              <a:rPr lang="en-US" altLang="zh-TW" sz="1400" dirty="0" err="1"/>
              <a:t>clf</a:t>
            </a:r>
            <a:r>
              <a:rPr lang="en-US" altLang="zh-TW" sz="1400" dirty="0"/>
              <a:t>,'Linear':</a:t>
            </a:r>
            <a:r>
              <a:rPr lang="en-US" altLang="zh-TW" sz="1400" dirty="0" err="1"/>
              <a:t>lin_clf</a:t>
            </a:r>
            <a:r>
              <a:rPr lang="en-US" altLang="zh-TW" sz="1400" dirty="0"/>
              <a:t>,</a:t>
            </a:r>
          </a:p>
          <a:p>
            <a:r>
              <a:rPr lang="en-US" altLang="zh-TW" sz="1400" dirty="0"/>
              <a:t>         'Polynomial':poly_</a:t>
            </a:r>
            <a:r>
              <a:rPr lang="en-US" altLang="zh-TW" sz="1400" dirty="0" err="1"/>
              <a:t>clf</a:t>
            </a:r>
            <a:r>
              <a:rPr lang="en-US" altLang="zh-TW" sz="1400" dirty="0"/>
              <a:t>,'Sigmoid':</a:t>
            </a:r>
            <a:r>
              <a:rPr lang="en-US" altLang="zh-TW" sz="1400" dirty="0" err="1"/>
              <a:t>sig_clf</a:t>
            </a:r>
            <a:r>
              <a:rPr lang="en-US" altLang="zh-TW" sz="1400" dirty="0"/>
              <a:t>}</a:t>
            </a:r>
          </a:p>
          <a:p>
            <a:endParaRPr lang="en-US" altLang="zh-TW" sz="1400" dirty="0"/>
          </a:p>
          <a:p>
            <a:r>
              <a:rPr lang="en-US" altLang="zh-TW" sz="1400" dirty="0"/>
              <a:t>for </a:t>
            </a:r>
            <a:r>
              <a:rPr lang="en-US" altLang="zh-TW" sz="1400" dirty="0" err="1"/>
              <a:t>k,v</a:t>
            </a:r>
            <a:r>
              <a:rPr lang="en-US" altLang="zh-TW" sz="1400" dirty="0"/>
              <a:t> in </a:t>
            </a:r>
            <a:r>
              <a:rPr lang="en-US" altLang="zh-TW" sz="1400" dirty="0" err="1"/>
              <a:t>models.items</a:t>
            </a:r>
            <a:r>
              <a:rPr lang="en-US" altLang="zh-TW" sz="1400" dirty="0"/>
              <a:t>():</a:t>
            </a:r>
          </a:p>
          <a:p>
            <a:r>
              <a:rPr lang="en-US" altLang="zh-TW" sz="1400" dirty="0"/>
              <a:t>    mod = v</a:t>
            </a:r>
          </a:p>
          <a:p>
            <a:r>
              <a:rPr lang="en-US" altLang="zh-TW" sz="1400" dirty="0"/>
              <a:t>    </a:t>
            </a:r>
            <a:r>
              <a:rPr lang="en-US" altLang="zh-TW" sz="1400" dirty="0" err="1"/>
              <a:t>mod.fit</a:t>
            </a:r>
            <a:r>
              <a:rPr lang="en-US" altLang="zh-TW" sz="1400" dirty="0"/>
              <a:t>(</a:t>
            </a:r>
            <a:r>
              <a:rPr lang="en-US" altLang="zh-TW" sz="1400" dirty="0" err="1"/>
              <a:t>X_train</a:t>
            </a:r>
            <a:r>
              <a:rPr lang="en-US" altLang="zh-TW" sz="1400" dirty="0"/>
              <a:t>, </a:t>
            </a:r>
            <a:r>
              <a:rPr lang="en-US" altLang="zh-TW" sz="1400" dirty="0" err="1"/>
              <a:t>y_train</a:t>
            </a:r>
            <a:r>
              <a:rPr lang="en-US" altLang="zh-TW" sz="1400" dirty="0"/>
              <a:t>)</a:t>
            </a:r>
          </a:p>
          <a:p>
            <a:r>
              <a:rPr lang="en-US" altLang="zh-TW" sz="1400" dirty="0"/>
              <a:t>    </a:t>
            </a:r>
            <a:r>
              <a:rPr lang="en-US" altLang="zh-TW" sz="1400" dirty="0" err="1"/>
              <a:t>pred</a:t>
            </a:r>
            <a:r>
              <a:rPr lang="en-US" altLang="zh-TW" sz="1400" dirty="0"/>
              <a:t> = </a:t>
            </a:r>
            <a:r>
              <a:rPr lang="en-US" altLang="zh-TW" sz="1400" dirty="0" err="1"/>
              <a:t>mod.predict</a:t>
            </a:r>
            <a:r>
              <a:rPr lang="en-US" altLang="zh-TW" sz="1400" dirty="0"/>
              <a:t>(</a:t>
            </a:r>
            <a:r>
              <a:rPr lang="en-US" altLang="zh-TW" sz="1400" dirty="0" err="1"/>
              <a:t>X_test</a:t>
            </a:r>
            <a:r>
              <a:rPr lang="en-US" altLang="zh-TW" sz="1400" dirty="0"/>
              <a:t>)</a:t>
            </a:r>
          </a:p>
          <a:p>
            <a:r>
              <a:rPr lang="en-US" altLang="zh-TW" sz="1400" dirty="0"/>
              <a:t>    print('Results for: ' + str(k) + '\n')</a:t>
            </a:r>
          </a:p>
          <a:p>
            <a:r>
              <a:rPr lang="en-US" altLang="zh-TW" sz="1400" dirty="0"/>
              <a:t>    print(</a:t>
            </a:r>
            <a:r>
              <a:rPr lang="en-US" altLang="zh-TW" sz="1400" dirty="0" err="1"/>
              <a:t>confusion_matrix</a:t>
            </a:r>
            <a:r>
              <a:rPr lang="en-US" altLang="zh-TW" sz="1400" dirty="0"/>
              <a:t>(</a:t>
            </a:r>
            <a:r>
              <a:rPr lang="en-US" altLang="zh-TW" sz="1400" dirty="0" err="1"/>
              <a:t>y_test</a:t>
            </a:r>
            <a:r>
              <a:rPr lang="en-US" altLang="zh-TW" sz="1400" dirty="0"/>
              <a:t>, </a:t>
            </a:r>
            <a:r>
              <a:rPr lang="en-US" altLang="zh-TW" sz="1400" dirty="0" err="1"/>
              <a:t>pred</a:t>
            </a:r>
            <a:r>
              <a:rPr lang="en-US" altLang="zh-TW" sz="1400" dirty="0"/>
              <a:t>))</a:t>
            </a:r>
          </a:p>
          <a:p>
            <a:r>
              <a:rPr lang="en-US" altLang="zh-TW" sz="1400" dirty="0"/>
              <a:t>    print(</a:t>
            </a:r>
            <a:r>
              <a:rPr lang="en-US" altLang="zh-TW" sz="1400" dirty="0" err="1"/>
              <a:t>classification_report</a:t>
            </a:r>
            <a:r>
              <a:rPr lang="en-US" altLang="zh-TW" sz="1400" dirty="0"/>
              <a:t>(</a:t>
            </a:r>
            <a:r>
              <a:rPr lang="en-US" altLang="zh-TW" sz="1400" dirty="0" err="1"/>
              <a:t>y_test</a:t>
            </a:r>
            <a:r>
              <a:rPr lang="en-US" altLang="zh-TW" sz="1400" dirty="0"/>
              <a:t>, </a:t>
            </a:r>
            <a:r>
              <a:rPr lang="en-US" altLang="zh-TW" sz="1400" dirty="0" err="1"/>
              <a:t>pred</a:t>
            </a:r>
            <a:r>
              <a:rPr lang="en-US" altLang="zh-TW" sz="1400" dirty="0"/>
              <a:t>))</a:t>
            </a:r>
          </a:p>
          <a:p>
            <a:r>
              <a:rPr lang="en-US" altLang="zh-TW" sz="1400" dirty="0"/>
              <a:t>    acc = </a:t>
            </a:r>
            <a:r>
              <a:rPr lang="en-US" altLang="zh-TW" sz="1400" dirty="0" err="1"/>
              <a:t>accuracy_score</a:t>
            </a:r>
            <a:r>
              <a:rPr lang="en-US" altLang="zh-TW" sz="1400" dirty="0"/>
              <a:t>(</a:t>
            </a:r>
            <a:r>
              <a:rPr lang="en-US" altLang="zh-TW" sz="1400" dirty="0" err="1"/>
              <a:t>y_test</a:t>
            </a:r>
            <a:r>
              <a:rPr lang="en-US" altLang="zh-TW" sz="1400" dirty="0"/>
              <a:t>, </a:t>
            </a:r>
            <a:r>
              <a:rPr lang="en-US" altLang="zh-TW" sz="1400" dirty="0" err="1"/>
              <a:t>pred</a:t>
            </a:r>
            <a:r>
              <a:rPr lang="en-US" altLang="zh-TW" sz="1400" dirty="0"/>
              <a:t>)</a:t>
            </a:r>
          </a:p>
          <a:p>
            <a:r>
              <a:rPr lang="en-US" altLang="zh-TW" sz="1400" dirty="0"/>
              <a:t>    print("accuracy is "+ str(acc)) </a:t>
            </a:r>
          </a:p>
          <a:p>
            <a:r>
              <a:rPr lang="en-US" altLang="zh-TW" sz="1400" dirty="0"/>
              <a:t>    print('\n' + '\n')</a:t>
            </a:r>
          </a:p>
          <a:p>
            <a:r>
              <a:rPr lang="en-US" altLang="zh-TW" sz="1400" dirty="0"/>
              <a:t>    </a:t>
            </a:r>
            <a:r>
              <a:rPr lang="en-US" altLang="zh-TW" sz="1400" dirty="0" err="1"/>
              <a:t>keys.append</a:t>
            </a:r>
            <a:r>
              <a:rPr lang="en-US" altLang="zh-TW" sz="1400" dirty="0"/>
              <a:t>(k)</a:t>
            </a:r>
          </a:p>
          <a:p>
            <a:r>
              <a:rPr lang="en-US" altLang="zh-TW" sz="1400" dirty="0"/>
              <a:t>    </a:t>
            </a:r>
            <a:r>
              <a:rPr lang="en-US" altLang="zh-TW" sz="1400" dirty="0" err="1"/>
              <a:t>scores.append</a:t>
            </a:r>
            <a:r>
              <a:rPr lang="en-US" altLang="zh-TW" sz="1400" dirty="0"/>
              <a:t>(acc)</a:t>
            </a:r>
          </a:p>
          <a:p>
            <a:r>
              <a:rPr lang="en-US" altLang="zh-TW" sz="1400" dirty="0"/>
              <a:t>    table = </a:t>
            </a:r>
            <a:r>
              <a:rPr lang="en-US" altLang="zh-TW" sz="1400" dirty="0" err="1"/>
              <a:t>pd.DataFrame</a:t>
            </a:r>
            <a:r>
              <a:rPr lang="en-US" altLang="zh-TW" sz="1400" dirty="0"/>
              <a:t>({'</a:t>
            </a:r>
            <a:r>
              <a:rPr lang="en-US" altLang="zh-TW" sz="1400" dirty="0" err="1"/>
              <a:t>model':keys</a:t>
            </a:r>
            <a:r>
              <a:rPr lang="en-US" altLang="zh-TW" sz="1400" dirty="0"/>
              <a:t>, 'accuracy </a:t>
            </a:r>
            <a:r>
              <a:rPr lang="en-US" altLang="zh-TW" sz="1400" dirty="0" err="1"/>
              <a:t>score':scores</a:t>
            </a:r>
            <a:r>
              <a:rPr lang="en-US" altLang="zh-TW" sz="1400" dirty="0"/>
              <a:t>})</a:t>
            </a:r>
          </a:p>
          <a:p>
            <a:endParaRPr lang="en-US" altLang="zh-TW" sz="1400" dirty="0"/>
          </a:p>
          <a:p>
            <a:r>
              <a:rPr lang="en-US" altLang="zh-TW" sz="1400" dirty="0"/>
              <a:t>print(table)</a:t>
            </a:r>
            <a:endParaRPr kumimoji="1" lang="zh-TW" altLang="en-US" sz="1400" dirty="0"/>
          </a:p>
        </p:txBody>
      </p:sp>
    </p:spTree>
    <p:extLst>
      <p:ext uri="{BB962C8B-B14F-4D97-AF65-F5344CB8AC3E}">
        <p14:creationId xmlns:p14="http://schemas.microsoft.com/office/powerpoint/2010/main" val="1836128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C83B8-2D20-6B4F-BB14-C7230C77E758}"/>
              </a:ext>
            </a:extLst>
          </p:cNvPr>
          <p:cNvSpPr>
            <a:spLocks noGrp="1"/>
          </p:cNvSpPr>
          <p:nvPr>
            <p:ph type="title"/>
          </p:nvPr>
        </p:nvSpPr>
        <p:spPr/>
        <p:txBody>
          <a:bodyPr>
            <a:normAutofit/>
          </a:bodyPr>
          <a:lstStyle/>
          <a:p>
            <a:r>
              <a:rPr lang="zh-TW" altLang="zh-TW" sz="3600" b="1" dirty="0">
                <a:latin typeface="Microsoft JhengHei" panose="020B0604030504040204" pitchFamily="34" charset="-120"/>
                <a:ea typeface="Microsoft JhengHei" panose="020B0604030504040204" pitchFamily="34" charset="-120"/>
              </a:rPr>
              <a:t>找出預測準確度最高的分類器</a:t>
            </a:r>
            <a:endParaRPr kumimoji="1" lang="zh-CN" altLang="en-US" sz="2800" dirty="0">
              <a:latin typeface="Microsoft JhengHei" panose="020B0604030504040204" pitchFamily="34" charset="-120"/>
              <a:ea typeface="Microsoft JhengHei" panose="020B0604030504040204" pitchFamily="34" charset="-120"/>
            </a:endParaRPr>
          </a:p>
        </p:txBody>
      </p:sp>
      <p:sp>
        <p:nvSpPr>
          <p:cNvPr id="4" name="日期占位符 3">
            <a:extLst>
              <a:ext uri="{FF2B5EF4-FFF2-40B4-BE49-F238E27FC236}">
                <a16:creationId xmlns:a16="http://schemas.microsoft.com/office/drawing/2014/main" id="{C0102231-DEE4-4D41-A8EC-DFE5F6A59E85}"/>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33D21246-393E-9549-9682-5BB4E9D7DC13}"/>
              </a:ext>
            </a:extLst>
          </p:cNvPr>
          <p:cNvSpPr>
            <a:spLocks noGrp="1"/>
          </p:cNvSpPr>
          <p:nvPr>
            <p:ph type="sldNum" sz="quarter" idx="12"/>
          </p:nvPr>
        </p:nvSpPr>
        <p:spPr/>
        <p:txBody>
          <a:bodyPr/>
          <a:lstStyle/>
          <a:p>
            <a:fld id="{BE8C9813-28B9-4DC9-9ABA-436951F7BB5A}" type="slidenum">
              <a:rPr lang="zh-TW" altLang="en-US" smtClean="0"/>
              <a:t>29</a:t>
            </a:fld>
            <a:endParaRPr lang="zh-TW" altLang="en-US"/>
          </a:p>
        </p:txBody>
      </p:sp>
      <p:sp>
        <p:nvSpPr>
          <p:cNvPr id="3" name="矩形 2">
            <a:extLst>
              <a:ext uri="{FF2B5EF4-FFF2-40B4-BE49-F238E27FC236}">
                <a16:creationId xmlns:a16="http://schemas.microsoft.com/office/drawing/2014/main" id="{41506D62-8A99-7A46-B93B-256CAE520D64}"/>
              </a:ext>
            </a:extLst>
          </p:cNvPr>
          <p:cNvSpPr/>
          <p:nvPr/>
        </p:nvSpPr>
        <p:spPr>
          <a:xfrm>
            <a:off x="6096000" y="2136338"/>
            <a:ext cx="6096000" cy="2585323"/>
          </a:xfrm>
          <a:prstGeom prst="rect">
            <a:avLst/>
          </a:prstGeom>
        </p:spPr>
        <p:txBody>
          <a:bodyPr>
            <a:spAutoFit/>
          </a:bodyPr>
          <a:lstStyle/>
          <a:p>
            <a:r>
              <a:rPr lang="en-GB" altLang="zh-TW" dirty="0">
                <a:solidFill>
                  <a:srgbClr val="000000"/>
                </a:solidFill>
                <a:latin typeface="Consolas" panose="020B0609020204030204" pitchFamily="49" charset="0"/>
              </a:rPr>
              <a:t>       model             accuracy score  </a:t>
            </a:r>
            <a:endParaRPr lang="en-GB" altLang="zh-TW" dirty="0">
              <a:solidFill>
                <a:srgbClr val="5C5C5C"/>
              </a:solidFill>
              <a:latin typeface="Consolas" panose="020B0609020204030204" pitchFamily="49" charset="0"/>
            </a:endParaRPr>
          </a:p>
          <a:p>
            <a:r>
              <a:rPr lang="en-GB" altLang="zh-TW" dirty="0">
                <a:solidFill>
                  <a:srgbClr val="000000"/>
                </a:solidFill>
                <a:latin typeface="Consolas" panose="020B0609020204030204" pitchFamily="49" charset="0"/>
              </a:rPr>
              <a:t>0  Logistic Regression        0.770833  </a:t>
            </a:r>
            <a:endParaRPr lang="en-GB" altLang="zh-TW" dirty="0">
              <a:solidFill>
                <a:srgbClr val="5C5C5C"/>
              </a:solidFill>
              <a:latin typeface="Consolas" panose="020B0609020204030204" pitchFamily="49" charset="0"/>
            </a:endParaRPr>
          </a:p>
          <a:p>
            <a:r>
              <a:rPr lang="en-GB" altLang="zh-TW" dirty="0">
                <a:solidFill>
                  <a:srgbClr val="000000"/>
                </a:solidFill>
                <a:latin typeface="Consolas" panose="020B0609020204030204" pitchFamily="49" charset="0"/>
              </a:rPr>
              <a:t>1        Decision Tree        0.694444  </a:t>
            </a:r>
            <a:endParaRPr lang="en-GB" altLang="zh-TW" dirty="0">
              <a:solidFill>
                <a:srgbClr val="5C5C5C"/>
              </a:solidFill>
              <a:latin typeface="Consolas" panose="020B0609020204030204" pitchFamily="49" charset="0"/>
            </a:endParaRPr>
          </a:p>
          <a:p>
            <a:r>
              <a:rPr lang="en-GB" altLang="zh-TW" dirty="0">
                <a:solidFill>
                  <a:srgbClr val="000000"/>
                </a:solidFill>
                <a:latin typeface="Consolas" panose="020B0609020204030204" pitchFamily="49" charset="0"/>
              </a:rPr>
              <a:t>2        Random Forest        0.833333  </a:t>
            </a:r>
            <a:endParaRPr lang="en-GB" altLang="zh-TW" dirty="0">
              <a:solidFill>
                <a:srgbClr val="5C5C5C"/>
              </a:solidFill>
              <a:latin typeface="Consolas" panose="020B0609020204030204" pitchFamily="49" charset="0"/>
            </a:endParaRPr>
          </a:p>
          <a:p>
            <a:r>
              <a:rPr lang="en-GB" altLang="zh-TW" dirty="0">
                <a:solidFill>
                  <a:srgbClr val="000000"/>
                </a:solidFill>
                <a:latin typeface="Consolas" panose="020B0609020204030204" pitchFamily="49" charset="0"/>
              </a:rPr>
              <a:t>3           Perceptron        0.631944  </a:t>
            </a:r>
            <a:endParaRPr lang="en-GB" altLang="zh-TW" dirty="0">
              <a:solidFill>
                <a:srgbClr val="5C5C5C"/>
              </a:solidFill>
              <a:latin typeface="Consolas" panose="020B0609020204030204" pitchFamily="49" charset="0"/>
            </a:endParaRPr>
          </a:p>
          <a:p>
            <a:r>
              <a:rPr lang="en-GB" altLang="zh-TW" dirty="0">
                <a:solidFill>
                  <a:srgbClr val="000000"/>
                </a:solidFill>
                <a:latin typeface="Consolas" panose="020B0609020204030204" pitchFamily="49" charset="0"/>
              </a:rPr>
              <a:t>4              SVM-RBF        0.819444  </a:t>
            </a:r>
            <a:endParaRPr lang="en-GB" altLang="zh-TW" dirty="0">
              <a:solidFill>
                <a:srgbClr val="5C5C5C"/>
              </a:solidFill>
              <a:latin typeface="Consolas" panose="020B0609020204030204" pitchFamily="49" charset="0"/>
            </a:endParaRPr>
          </a:p>
          <a:p>
            <a:r>
              <a:rPr lang="en-GB" altLang="zh-TW" dirty="0">
                <a:solidFill>
                  <a:srgbClr val="000000"/>
                </a:solidFill>
                <a:latin typeface="Consolas" panose="020B0609020204030204" pitchFamily="49" charset="0"/>
              </a:rPr>
              <a:t>5           SVM-Linear        0.777778  </a:t>
            </a:r>
            <a:endParaRPr lang="en-GB" altLang="zh-TW" dirty="0">
              <a:solidFill>
                <a:srgbClr val="5C5C5C"/>
              </a:solidFill>
              <a:latin typeface="Consolas" panose="020B0609020204030204" pitchFamily="49" charset="0"/>
            </a:endParaRPr>
          </a:p>
          <a:p>
            <a:r>
              <a:rPr lang="en-GB" altLang="zh-TW" dirty="0">
                <a:solidFill>
                  <a:srgbClr val="000000"/>
                </a:solidFill>
                <a:latin typeface="Consolas" panose="020B0609020204030204" pitchFamily="49" charset="0"/>
              </a:rPr>
              <a:t>6       SVM-Polynomial        0.388889  </a:t>
            </a:r>
            <a:endParaRPr lang="en-GB" altLang="zh-TW" dirty="0">
              <a:solidFill>
                <a:srgbClr val="5C5C5C"/>
              </a:solidFill>
              <a:latin typeface="Consolas" panose="020B0609020204030204" pitchFamily="49" charset="0"/>
            </a:endParaRPr>
          </a:p>
          <a:p>
            <a:r>
              <a:rPr lang="en-GB" altLang="zh-TW">
                <a:solidFill>
                  <a:srgbClr val="000000"/>
                </a:solidFill>
                <a:latin typeface="Consolas" panose="020B0609020204030204" pitchFamily="49" charset="0"/>
              </a:rPr>
              <a:t>7          SVM-Sigmoid        </a:t>
            </a:r>
            <a:r>
              <a:rPr lang="en-GB" altLang="zh-TW" dirty="0">
                <a:solidFill>
                  <a:srgbClr val="000000"/>
                </a:solidFill>
                <a:latin typeface="Consolas" panose="020B0609020204030204" pitchFamily="49" charset="0"/>
              </a:rPr>
              <a:t>0.770833  </a:t>
            </a:r>
            <a:endParaRPr lang="en-GB" altLang="zh-TW" b="0" i="0" dirty="0">
              <a:solidFill>
                <a:srgbClr val="5C5C5C"/>
              </a:solidFill>
              <a:effectLst/>
              <a:latin typeface="Consolas" panose="020B0609020204030204" pitchFamily="49" charset="0"/>
            </a:endParaRPr>
          </a:p>
        </p:txBody>
      </p:sp>
      <p:pic>
        <p:nvPicPr>
          <p:cNvPr id="5" name="圖片 4">
            <a:extLst>
              <a:ext uri="{FF2B5EF4-FFF2-40B4-BE49-F238E27FC236}">
                <a16:creationId xmlns:a16="http://schemas.microsoft.com/office/drawing/2014/main" id="{2EC9151B-74A7-494A-BAD3-8D27475DDD6A}"/>
              </a:ext>
            </a:extLst>
          </p:cNvPr>
          <p:cNvPicPr>
            <a:picLocks noChangeAspect="1"/>
          </p:cNvPicPr>
          <p:nvPr/>
        </p:nvPicPr>
        <p:blipFill>
          <a:blip r:embed="rId2"/>
          <a:stretch>
            <a:fillRect/>
          </a:stretch>
        </p:blipFill>
        <p:spPr>
          <a:xfrm>
            <a:off x="175846" y="1604616"/>
            <a:ext cx="5648568" cy="3648765"/>
          </a:xfrm>
          <a:prstGeom prst="rect">
            <a:avLst/>
          </a:prstGeom>
        </p:spPr>
      </p:pic>
      <p:sp>
        <p:nvSpPr>
          <p:cNvPr id="7" name="文字方塊 6">
            <a:extLst>
              <a:ext uri="{FF2B5EF4-FFF2-40B4-BE49-F238E27FC236}">
                <a16:creationId xmlns:a16="http://schemas.microsoft.com/office/drawing/2014/main" id="{3B0BADD1-2A27-3E48-BCF8-9CBDA7CE95C1}"/>
              </a:ext>
            </a:extLst>
          </p:cNvPr>
          <p:cNvSpPr txBox="1"/>
          <p:nvPr/>
        </p:nvSpPr>
        <p:spPr>
          <a:xfrm>
            <a:off x="838200" y="5470561"/>
            <a:ext cx="11332483" cy="1200329"/>
          </a:xfrm>
          <a:prstGeom prst="rect">
            <a:avLst/>
          </a:prstGeom>
          <a:noFill/>
        </p:spPr>
        <p:txBody>
          <a:bodyPr wrap="square" rtlCol="0">
            <a:spAutoFit/>
          </a:bodyPr>
          <a:lstStyle/>
          <a:p>
            <a:r>
              <a:rPr lang="zh-TW" altLang="zh-TW" dirty="0">
                <a:latin typeface="Microsoft JhengHei" panose="020B0604030504040204" pitchFamily="34" charset="-120"/>
                <a:ea typeface="Microsoft JhengHei" panose="020B0604030504040204" pitchFamily="34" charset="-120"/>
              </a:rPr>
              <a:t>如</a:t>
            </a:r>
            <a:r>
              <a:rPr lang="zh-TW" altLang="en-US" dirty="0">
                <a:latin typeface="Microsoft JhengHei" panose="020B0604030504040204" pitchFamily="34" charset="-120"/>
                <a:ea typeface="Microsoft JhengHei" panose="020B0604030504040204" pitchFamily="34" charset="-120"/>
              </a:rPr>
              <a:t>右</a:t>
            </a:r>
            <a:r>
              <a:rPr lang="zh-TW" altLang="zh-TW" dirty="0">
                <a:latin typeface="Microsoft JhengHei" panose="020B0604030504040204" pitchFamily="34" charset="-120"/>
                <a:ea typeface="Microsoft JhengHei" panose="020B0604030504040204" pitchFamily="34" charset="-120"/>
              </a:rPr>
              <a:t>上表可見，</a:t>
            </a:r>
            <a:r>
              <a:rPr lang="en-US" altLang="zh-TW" dirty="0">
                <a:latin typeface="Microsoft JhengHei" panose="020B0604030504040204" pitchFamily="34" charset="-120"/>
                <a:ea typeface="Microsoft JhengHei" panose="020B0604030504040204" pitchFamily="34" charset="-120"/>
              </a:rPr>
              <a:t>Random Forest </a:t>
            </a:r>
            <a:r>
              <a:rPr lang="zh-TW" altLang="zh-TW" dirty="0">
                <a:latin typeface="Microsoft JhengHei" panose="020B0604030504040204" pitchFamily="34" charset="-120"/>
                <a:ea typeface="Microsoft JhengHei" panose="020B0604030504040204" pitchFamily="34" charset="-120"/>
              </a:rPr>
              <a:t>是預測最準確的分類器，準確率高達 </a:t>
            </a:r>
            <a:r>
              <a:rPr lang="en-US" altLang="zh-TW" dirty="0">
                <a:latin typeface="Microsoft JhengHei" panose="020B0604030504040204" pitchFamily="34" charset="-120"/>
                <a:ea typeface="Microsoft JhengHei" panose="020B0604030504040204" pitchFamily="34" charset="-120"/>
              </a:rPr>
              <a:t>83.3%</a:t>
            </a:r>
            <a:r>
              <a:rPr lang="zh-TW" altLang="zh-TW" dirty="0">
                <a:latin typeface="Microsoft JhengHei" panose="020B0604030504040204" pitchFamily="34" charset="-120"/>
                <a:ea typeface="Microsoft JhengHei" panose="020B0604030504040204" pitchFamily="34" charset="-120"/>
              </a:rPr>
              <a:t>。讓我們進一步探討森林中 </a:t>
            </a:r>
            <a:r>
              <a:rPr lang="en-US" altLang="zh-TW" dirty="0">
                <a:latin typeface="Microsoft JhengHei" panose="020B0604030504040204" pitchFamily="34" charset="-120"/>
                <a:ea typeface="Microsoft JhengHei" panose="020B0604030504040204" pitchFamily="34" charset="-120"/>
              </a:rPr>
              <a:t>estimators </a:t>
            </a:r>
            <a:r>
              <a:rPr lang="zh-TW" altLang="zh-TW" dirty="0">
                <a:latin typeface="Microsoft JhengHei" panose="020B0604030504040204" pitchFamily="34" charset="-120"/>
                <a:ea typeface="Microsoft JhengHei" panose="020B0604030504040204" pitchFamily="34" charset="-120"/>
              </a:rPr>
              <a:t>的數量。一個普遍的規則是，當 </a:t>
            </a:r>
            <a:r>
              <a:rPr lang="en-US" altLang="zh-TW" dirty="0">
                <a:latin typeface="Microsoft JhengHei" panose="020B0604030504040204" pitchFamily="34" charset="-120"/>
                <a:ea typeface="Microsoft JhengHei" panose="020B0604030504040204" pitchFamily="34" charset="-120"/>
              </a:rPr>
              <a:t>estimators </a:t>
            </a:r>
            <a:r>
              <a:rPr lang="zh-TW" altLang="zh-TW" dirty="0">
                <a:latin typeface="Microsoft JhengHei" panose="020B0604030504040204" pitchFamily="34" charset="-120"/>
                <a:ea typeface="Microsoft JhengHei" panose="020B0604030504040204" pitchFamily="34" charset="-120"/>
              </a:rPr>
              <a:t>數量增加時，這個分類器表現更好。</a:t>
            </a:r>
          </a:p>
          <a:p>
            <a:r>
              <a:rPr lang="en-US" altLang="zh-TW" dirty="0">
                <a:latin typeface="Microsoft JhengHei" panose="020B0604030504040204" pitchFamily="34" charset="-120"/>
                <a:ea typeface="Microsoft JhengHei" panose="020B0604030504040204" pitchFamily="34" charset="-120"/>
              </a:rPr>
              <a:t> </a:t>
            </a:r>
            <a:endParaRPr lang="zh-TW" altLang="zh-TW" dirty="0">
              <a:latin typeface="Microsoft JhengHei" panose="020B0604030504040204" pitchFamily="34" charset="-120"/>
              <a:ea typeface="Microsoft JhengHei" panose="020B0604030504040204" pitchFamily="34" charset="-120"/>
            </a:endParaRPr>
          </a:p>
          <a:p>
            <a:endParaRPr kumimoji="1" lang="zh-TW"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868141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09501"/>
            <a:ext cx="10515600" cy="1325563"/>
          </a:xfrm>
        </p:spPr>
        <p:txBody>
          <a:bodyPr>
            <a:normAutofit/>
          </a:bodyPr>
          <a:lstStyle/>
          <a:p>
            <a:r>
              <a:rPr lang="zh-TW" altLang="zh-TW" sz="3600" b="1" dirty="0">
                <a:latin typeface="Microsoft JhengHei" panose="020B0604030504040204" pitchFamily="34" charset="-120"/>
                <a:ea typeface="Microsoft JhengHei" panose="020B0604030504040204" pitchFamily="34" charset="-120"/>
              </a:rPr>
              <a:t>資料集</a:t>
            </a:r>
            <a:r>
              <a:rPr lang="zh-CN" altLang="zh-TW" sz="3600" b="1" dirty="0">
                <a:latin typeface="Microsoft JhengHei" panose="020B0604030504040204" pitchFamily="34" charset="-120"/>
                <a:ea typeface="Microsoft JhengHei" panose="020B0604030504040204" pitchFamily="34" charset="-120"/>
              </a:rPr>
              <a:t>栏位</a:t>
            </a:r>
            <a:r>
              <a:rPr lang="zh-TW" altLang="zh-TW" sz="3600" b="1" dirty="0">
                <a:latin typeface="Microsoft JhengHei" panose="020B0604030504040204" pitchFamily="34" charset="-120"/>
                <a:ea typeface="Microsoft JhengHei" panose="020B0604030504040204" pitchFamily="34" charset="-120"/>
              </a:rPr>
              <a:t>介紹：</a:t>
            </a:r>
          </a:p>
        </p:txBody>
      </p:sp>
      <p:sp>
        <p:nvSpPr>
          <p:cNvPr id="3" name="內容版面配置區 2"/>
          <p:cNvSpPr>
            <a:spLocks noGrp="1"/>
          </p:cNvSpPr>
          <p:nvPr>
            <p:ph idx="1"/>
          </p:nvPr>
        </p:nvSpPr>
        <p:spPr>
          <a:xfrm>
            <a:off x="838200" y="1337408"/>
            <a:ext cx="10515600" cy="5018942"/>
          </a:xfrm>
        </p:spPr>
        <p:txBody>
          <a:bodyPr>
            <a:normAutofit fontScale="85000" lnSpcReduction="10000"/>
          </a:bodyPr>
          <a:lstStyle/>
          <a:p>
            <a:pPr marL="342900" lvl="0" indent="-342900">
              <a:lnSpc>
                <a:spcPct val="160000"/>
              </a:lnSpc>
              <a:spcBef>
                <a:spcPts val="0"/>
              </a:spcBef>
              <a:buFont typeface="+mj-lt"/>
              <a:buAutoNum type="arabicPeriod"/>
            </a:pPr>
            <a:r>
              <a:rPr lang="en-US" altLang="zh-TW" sz="1400" dirty="0">
                <a:ea typeface="Microsoft JhengHei" panose="020B0604030504040204" pitchFamily="34" charset="-120"/>
              </a:rPr>
              <a:t>gender-</a:t>
            </a:r>
            <a:r>
              <a:rPr lang="zh-TW" altLang="zh-TW" sz="1400" dirty="0">
                <a:ea typeface="Microsoft JhengHei" panose="020B0604030504040204" pitchFamily="34" charset="-120"/>
              </a:rPr>
              <a:t>学生性别</a:t>
            </a:r>
            <a:r>
              <a:rPr lang="en-US" altLang="zh-TW" sz="1400" dirty="0">
                <a:ea typeface="Microsoft JhengHei" panose="020B0604030504040204" pitchFamily="34" charset="-120"/>
              </a:rPr>
              <a:t>(“M”</a:t>
            </a:r>
            <a:r>
              <a:rPr lang="zh-TW" altLang="zh-TW" sz="1400" dirty="0">
                <a:ea typeface="Microsoft JhengHei" panose="020B0604030504040204" pitchFamily="34" charset="-120"/>
              </a:rPr>
              <a:t>或</a:t>
            </a:r>
            <a:r>
              <a:rPr lang="en-US" altLang="zh-TW" sz="1400" dirty="0">
                <a:ea typeface="Microsoft JhengHei" panose="020B0604030504040204" pitchFamily="34" charset="-120"/>
              </a:rPr>
              <a:t>“FM”)</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a:ea typeface="Microsoft JhengHei" panose="020B0604030504040204" pitchFamily="34" charset="-120"/>
              </a:rPr>
              <a:t>National-</a:t>
            </a:r>
            <a:r>
              <a:rPr lang="zh-TW" altLang="zh-TW" sz="1400" dirty="0">
                <a:ea typeface="Microsoft JhengHei" panose="020B0604030504040204" pitchFamily="34" charset="-120"/>
              </a:rPr>
              <a:t>學生國籍</a:t>
            </a:r>
            <a:r>
              <a:rPr lang="en-US" altLang="zh-TW" sz="1400" dirty="0">
                <a:ea typeface="Microsoft JhengHei" panose="020B0604030504040204" pitchFamily="34" charset="-120"/>
              </a:rPr>
              <a:t>(’ Kuwait’,’ Lebanon’,’ Egypt’,’ </a:t>
            </a:r>
            <a:r>
              <a:rPr lang="en-US" altLang="zh-TW" sz="1400" dirty="0" err="1">
                <a:ea typeface="Microsoft JhengHei" panose="020B0604030504040204" pitchFamily="34" charset="-120"/>
              </a:rPr>
              <a:t>SaudiArabia</a:t>
            </a:r>
            <a:r>
              <a:rPr lang="en-US" altLang="zh-TW" sz="1400" dirty="0">
                <a:ea typeface="Microsoft JhengHei" panose="020B0604030504040204" pitchFamily="34" charset="-120"/>
              </a:rPr>
              <a:t>’,’ USA’,’ Jordan’,’ Venezuela’,’ Iran’,’ Tunis’,’ Morocco’,’ Syria’,’ Palestine’,’ Iraq’,’ </a:t>
            </a:r>
            <a:r>
              <a:rPr lang="en-US" altLang="zh-TW" sz="1400" dirty="0" err="1">
                <a:ea typeface="Microsoft JhengHei" panose="020B0604030504040204" pitchFamily="34" charset="-120"/>
              </a:rPr>
              <a:t>Lybia</a:t>
            </a:r>
            <a:r>
              <a:rPr lang="en-US" altLang="zh-TW" sz="1400" dirty="0">
                <a:ea typeface="Microsoft JhengHei" panose="020B0604030504040204" pitchFamily="34" charset="-120"/>
              </a:rPr>
              <a:t>)</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PlaceofBirth</a:t>
            </a:r>
            <a:r>
              <a:rPr lang="en-US" altLang="zh-TW" sz="1400" dirty="0">
                <a:ea typeface="Microsoft JhengHei" panose="020B0604030504040204" pitchFamily="34" charset="-120"/>
              </a:rPr>
              <a:t>-</a:t>
            </a:r>
            <a:r>
              <a:rPr lang="zh-TW" altLang="zh-TW" sz="1400" dirty="0">
                <a:ea typeface="Microsoft JhengHei" panose="020B0604030504040204" pitchFamily="34" charset="-120"/>
              </a:rPr>
              <a:t>學生出生地</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KuwaIT</a:t>
            </a:r>
            <a:r>
              <a:rPr lang="en-US" altLang="zh-TW" sz="1400" dirty="0">
                <a:ea typeface="Microsoft JhengHei" panose="020B0604030504040204" pitchFamily="34" charset="-120"/>
              </a:rPr>
              <a:t>”</a:t>
            </a:r>
            <a:r>
              <a:rPr lang="zh-TW" altLang="zh-TW" sz="1400" dirty="0">
                <a:ea typeface="Microsoft JhengHei" panose="020B0604030504040204" pitchFamily="34" charset="-120"/>
              </a:rPr>
              <a:t>、</a:t>
            </a:r>
            <a:r>
              <a:rPr lang="en-US" altLang="zh-TW" sz="1400" dirty="0">
                <a:ea typeface="Microsoft JhengHei" panose="020B0604030504040204" pitchFamily="34" charset="-120"/>
              </a:rPr>
              <a:t>“Jordan”</a:t>
            </a:r>
            <a:r>
              <a:rPr lang="zh-TW" altLang="zh-TW" sz="1400" dirty="0">
                <a:ea typeface="Microsoft JhengHei" panose="020B0604030504040204" pitchFamily="34" charset="-120"/>
              </a:rPr>
              <a:t>、</a:t>
            </a:r>
            <a:r>
              <a:rPr lang="en-US" altLang="zh-TW" sz="1400" dirty="0">
                <a:ea typeface="Microsoft JhengHei" panose="020B0604030504040204" pitchFamily="34" charset="-120"/>
              </a:rPr>
              <a:t>“Iraq ”  </a:t>
            </a:r>
            <a:r>
              <a:rPr lang="zh-TW" altLang="zh-TW" sz="1400" dirty="0">
                <a:ea typeface="Microsoft JhengHei" panose="020B0604030504040204" pitchFamily="34" charset="-120"/>
              </a:rPr>
              <a:t>、</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lebanon</a:t>
            </a:r>
            <a:r>
              <a:rPr lang="en-US" altLang="zh-TW" sz="1400" dirty="0">
                <a:ea typeface="Microsoft JhengHei" panose="020B0604030504040204" pitchFamily="34" charset="-120"/>
              </a:rPr>
              <a:t>”</a:t>
            </a:r>
            <a:r>
              <a:rPr lang="zh-TW" altLang="zh-TW" sz="1400" dirty="0">
                <a:ea typeface="Microsoft JhengHei" panose="020B0604030504040204" pitchFamily="34" charset="-120"/>
              </a:rPr>
              <a:t>、</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SaudiArabia</a:t>
            </a:r>
            <a:r>
              <a:rPr lang="en-US" altLang="zh-TW" sz="1400" dirty="0">
                <a:ea typeface="Microsoft JhengHei" panose="020B0604030504040204" pitchFamily="34" charset="-120"/>
              </a:rPr>
              <a:t> ”</a:t>
            </a:r>
            <a:r>
              <a:rPr lang="zh-TW" altLang="zh-TW" sz="1400" dirty="0">
                <a:ea typeface="Microsoft JhengHei" panose="020B0604030504040204" pitchFamily="34" charset="-120"/>
              </a:rPr>
              <a:t>、</a:t>
            </a:r>
            <a:r>
              <a:rPr lang="en-US" altLang="zh-TW" sz="1400" dirty="0">
                <a:ea typeface="Microsoft JhengHei" panose="020B0604030504040204" pitchFamily="34" charset="-120"/>
              </a:rPr>
              <a:t>“USA ”</a:t>
            </a:r>
            <a:r>
              <a:rPr lang="zh-TW" altLang="zh-TW" sz="1400" dirty="0">
                <a:ea typeface="Microsoft JhengHei" panose="020B0604030504040204" pitchFamily="34" charset="-120"/>
              </a:rPr>
              <a:t>、</a:t>
            </a:r>
            <a:r>
              <a:rPr lang="en-US" altLang="zh-TW" sz="1400" dirty="0">
                <a:ea typeface="Microsoft JhengHei" panose="020B0604030504040204" pitchFamily="34" charset="-120"/>
              </a:rPr>
              <a:t>“Palestine”</a:t>
            </a:r>
            <a:r>
              <a:rPr lang="zh-TW" altLang="zh-TW" sz="1400" dirty="0">
                <a:ea typeface="Microsoft JhengHei" panose="020B0604030504040204" pitchFamily="34" charset="-120"/>
              </a:rPr>
              <a:t>、</a:t>
            </a:r>
            <a:r>
              <a:rPr lang="en-US" altLang="zh-TW" sz="1400" dirty="0">
                <a:ea typeface="Microsoft JhengHei" panose="020B0604030504040204" pitchFamily="34" charset="-120"/>
              </a:rPr>
              <a:t>“Egypt”</a:t>
            </a:r>
            <a:r>
              <a:rPr lang="zh-TW" altLang="zh-TW" sz="1400" dirty="0">
                <a:ea typeface="Microsoft JhengHei" panose="020B0604030504040204" pitchFamily="34" charset="-120"/>
              </a:rPr>
              <a:t>、</a:t>
            </a:r>
            <a:r>
              <a:rPr lang="en-US" altLang="zh-TW" sz="1400" dirty="0">
                <a:ea typeface="Microsoft JhengHei" panose="020B0604030504040204" pitchFamily="34" charset="-120"/>
              </a:rPr>
              <a:t>“Tunis”</a:t>
            </a:r>
            <a:r>
              <a:rPr lang="zh-TW" altLang="zh-TW" sz="1400" dirty="0">
                <a:ea typeface="Microsoft JhengHei" panose="020B0604030504040204" pitchFamily="34" charset="-120"/>
              </a:rPr>
              <a:t>、</a:t>
            </a:r>
            <a:r>
              <a:rPr lang="en-US" altLang="zh-TW" sz="1400" dirty="0">
                <a:ea typeface="Microsoft JhengHei" panose="020B0604030504040204" pitchFamily="34" charset="-120"/>
              </a:rPr>
              <a:t>“Iran”</a:t>
            </a:r>
            <a:r>
              <a:rPr lang="zh-TW" altLang="zh-TW" sz="1400" dirty="0">
                <a:ea typeface="Microsoft JhengHei" panose="020B0604030504040204" pitchFamily="34" charset="-120"/>
              </a:rPr>
              <a:t>、</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Lybia</a:t>
            </a:r>
            <a:r>
              <a:rPr lang="en-US" altLang="zh-TW" sz="1400" dirty="0">
                <a:ea typeface="Microsoft JhengHei" panose="020B0604030504040204" pitchFamily="34" charset="-120"/>
              </a:rPr>
              <a:t> ”</a:t>
            </a:r>
            <a:r>
              <a:rPr lang="zh-TW" altLang="zh-TW" sz="1400" dirty="0">
                <a:ea typeface="Microsoft JhengHei" panose="020B0604030504040204" pitchFamily="34" charset="-120"/>
              </a:rPr>
              <a:t>、</a:t>
            </a:r>
            <a:r>
              <a:rPr lang="en-US" altLang="zh-TW" sz="1400" dirty="0">
                <a:ea typeface="Microsoft JhengHei" panose="020B0604030504040204" pitchFamily="34" charset="-120"/>
              </a:rPr>
              <a:t>“Syria ”</a:t>
            </a:r>
            <a:r>
              <a:rPr lang="zh-TW" altLang="zh-TW" sz="1400" dirty="0">
                <a:ea typeface="Microsoft JhengHei" panose="020B0604030504040204" pitchFamily="34" charset="-120"/>
              </a:rPr>
              <a:t>、</a:t>
            </a:r>
            <a:r>
              <a:rPr lang="en-US" altLang="zh-TW" sz="1400" dirty="0">
                <a:ea typeface="Microsoft JhengHei" panose="020B0604030504040204" pitchFamily="34" charset="-120"/>
              </a:rPr>
              <a:t>“Morocco”</a:t>
            </a:r>
            <a:r>
              <a:rPr lang="zh-TW" altLang="zh-TW" sz="1400" dirty="0">
                <a:ea typeface="Microsoft JhengHei" panose="020B0604030504040204" pitchFamily="34" charset="-120"/>
              </a:rPr>
              <a:t>、</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venzuela</a:t>
            </a:r>
            <a:r>
              <a:rPr lang="en-US" altLang="zh-TW" sz="1400" dirty="0">
                <a:ea typeface="Microsoft JhengHei" panose="020B0604030504040204" pitchFamily="34" charset="-120"/>
              </a:rPr>
              <a:t>”)</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StageID</a:t>
            </a:r>
            <a:r>
              <a:rPr lang="en-US" altLang="zh-TW" sz="1400" dirty="0">
                <a:ea typeface="Microsoft JhengHei" panose="020B0604030504040204" pitchFamily="34" charset="-120"/>
              </a:rPr>
              <a:t>-</a:t>
            </a:r>
            <a:r>
              <a:rPr lang="zh-TW" altLang="zh-TW" sz="1400" dirty="0">
                <a:ea typeface="Microsoft JhengHei" panose="020B0604030504040204" pitchFamily="34" charset="-120"/>
              </a:rPr>
              <a:t>學生所屬教育級別</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lowerlevel</a:t>
            </a:r>
            <a:r>
              <a:rPr lang="en-US" altLang="zh-TW" sz="1400" dirty="0">
                <a:ea typeface="Microsoft JhengHei" panose="020B0604030504040204" pitchFamily="34" charset="-120"/>
              </a:rPr>
              <a:t>”</a:t>
            </a:r>
            <a:r>
              <a:rPr lang="zh-TW" altLang="zh-TW" sz="1400" dirty="0">
                <a:ea typeface="Microsoft JhengHei" panose="020B0604030504040204" pitchFamily="34" charset="-120"/>
              </a:rPr>
              <a:t>、</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MiddleSchool</a:t>
            </a:r>
            <a:r>
              <a:rPr lang="en-US" altLang="zh-TW" sz="1400" dirty="0">
                <a:ea typeface="Microsoft JhengHei" panose="020B0604030504040204" pitchFamily="34" charset="-120"/>
              </a:rPr>
              <a:t> ”</a:t>
            </a:r>
            <a:r>
              <a:rPr lang="zh-TW" altLang="zh-TW" sz="1400" dirty="0">
                <a:ea typeface="Microsoft JhengHei" panose="020B0604030504040204" pitchFamily="34" charset="-120"/>
              </a:rPr>
              <a:t>、</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HighSchool</a:t>
            </a:r>
            <a:r>
              <a:rPr lang="en-US" altLang="zh-TW" sz="1400" dirty="0">
                <a:ea typeface="Microsoft JhengHei" panose="020B0604030504040204" pitchFamily="34" charset="-120"/>
              </a:rPr>
              <a:t>”)</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GradeID</a:t>
            </a:r>
            <a:r>
              <a:rPr lang="en-US" altLang="zh-TW" sz="1400" dirty="0">
                <a:ea typeface="Microsoft JhengHei" panose="020B0604030504040204" pitchFamily="34" charset="-120"/>
              </a:rPr>
              <a:t>-</a:t>
            </a:r>
            <a:r>
              <a:rPr lang="zh-TW" altLang="zh-TW" sz="1400" dirty="0">
                <a:ea typeface="Microsoft JhengHei" panose="020B0604030504040204" pitchFamily="34" charset="-120"/>
              </a:rPr>
              <a:t>年級</a:t>
            </a:r>
            <a:r>
              <a:rPr lang="en-US" altLang="zh-TW" sz="1400" dirty="0">
                <a:ea typeface="Microsoft JhengHei" panose="020B0604030504040204" pitchFamily="34" charset="-120"/>
              </a:rPr>
              <a:t>(“G-01”</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“G-02”</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“G-03”</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“G-04”</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“G-05”</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“G-06”</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“G-07”</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“G-08”</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“G-09”</a:t>
            </a:r>
            <a:r>
              <a:rPr lang="zh-TW" altLang="zh-TW" sz="1400" dirty="0">
                <a:ea typeface="Microsoft JhengHei" panose="020B0604030504040204" pitchFamily="34" charset="-120"/>
              </a:rPr>
              <a:t>、</a:t>
            </a:r>
            <a:r>
              <a:rPr lang="en-US" altLang="zh-TW" sz="1400" dirty="0">
                <a:ea typeface="Microsoft JhengHei" panose="020B0604030504040204" pitchFamily="34" charset="-120"/>
              </a:rPr>
              <a:t>“G-10”</a:t>
            </a:r>
            <a:r>
              <a:rPr lang="zh-TW" altLang="zh-TW" sz="1400" dirty="0">
                <a:ea typeface="Microsoft JhengHei" panose="020B0604030504040204" pitchFamily="34" charset="-120"/>
              </a:rPr>
              <a:t>、</a:t>
            </a:r>
            <a:r>
              <a:rPr lang="en-US" altLang="zh-TW" sz="1400" dirty="0">
                <a:ea typeface="Microsoft JhengHei" panose="020B0604030504040204" pitchFamily="34" charset="-120"/>
              </a:rPr>
              <a:t>“G-11”</a:t>
            </a:r>
            <a:r>
              <a:rPr lang="zh-TW" altLang="zh-TW" sz="1400" dirty="0">
                <a:ea typeface="Microsoft JhengHei" panose="020B0604030504040204" pitchFamily="34" charset="-120"/>
              </a:rPr>
              <a:t>、</a:t>
            </a:r>
            <a:r>
              <a:rPr lang="en-US" altLang="zh-TW" sz="1400" dirty="0">
                <a:ea typeface="Microsoft JhengHei" panose="020B0604030504040204" pitchFamily="34" charset="-120"/>
              </a:rPr>
              <a:t>“G-12”)</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SectionID</a:t>
            </a:r>
            <a:r>
              <a:rPr lang="en-US" altLang="zh-TW" sz="1400" dirty="0">
                <a:ea typeface="Microsoft JhengHei" panose="020B0604030504040204" pitchFamily="34" charset="-120"/>
              </a:rPr>
              <a:t>-</a:t>
            </a:r>
            <a:r>
              <a:rPr lang="zh-TW" altLang="zh-TW" sz="1400" dirty="0">
                <a:ea typeface="Microsoft JhengHei" panose="020B0604030504040204" pitchFamily="34" charset="-120"/>
              </a:rPr>
              <a:t>學生所屬教室</a:t>
            </a:r>
            <a:r>
              <a:rPr lang="en-US" altLang="zh-TW" sz="1400" dirty="0">
                <a:ea typeface="Microsoft JhengHei" panose="020B0604030504040204" pitchFamily="34" charset="-120"/>
              </a:rPr>
              <a:t>(‘A’</a:t>
            </a:r>
            <a:r>
              <a:rPr lang="zh-TW" altLang="zh-TW" sz="1400" dirty="0">
                <a:ea typeface="Microsoft JhengHei" panose="020B0604030504040204" pitchFamily="34" charset="-120"/>
              </a:rPr>
              <a:t>，</a:t>
            </a:r>
            <a:r>
              <a:rPr lang="en-US" altLang="zh-TW" sz="1400" dirty="0">
                <a:ea typeface="Microsoft JhengHei" panose="020B0604030504040204" pitchFamily="34" charset="-120"/>
              </a:rPr>
              <a:t>‘B’</a:t>
            </a:r>
            <a:r>
              <a:rPr lang="zh-TW" altLang="zh-TW" sz="1400" dirty="0">
                <a:ea typeface="Microsoft JhengHei" panose="020B0604030504040204" pitchFamily="34" charset="-120"/>
              </a:rPr>
              <a:t>，</a:t>
            </a:r>
            <a:r>
              <a:rPr lang="en-US" altLang="zh-TW" sz="1400" dirty="0">
                <a:ea typeface="Microsoft JhengHei" panose="020B0604030504040204" pitchFamily="34" charset="-120"/>
              </a:rPr>
              <a:t>‘C’)</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a:ea typeface="Microsoft JhengHei" panose="020B0604030504040204" pitchFamily="34" charset="-120"/>
              </a:rPr>
              <a:t>Topic—</a:t>
            </a:r>
            <a:r>
              <a:rPr lang="zh-TW" altLang="zh-TW" sz="1400" dirty="0">
                <a:ea typeface="Microsoft JhengHei" panose="020B0604030504040204" pitchFamily="34" charset="-120"/>
              </a:rPr>
              <a:t>課程</a:t>
            </a:r>
            <a:r>
              <a:rPr lang="en-US" altLang="zh-TW" sz="1400" dirty="0">
                <a:ea typeface="Microsoft JhengHei" panose="020B0604030504040204" pitchFamily="34" charset="-120"/>
              </a:rPr>
              <a:t>('IT'</a:t>
            </a:r>
            <a:r>
              <a:rPr lang="zh-TW" altLang="zh-TW" sz="1400" dirty="0">
                <a:ea typeface="Microsoft JhengHei" panose="020B0604030504040204" pitchFamily="34" charset="-120"/>
              </a:rPr>
              <a:t>、</a:t>
            </a:r>
            <a:r>
              <a:rPr lang="en-US" altLang="zh-TW" sz="1400" dirty="0">
                <a:ea typeface="Microsoft JhengHei" panose="020B0604030504040204" pitchFamily="34" charset="-120"/>
              </a:rPr>
              <a:t> 'Math'</a:t>
            </a:r>
            <a:r>
              <a:rPr lang="zh-TW" altLang="zh-TW" sz="1400" dirty="0">
                <a:ea typeface="Microsoft JhengHei" panose="020B0604030504040204" pitchFamily="34" charset="-120"/>
              </a:rPr>
              <a:t>、</a:t>
            </a:r>
            <a:r>
              <a:rPr lang="en-US" altLang="zh-TW" sz="1400" dirty="0">
                <a:ea typeface="Microsoft JhengHei" panose="020B0604030504040204" pitchFamily="34" charset="-120"/>
              </a:rPr>
              <a:t> 'Arabic' </a:t>
            </a:r>
            <a:r>
              <a:rPr lang="zh-TW" altLang="zh-TW" sz="1400" dirty="0">
                <a:ea typeface="Microsoft JhengHei" panose="020B0604030504040204" pitchFamily="34" charset="-120"/>
              </a:rPr>
              <a:t>、</a:t>
            </a:r>
            <a:r>
              <a:rPr lang="en-US" altLang="zh-TW" sz="1400" dirty="0">
                <a:ea typeface="Microsoft JhengHei" panose="020B0604030504040204" pitchFamily="34" charset="-120"/>
              </a:rPr>
              <a:t>'Science'</a:t>
            </a:r>
            <a:r>
              <a:rPr lang="zh-TW" altLang="zh-TW" sz="1400" dirty="0">
                <a:ea typeface="Microsoft JhengHei" panose="020B0604030504040204" pitchFamily="34" charset="-120"/>
              </a:rPr>
              <a:t>、</a:t>
            </a:r>
            <a:r>
              <a:rPr lang="en-US" altLang="zh-TW" sz="1400" dirty="0">
                <a:ea typeface="Microsoft JhengHei" panose="020B0604030504040204" pitchFamily="34" charset="-120"/>
              </a:rPr>
              <a:t>'English'</a:t>
            </a:r>
            <a:r>
              <a:rPr lang="zh-TW" altLang="zh-TW" sz="1400" dirty="0">
                <a:ea typeface="Microsoft JhengHei" panose="020B0604030504040204" pitchFamily="34" charset="-120"/>
              </a:rPr>
              <a:t>、</a:t>
            </a:r>
            <a:r>
              <a:rPr lang="en-US" altLang="zh-TW" sz="1400" dirty="0">
                <a:ea typeface="Microsoft JhengHei" panose="020B0604030504040204" pitchFamily="34" charset="-120"/>
              </a:rPr>
              <a:t> 'Quran' </a:t>
            </a:r>
            <a:r>
              <a:rPr lang="zh-TW" altLang="zh-TW" sz="1400" dirty="0">
                <a:ea typeface="Microsoft JhengHei" panose="020B0604030504040204" pitchFamily="34" charset="-120"/>
              </a:rPr>
              <a:t>、</a:t>
            </a:r>
            <a:r>
              <a:rPr lang="en-US" altLang="zh-TW" sz="1400" dirty="0">
                <a:ea typeface="Microsoft JhengHei" panose="020B0604030504040204" pitchFamily="34" charset="-120"/>
              </a:rPr>
              <a:t>'Spanish' </a:t>
            </a:r>
            <a:r>
              <a:rPr lang="zh-TW" altLang="zh-TW" sz="1400" dirty="0">
                <a:ea typeface="Microsoft JhengHei" panose="020B0604030504040204" pitchFamily="34" charset="-120"/>
              </a:rPr>
              <a:t>、</a:t>
            </a:r>
            <a:r>
              <a:rPr lang="en-US" altLang="zh-TW" sz="1400" dirty="0">
                <a:ea typeface="Microsoft JhengHei" panose="020B0604030504040204" pitchFamily="34" charset="-120"/>
              </a:rPr>
              <a:t>'French' </a:t>
            </a:r>
            <a:r>
              <a:rPr lang="zh-TW" altLang="zh-TW" sz="1400" dirty="0">
                <a:ea typeface="Microsoft JhengHei" panose="020B0604030504040204" pitchFamily="34" charset="-120"/>
              </a:rPr>
              <a:t>、</a:t>
            </a:r>
            <a:r>
              <a:rPr lang="en-US" altLang="zh-TW" sz="1400" dirty="0">
                <a:ea typeface="Microsoft JhengHei" panose="020B0604030504040204" pitchFamily="34" charset="-120"/>
              </a:rPr>
              <a:t>'History'</a:t>
            </a:r>
            <a:r>
              <a:rPr lang="zh-TW" altLang="zh-TW" sz="1400" dirty="0">
                <a:ea typeface="Microsoft JhengHei" panose="020B0604030504040204" pitchFamily="34" charset="-120"/>
              </a:rPr>
              <a:t>、</a:t>
            </a:r>
            <a:r>
              <a:rPr lang="en-US" altLang="zh-TW" sz="1400" dirty="0">
                <a:ea typeface="Microsoft JhengHei" panose="020B0604030504040204" pitchFamily="34" charset="-120"/>
              </a:rPr>
              <a:t> 'Biology' 'Chemistry' </a:t>
            </a:r>
            <a:r>
              <a:rPr lang="zh-TW" altLang="zh-TW" sz="1400" dirty="0">
                <a:ea typeface="Microsoft JhengHei" panose="020B0604030504040204" pitchFamily="34" charset="-120"/>
              </a:rPr>
              <a:t>、</a:t>
            </a:r>
            <a:r>
              <a:rPr lang="en-US" altLang="zh-TW" sz="1400" dirty="0">
                <a:ea typeface="Microsoft JhengHei" panose="020B0604030504040204" pitchFamily="34" charset="-120"/>
              </a:rPr>
              <a:t>'Geology')</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a:ea typeface="Microsoft JhengHei" panose="020B0604030504040204" pitchFamily="34" charset="-120"/>
              </a:rPr>
              <a:t>Semester-</a:t>
            </a:r>
            <a:r>
              <a:rPr lang="zh-TW" altLang="zh-TW" sz="1400" dirty="0">
                <a:ea typeface="Microsoft JhengHei" panose="020B0604030504040204" pitchFamily="34" charset="-120"/>
              </a:rPr>
              <a:t>學年</a:t>
            </a:r>
            <a:r>
              <a:rPr lang="en-US" altLang="zh-TW" sz="1400" dirty="0">
                <a:ea typeface="Microsoft JhengHei" panose="020B0604030504040204" pitchFamily="34" charset="-120"/>
              </a:rPr>
              <a:t>(“F”</a:t>
            </a:r>
            <a:r>
              <a:rPr lang="zh-TW" altLang="zh-TW" sz="1400" dirty="0">
                <a:ea typeface="Microsoft JhengHei" panose="020B0604030504040204" pitchFamily="34" charset="-120"/>
              </a:rPr>
              <a:t>、</a:t>
            </a:r>
            <a:r>
              <a:rPr lang="en-US" altLang="zh-TW" sz="1400" dirty="0">
                <a:ea typeface="Microsoft JhengHei" panose="020B0604030504040204" pitchFamily="34" charset="-120"/>
              </a:rPr>
              <a:t>“S”)</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a:ea typeface="Microsoft JhengHei" panose="020B0604030504040204" pitchFamily="34" charset="-120"/>
              </a:rPr>
              <a:t>Relation-</a:t>
            </a:r>
            <a:r>
              <a:rPr lang="zh-TW" altLang="zh-TW" sz="1400" dirty="0">
                <a:ea typeface="Microsoft JhengHei" panose="020B0604030504040204" pitchFamily="34" charset="-120"/>
              </a:rPr>
              <a:t>家長與學生之關係</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mom’,’father</a:t>
            </a:r>
            <a:r>
              <a:rPr lang="en-US" altLang="zh-TW" sz="1400" dirty="0">
                <a:ea typeface="Microsoft JhengHei" panose="020B0604030504040204" pitchFamily="34" charset="-120"/>
              </a:rPr>
              <a:t>’)</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raisedhands</a:t>
            </a:r>
            <a:r>
              <a:rPr lang="en-US" altLang="zh-TW" sz="1400" dirty="0">
                <a:ea typeface="Microsoft JhengHei" panose="020B0604030504040204" pitchFamily="34" charset="-120"/>
              </a:rPr>
              <a:t>-</a:t>
            </a:r>
            <a:r>
              <a:rPr lang="zh-TW" altLang="zh-TW" sz="1400" dirty="0">
                <a:ea typeface="Microsoft JhengHei" panose="020B0604030504040204" pitchFamily="34" charset="-120"/>
              </a:rPr>
              <a:t>學生在課堂上有舉手的次數</a:t>
            </a:r>
            <a:r>
              <a:rPr lang="en-US" altLang="zh-TW" sz="1400" dirty="0">
                <a:ea typeface="Microsoft JhengHei" panose="020B0604030504040204" pitchFamily="34" charset="-120"/>
              </a:rPr>
              <a:t>(</a:t>
            </a:r>
            <a:r>
              <a:rPr lang="zh-TW" altLang="zh-TW" sz="1400" dirty="0">
                <a:ea typeface="Microsoft JhengHei" panose="020B0604030504040204" pitchFamily="34" charset="-120"/>
              </a:rPr>
              <a:t>数字：</a:t>
            </a:r>
            <a:r>
              <a:rPr lang="en-US" altLang="zh-TW" sz="1400" dirty="0">
                <a:ea typeface="Microsoft JhengHei" panose="020B0604030504040204" pitchFamily="34" charset="-120"/>
              </a:rPr>
              <a:t>0-100)</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VisITedResources</a:t>
            </a:r>
            <a:r>
              <a:rPr lang="en-US" altLang="zh-TW" sz="1400" dirty="0">
                <a:ea typeface="Microsoft JhengHei" panose="020B0604030504040204" pitchFamily="34" charset="-120"/>
              </a:rPr>
              <a:t>-</a:t>
            </a:r>
            <a:r>
              <a:rPr lang="zh-TW" altLang="zh-TW" sz="1400" dirty="0">
                <a:ea typeface="Microsoft JhengHei" panose="020B0604030504040204" pitchFamily="34" charset="-120"/>
              </a:rPr>
              <a:t>學生訪問課程內容的次數</a:t>
            </a:r>
            <a:r>
              <a:rPr lang="en-US" altLang="zh-TW" sz="1400" dirty="0">
                <a:ea typeface="Microsoft JhengHei" panose="020B0604030504040204" pitchFamily="34" charset="-120"/>
              </a:rPr>
              <a:t>(</a:t>
            </a:r>
            <a:r>
              <a:rPr lang="zh-TW" altLang="zh-TW" sz="1400" dirty="0">
                <a:ea typeface="Microsoft JhengHei" panose="020B0604030504040204" pitchFamily="34" charset="-120"/>
              </a:rPr>
              <a:t>数字：</a:t>
            </a:r>
            <a:r>
              <a:rPr lang="en-US" altLang="zh-TW" sz="1400" dirty="0">
                <a:ea typeface="Microsoft JhengHei" panose="020B0604030504040204" pitchFamily="34" charset="-120"/>
              </a:rPr>
              <a:t>0-100)</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AnnouncementsView</a:t>
            </a:r>
            <a:r>
              <a:rPr lang="en-US" altLang="zh-TW" sz="1400" dirty="0">
                <a:ea typeface="Microsoft JhengHei" panose="020B0604030504040204" pitchFamily="34" charset="-120"/>
              </a:rPr>
              <a:t>-</a:t>
            </a:r>
            <a:r>
              <a:rPr lang="zh-TW" altLang="zh-TW" sz="1400" dirty="0">
                <a:ea typeface="Microsoft JhengHei" panose="020B0604030504040204" pitchFamily="34" charset="-120"/>
              </a:rPr>
              <a:t>學生檢查新公告的次數</a:t>
            </a:r>
            <a:r>
              <a:rPr lang="en-US" altLang="zh-TW" sz="1400" dirty="0">
                <a:ea typeface="Microsoft JhengHei" panose="020B0604030504040204" pitchFamily="34" charset="-120"/>
              </a:rPr>
              <a:t>(</a:t>
            </a:r>
            <a:r>
              <a:rPr lang="zh-TW" altLang="zh-TW" sz="1400" dirty="0">
                <a:ea typeface="Microsoft JhengHei" panose="020B0604030504040204" pitchFamily="34" charset="-120"/>
              </a:rPr>
              <a:t>数字：</a:t>
            </a:r>
            <a:r>
              <a:rPr lang="en-US" altLang="zh-TW" sz="1400" dirty="0">
                <a:ea typeface="Microsoft JhengHei" panose="020B0604030504040204" pitchFamily="34" charset="-120"/>
              </a:rPr>
              <a:t>0-100)</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a:ea typeface="Microsoft JhengHei" panose="020B0604030504040204" pitchFamily="34" charset="-120"/>
              </a:rPr>
              <a:t>Discussion-</a:t>
            </a:r>
            <a:r>
              <a:rPr lang="zh-TW" altLang="zh-TW" sz="1400" dirty="0">
                <a:ea typeface="Microsoft JhengHei" panose="020B0604030504040204" pitchFamily="34" charset="-120"/>
              </a:rPr>
              <a:t>學生參與討論小組的次數</a:t>
            </a:r>
            <a:r>
              <a:rPr lang="en-US" altLang="zh-TW" sz="1400" dirty="0">
                <a:ea typeface="Microsoft JhengHei" panose="020B0604030504040204" pitchFamily="34" charset="-120"/>
              </a:rPr>
              <a:t>(</a:t>
            </a:r>
            <a:r>
              <a:rPr lang="zh-TW" altLang="zh-TW" sz="1400" dirty="0">
                <a:ea typeface="Microsoft JhengHei" panose="020B0604030504040204" pitchFamily="34" charset="-120"/>
              </a:rPr>
              <a:t>数字：</a:t>
            </a:r>
            <a:r>
              <a:rPr lang="en-US" altLang="zh-TW" sz="1400" dirty="0">
                <a:ea typeface="Microsoft JhengHei" panose="020B0604030504040204" pitchFamily="34" charset="-120"/>
              </a:rPr>
              <a:t>0-100)</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ParentAnsweringSurvey</a:t>
            </a:r>
            <a:r>
              <a:rPr lang="en-US" altLang="zh-TW" sz="1400" dirty="0">
                <a:ea typeface="Microsoft JhengHei" panose="020B0604030504040204" pitchFamily="34" charset="-120"/>
              </a:rPr>
              <a:t>-</a:t>
            </a:r>
            <a:r>
              <a:rPr lang="zh-TW" altLang="zh-TW" sz="1400" dirty="0">
                <a:ea typeface="Microsoft JhengHei" panose="020B0604030504040204" pitchFamily="34" charset="-120"/>
              </a:rPr>
              <a:t>家長是否回答學校提供的調查</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Yes’,’No</a:t>
            </a:r>
            <a:r>
              <a:rPr lang="en-US" altLang="zh-TW" sz="1400" dirty="0">
                <a:ea typeface="Microsoft JhengHei" panose="020B0604030504040204" pitchFamily="34" charset="-120"/>
              </a:rPr>
              <a:t>’)</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ParentschoolSatisfaction</a:t>
            </a:r>
            <a:r>
              <a:rPr lang="en-US" altLang="zh-TW" sz="1400" dirty="0">
                <a:ea typeface="Microsoft JhengHei" panose="020B0604030504040204" pitchFamily="34" charset="-120"/>
              </a:rPr>
              <a:t>-</a:t>
            </a:r>
            <a:r>
              <a:rPr lang="zh-TW" altLang="zh-TW" sz="1400" dirty="0">
                <a:ea typeface="Microsoft JhengHei" panose="020B0604030504040204" pitchFamily="34" charset="-120"/>
              </a:rPr>
              <a:t>家長對學校的滿意度</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Yes’,’No</a:t>
            </a:r>
            <a:r>
              <a:rPr lang="en-US" altLang="zh-TW" sz="1400" dirty="0">
                <a:ea typeface="Microsoft JhengHei" panose="020B0604030504040204" pitchFamily="34" charset="-120"/>
              </a:rPr>
              <a:t>’)</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StudentAbsenceDays</a:t>
            </a:r>
            <a:r>
              <a:rPr lang="en-US" altLang="zh-TW" sz="1400" dirty="0">
                <a:ea typeface="Microsoft JhengHei" panose="020B0604030504040204" pitchFamily="34" charset="-120"/>
              </a:rPr>
              <a:t>-</a:t>
            </a:r>
            <a:r>
              <a:rPr lang="zh-TW" altLang="zh-TW" sz="1400" dirty="0">
                <a:ea typeface="Microsoft JhengHei" panose="020B0604030504040204" pitchFamily="34" charset="-120"/>
              </a:rPr>
              <a:t>每名學生缺席天數</a:t>
            </a:r>
            <a:r>
              <a:rPr lang="en-US" altLang="zh-TW" sz="1400" dirty="0">
                <a:ea typeface="Microsoft JhengHei" panose="020B0604030504040204" pitchFamily="34" charset="-120"/>
              </a:rPr>
              <a:t>(above-7, under-7)</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a:ea typeface="Microsoft JhengHei" panose="020B0604030504040204" pitchFamily="34" charset="-120"/>
              </a:rPr>
              <a:t>Class-</a:t>
            </a:r>
            <a:r>
              <a:rPr lang="zh-TW" altLang="zh-TW" sz="1400" dirty="0">
                <a:ea typeface="Microsoft JhengHei" panose="020B0604030504040204" pitchFamily="34" charset="-120"/>
              </a:rPr>
              <a:t>學生成績分類</a:t>
            </a:r>
            <a:r>
              <a:rPr lang="en-US" altLang="zh-TW" sz="1400" dirty="0">
                <a:ea typeface="Microsoft JhengHei" panose="020B0604030504040204" pitchFamily="34" charset="-120"/>
              </a:rPr>
              <a:t>(L</a:t>
            </a:r>
            <a:r>
              <a:rPr lang="zh-TW" altLang="zh-TW" sz="1400" dirty="0">
                <a:ea typeface="Microsoft JhengHei" panose="020B0604030504040204" pitchFamily="34" charset="-120"/>
              </a:rPr>
              <a:t>、</a:t>
            </a:r>
            <a:r>
              <a:rPr lang="en-US" altLang="zh-TW" sz="1400" dirty="0">
                <a:ea typeface="Microsoft JhengHei" panose="020B0604030504040204" pitchFamily="34" charset="-120"/>
              </a:rPr>
              <a:t>M</a:t>
            </a:r>
            <a:r>
              <a:rPr lang="zh-TW" altLang="zh-TW" sz="1400" dirty="0">
                <a:ea typeface="Microsoft JhengHei" panose="020B0604030504040204" pitchFamily="34" charset="-120"/>
              </a:rPr>
              <a:t>、</a:t>
            </a:r>
            <a:r>
              <a:rPr lang="en-US" altLang="zh-TW" sz="1400" dirty="0">
                <a:ea typeface="Microsoft JhengHei" panose="020B0604030504040204" pitchFamily="34" charset="-120"/>
              </a:rPr>
              <a:t>H)</a:t>
            </a:r>
            <a:endParaRPr lang="zh-TW" altLang="zh-TW" sz="1400" dirty="0">
              <a:ea typeface="Microsoft JhengHei" panose="020B0604030504040204" pitchFamily="34" charset="-120"/>
            </a:endParaRPr>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3</a:t>
            </a:fld>
            <a:endParaRPr lang="zh-TW" altLang="en-US"/>
          </a:p>
        </p:txBody>
      </p:sp>
      <p:sp>
        <p:nvSpPr>
          <p:cNvPr id="5" name="日期占位符 3">
            <a:extLst>
              <a:ext uri="{FF2B5EF4-FFF2-40B4-BE49-F238E27FC236}">
                <a16:creationId xmlns:a16="http://schemas.microsoft.com/office/drawing/2014/main" id="{3E7061E0-6684-5A46-A28D-3CC5D9D3E6C8}"/>
              </a:ext>
            </a:extLst>
          </p:cNvPr>
          <p:cNvSpPr>
            <a:spLocks noGrp="1"/>
          </p:cNvSpPr>
          <p:nvPr>
            <p:ph type="dt" sz="half" idx="10"/>
          </p:nvPr>
        </p:nvSpPr>
        <p:spPr>
          <a:xfrm>
            <a:off x="838200" y="6356350"/>
            <a:ext cx="2743200" cy="365125"/>
          </a:xfrm>
        </p:spPr>
        <p:txBody>
          <a:bodyPr/>
          <a:lstStyle/>
          <a:p>
            <a:r>
              <a:rPr lang="en-US" altLang="zh-TW" dirty="0"/>
              <a:t>Big Data Analytics, Fall 2020</a:t>
            </a:r>
            <a:endParaRPr lang="zh-TW" altLang="en-US" dirty="0"/>
          </a:p>
        </p:txBody>
      </p:sp>
    </p:spTree>
    <p:extLst>
      <p:ext uri="{BB962C8B-B14F-4D97-AF65-F5344CB8AC3E}">
        <p14:creationId xmlns:p14="http://schemas.microsoft.com/office/powerpoint/2010/main" val="3695217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9ABD6-E34B-C040-A629-676B10D0E8DE}"/>
              </a:ext>
            </a:extLst>
          </p:cNvPr>
          <p:cNvSpPr>
            <a:spLocks noGrp="1"/>
          </p:cNvSpPr>
          <p:nvPr>
            <p:ph type="title"/>
          </p:nvPr>
        </p:nvSpPr>
        <p:spPr/>
        <p:txBody>
          <a:bodyPr>
            <a:normAutofit/>
          </a:bodyPr>
          <a:lstStyle/>
          <a:p>
            <a:r>
              <a:rPr lang="zh-TW" altLang="zh-TW" sz="3600" b="1" dirty="0">
                <a:latin typeface="Microsoft JhengHei" panose="020B0604030504040204" pitchFamily="34" charset="-120"/>
                <a:ea typeface="Microsoft JhengHei" panose="020B0604030504040204" pitchFamily="34" charset="-120"/>
              </a:rPr>
              <a:t>探索調優 </a:t>
            </a:r>
            <a:r>
              <a:rPr lang="en-US" altLang="zh-TW" sz="3600" b="1" dirty="0">
                <a:latin typeface="Microsoft JhengHei" panose="020B0604030504040204" pitchFamily="34" charset="-120"/>
                <a:ea typeface="Microsoft JhengHei" panose="020B0604030504040204" pitchFamily="34" charset="-120"/>
              </a:rPr>
              <a:t>Random Forest</a:t>
            </a:r>
            <a:r>
              <a:rPr lang="zh-TW" altLang="en-US" sz="3600" b="1" dirty="0">
                <a:latin typeface="Microsoft JhengHei" panose="020B0604030504040204" pitchFamily="34" charset="-120"/>
                <a:ea typeface="Microsoft JhengHei" panose="020B0604030504040204" pitchFamily="34" charset="-120"/>
              </a:rPr>
              <a:t> </a:t>
            </a:r>
            <a:r>
              <a:rPr lang="zh-TW" altLang="zh-TW" sz="3600" b="1" dirty="0">
                <a:latin typeface="Microsoft JhengHei" panose="020B0604030504040204" pitchFamily="34" charset="-120"/>
                <a:ea typeface="Microsoft JhengHei" panose="020B0604030504040204" pitchFamily="34" charset="-120"/>
              </a:rPr>
              <a:t>分類器</a:t>
            </a:r>
            <a:endParaRPr kumimoji="1" lang="zh-CN" altLang="en-US" sz="2800" b="1" dirty="0">
              <a:latin typeface="Microsoft JhengHei" panose="020B0604030504040204" pitchFamily="34" charset="-120"/>
              <a:ea typeface="Microsoft JhengHei" panose="020B0604030504040204" pitchFamily="34" charset="-120"/>
            </a:endParaRPr>
          </a:p>
        </p:txBody>
      </p:sp>
      <p:sp>
        <p:nvSpPr>
          <p:cNvPr id="4" name="日期占位符 3">
            <a:extLst>
              <a:ext uri="{FF2B5EF4-FFF2-40B4-BE49-F238E27FC236}">
                <a16:creationId xmlns:a16="http://schemas.microsoft.com/office/drawing/2014/main" id="{E43EF31C-0A1B-944F-B49D-338671CB666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F3F3CAF6-A3CC-7E44-ADFC-0B19DB4A2F4C}"/>
              </a:ext>
            </a:extLst>
          </p:cNvPr>
          <p:cNvSpPr>
            <a:spLocks noGrp="1"/>
          </p:cNvSpPr>
          <p:nvPr>
            <p:ph type="sldNum" sz="quarter" idx="12"/>
          </p:nvPr>
        </p:nvSpPr>
        <p:spPr/>
        <p:txBody>
          <a:bodyPr/>
          <a:lstStyle/>
          <a:p>
            <a:fld id="{BE8C9813-28B9-4DC9-9ABA-436951F7BB5A}" type="slidenum">
              <a:rPr lang="zh-TW" altLang="en-US" smtClean="0"/>
              <a:t>30</a:t>
            </a:fld>
            <a:endParaRPr lang="zh-TW" altLang="en-US"/>
          </a:p>
        </p:txBody>
      </p:sp>
      <p:sp>
        <p:nvSpPr>
          <p:cNvPr id="11" name="文字方塊 10">
            <a:extLst>
              <a:ext uri="{FF2B5EF4-FFF2-40B4-BE49-F238E27FC236}">
                <a16:creationId xmlns:a16="http://schemas.microsoft.com/office/drawing/2014/main" id="{ED579AF1-F166-DB45-AEC5-0A2C8AB9A150}"/>
              </a:ext>
            </a:extLst>
          </p:cNvPr>
          <p:cNvSpPr txBox="1"/>
          <p:nvPr/>
        </p:nvSpPr>
        <p:spPr>
          <a:xfrm>
            <a:off x="838200" y="1532219"/>
            <a:ext cx="6641123" cy="3970318"/>
          </a:xfrm>
          <a:prstGeom prst="rect">
            <a:avLst/>
          </a:prstGeom>
          <a:noFill/>
        </p:spPr>
        <p:txBody>
          <a:bodyPr wrap="square" rtlCol="0">
            <a:spAutoFit/>
          </a:bodyPr>
          <a:lstStyle/>
          <a:p>
            <a:r>
              <a:rPr lang="en-GB" altLang="zh-TW" dirty="0">
                <a:ea typeface="Microsoft JhengHei" panose="020B0604030504040204" pitchFamily="34" charset="-120"/>
              </a:rPr>
              <a:t># Exploring the number of estimators in the random forest</a:t>
            </a:r>
          </a:p>
          <a:p>
            <a:r>
              <a:rPr lang="en-GB" altLang="zh-TW" dirty="0">
                <a:ea typeface="Microsoft JhengHei" panose="020B0604030504040204" pitchFamily="34" charset="-120"/>
              </a:rPr>
              <a:t>score = []</a:t>
            </a:r>
          </a:p>
          <a:p>
            <a:r>
              <a:rPr lang="en-GB" altLang="zh-TW" dirty="0" err="1">
                <a:ea typeface="Microsoft JhengHei" panose="020B0604030504040204" pitchFamily="34" charset="-120"/>
              </a:rPr>
              <a:t>est</a:t>
            </a:r>
            <a:r>
              <a:rPr lang="en-GB" altLang="zh-TW" dirty="0">
                <a:ea typeface="Microsoft JhengHei" panose="020B0604030504040204" pitchFamily="34" charset="-120"/>
              </a:rPr>
              <a:t> = []</a:t>
            </a:r>
          </a:p>
          <a:p>
            <a:r>
              <a:rPr lang="en-GB" altLang="zh-TW" dirty="0">
                <a:ea typeface="Microsoft JhengHei" panose="020B0604030504040204" pitchFamily="34" charset="-120"/>
              </a:rPr>
              <a:t>estimators = [1, 10, 50, 100, 200, 300, 400, 500]</a:t>
            </a:r>
          </a:p>
          <a:p>
            <a:r>
              <a:rPr lang="en-GB" altLang="zh-TW" dirty="0">
                <a:ea typeface="Microsoft JhengHei" panose="020B0604030504040204" pitchFamily="34" charset="-120"/>
              </a:rPr>
              <a:t>for e in estimators:</a:t>
            </a:r>
          </a:p>
          <a:p>
            <a:r>
              <a:rPr lang="en-GB" altLang="zh-TW" dirty="0">
                <a:ea typeface="Microsoft JhengHei" panose="020B0604030504040204" pitchFamily="34" charset="-120"/>
              </a:rPr>
              <a:t>    rfc1 = </a:t>
            </a:r>
            <a:r>
              <a:rPr lang="en-GB" altLang="zh-TW" dirty="0" err="1">
                <a:ea typeface="Microsoft JhengHei" panose="020B0604030504040204" pitchFamily="34" charset="-120"/>
              </a:rPr>
              <a:t>RandomForestClassifier</a:t>
            </a:r>
            <a:r>
              <a:rPr lang="en-GB" altLang="zh-TW" dirty="0">
                <a:ea typeface="Microsoft JhengHei" panose="020B0604030504040204" pitchFamily="34" charset="-120"/>
              </a:rPr>
              <a:t>(</a:t>
            </a:r>
            <a:r>
              <a:rPr lang="en-GB" altLang="zh-TW" dirty="0" err="1">
                <a:ea typeface="Microsoft JhengHei" panose="020B0604030504040204" pitchFamily="34" charset="-120"/>
              </a:rPr>
              <a:t>n_estimators</a:t>
            </a:r>
            <a:r>
              <a:rPr lang="en-GB" altLang="zh-TW" dirty="0">
                <a:ea typeface="Microsoft JhengHei" panose="020B0604030504040204" pitchFamily="34" charset="-120"/>
              </a:rPr>
              <a:t>=e, </a:t>
            </a:r>
            <a:r>
              <a:rPr lang="en-GB" altLang="zh-TW" dirty="0" err="1">
                <a:ea typeface="Microsoft JhengHei" panose="020B0604030504040204" pitchFamily="34" charset="-120"/>
              </a:rPr>
              <a:t>random_state</a:t>
            </a:r>
            <a:r>
              <a:rPr lang="en-GB" altLang="zh-TW" dirty="0">
                <a:ea typeface="Microsoft JhengHei" panose="020B0604030504040204" pitchFamily="34" charset="-120"/>
              </a:rPr>
              <a:t>=52)</a:t>
            </a:r>
          </a:p>
          <a:p>
            <a:r>
              <a:rPr lang="en-GB" altLang="zh-TW" dirty="0">
                <a:ea typeface="Microsoft JhengHei" panose="020B0604030504040204" pitchFamily="34" charset="-120"/>
              </a:rPr>
              <a:t>    pred1 = rfc1.fit(</a:t>
            </a:r>
            <a:r>
              <a:rPr lang="en-GB" altLang="zh-TW" dirty="0" err="1">
                <a:ea typeface="Microsoft JhengHei" panose="020B0604030504040204" pitchFamily="34" charset="-120"/>
              </a:rPr>
              <a:t>X_train</a:t>
            </a:r>
            <a:r>
              <a:rPr lang="en-GB" altLang="zh-TW" dirty="0">
                <a:ea typeface="Microsoft JhengHei" panose="020B0604030504040204" pitchFamily="34" charset="-120"/>
              </a:rPr>
              <a:t>, </a:t>
            </a:r>
            <a:r>
              <a:rPr lang="en-GB" altLang="zh-TW" dirty="0" err="1">
                <a:ea typeface="Microsoft JhengHei" panose="020B0604030504040204" pitchFamily="34" charset="-120"/>
              </a:rPr>
              <a:t>y_train</a:t>
            </a:r>
            <a:r>
              <a:rPr lang="en-GB" altLang="zh-TW" dirty="0">
                <a:ea typeface="Microsoft JhengHei" panose="020B0604030504040204" pitchFamily="34" charset="-120"/>
              </a:rPr>
              <a:t>).predict(</a:t>
            </a:r>
            <a:r>
              <a:rPr lang="en-GB" altLang="zh-TW" dirty="0" err="1">
                <a:ea typeface="Microsoft JhengHei" panose="020B0604030504040204" pitchFamily="34" charset="-120"/>
              </a:rPr>
              <a:t>X_test</a:t>
            </a:r>
            <a:r>
              <a:rPr lang="en-GB" altLang="zh-TW" dirty="0">
                <a:ea typeface="Microsoft JhengHei" panose="020B0604030504040204" pitchFamily="34" charset="-120"/>
              </a:rPr>
              <a:t>)</a:t>
            </a:r>
          </a:p>
          <a:p>
            <a:r>
              <a:rPr lang="en-GB" altLang="zh-TW" dirty="0">
                <a:ea typeface="Microsoft JhengHei" panose="020B0604030504040204" pitchFamily="34" charset="-120"/>
              </a:rPr>
              <a:t>    accuracy = </a:t>
            </a:r>
            <a:r>
              <a:rPr lang="en-GB" altLang="zh-TW" dirty="0" err="1">
                <a:ea typeface="Microsoft JhengHei" panose="020B0604030504040204" pitchFamily="34" charset="-120"/>
              </a:rPr>
              <a:t>accuracy_score</a:t>
            </a:r>
            <a:r>
              <a:rPr lang="en-GB" altLang="zh-TW" dirty="0">
                <a:ea typeface="Microsoft JhengHei" panose="020B0604030504040204" pitchFamily="34" charset="-120"/>
              </a:rPr>
              <a:t>(</a:t>
            </a:r>
            <a:r>
              <a:rPr lang="en-GB" altLang="zh-TW" dirty="0" err="1">
                <a:ea typeface="Microsoft JhengHei" panose="020B0604030504040204" pitchFamily="34" charset="-120"/>
              </a:rPr>
              <a:t>y_test</a:t>
            </a:r>
            <a:r>
              <a:rPr lang="en-GB" altLang="zh-TW" dirty="0">
                <a:ea typeface="Microsoft JhengHei" panose="020B0604030504040204" pitchFamily="34" charset="-120"/>
              </a:rPr>
              <a:t>, pred1)</a:t>
            </a:r>
          </a:p>
          <a:p>
            <a:r>
              <a:rPr lang="en-GB" altLang="zh-TW" dirty="0">
                <a:ea typeface="Microsoft JhengHei" panose="020B0604030504040204" pitchFamily="34" charset="-120"/>
              </a:rPr>
              <a:t>    </a:t>
            </a:r>
            <a:r>
              <a:rPr lang="en-GB" altLang="zh-TW" dirty="0" err="1">
                <a:ea typeface="Microsoft JhengHei" panose="020B0604030504040204" pitchFamily="34" charset="-120"/>
              </a:rPr>
              <a:t>score.append</a:t>
            </a:r>
            <a:r>
              <a:rPr lang="en-GB" altLang="zh-TW" dirty="0">
                <a:ea typeface="Microsoft JhengHei" panose="020B0604030504040204" pitchFamily="34" charset="-120"/>
              </a:rPr>
              <a:t>(accuracy)</a:t>
            </a:r>
          </a:p>
          <a:p>
            <a:r>
              <a:rPr lang="en-GB" altLang="zh-TW" dirty="0">
                <a:ea typeface="Microsoft JhengHei" panose="020B0604030504040204" pitchFamily="34" charset="-120"/>
              </a:rPr>
              <a:t>    </a:t>
            </a:r>
            <a:r>
              <a:rPr lang="en-GB" altLang="zh-TW" dirty="0" err="1">
                <a:ea typeface="Microsoft JhengHei" panose="020B0604030504040204" pitchFamily="34" charset="-120"/>
              </a:rPr>
              <a:t>est.append</a:t>
            </a:r>
            <a:r>
              <a:rPr lang="en-GB" altLang="zh-TW" dirty="0">
                <a:ea typeface="Microsoft JhengHei" panose="020B0604030504040204" pitchFamily="34" charset="-120"/>
              </a:rPr>
              <a:t>(e)</a:t>
            </a:r>
          </a:p>
          <a:p>
            <a:r>
              <a:rPr lang="en-GB" altLang="zh-TW" dirty="0">
                <a:ea typeface="Microsoft JhengHei" panose="020B0604030504040204" pitchFamily="34" charset="-120"/>
              </a:rPr>
              <a:t>plot = </a:t>
            </a:r>
            <a:r>
              <a:rPr lang="en-GB" altLang="zh-TW" dirty="0" err="1">
                <a:ea typeface="Microsoft JhengHei" panose="020B0604030504040204" pitchFamily="34" charset="-120"/>
              </a:rPr>
              <a:t>sns.pointplot</a:t>
            </a:r>
            <a:r>
              <a:rPr lang="en-GB" altLang="zh-TW" dirty="0">
                <a:ea typeface="Microsoft JhengHei" panose="020B0604030504040204" pitchFamily="34" charset="-120"/>
              </a:rPr>
              <a:t>(x=</a:t>
            </a:r>
            <a:r>
              <a:rPr lang="en-GB" altLang="zh-TW" dirty="0" err="1">
                <a:ea typeface="Microsoft JhengHei" panose="020B0604030504040204" pitchFamily="34" charset="-120"/>
              </a:rPr>
              <a:t>est</a:t>
            </a:r>
            <a:r>
              <a:rPr lang="en-GB" altLang="zh-TW" dirty="0">
                <a:ea typeface="Microsoft JhengHei" panose="020B0604030504040204" pitchFamily="34" charset="-120"/>
              </a:rPr>
              <a:t>, y=score)</a:t>
            </a:r>
          </a:p>
          <a:p>
            <a:r>
              <a:rPr lang="en-GB" altLang="zh-TW" dirty="0" err="1">
                <a:ea typeface="Microsoft JhengHei" panose="020B0604030504040204" pitchFamily="34" charset="-120"/>
              </a:rPr>
              <a:t>plot.set</a:t>
            </a:r>
            <a:r>
              <a:rPr lang="en-GB" altLang="zh-TW" dirty="0">
                <a:ea typeface="Microsoft JhengHei" panose="020B0604030504040204" pitchFamily="34" charset="-120"/>
              </a:rPr>
              <a:t>(</a:t>
            </a:r>
            <a:r>
              <a:rPr lang="en-GB" altLang="zh-TW" dirty="0" err="1">
                <a:ea typeface="Microsoft JhengHei" panose="020B0604030504040204" pitchFamily="34" charset="-120"/>
              </a:rPr>
              <a:t>xlabel</a:t>
            </a:r>
            <a:r>
              <a:rPr lang="en-GB" altLang="zh-TW" dirty="0">
                <a:ea typeface="Microsoft JhengHei" panose="020B0604030504040204" pitchFamily="34" charset="-120"/>
              </a:rPr>
              <a:t>='Number of estimators', </a:t>
            </a:r>
            <a:r>
              <a:rPr lang="en-GB" altLang="zh-TW" dirty="0" err="1">
                <a:ea typeface="Microsoft JhengHei" panose="020B0604030504040204" pitchFamily="34" charset="-120"/>
              </a:rPr>
              <a:t>ylabel</a:t>
            </a:r>
            <a:r>
              <a:rPr lang="en-GB" altLang="zh-TW" dirty="0">
                <a:ea typeface="Microsoft JhengHei" panose="020B0604030504040204" pitchFamily="34" charset="-120"/>
              </a:rPr>
              <a:t>='Accuracy', </a:t>
            </a:r>
          </a:p>
          <a:p>
            <a:r>
              <a:rPr lang="en-GB" altLang="zh-TW" dirty="0">
                <a:ea typeface="Microsoft JhengHei" panose="020B0604030504040204" pitchFamily="34" charset="-120"/>
              </a:rPr>
              <a:t>         title='Accuracy score of RFC per # of estimators')</a:t>
            </a:r>
          </a:p>
          <a:p>
            <a:r>
              <a:rPr lang="en-GB" altLang="zh-TW" dirty="0" err="1">
                <a:ea typeface="Microsoft JhengHei" panose="020B0604030504040204" pitchFamily="34" charset="-120"/>
              </a:rPr>
              <a:t>plt.show</a:t>
            </a:r>
            <a:r>
              <a:rPr lang="en-GB" altLang="zh-TW" dirty="0">
                <a:ea typeface="Microsoft JhengHei" panose="020B0604030504040204" pitchFamily="34" charset="-120"/>
              </a:rPr>
              <a:t>()</a:t>
            </a:r>
            <a:endParaRPr kumimoji="1" lang="zh-TW" altLang="en-US" sz="1600" dirty="0">
              <a:ea typeface="Microsoft JhengHei" panose="020B0604030504040204" pitchFamily="34" charset="-120"/>
            </a:endParaRPr>
          </a:p>
        </p:txBody>
      </p:sp>
      <p:sp>
        <p:nvSpPr>
          <p:cNvPr id="3" name="矩形 2">
            <a:extLst>
              <a:ext uri="{FF2B5EF4-FFF2-40B4-BE49-F238E27FC236}">
                <a16:creationId xmlns:a16="http://schemas.microsoft.com/office/drawing/2014/main" id="{AC62AC46-26F8-6A46-9045-5E7E30ED85A6}"/>
              </a:ext>
            </a:extLst>
          </p:cNvPr>
          <p:cNvSpPr/>
          <p:nvPr/>
        </p:nvSpPr>
        <p:spPr>
          <a:xfrm>
            <a:off x="3048000" y="3105835"/>
            <a:ext cx="6096000" cy="646331"/>
          </a:xfrm>
          <a:prstGeom prst="rect">
            <a:avLst/>
          </a:prstGeom>
        </p:spPr>
        <p:txBody>
          <a:bodyPr>
            <a:spAutoFit/>
          </a:bodyPr>
          <a:lstStyle/>
          <a:p>
            <a:br>
              <a:rPr lang="zh-TW" altLang="en-US" dirty="0"/>
            </a:br>
            <a:endParaRPr lang="zh-TW" altLang="en-US" dirty="0"/>
          </a:p>
        </p:txBody>
      </p:sp>
      <p:pic>
        <p:nvPicPr>
          <p:cNvPr id="1026" name="Picture 2">
            <a:extLst>
              <a:ext uri="{FF2B5EF4-FFF2-40B4-BE49-F238E27FC236}">
                <a16:creationId xmlns:a16="http://schemas.microsoft.com/office/drawing/2014/main" id="{5C4F4587-6026-F844-A184-80FBD3D534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262" y="1690688"/>
            <a:ext cx="4292600" cy="3031372"/>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a:extLst>
              <a:ext uri="{FF2B5EF4-FFF2-40B4-BE49-F238E27FC236}">
                <a16:creationId xmlns:a16="http://schemas.microsoft.com/office/drawing/2014/main" id="{9C56B9E3-182D-B042-A79F-AFBBA842AE53}"/>
              </a:ext>
            </a:extLst>
          </p:cNvPr>
          <p:cNvSpPr txBox="1"/>
          <p:nvPr/>
        </p:nvSpPr>
        <p:spPr>
          <a:xfrm>
            <a:off x="1957754" y="5443516"/>
            <a:ext cx="9396046" cy="1200329"/>
          </a:xfrm>
          <a:prstGeom prst="rect">
            <a:avLst/>
          </a:prstGeom>
          <a:noFill/>
        </p:spPr>
        <p:txBody>
          <a:bodyPr wrap="square" rtlCol="0">
            <a:spAutoFit/>
          </a:bodyPr>
          <a:lstStyle/>
          <a:p>
            <a:r>
              <a:rPr lang="zh-TW" altLang="zh-TW" dirty="0">
                <a:latin typeface="Microsoft JhengHei" panose="020B0604030504040204" pitchFamily="34" charset="-120"/>
                <a:ea typeface="Microsoft JhengHei" panose="020B0604030504040204" pitchFamily="34" charset="-120"/>
              </a:rPr>
              <a:t>事實上，當 </a:t>
            </a:r>
            <a:r>
              <a:rPr lang="en-US" altLang="zh-TW" dirty="0">
                <a:latin typeface="Microsoft JhengHei" panose="020B0604030504040204" pitchFamily="34" charset="-120"/>
                <a:ea typeface="Microsoft JhengHei" panose="020B0604030504040204" pitchFamily="34" charset="-120"/>
              </a:rPr>
              <a:t>estimators </a:t>
            </a:r>
            <a:r>
              <a:rPr lang="zh-TW" altLang="zh-TW" dirty="0">
                <a:latin typeface="Microsoft JhengHei" panose="020B0604030504040204" pitchFamily="34" charset="-120"/>
                <a:ea typeface="Microsoft JhengHei" panose="020B0604030504040204" pitchFamily="34" charset="-120"/>
              </a:rPr>
              <a:t>的數量增加時，</a:t>
            </a:r>
            <a:r>
              <a:rPr lang="en-US" altLang="zh-TW" dirty="0">
                <a:latin typeface="Microsoft JhengHei" panose="020B0604030504040204" pitchFamily="34" charset="-120"/>
                <a:ea typeface="Microsoft JhengHei" panose="020B0604030504040204" pitchFamily="34" charset="-120"/>
              </a:rPr>
              <a:t>RFC</a:t>
            </a:r>
            <a:r>
              <a:rPr lang="zh-TW" altLang="zh-TW" dirty="0">
                <a:latin typeface="Microsoft JhengHei" panose="020B0604030504040204" pitchFamily="34" charset="-120"/>
                <a:ea typeface="Microsoft JhengHei" panose="020B0604030504040204" pitchFamily="34" charset="-120"/>
              </a:rPr>
              <a:t>的表現更好。然而，在</a:t>
            </a:r>
            <a:r>
              <a:rPr lang="en-US" altLang="zh-TW" dirty="0">
                <a:latin typeface="Microsoft JhengHei" panose="020B0604030504040204" pitchFamily="34" charset="-120"/>
                <a:ea typeface="Microsoft JhengHei" panose="020B0604030504040204" pitchFamily="34" charset="-120"/>
              </a:rPr>
              <a:t>200 </a:t>
            </a:r>
            <a:r>
              <a:rPr lang="zh-TW" altLang="zh-TW" dirty="0">
                <a:latin typeface="Microsoft JhengHei" panose="020B0604030504040204" pitchFamily="34" charset="-120"/>
                <a:ea typeface="Microsoft JhengHei" panose="020B0604030504040204" pitchFamily="34" charset="-120"/>
              </a:rPr>
              <a:t>個 </a:t>
            </a:r>
            <a:r>
              <a:rPr lang="en-US" altLang="zh-TW" dirty="0">
                <a:latin typeface="Microsoft JhengHei" panose="020B0604030504040204" pitchFamily="34" charset="-120"/>
                <a:ea typeface="Microsoft JhengHei" panose="020B0604030504040204" pitchFamily="34" charset="-120"/>
              </a:rPr>
              <a:t>estimators </a:t>
            </a:r>
            <a:r>
              <a:rPr lang="zh-TW" altLang="zh-TW" dirty="0">
                <a:latin typeface="Microsoft JhengHei" panose="020B0604030504040204" pitchFamily="34" charset="-120"/>
                <a:ea typeface="Microsoft JhengHei" panose="020B0604030504040204" pitchFamily="34" charset="-120"/>
              </a:rPr>
              <a:t>時，它就會趨於平穩。顯然，</a:t>
            </a:r>
            <a:r>
              <a:rPr lang="en-US" altLang="zh-TW" dirty="0">
                <a:latin typeface="Microsoft JhengHei" panose="020B0604030504040204" pitchFamily="34" charset="-120"/>
                <a:ea typeface="Microsoft JhengHei" panose="020B0604030504040204" pitchFamily="34" charset="-120"/>
              </a:rPr>
              <a:t>200</a:t>
            </a:r>
            <a:r>
              <a:rPr lang="zh-TW" altLang="zh-TW" dirty="0">
                <a:latin typeface="Microsoft JhengHei" panose="020B0604030504040204" pitchFamily="34" charset="-120"/>
                <a:ea typeface="Microsoft JhengHei" panose="020B0604030504040204" pitchFamily="34" charset="-120"/>
              </a:rPr>
              <a:t>個  </a:t>
            </a:r>
            <a:r>
              <a:rPr lang="en-US" altLang="zh-TW" dirty="0">
                <a:latin typeface="Microsoft JhengHei" panose="020B0604030504040204" pitchFamily="34" charset="-120"/>
                <a:ea typeface="Microsoft JhengHei" panose="020B0604030504040204" pitchFamily="34" charset="-120"/>
              </a:rPr>
              <a:t>estimators </a:t>
            </a:r>
            <a:r>
              <a:rPr lang="zh-TW" altLang="zh-TW" dirty="0">
                <a:latin typeface="Microsoft JhengHei" panose="020B0604030504040204" pitchFamily="34" charset="-120"/>
                <a:ea typeface="Microsoft JhengHei" panose="020B0604030504040204" pitchFamily="34" charset="-120"/>
              </a:rPr>
              <a:t>對於這個數據集來說已經足夠了。</a:t>
            </a:r>
          </a:p>
          <a:p>
            <a:r>
              <a:rPr lang="zh-TW" altLang="zh-TW" dirty="0">
                <a:latin typeface="Microsoft JhengHei" panose="020B0604030504040204" pitchFamily="34" charset="-120"/>
                <a:ea typeface="Microsoft JhengHei" panose="020B0604030504040204" pitchFamily="34" charset="-120"/>
              </a:rPr>
              <a:t>我們還可以探索另一個變數，比如一個葉子節點所需的最小樣本數。</a:t>
            </a:r>
          </a:p>
          <a:p>
            <a:endParaRPr kumimoji="1" lang="zh-TW"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368967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9ABD6-E34B-C040-A629-676B10D0E8DE}"/>
              </a:ext>
            </a:extLst>
          </p:cNvPr>
          <p:cNvSpPr>
            <a:spLocks noGrp="1"/>
          </p:cNvSpPr>
          <p:nvPr>
            <p:ph type="title"/>
          </p:nvPr>
        </p:nvSpPr>
        <p:spPr/>
        <p:txBody>
          <a:bodyPr>
            <a:normAutofit/>
          </a:bodyPr>
          <a:lstStyle/>
          <a:p>
            <a:r>
              <a:rPr lang="zh-TW" altLang="zh-TW" sz="3600" b="1" dirty="0">
                <a:latin typeface="Microsoft JhengHei" panose="020B0604030504040204" pitchFamily="34" charset="-120"/>
                <a:ea typeface="Microsoft JhengHei" panose="020B0604030504040204" pitchFamily="34" charset="-120"/>
              </a:rPr>
              <a:t>探索調優 </a:t>
            </a:r>
            <a:r>
              <a:rPr lang="en-US" altLang="zh-TW" sz="3600" b="1" dirty="0">
                <a:latin typeface="Microsoft JhengHei" panose="020B0604030504040204" pitchFamily="34" charset="-120"/>
                <a:ea typeface="Microsoft JhengHei" panose="020B0604030504040204" pitchFamily="34" charset="-120"/>
              </a:rPr>
              <a:t>Random Forest</a:t>
            </a:r>
            <a:r>
              <a:rPr lang="zh-TW" altLang="en-US" sz="3600" b="1" dirty="0">
                <a:latin typeface="Microsoft JhengHei" panose="020B0604030504040204" pitchFamily="34" charset="-120"/>
                <a:ea typeface="Microsoft JhengHei" panose="020B0604030504040204" pitchFamily="34" charset="-120"/>
              </a:rPr>
              <a:t> </a:t>
            </a:r>
            <a:r>
              <a:rPr lang="zh-TW" altLang="zh-TW" sz="3600" b="1" dirty="0">
                <a:latin typeface="Microsoft JhengHei" panose="020B0604030504040204" pitchFamily="34" charset="-120"/>
                <a:ea typeface="Microsoft JhengHei" panose="020B0604030504040204" pitchFamily="34" charset="-120"/>
              </a:rPr>
              <a:t>分類器</a:t>
            </a:r>
            <a:endParaRPr kumimoji="1" lang="zh-CN" altLang="en-US" sz="2800" b="1" dirty="0">
              <a:latin typeface="Microsoft JhengHei" panose="020B0604030504040204" pitchFamily="34" charset="-120"/>
              <a:ea typeface="Microsoft JhengHei" panose="020B0604030504040204" pitchFamily="34" charset="-120"/>
            </a:endParaRPr>
          </a:p>
        </p:txBody>
      </p:sp>
      <p:sp>
        <p:nvSpPr>
          <p:cNvPr id="4" name="日期占位符 3">
            <a:extLst>
              <a:ext uri="{FF2B5EF4-FFF2-40B4-BE49-F238E27FC236}">
                <a16:creationId xmlns:a16="http://schemas.microsoft.com/office/drawing/2014/main" id="{E43EF31C-0A1B-944F-B49D-338671CB666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F3F3CAF6-A3CC-7E44-ADFC-0B19DB4A2F4C}"/>
              </a:ext>
            </a:extLst>
          </p:cNvPr>
          <p:cNvSpPr>
            <a:spLocks noGrp="1"/>
          </p:cNvSpPr>
          <p:nvPr>
            <p:ph type="sldNum" sz="quarter" idx="12"/>
          </p:nvPr>
        </p:nvSpPr>
        <p:spPr/>
        <p:txBody>
          <a:bodyPr/>
          <a:lstStyle/>
          <a:p>
            <a:fld id="{BE8C9813-28B9-4DC9-9ABA-436951F7BB5A}" type="slidenum">
              <a:rPr lang="zh-TW" altLang="en-US" smtClean="0"/>
              <a:t>31</a:t>
            </a:fld>
            <a:endParaRPr lang="zh-TW" altLang="en-US"/>
          </a:p>
        </p:txBody>
      </p:sp>
      <p:sp>
        <p:nvSpPr>
          <p:cNvPr id="11" name="文字方塊 10">
            <a:extLst>
              <a:ext uri="{FF2B5EF4-FFF2-40B4-BE49-F238E27FC236}">
                <a16:creationId xmlns:a16="http://schemas.microsoft.com/office/drawing/2014/main" id="{ED579AF1-F166-DB45-AEC5-0A2C8AB9A150}"/>
              </a:ext>
            </a:extLst>
          </p:cNvPr>
          <p:cNvSpPr txBox="1"/>
          <p:nvPr/>
        </p:nvSpPr>
        <p:spPr>
          <a:xfrm>
            <a:off x="838200" y="1532219"/>
            <a:ext cx="6641123" cy="3847207"/>
          </a:xfrm>
          <a:prstGeom prst="rect">
            <a:avLst/>
          </a:prstGeom>
          <a:noFill/>
        </p:spPr>
        <p:txBody>
          <a:bodyPr wrap="square" rtlCol="0">
            <a:spAutoFit/>
          </a:bodyPr>
          <a:lstStyle/>
          <a:p>
            <a:r>
              <a:rPr lang="en-GB" altLang="zh-TW" sz="1600" dirty="0">
                <a:ea typeface="Microsoft JhengHei" panose="020B0604030504040204" pitchFamily="34" charset="-120"/>
              </a:rPr>
              <a:t># Exploring minimum leaf samples</a:t>
            </a:r>
          </a:p>
          <a:p>
            <a:r>
              <a:rPr lang="en-GB" altLang="zh-TW" sz="1600" dirty="0">
                <a:ea typeface="Microsoft JhengHei" panose="020B0604030504040204" pitchFamily="34" charset="-120"/>
              </a:rPr>
              <a:t>score = []</a:t>
            </a:r>
          </a:p>
          <a:p>
            <a:r>
              <a:rPr lang="en-GB" altLang="zh-TW" sz="1600" dirty="0">
                <a:ea typeface="Microsoft JhengHei" panose="020B0604030504040204" pitchFamily="34" charset="-120"/>
              </a:rPr>
              <a:t>leaf = []</a:t>
            </a:r>
          </a:p>
          <a:p>
            <a:r>
              <a:rPr lang="en-GB" altLang="zh-TW" sz="1600" dirty="0" err="1">
                <a:ea typeface="Microsoft JhengHei" panose="020B0604030504040204" pitchFamily="34" charset="-120"/>
              </a:rPr>
              <a:t>leaf_options</a:t>
            </a:r>
            <a:r>
              <a:rPr lang="en-GB" altLang="zh-TW" sz="1600" dirty="0">
                <a:ea typeface="Microsoft JhengHei" panose="020B0604030504040204" pitchFamily="34" charset="-120"/>
              </a:rPr>
              <a:t> = [1, 5, 10, 50, 100, 200]</a:t>
            </a:r>
          </a:p>
          <a:p>
            <a:r>
              <a:rPr lang="en-GB" altLang="zh-TW" sz="1600" dirty="0">
                <a:ea typeface="Microsoft JhengHei" panose="020B0604030504040204" pitchFamily="34" charset="-120"/>
              </a:rPr>
              <a:t>for l in </a:t>
            </a:r>
            <a:r>
              <a:rPr lang="en-GB" altLang="zh-TW" sz="1600" dirty="0" err="1">
                <a:ea typeface="Microsoft JhengHei" panose="020B0604030504040204" pitchFamily="34" charset="-120"/>
              </a:rPr>
              <a:t>leaf_options</a:t>
            </a:r>
            <a:r>
              <a:rPr lang="en-GB" altLang="zh-TW" sz="1600" dirty="0">
                <a:ea typeface="Microsoft JhengHei" panose="020B0604030504040204" pitchFamily="34" charset="-120"/>
              </a:rPr>
              <a:t>:</a:t>
            </a:r>
          </a:p>
          <a:p>
            <a:r>
              <a:rPr lang="en-GB" altLang="zh-TW" sz="1600" dirty="0">
                <a:ea typeface="Microsoft JhengHei" panose="020B0604030504040204" pitchFamily="34" charset="-120"/>
              </a:rPr>
              <a:t>    rfc2 = </a:t>
            </a:r>
            <a:r>
              <a:rPr lang="en-GB" altLang="zh-TW" sz="1600" dirty="0" err="1">
                <a:ea typeface="Microsoft JhengHei" panose="020B0604030504040204" pitchFamily="34" charset="-120"/>
              </a:rPr>
              <a:t>RandomForestClassifier</a:t>
            </a:r>
            <a:r>
              <a:rPr lang="en-GB" altLang="zh-TW" sz="1600" dirty="0">
                <a:ea typeface="Microsoft JhengHei" panose="020B0604030504040204" pitchFamily="34" charset="-120"/>
              </a:rPr>
              <a:t>(</a:t>
            </a:r>
            <a:r>
              <a:rPr lang="en-GB" altLang="zh-TW" sz="1600" dirty="0" err="1">
                <a:ea typeface="Microsoft JhengHei" panose="020B0604030504040204" pitchFamily="34" charset="-120"/>
              </a:rPr>
              <a:t>n_estimators</a:t>
            </a:r>
            <a:r>
              <a:rPr lang="en-GB" altLang="zh-TW" sz="1600" dirty="0">
                <a:ea typeface="Microsoft JhengHei" panose="020B0604030504040204" pitchFamily="34" charset="-120"/>
              </a:rPr>
              <a:t>=200, </a:t>
            </a:r>
            <a:r>
              <a:rPr lang="en-GB" altLang="zh-TW" sz="1600" dirty="0" err="1">
                <a:ea typeface="Microsoft JhengHei" panose="020B0604030504040204" pitchFamily="34" charset="-120"/>
              </a:rPr>
              <a:t>random_state</a:t>
            </a:r>
            <a:r>
              <a:rPr lang="en-GB" altLang="zh-TW" sz="1600" dirty="0">
                <a:ea typeface="Microsoft JhengHei" panose="020B0604030504040204" pitchFamily="34" charset="-120"/>
              </a:rPr>
              <a:t>=52, </a:t>
            </a:r>
            <a:r>
              <a:rPr lang="en-GB" altLang="zh-TW" sz="1600" dirty="0" err="1">
                <a:ea typeface="Microsoft JhengHei" panose="020B0604030504040204" pitchFamily="34" charset="-120"/>
              </a:rPr>
              <a:t>min_samples_leaf</a:t>
            </a:r>
            <a:r>
              <a:rPr lang="en-GB" altLang="zh-TW" sz="1600" dirty="0">
                <a:ea typeface="Microsoft JhengHei" panose="020B0604030504040204" pitchFamily="34" charset="-120"/>
              </a:rPr>
              <a:t>=l)</a:t>
            </a:r>
          </a:p>
          <a:p>
            <a:r>
              <a:rPr lang="en-GB" altLang="zh-TW" sz="1600" dirty="0">
                <a:ea typeface="Microsoft JhengHei" panose="020B0604030504040204" pitchFamily="34" charset="-120"/>
              </a:rPr>
              <a:t>    pred2 = rfc2.fit(</a:t>
            </a:r>
            <a:r>
              <a:rPr lang="en-GB" altLang="zh-TW" sz="1600" dirty="0" err="1">
                <a:ea typeface="Microsoft JhengHei" panose="020B0604030504040204" pitchFamily="34" charset="-120"/>
              </a:rPr>
              <a:t>X_train</a:t>
            </a:r>
            <a:r>
              <a:rPr lang="en-GB" altLang="zh-TW" sz="1600" dirty="0">
                <a:ea typeface="Microsoft JhengHei" panose="020B0604030504040204" pitchFamily="34" charset="-120"/>
              </a:rPr>
              <a:t>, </a:t>
            </a:r>
            <a:r>
              <a:rPr lang="en-GB" altLang="zh-TW" sz="1600" dirty="0" err="1">
                <a:ea typeface="Microsoft JhengHei" panose="020B0604030504040204" pitchFamily="34" charset="-120"/>
              </a:rPr>
              <a:t>y_train</a:t>
            </a:r>
            <a:r>
              <a:rPr lang="en-GB" altLang="zh-TW" sz="1600" dirty="0">
                <a:ea typeface="Microsoft JhengHei" panose="020B0604030504040204" pitchFamily="34" charset="-120"/>
              </a:rPr>
              <a:t>).predict(</a:t>
            </a:r>
            <a:r>
              <a:rPr lang="en-GB" altLang="zh-TW" sz="1600" dirty="0" err="1">
                <a:ea typeface="Microsoft JhengHei" panose="020B0604030504040204" pitchFamily="34" charset="-120"/>
              </a:rPr>
              <a:t>X_test</a:t>
            </a:r>
            <a:r>
              <a:rPr lang="en-GB" altLang="zh-TW" sz="1600" dirty="0">
                <a:ea typeface="Microsoft JhengHei" panose="020B0604030504040204" pitchFamily="34" charset="-120"/>
              </a:rPr>
              <a:t>)</a:t>
            </a:r>
          </a:p>
          <a:p>
            <a:r>
              <a:rPr lang="en-GB" altLang="zh-TW" sz="1600" dirty="0">
                <a:ea typeface="Microsoft JhengHei" panose="020B0604030504040204" pitchFamily="34" charset="-120"/>
              </a:rPr>
              <a:t>    accuracy = </a:t>
            </a:r>
            <a:r>
              <a:rPr lang="en-GB" altLang="zh-TW" sz="1600" dirty="0" err="1">
                <a:ea typeface="Microsoft JhengHei" panose="020B0604030504040204" pitchFamily="34" charset="-120"/>
              </a:rPr>
              <a:t>accuracy_score</a:t>
            </a:r>
            <a:r>
              <a:rPr lang="en-GB" altLang="zh-TW" sz="1600" dirty="0">
                <a:ea typeface="Microsoft JhengHei" panose="020B0604030504040204" pitchFamily="34" charset="-120"/>
              </a:rPr>
              <a:t>(</a:t>
            </a:r>
            <a:r>
              <a:rPr lang="en-GB" altLang="zh-TW" sz="1600" dirty="0" err="1">
                <a:ea typeface="Microsoft JhengHei" panose="020B0604030504040204" pitchFamily="34" charset="-120"/>
              </a:rPr>
              <a:t>y_test</a:t>
            </a:r>
            <a:r>
              <a:rPr lang="en-GB" altLang="zh-TW" sz="1600" dirty="0">
                <a:ea typeface="Microsoft JhengHei" panose="020B0604030504040204" pitchFamily="34" charset="-120"/>
              </a:rPr>
              <a:t>, pred2)</a:t>
            </a:r>
          </a:p>
          <a:p>
            <a:r>
              <a:rPr lang="en-GB" altLang="zh-TW" sz="1600" dirty="0">
                <a:ea typeface="Microsoft JhengHei" panose="020B0604030504040204" pitchFamily="34" charset="-120"/>
              </a:rPr>
              <a:t>    </a:t>
            </a:r>
            <a:r>
              <a:rPr lang="en-GB" altLang="zh-TW" sz="1600" dirty="0" err="1">
                <a:ea typeface="Microsoft JhengHei" panose="020B0604030504040204" pitchFamily="34" charset="-120"/>
              </a:rPr>
              <a:t>score.append</a:t>
            </a:r>
            <a:r>
              <a:rPr lang="en-GB" altLang="zh-TW" sz="1600" dirty="0">
                <a:ea typeface="Microsoft JhengHei" panose="020B0604030504040204" pitchFamily="34" charset="-120"/>
              </a:rPr>
              <a:t>(accuracy)</a:t>
            </a:r>
          </a:p>
          <a:p>
            <a:r>
              <a:rPr lang="en-GB" altLang="zh-TW" sz="1600" dirty="0">
                <a:ea typeface="Microsoft JhengHei" panose="020B0604030504040204" pitchFamily="34" charset="-120"/>
              </a:rPr>
              <a:t>    </a:t>
            </a:r>
            <a:r>
              <a:rPr lang="en-GB" altLang="zh-TW" sz="1600" dirty="0" err="1">
                <a:ea typeface="Microsoft JhengHei" panose="020B0604030504040204" pitchFamily="34" charset="-120"/>
              </a:rPr>
              <a:t>leaf.append</a:t>
            </a:r>
            <a:r>
              <a:rPr lang="en-GB" altLang="zh-TW" sz="1600" dirty="0">
                <a:ea typeface="Microsoft JhengHei" panose="020B0604030504040204" pitchFamily="34" charset="-120"/>
              </a:rPr>
              <a:t>(l)</a:t>
            </a:r>
          </a:p>
          <a:p>
            <a:r>
              <a:rPr lang="en-GB" altLang="zh-TW" sz="1600" dirty="0">
                <a:ea typeface="Microsoft JhengHei" panose="020B0604030504040204" pitchFamily="34" charset="-120"/>
              </a:rPr>
              <a:t>plot = </a:t>
            </a:r>
            <a:r>
              <a:rPr lang="en-GB" altLang="zh-TW" sz="1600" dirty="0" err="1">
                <a:ea typeface="Microsoft JhengHei" panose="020B0604030504040204" pitchFamily="34" charset="-120"/>
              </a:rPr>
              <a:t>sns.pointplot</a:t>
            </a:r>
            <a:r>
              <a:rPr lang="en-GB" altLang="zh-TW" sz="1600" dirty="0">
                <a:ea typeface="Microsoft JhengHei" panose="020B0604030504040204" pitchFamily="34" charset="-120"/>
              </a:rPr>
              <a:t>(x=leaf, y=score)</a:t>
            </a:r>
          </a:p>
          <a:p>
            <a:r>
              <a:rPr lang="en-GB" altLang="zh-TW" sz="1600" dirty="0" err="1">
                <a:ea typeface="Microsoft JhengHei" panose="020B0604030504040204" pitchFamily="34" charset="-120"/>
              </a:rPr>
              <a:t>plot.set</a:t>
            </a:r>
            <a:r>
              <a:rPr lang="en-GB" altLang="zh-TW" sz="1600" dirty="0">
                <a:ea typeface="Microsoft JhengHei" panose="020B0604030504040204" pitchFamily="34" charset="-120"/>
              </a:rPr>
              <a:t>(</a:t>
            </a:r>
            <a:r>
              <a:rPr lang="en-GB" altLang="zh-TW" sz="1600" dirty="0" err="1">
                <a:ea typeface="Microsoft JhengHei" panose="020B0604030504040204" pitchFamily="34" charset="-120"/>
              </a:rPr>
              <a:t>xlabel</a:t>
            </a:r>
            <a:r>
              <a:rPr lang="en-GB" altLang="zh-TW" sz="1600" dirty="0">
                <a:ea typeface="Microsoft JhengHei" panose="020B0604030504040204" pitchFamily="34" charset="-120"/>
              </a:rPr>
              <a:t>='Number of minimum leaf samples', </a:t>
            </a:r>
            <a:r>
              <a:rPr lang="en-GB" altLang="zh-TW" sz="1600" dirty="0" err="1">
                <a:ea typeface="Microsoft JhengHei" panose="020B0604030504040204" pitchFamily="34" charset="-120"/>
              </a:rPr>
              <a:t>ylabel</a:t>
            </a:r>
            <a:r>
              <a:rPr lang="en-GB" altLang="zh-TW" sz="1600" dirty="0">
                <a:ea typeface="Microsoft JhengHei" panose="020B0604030504040204" pitchFamily="34" charset="-120"/>
              </a:rPr>
              <a:t>='Accuracy', </a:t>
            </a:r>
          </a:p>
          <a:p>
            <a:r>
              <a:rPr lang="en-GB" altLang="zh-TW" sz="1600" dirty="0">
                <a:ea typeface="Microsoft JhengHei" panose="020B0604030504040204" pitchFamily="34" charset="-120"/>
              </a:rPr>
              <a:t>         title='Accuracy score of RFC per # of minimum leaf samples')</a:t>
            </a:r>
          </a:p>
          <a:p>
            <a:r>
              <a:rPr lang="en-GB" altLang="zh-TW" sz="1600" dirty="0" err="1">
                <a:ea typeface="Microsoft JhengHei" panose="020B0604030504040204" pitchFamily="34" charset="-120"/>
              </a:rPr>
              <a:t>plt.show</a:t>
            </a:r>
            <a:r>
              <a:rPr lang="en-GB" altLang="zh-TW" sz="1600" dirty="0">
                <a:ea typeface="Microsoft JhengHei" panose="020B0604030504040204" pitchFamily="34" charset="-120"/>
              </a:rPr>
              <a:t>()</a:t>
            </a:r>
            <a:endParaRPr kumimoji="1" lang="zh-TW" altLang="en-US" sz="1400" dirty="0">
              <a:ea typeface="Microsoft JhengHei" panose="020B0604030504040204" pitchFamily="34" charset="-120"/>
            </a:endParaRPr>
          </a:p>
        </p:txBody>
      </p:sp>
      <p:sp>
        <p:nvSpPr>
          <p:cNvPr id="3" name="矩形 2">
            <a:extLst>
              <a:ext uri="{FF2B5EF4-FFF2-40B4-BE49-F238E27FC236}">
                <a16:creationId xmlns:a16="http://schemas.microsoft.com/office/drawing/2014/main" id="{AC62AC46-26F8-6A46-9045-5E7E30ED85A6}"/>
              </a:ext>
            </a:extLst>
          </p:cNvPr>
          <p:cNvSpPr/>
          <p:nvPr/>
        </p:nvSpPr>
        <p:spPr>
          <a:xfrm>
            <a:off x="3048000" y="3105835"/>
            <a:ext cx="6096000" cy="646331"/>
          </a:xfrm>
          <a:prstGeom prst="rect">
            <a:avLst/>
          </a:prstGeom>
        </p:spPr>
        <p:txBody>
          <a:bodyPr>
            <a:spAutoFit/>
          </a:bodyPr>
          <a:lstStyle/>
          <a:p>
            <a:br>
              <a:rPr lang="zh-TW" altLang="en-US" dirty="0"/>
            </a:br>
            <a:endParaRPr lang="zh-TW" altLang="en-US" dirty="0"/>
          </a:p>
        </p:txBody>
      </p:sp>
      <p:sp>
        <p:nvSpPr>
          <p:cNvPr id="5" name="文字方塊 4">
            <a:extLst>
              <a:ext uri="{FF2B5EF4-FFF2-40B4-BE49-F238E27FC236}">
                <a16:creationId xmlns:a16="http://schemas.microsoft.com/office/drawing/2014/main" id="{9C56B9E3-182D-B042-A79F-AFBBA842AE53}"/>
              </a:ext>
            </a:extLst>
          </p:cNvPr>
          <p:cNvSpPr txBox="1"/>
          <p:nvPr/>
        </p:nvSpPr>
        <p:spPr>
          <a:xfrm>
            <a:off x="1397977" y="5433020"/>
            <a:ext cx="9396046" cy="923330"/>
          </a:xfrm>
          <a:prstGeom prst="rect">
            <a:avLst/>
          </a:prstGeom>
          <a:noFill/>
        </p:spPr>
        <p:txBody>
          <a:bodyPr wrap="square" rtlCol="0">
            <a:spAutoFit/>
          </a:bodyPr>
          <a:lstStyle/>
          <a:p>
            <a:r>
              <a:rPr lang="zh-TW" altLang="zh-TW" dirty="0">
                <a:latin typeface="Microsoft JhengHei" panose="020B0604030504040204" pitchFamily="34" charset="-120"/>
                <a:ea typeface="Microsoft JhengHei" panose="020B0604030504040204" pitchFamily="34" charset="-120"/>
              </a:rPr>
              <a:t>在這種情況下，我們可以看到，隨著最小葉子樣本的增加，準確率分數會簡單地降低。因此，最好將該值保持在預設的</a:t>
            </a:r>
            <a:r>
              <a:rPr lang="en-US" altLang="zh-TW" dirty="0">
                <a:latin typeface="Microsoft JhengHei" panose="020B0604030504040204" pitchFamily="34" charset="-120"/>
                <a:ea typeface="Microsoft JhengHei" panose="020B0604030504040204" pitchFamily="34" charset="-120"/>
              </a:rPr>
              <a:t>1</a:t>
            </a:r>
            <a:r>
              <a:rPr lang="zh-TW" altLang="zh-TW" dirty="0">
                <a:latin typeface="Microsoft JhengHei" panose="020B0604030504040204" pitchFamily="34" charset="-120"/>
                <a:ea typeface="Microsoft JhengHei" panose="020B0604030504040204" pitchFamily="34" charset="-120"/>
              </a:rPr>
              <a:t>。</a:t>
            </a:r>
          </a:p>
          <a:p>
            <a:r>
              <a:rPr lang="zh-TW" altLang="zh-TW" dirty="0">
                <a:latin typeface="Microsoft JhengHei" panose="020B0604030504040204" pitchFamily="34" charset="-120"/>
                <a:ea typeface="Microsoft JhengHei" panose="020B0604030504040204" pitchFamily="34" charset="-120"/>
              </a:rPr>
              <a:t>讓我們來評估 </a:t>
            </a:r>
            <a:r>
              <a:rPr lang="en-US" altLang="zh-TW" dirty="0">
                <a:latin typeface="Microsoft JhengHei" panose="020B0604030504040204" pitchFamily="34" charset="-120"/>
                <a:ea typeface="Microsoft JhengHei" panose="020B0604030504040204" pitchFamily="34" charset="-120"/>
              </a:rPr>
              <a:t>RFC </a:t>
            </a:r>
            <a:r>
              <a:rPr lang="zh-TW" altLang="zh-TW" dirty="0">
                <a:latin typeface="Microsoft JhengHei" panose="020B0604030504040204" pitchFamily="34" charset="-120"/>
                <a:ea typeface="Microsoft JhengHei" panose="020B0604030504040204" pitchFamily="34" charset="-120"/>
              </a:rPr>
              <a:t>的特徵重要性。</a:t>
            </a:r>
          </a:p>
        </p:txBody>
      </p:sp>
      <p:pic>
        <p:nvPicPr>
          <p:cNvPr id="2050" name="Picture 2">
            <a:extLst>
              <a:ext uri="{FF2B5EF4-FFF2-40B4-BE49-F238E27FC236}">
                <a16:creationId xmlns:a16="http://schemas.microsoft.com/office/drawing/2014/main" id="{E26A9FC0-2783-6D41-A534-BFFCF5920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1544" y="1462959"/>
            <a:ext cx="4355922" cy="3116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945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9ABD6-E34B-C040-A629-676B10D0E8DE}"/>
              </a:ext>
            </a:extLst>
          </p:cNvPr>
          <p:cNvSpPr>
            <a:spLocks noGrp="1"/>
          </p:cNvSpPr>
          <p:nvPr>
            <p:ph type="title"/>
          </p:nvPr>
        </p:nvSpPr>
        <p:spPr/>
        <p:txBody>
          <a:bodyPr>
            <a:normAutofit/>
          </a:bodyPr>
          <a:lstStyle/>
          <a:p>
            <a:r>
              <a:rPr lang="zh-TW" altLang="zh-TW" sz="3600" b="1" dirty="0">
                <a:latin typeface="Microsoft JhengHei" panose="020B0604030504040204" pitchFamily="34" charset="-120"/>
                <a:ea typeface="Microsoft JhengHei" panose="020B0604030504040204" pitchFamily="34" charset="-120"/>
              </a:rPr>
              <a:t>探索調優 </a:t>
            </a:r>
            <a:r>
              <a:rPr lang="en-US" altLang="zh-TW" sz="3600" b="1" dirty="0">
                <a:latin typeface="Microsoft JhengHei" panose="020B0604030504040204" pitchFamily="34" charset="-120"/>
                <a:ea typeface="Microsoft JhengHei" panose="020B0604030504040204" pitchFamily="34" charset="-120"/>
              </a:rPr>
              <a:t>Random Forest</a:t>
            </a:r>
            <a:r>
              <a:rPr lang="zh-TW" altLang="en-US" sz="3600" b="1" dirty="0">
                <a:latin typeface="Microsoft JhengHei" panose="020B0604030504040204" pitchFamily="34" charset="-120"/>
                <a:ea typeface="Microsoft JhengHei" panose="020B0604030504040204" pitchFamily="34" charset="-120"/>
              </a:rPr>
              <a:t> </a:t>
            </a:r>
            <a:r>
              <a:rPr lang="zh-TW" altLang="zh-TW" sz="3600" b="1" dirty="0">
                <a:latin typeface="Microsoft JhengHei" panose="020B0604030504040204" pitchFamily="34" charset="-120"/>
                <a:ea typeface="Microsoft JhengHei" panose="020B0604030504040204" pitchFamily="34" charset="-120"/>
              </a:rPr>
              <a:t>分類器</a:t>
            </a:r>
            <a:endParaRPr kumimoji="1" lang="zh-CN" altLang="en-US" sz="2800" b="1" dirty="0">
              <a:latin typeface="Microsoft JhengHei" panose="020B0604030504040204" pitchFamily="34" charset="-120"/>
              <a:ea typeface="Microsoft JhengHei" panose="020B0604030504040204" pitchFamily="34" charset="-120"/>
            </a:endParaRPr>
          </a:p>
        </p:txBody>
      </p:sp>
      <p:sp>
        <p:nvSpPr>
          <p:cNvPr id="4" name="日期占位符 3">
            <a:extLst>
              <a:ext uri="{FF2B5EF4-FFF2-40B4-BE49-F238E27FC236}">
                <a16:creationId xmlns:a16="http://schemas.microsoft.com/office/drawing/2014/main" id="{E43EF31C-0A1B-944F-B49D-338671CB666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F3F3CAF6-A3CC-7E44-ADFC-0B19DB4A2F4C}"/>
              </a:ext>
            </a:extLst>
          </p:cNvPr>
          <p:cNvSpPr>
            <a:spLocks noGrp="1"/>
          </p:cNvSpPr>
          <p:nvPr>
            <p:ph type="sldNum" sz="quarter" idx="12"/>
          </p:nvPr>
        </p:nvSpPr>
        <p:spPr/>
        <p:txBody>
          <a:bodyPr/>
          <a:lstStyle/>
          <a:p>
            <a:fld id="{BE8C9813-28B9-4DC9-9ABA-436951F7BB5A}" type="slidenum">
              <a:rPr lang="zh-TW" altLang="en-US" smtClean="0"/>
              <a:t>32</a:t>
            </a:fld>
            <a:endParaRPr lang="zh-TW" altLang="en-US"/>
          </a:p>
        </p:txBody>
      </p:sp>
      <p:sp>
        <p:nvSpPr>
          <p:cNvPr id="11" name="文字方塊 10">
            <a:extLst>
              <a:ext uri="{FF2B5EF4-FFF2-40B4-BE49-F238E27FC236}">
                <a16:creationId xmlns:a16="http://schemas.microsoft.com/office/drawing/2014/main" id="{ED579AF1-F166-DB45-AEC5-0A2C8AB9A150}"/>
              </a:ext>
            </a:extLst>
          </p:cNvPr>
          <p:cNvSpPr txBox="1"/>
          <p:nvPr/>
        </p:nvSpPr>
        <p:spPr>
          <a:xfrm>
            <a:off x="838200" y="1532219"/>
            <a:ext cx="6641123" cy="2800767"/>
          </a:xfrm>
          <a:prstGeom prst="rect">
            <a:avLst/>
          </a:prstGeom>
          <a:noFill/>
        </p:spPr>
        <p:txBody>
          <a:bodyPr wrap="square" rtlCol="0">
            <a:spAutoFit/>
          </a:bodyPr>
          <a:lstStyle/>
          <a:p>
            <a:r>
              <a:rPr lang="en-GB" altLang="zh-TW" sz="1600" dirty="0" err="1">
                <a:ea typeface="Microsoft JhengHei" panose="020B0604030504040204" pitchFamily="34" charset="-120"/>
              </a:rPr>
              <a:t>rfc</a:t>
            </a:r>
            <a:r>
              <a:rPr lang="en-GB" altLang="zh-TW" sz="1600" dirty="0">
                <a:ea typeface="Microsoft JhengHei" panose="020B0604030504040204" pitchFamily="34" charset="-120"/>
              </a:rPr>
              <a:t> = </a:t>
            </a:r>
            <a:r>
              <a:rPr lang="en-GB" altLang="zh-TW" sz="1600" dirty="0" err="1">
                <a:ea typeface="Microsoft JhengHei" panose="020B0604030504040204" pitchFamily="34" charset="-120"/>
              </a:rPr>
              <a:t>RandomForestClassifier</a:t>
            </a:r>
            <a:r>
              <a:rPr lang="en-GB" altLang="zh-TW" sz="1600" dirty="0">
                <a:ea typeface="Microsoft JhengHei" panose="020B0604030504040204" pitchFamily="34" charset="-120"/>
              </a:rPr>
              <a:t>(</a:t>
            </a:r>
            <a:r>
              <a:rPr lang="en-GB" altLang="zh-TW" sz="1600" dirty="0" err="1">
                <a:ea typeface="Microsoft JhengHei" panose="020B0604030504040204" pitchFamily="34" charset="-120"/>
              </a:rPr>
              <a:t>n_estimators</a:t>
            </a:r>
            <a:r>
              <a:rPr lang="en-GB" altLang="zh-TW" sz="1600" dirty="0">
                <a:ea typeface="Microsoft JhengHei" panose="020B0604030504040204" pitchFamily="34" charset="-120"/>
              </a:rPr>
              <a:t>=200, </a:t>
            </a:r>
            <a:r>
              <a:rPr lang="en-GB" altLang="zh-TW" sz="1600" dirty="0" err="1">
                <a:ea typeface="Microsoft JhengHei" panose="020B0604030504040204" pitchFamily="34" charset="-120"/>
              </a:rPr>
              <a:t>random_state</a:t>
            </a:r>
            <a:r>
              <a:rPr lang="en-GB" altLang="zh-TW" sz="1600" dirty="0">
                <a:ea typeface="Microsoft JhengHei" panose="020B0604030504040204" pitchFamily="34" charset="-120"/>
              </a:rPr>
              <a:t>=52)</a:t>
            </a:r>
          </a:p>
          <a:p>
            <a:r>
              <a:rPr lang="en-GB" altLang="zh-TW" sz="1600" dirty="0" err="1">
                <a:ea typeface="Microsoft JhengHei" panose="020B0604030504040204" pitchFamily="34" charset="-120"/>
              </a:rPr>
              <a:t>pred</a:t>
            </a:r>
            <a:r>
              <a:rPr lang="en-GB" altLang="zh-TW" sz="1600" dirty="0">
                <a:ea typeface="Microsoft JhengHei" panose="020B0604030504040204" pitchFamily="34" charset="-120"/>
              </a:rPr>
              <a:t> = </a:t>
            </a:r>
            <a:r>
              <a:rPr lang="en-GB" altLang="zh-TW" sz="1600" dirty="0" err="1">
                <a:ea typeface="Microsoft JhengHei" panose="020B0604030504040204" pitchFamily="34" charset="-120"/>
              </a:rPr>
              <a:t>rfc.fit</a:t>
            </a:r>
            <a:r>
              <a:rPr lang="en-GB" altLang="zh-TW" sz="1600" dirty="0">
                <a:ea typeface="Microsoft JhengHei" panose="020B0604030504040204" pitchFamily="34" charset="-120"/>
              </a:rPr>
              <a:t>(</a:t>
            </a:r>
            <a:r>
              <a:rPr lang="en-GB" altLang="zh-TW" sz="1600" dirty="0" err="1">
                <a:ea typeface="Microsoft JhengHei" panose="020B0604030504040204" pitchFamily="34" charset="-120"/>
              </a:rPr>
              <a:t>X_train</a:t>
            </a:r>
            <a:r>
              <a:rPr lang="en-GB" altLang="zh-TW" sz="1600" dirty="0">
                <a:ea typeface="Microsoft JhengHei" panose="020B0604030504040204" pitchFamily="34" charset="-120"/>
              </a:rPr>
              <a:t>, </a:t>
            </a:r>
            <a:r>
              <a:rPr lang="en-GB" altLang="zh-TW" sz="1600" dirty="0" err="1">
                <a:ea typeface="Microsoft JhengHei" panose="020B0604030504040204" pitchFamily="34" charset="-120"/>
              </a:rPr>
              <a:t>y_train</a:t>
            </a:r>
            <a:r>
              <a:rPr lang="en-GB" altLang="zh-TW" sz="1600" dirty="0">
                <a:ea typeface="Microsoft JhengHei" panose="020B0604030504040204" pitchFamily="34" charset="-120"/>
              </a:rPr>
              <a:t>).predict(</a:t>
            </a:r>
            <a:r>
              <a:rPr lang="en-GB" altLang="zh-TW" sz="1600" dirty="0" err="1">
                <a:ea typeface="Microsoft JhengHei" panose="020B0604030504040204" pitchFamily="34" charset="-120"/>
              </a:rPr>
              <a:t>X_test</a:t>
            </a:r>
            <a:r>
              <a:rPr lang="en-GB" altLang="zh-TW" sz="1600" dirty="0">
                <a:ea typeface="Microsoft JhengHei" panose="020B0604030504040204" pitchFamily="34" charset="-120"/>
              </a:rPr>
              <a:t>)</a:t>
            </a:r>
          </a:p>
          <a:p>
            <a:r>
              <a:rPr lang="en-GB" altLang="zh-TW" sz="1600" dirty="0" err="1">
                <a:ea typeface="Microsoft JhengHei" panose="020B0604030504040204" pitchFamily="34" charset="-120"/>
              </a:rPr>
              <a:t>dn</a:t>
            </a:r>
            <a:r>
              <a:rPr lang="en-GB" altLang="zh-TW" sz="1600" dirty="0">
                <a:ea typeface="Microsoft JhengHei" panose="020B0604030504040204" pitchFamily="34" charset="-120"/>
              </a:rPr>
              <a:t> = {'features':</a:t>
            </a:r>
            <a:r>
              <a:rPr lang="en-GB" altLang="zh-TW" sz="1600" dirty="0" err="1">
                <a:ea typeface="Microsoft JhengHei" panose="020B0604030504040204" pitchFamily="34" charset="-120"/>
              </a:rPr>
              <a:t>X.columns</a:t>
            </a:r>
            <a:r>
              <a:rPr lang="en-GB" altLang="zh-TW" sz="1600" dirty="0">
                <a:ea typeface="Microsoft JhengHei" panose="020B0604030504040204" pitchFamily="34" charset="-120"/>
              </a:rPr>
              <a:t>, 'score':</a:t>
            </a:r>
            <a:r>
              <a:rPr lang="en-GB" altLang="zh-TW" sz="1600" dirty="0" err="1">
                <a:ea typeface="Microsoft JhengHei" panose="020B0604030504040204" pitchFamily="34" charset="-120"/>
              </a:rPr>
              <a:t>rfc.feature_importances</a:t>
            </a:r>
            <a:r>
              <a:rPr lang="en-GB" altLang="zh-TW" sz="1600" dirty="0">
                <a:ea typeface="Microsoft JhengHei" panose="020B0604030504040204" pitchFamily="34" charset="-120"/>
              </a:rPr>
              <a:t>_}</a:t>
            </a:r>
          </a:p>
          <a:p>
            <a:r>
              <a:rPr lang="en-GB" altLang="zh-TW" sz="1600" dirty="0">
                <a:ea typeface="Microsoft JhengHei" panose="020B0604030504040204" pitchFamily="34" charset="-120"/>
              </a:rPr>
              <a:t>df = </a:t>
            </a:r>
            <a:r>
              <a:rPr lang="en-GB" altLang="zh-TW" sz="1600" dirty="0" err="1">
                <a:ea typeface="Microsoft JhengHei" panose="020B0604030504040204" pitchFamily="34" charset="-120"/>
              </a:rPr>
              <a:t>pd.DataFrame.from_dict</a:t>
            </a:r>
            <a:r>
              <a:rPr lang="en-GB" altLang="zh-TW" sz="1600" dirty="0">
                <a:ea typeface="Microsoft JhengHei" panose="020B0604030504040204" pitchFamily="34" charset="-120"/>
              </a:rPr>
              <a:t>(data=</a:t>
            </a:r>
            <a:r>
              <a:rPr lang="en-GB" altLang="zh-TW" sz="1600" dirty="0" err="1">
                <a:ea typeface="Microsoft JhengHei" panose="020B0604030504040204" pitchFamily="34" charset="-120"/>
              </a:rPr>
              <a:t>dn</a:t>
            </a:r>
            <a:r>
              <a:rPr lang="en-GB" altLang="zh-TW" sz="1600" dirty="0">
                <a:ea typeface="Microsoft JhengHei" panose="020B0604030504040204" pitchFamily="34" charset="-120"/>
              </a:rPr>
              <a:t>).</a:t>
            </a:r>
            <a:r>
              <a:rPr lang="en-GB" altLang="zh-TW" sz="1600" dirty="0" err="1">
                <a:ea typeface="Microsoft JhengHei" panose="020B0604030504040204" pitchFamily="34" charset="-120"/>
              </a:rPr>
              <a:t>sort_values</a:t>
            </a:r>
            <a:r>
              <a:rPr lang="en-GB" altLang="zh-TW" sz="1600" dirty="0">
                <a:ea typeface="Microsoft JhengHei" panose="020B0604030504040204" pitchFamily="34" charset="-120"/>
              </a:rPr>
              <a:t>(by='score', ascending=False)</a:t>
            </a:r>
          </a:p>
          <a:p>
            <a:r>
              <a:rPr lang="en-GB" altLang="zh-TW" sz="1600" dirty="0">
                <a:ea typeface="Microsoft JhengHei" panose="020B0604030504040204" pitchFamily="34" charset="-120"/>
              </a:rPr>
              <a:t>plot = </a:t>
            </a:r>
            <a:r>
              <a:rPr lang="en-GB" altLang="zh-TW" sz="1600" dirty="0" err="1">
                <a:ea typeface="Microsoft JhengHei" panose="020B0604030504040204" pitchFamily="34" charset="-120"/>
              </a:rPr>
              <a:t>sns.barplot</a:t>
            </a:r>
            <a:r>
              <a:rPr lang="en-GB" altLang="zh-TW" sz="1600" dirty="0">
                <a:ea typeface="Microsoft JhengHei" panose="020B0604030504040204" pitchFamily="34" charset="-120"/>
              </a:rPr>
              <a:t>(x='score', y='features', data=df, orient='h')</a:t>
            </a:r>
          </a:p>
          <a:p>
            <a:r>
              <a:rPr lang="en-GB" altLang="zh-TW" sz="1600" dirty="0" err="1">
                <a:ea typeface="Microsoft JhengHei" panose="020B0604030504040204" pitchFamily="34" charset="-120"/>
              </a:rPr>
              <a:t>plot.set</a:t>
            </a:r>
            <a:r>
              <a:rPr lang="en-GB" altLang="zh-TW" sz="1600" dirty="0">
                <a:ea typeface="Microsoft JhengHei" panose="020B0604030504040204" pitchFamily="34" charset="-120"/>
              </a:rPr>
              <a:t>(</a:t>
            </a:r>
            <a:r>
              <a:rPr lang="en-GB" altLang="zh-TW" sz="1600" dirty="0" err="1">
                <a:ea typeface="Microsoft JhengHei" panose="020B0604030504040204" pitchFamily="34" charset="-120"/>
              </a:rPr>
              <a:t>xlabel</a:t>
            </a:r>
            <a:r>
              <a:rPr lang="en-GB" altLang="zh-TW" sz="1600" dirty="0">
                <a:ea typeface="Microsoft JhengHei" panose="020B0604030504040204" pitchFamily="34" charset="-120"/>
              </a:rPr>
              <a:t>='Score', </a:t>
            </a:r>
            <a:r>
              <a:rPr lang="en-GB" altLang="zh-TW" sz="1600" dirty="0" err="1">
                <a:ea typeface="Microsoft JhengHei" panose="020B0604030504040204" pitchFamily="34" charset="-120"/>
              </a:rPr>
              <a:t>ylabel</a:t>
            </a:r>
            <a:r>
              <a:rPr lang="en-GB" altLang="zh-TW" sz="1600" dirty="0">
                <a:ea typeface="Microsoft JhengHei" panose="020B0604030504040204" pitchFamily="34" charset="-120"/>
              </a:rPr>
              <a:t>='Features', </a:t>
            </a:r>
          </a:p>
          <a:p>
            <a:r>
              <a:rPr lang="en-GB" altLang="zh-TW" sz="1600" dirty="0">
                <a:ea typeface="Microsoft JhengHei" panose="020B0604030504040204" pitchFamily="34" charset="-120"/>
              </a:rPr>
              <a:t>         title='Feature Importance of Random Forest Classifier')</a:t>
            </a:r>
          </a:p>
          <a:p>
            <a:r>
              <a:rPr lang="en-GB" altLang="zh-TW" sz="1600" dirty="0" err="1">
                <a:ea typeface="Microsoft JhengHei" panose="020B0604030504040204" pitchFamily="34" charset="-120"/>
              </a:rPr>
              <a:t>plt.rcParams</a:t>
            </a:r>
            <a:r>
              <a:rPr lang="en-GB" altLang="zh-TW" sz="1600" dirty="0">
                <a:ea typeface="Microsoft JhengHei" panose="020B0604030504040204" pitchFamily="34" charset="-120"/>
              </a:rPr>
              <a:t>['</a:t>
            </a:r>
            <a:r>
              <a:rPr lang="en-GB" altLang="zh-TW" sz="1600" dirty="0" err="1">
                <a:ea typeface="Microsoft JhengHei" panose="020B0604030504040204" pitchFamily="34" charset="-120"/>
              </a:rPr>
              <a:t>figure.figsize</a:t>
            </a:r>
            <a:r>
              <a:rPr lang="en-GB" altLang="zh-TW" sz="1600" dirty="0">
                <a:ea typeface="Microsoft JhengHei" panose="020B0604030504040204" pitchFamily="34" charset="-120"/>
              </a:rPr>
              <a:t>']=(20,20)</a:t>
            </a:r>
          </a:p>
          <a:p>
            <a:r>
              <a:rPr lang="en-GB" altLang="zh-TW" sz="1600" dirty="0" err="1">
                <a:ea typeface="Microsoft JhengHei" panose="020B0604030504040204" pitchFamily="34" charset="-120"/>
              </a:rPr>
              <a:t>plt.setp</a:t>
            </a:r>
            <a:r>
              <a:rPr lang="en-GB" altLang="zh-TW" sz="1600" dirty="0">
                <a:ea typeface="Microsoft JhengHei" panose="020B0604030504040204" pitchFamily="34" charset="-120"/>
              </a:rPr>
              <a:t>(</a:t>
            </a:r>
            <a:r>
              <a:rPr lang="en-GB" altLang="zh-TW" sz="1600" dirty="0" err="1">
                <a:ea typeface="Microsoft JhengHei" panose="020B0604030504040204" pitchFamily="34" charset="-120"/>
              </a:rPr>
              <a:t>plot.get_xticklabels</a:t>
            </a:r>
            <a:r>
              <a:rPr lang="en-GB" altLang="zh-TW" sz="1600" dirty="0">
                <a:ea typeface="Microsoft JhengHei" panose="020B0604030504040204" pitchFamily="34" charset="-120"/>
              </a:rPr>
              <a:t>(), rotation=90)</a:t>
            </a:r>
          </a:p>
          <a:p>
            <a:r>
              <a:rPr lang="en-GB" altLang="zh-TW" sz="1600" dirty="0" err="1">
                <a:ea typeface="Microsoft JhengHei" panose="020B0604030504040204" pitchFamily="34" charset="-120"/>
              </a:rPr>
              <a:t>plt.show</a:t>
            </a:r>
            <a:r>
              <a:rPr lang="en-GB" altLang="zh-TW" sz="1600" dirty="0">
                <a:ea typeface="Microsoft JhengHei" panose="020B0604030504040204" pitchFamily="34" charset="-120"/>
              </a:rPr>
              <a:t>()</a:t>
            </a:r>
            <a:endParaRPr kumimoji="1" lang="zh-TW" altLang="en-US" sz="1400" dirty="0">
              <a:ea typeface="Microsoft JhengHei" panose="020B0604030504040204" pitchFamily="34" charset="-120"/>
            </a:endParaRPr>
          </a:p>
        </p:txBody>
      </p:sp>
      <p:sp>
        <p:nvSpPr>
          <p:cNvPr id="3" name="矩形 2">
            <a:extLst>
              <a:ext uri="{FF2B5EF4-FFF2-40B4-BE49-F238E27FC236}">
                <a16:creationId xmlns:a16="http://schemas.microsoft.com/office/drawing/2014/main" id="{AC62AC46-26F8-6A46-9045-5E7E30ED85A6}"/>
              </a:ext>
            </a:extLst>
          </p:cNvPr>
          <p:cNvSpPr/>
          <p:nvPr/>
        </p:nvSpPr>
        <p:spPr>
          <a:xfrm>
            <a:off x="3048000" y="3105835"/>
            <a:ext cx="6096000" cy="646331"/>
          </a:xfrm>
          <a:prstGeom prst="rect">
            <a:avLst/>
          </a:prstGeom>
        </p:spPr>
        <p:txBody>
          <a:bodyPr>
            <a:spAutoFit/>
          </a:bodyPr>
          <a:lstStyle/>
          <a:p>
            <a:br>
              <a:rPr lang="zh-TW" altLang="en-US" dirty="0"/>
            </a:br>
            <a:endParaRPr lang="zh-TW" altLang="en-US" dirty="0"/>
          </a:p>
        </p:txBody>
      </p:sp>
      <p:pic>
        <p:nvPicPr>
          <p:cNvPr id="3074" name="Picture 2">
            <a:extLst>
              <a:ext uri="{FF2B5EF4-FFF2-40B4-BE49-F238E27FC236}">
                <a16:creationId xmlns:a16="http://schemas.microsoft.com/office/drawing/2014/main" id="{31196C0C-56C0-0C4F-ACF4-C52E56FE3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369" y="0"/>
            <a:ext cx="8192844" cy="6828687"/>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a:extLst>
              <a:ext uri="{FF2B5EF4-FFF2-40B4-BE49-F238E27FC236}">
                <a16:creationId xmlns:a16="http://schemas.microsoft.com/office/drawing/2014/main" id="{9C56B9E3-182D-B042-A79F-AFBBA842AE53}"/>
              </a:ext>
            </a:extLst>
          </p:cNvPr>
          <p:cNvSpPr txBox="1"/>
          <p:nvPr/>
        </p:nvSpPr>
        <p:spPr>
          <a:xfrm>
            <a:off x="5770685" y="5563467"/>
            <a:ext cx="9396046" cy="584775"/>
          </a:xfrm>
          <a:prstGeom prst="rect">
            <a:avLst/>
          </a:prstGeom>
          <a:noFill/>
        </p:spPr>
        <p:txBody>
          <a:bodyPr wrap="square" rtlCol="0">
            <a:spAutoFit/>
          </a:bodyPr>
          <a:lstStyle/>
          <a:p>
            <a:r>
              <a:rPr lang="zh-TW" altLang="en-US" sz="3200" b="1" dirty="0">
                <a:latin typeface="Microsoft JhengHei" panose="020B0604030504040204" pitchFamily="34" charset="-120"/>
                <a:ea typeface="Microsoft JhengHei" panose="020B0604030504040204" pitchFamily="34" charset="-120"/>
              </a:rPr>
              <a:t>訪問過的資源是最重要的特徵</a:t>
            </a:r>
            <a:endParaRPr lang="zh-TW" altLang="zh-TW" sz="32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23257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heckerboard(across)">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9ABD6-E34B-C040-A629-676B10D0E8DE}"/>
              </a:ext>
            </a:extLst>
          </p:cNvPr>
          <p:cNvSpPr>
            <a:spLocks noGrp="1"/>
          </p:cNvSpPr>
          <p:nvPr>
            <p:ph type="title"/>
          </p:nvPr>
        </p:nvSpPr>
        <p:spPr/>
        <p:txBody>
          <a:bodyPr/>
          <a:lstStyle/>
          <a:p>
            <a:r>
              <a:rPr kumimoji="1" lang="zh-CN" altLang="en-US" b="1" dirty="0">
                <a:latin typeface="Microsoft JhengHei" panose="020B0604030504040204" pitchFamily="34" charset="-120"/>
                <a:ea typeface="Microsoft JhengHei" panose="020B0604030504040204" pitchFamily="34" charset="-120"/>
              </a:rPr>
              <a:t>結論</a:t>
            </a:r>
          </a:p>
        </p:txBody>
      </p:sp>
      <p:sp>
        <p:nvSpPr>
          <p:cNvPr id="4" name="日期占位符 3">
            <a:extLst>
              <a:ext uri="{FF2B5EF4-FFF2-40B4-BE49-F238E27FC236}">
                <a16:creationId xmlns:a16="http://schemas.microsoft.com/office/drawing/2014/main" id="{E43EF31C-0A1B-944F-B49D-338671CB666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F3F3CAF6-A3CC-7E44-ADFC-0B19DB4A2F4C}"/>
              </a:ext>
            </a:extLst>
          </p:cNvPr>
          <p:cNvSpPr>
            <a:spLocks noGrp="1"/>
          </p:cNvSpPr>
          <p:nvPr>
            <p:ph type="sldNum" sz="quarter" idx="12"/>
          </p:nvPr>
        </p:nvSpPr>
        <p:spPr/>
        <p:txBody>
          <a:bodyPr/>
          <a:lstStyle/>
          <a:p>
            <a:fld id="{BE8C9813-28B9-4DC9-9ABA-436951F7BB5A}" type="slidenum">
              <a:rPr lang="zh-TW" altLang="en-US" smtClean="0"/>
              <a:t>33</a:t>
            </a:fld>
            <a:endParaRPr lang="zh-TW" altLang="en-US"/>
          </a:p>
        </p:txBody>
      </p:sp>
      <p:sp>
        <p:nvSpPr>
          <p:cNvPr id="11" name="文字方塊 10">
            <a:extLst>
              <a:ext uri="{FF2B5EF4-FFF2-40B4-BE49-F238E27FC236}">
                <a16:creationId xmlns:a16="http://schemas.microsoft.com/office/drawing/2014/main" id="{ED579AF1-F166-DB45-AEC5-0A2C8AB9A150}"/>
              </a:ext>
            </a:extLst>
          </p:cNvPr>
          <p:cNvSpPr txBox="1"/>
          <p:nvPr/>
        </p:nvSpPr>
        <p:spPr>
          <a:xfrm>
            <a:off x="838200" y="1708065"/>
            <a:ext cx="10515600" cy="1384995"/>
          </a:xfrm>
          <a:prstGeom prst="rect">
            <a:avLst/>
          </a:prstGeom>
          <a:noFill/>
        </p:spPr>
        <p:txBody>
          <a:bodyPr wrap="square" rtlCol="0">
            <a:spAutoFit/>
          </a:bodyPr>
          <a:lstStyle/>
          <a:p>
            <a:r>
              <a:rPr lang="zh-TW" altLang="zh-TW" sz="2800" dirty="0">
                <a:latin typeface="Microsoft JhengHei" panose="020B0604030504040204" pitchFamily="34" charset="-120"/>
                <a:ea typeface="Microsoft JhengHei" panose="020B0604030504040204" pitchFamily="34" charset="-120"/>
              </a:rPr>
              <a:t>從我們的得出的結果來看，訪問課程內容的次數、缺席天數、在課上有舉手的次數、檢查新公告的次數、是否參加討論、性別、監護人、學期確確實實是影響學生學業成績的因素。</a:t>
            </a:r>
          </a:p>
        </p:txBody>
      </p:sp>
    </p:spTree>
    <p:extLst>
      <p:ext uri="{BB962C8B-B14F-4D97-AF65-F5344CB8AC3E}">
        <p14:creationId xmlns:p14="http://schemas.microsoft.com/office/powerpoint/2010/main" val="2445072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A297E3-BCF6-F44D-9D5D-A6DEAC17D7BD}"/>
              </a:ext>
            </a:extLst>
          </p:cNvPr>
          <p:cNvSpPr>
            <a:spLocks noGrp="1"/>
          </p:cNvSpPr>
          <p:nvPr>
            <p:ph type="title"/>
          </p:nvPr>
        </p:nvSpPr>
        <p:spPr>
          <a:xfrm>
            <a:off x="838200" y="2766218"/>
            <a:ext cx="10515600" cy="1325563"/>
          </a:xfrm>
        </p:spPr>
        <p:txBody>
          <a:bodyPr>
            <a:normAutofit/>
          </a:bodyPr>
          <a:lstStyle/>
          <a:p>
            <a:pPr algn="ctr"/>
            <a:r>
              <a:rPr lang="zh-TW" altLang="en-US" sz="6600" b="1" dirty="0">
                <a:latin typeface="Microsoft JhengHei" panose="020B0604030504040204" pitchFamily="34" charset="-120"/>
                <a:ea typeface="Microsoft JhengHei" panose="020B0604030504040204" pitchFamily="34" charset="-120"/>
              </a:rPr>
              <a:t>謝謝聆聽</a:t>
            </a:r>
          </a:p>
        </p:txBody>
      </p:sp>
      <p:sp>
        <p:nvSpPr>
          <p:cNvPr id="4" name="日期版面配置區 3">
            <a:extLst>
              <a:ext uri="{FF2B5EF4-FFF2-40B4-BE49-F238E27FC236}">
                <a16:creationId xmlns:a16="http://schemas.microsoft.com/office/drawing/2014/main" id="{A925E9B8-89FF-D744-9B03-A9B179BC5215}"/>
              </a:ext>
            </a:extLst>
          </p:cNvPr>
          <p:cNvSpPr>
            <a:spLocks noGrp="1"/>
          </p:cNvSpPr>
          <p:nvPr>
            <p:ph type="dt" sz="half" idx="10"/>
          </p:nvPr>
        </p:nvSpPr>
        <p:spPr/>
        <p:txBody>
          <a:bodyPr/>
          <a:lstStyle/>
          <a:p>
            <a:r>
              <a:rPr lang="en-US" altLang="zh-TW"/>
              <a:t>Big Data Analytics, Fall 2020</a:t>
            </a:r>
            <a:endParaRPr lang="zh-TW" altLang="en-US"/>
          </a:p>
        </p:txBody>
      </p:sp>
      <p:sp>
        <p:nvSpPr>
          <p:cNvPr id="6" name="投影片編號版面配置區 5">
            <a:extLst>
              <a:ext uri="{FF2B5EF4-FFF2-40B4-BE49-F238E27FC236}">
                <a16:creationId xmlns:a16="http://schemas.microsoft.com/office/drawing/2014/main" id="{70EC0F39-B9C0-404C-BE40-A0C0478594FE}"/>
              </a:ext>
            </a:extLst>
          </p:cNvPr>
          <p:cNvSpPr>
            <a:spLocks noGrp="1"/>
          </p:cNvSpPr>
          <p:nvPr>
            <p:ph type="sldNum" sz="quarter" idx="12"/>
          </p:nvPr>
        </p:nvSpPr>
        <p:spPr/>
        <p:txBody>
          <a:bodyPr/>
          <a:lstStyle/>
          <a:p>
            <a:fld id="{BE8C9813-28B9-4DC9-9ABA-436951F7BB5A}" type="slidenum">
              <a:rPr lang="zh-TW" altLang="en-US" smtClean="0"/>
              <a:t>34</a:t>
            </a:fld>
            <a:endParaRPr lang="zh-TW" altLang="en-US"/>
          </a:p>
        </p:txBody>
      </p:sp>
    </p:spTree>
    <p:extLst>
      <p:ext uri="{BB962C8B-B14F-4D97-AF65-F5344CB8AC3E}">
        <p14:creationId xmlns:p14="http://schemas.microsoft.com/office/powerpoint/2010/main" val="1221475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A297E3-BCF6-F44D-9D5D-A6DEAC17D7BD}"/>
              </a:ext>
            </a:extLst>
          </p:cNvPr>
          <p:cNvSpPr>
            <a:spLocks noGrp="1"/>
          </p:cNvSpPr>
          <p:nvPr>
            <p:ph type="title"/>
          </p:nvPr>
        </p:nvSpPr>
        <p:spPr>
          <a:xfrm>
            <a:off x="838200" y="2766218"/>
            <a:ext cx="10515600" cy="1325563"/>
          </a:xfrm>
        </p:spPr>
        <p:txBody>
          <a:bodyPr>
            <a:normAutofit/>
          </a:bodyPr>
          <a:lstStyle/>
          <a:p>
            <a:pPr algn="ctr"/>
            <a:r>
              <a:rPr lang="zh-TW" altLang="zh-TW" sz="6600" b="1" dirty="0">
                <a:latin typeface="Microsoft JhengHei" panose="020B0604030504040204" pitchFamily="34" charset="-120"/>
                <a:ea typeface="Microsoft JhengHei" panose="020B0604030504040204" pitchFamily="34" charset="-120"/>
              </a:rPr>
              <a:t>資料視覺化</a:t>
            </a:r>
            <a:endParaRPr kumimoji="1" lang="zh-TW" altLang="en-US" sz="6600" dirty="0">
              <a:latin typeface="Microsoft JhengHei" panose="020B0604030504040204" pitchFamily="34" charset="-120"/>
              <a:ea typeface="Microsoft JhengHei" panose="020B0604030504040204" pitchFamily="34" charset="-120"/>
            </a:endParaRPr>
          </a:p>
        </p:txBody>
      </p:sp>
      <p:sp>
        <p:nvSpPr>
          <p:cNvPr id="4" name="日期版面配置區 3">
            <a:extLst>
              <a:ext uri="{FF2B5EF4-FFF2-40B4-BE49-F238E27FC236}">
                <a16:creationId xmlns:a16="http://schemas.microsoft.com/office/drawing/2014/main" id="{A925E9B8-89FF-D744-9B03-A9B179BC5215}"/>
              </a:ext>
            </a:extLst>
          </p:cNvPr>
          <p:cNvSpPr>
            <a:spLocks noGrp="1"/>
          </p:cNvSpPr>
          <p:nvPr>
            <p:ph type="dt" sz="half" idx="10"/>
          </p:nvPr>
        </p:nvSpPr>
        <p:spPr/>
        <p:txBody>
          <a:bodyPr/>
          <a:lstStyle/>
          <a:p>
            <a:r>
              <a:rPr lang="en-US" altLang="zh-TW"/>
              <a:t>Big Data Analytics, Fall 2020</a:t>
            </a:r>
            <a:endParaRPr lang="zh-TW" altLang="en-US"/>
          </a:p>
        </p:txBody>
      </p:sp>
      <p:sp>
        <p:nvSpPr>
          <p:cNvPr id="6" name="投影片編號版面配置區 5">
            <a:extLst>
              <a:ext uri="{FF2B5EF4-FFF2-40B4-BE49-F238E27FC236}">
                <a16:creationId xmlns:a16="http://schemas.microsoft.com/office/drawing/2014/main" id="{70EC0F39-B9C0-404C-BE40-A0C0478594FE}"/>
              </a:ext>
            </a:extLst>
          </p:cNvPr>
          <p:cNvSpPr>
            <a:spLocks noGrp="1"/>
          </p:cNvSpPr>
          <p:nvPr>
            <p:ph type="sldNum" sz="quarter" idx="12"/>
          </p:nvPr>
        </p:nvSpPr>
        <p:spPr/>
        <p:txBody>
          <a:bodyPr/>
          <a:lstStyle/>
          <a:p>
            <a:fld id="{BE8C9813-28B9-4DC9-9ABA-436951F7BB5A}" type="slidenum">
              <a:rPr lang="zh-TW" altLang="en-US" smtClean="0"/>
              <a:t>4</a:t>
            </a:fld>
            <a:endParaRPr lang="zh-TW" altLang="en-US"/>
          </a:p>
        </p:txBody>
      </p:sp>
    </p:spTree>
    <p:extLst>
      <p:ext uri="{BB962C8B-B14F-4D97-AF65-F5344CB8AC3E}">
        <p14:creationId xmlns:p14="http://schemas.microsoft.com/office/powerpoint/2010/main" val="881723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2BF20753-E8E1-9B4D-A5A5-839611ABE2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8940" y="1362674"/>
            <a:ext cx="6548919" cy="4443909"/>
          </a:xfrm>
        </p:spPr>
      </p:pic>
      <p:sp>
        <p:nvSpPr>
          <p:cNvPr id="4" name="日期占位符 3">
            <a:extLst>
              <a:ext uri="{FF2B5EF4-FFF2-40B4-BE49-F238E27FC236}">
                <a16:creationId xmlns:a16="http://schemas.microsoft.com/office/drawing/2014/main" id="{425117FB-ED31-1A40-BB81-56E96C3C83DE}"/>
              </a:ext>
            </a:extLst>
          </p:cNvPr>
          <p:cNvSpPr>
            <a:spLocks noGrp="1"/>
          </p:cNvSpPr>
          <p:nvPr>
            <p:ph type="dt" sz="half" idx="10"/>
          </p:nvPr>
        </p:nvSpPr>
        <p:spPr/>
        <p:txBody>
          <a:bodyPr/>
          <a:lstStyle/>
          <a:p>
            <a:r>
              <a:rPr lang="en-US" altLang="zh-TW"/>
              <a:t>Big Data Analytics, Fall 2020</a:t>
            </a:r>
            <a:endParaRPr lang="zh-TW" altLang="en-US"/>
          </a:p>
        </p:txBody>
      </p:sp>
      <p:sp>
        <p:nvSpPr>
          <p:cNvPr id="5" name="页脚占位符 4">
            <a:extLst>
              <a:ext uri="{FF2B5EF4-FFF2-40B4-BE49-F238E27FC236}">
                <a16:creationId xmlns:a16="http://schemas.microsoft.com/office/drawing/2014/main" id="{A46B64B2-CE7A-5940-9E40-565E83A41F33}"/>
              </a:ext>
            </a:extLst>
          </p:cNvPr>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灯片编号占位符 5">
            <a:extLst>
              <a:ext uri="{FF2B5EF4-FFF2-40B4-BE49-F238E27FC236}">
                <a16:creationId xmlns:a16="http://schemas.microsoft.com/office/drawing/2014/main" id="{AC8CAE72-9FD7-7840-AC99-FDCEF4D83E04}"/>
              </a:ext>
            </a:extLst>
          </p:cNvPr>
          <p:cNvSpPr>
            <a:spLocks noGrp="1"/>
          </p:cNvSpPr>
          <p:nvPr>
            <p:ph type="sldNum" sz="quarter" idx="12"/>
          </p:nvPr>
        </p:nvSpPr>
        <p:spPr/>
        <p:txBody>
          <a:bodyPr/>
          <a:lstStyle/>
          <a:p>
            <a:fld id="{BE8C9813-28B9-4DC9-9ABA-436951F7BB5A}" type="slidenum">
              <a:rPr lang="zh-TW" altLang="en-US" smtClean="0"/>
              <a:t>5</a:t>
            </a:fld>
            <a:endParaRPr lang="zh-TW" altLang="en-US"/>
          </a:p>
        </p:txBody>
      </p:sp>
      <p:sp>
        <p:nvSpPr>
          <p:cNvPr id="9" name="標題 1">
            <a:extLst>
              <a:ext uri="{FF2B5EF4-FFF2-40B4-BE49-F238E27FC236}">
                <a16:creationId xmlns:a16="http://schemas.microsoft.com/office/drawing/2014/main" id="{934F6AA5-45DC-DA4E-BFC4-883E194C0D4D}"/>
              </a:ext>
            </a:extLst>
          </p:cNvPr>
          <p:cNvSpPr txBox="1">
            <a:spLocks/>
          </p:cNvSpPr>
          <p:nvPr/>
        </p:nvSpPr>
        <p:spPr>
          <a:xfrm>
            <a:off x="838200" y="506591"/>
            <a:ext cx="8841769" cy="6126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3600" b="1" dirty="0">
                <a:latin typeface="Microsoft JhengHei" panose="020B0604030504040204" pitchFamily="34" charset="-120"/>
                <a:ea typeface="Microsoft JhengHei" panose="020B0604030504040204" pitchFamily="34" charset="-120"/>
              </a:rPr>
              <a:t>學生成績分佈直方圖</a:t>
            </a:r>
            <a:endParaRPr kumimoji="1" lang="zh-TW" altLang="en-US" sz="3600" b="1" dirty="0">
              <a:latin typeface="Microsoft JhengHei" panose="020B0604030504040204" pitchFamily="34" charset="-120"/>
              <a:ea typeface="Microsoft JhengHei" panose="020B0604030504040204" pitchFamily="34" charset="-120"/>
            </a:endParaRPr>
          </a:p>
        </p:txBody>
      </p:sp>
      <p:sp>
        <p:nvSpPr>
          <p:cNvPr id="12" name="内容占位符 2">
            <a:extLst>
              <a:ext uri="{FF2B5EF4-FFF2-40B4-BE49-F238E27FC236}">
                <a16:creationId xmlns:a16="http://schemas.microsoft.com/office/drawing/2014/main" id="{2BA3E23A-CE99-F742-99E5-1BB8E824567F}"/>
              </a:ext>
            </a:extLst>
          </p:cNvPr>
          <p:cNvSpPr txBox="1">
            <a:spLocks/>
          </p:cNvSpPr>
          <p:nvPr/>
        </p:nvSpPr>
        <p:spPr>
          <a:xfrm>
            <a:off x="687303" y="1514254"/>
            <a:ext cx="4919620" cy="24001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學生成績一共分為三類</a:t>
            </a:r>
            <a:r>
              <a:rPr lang="en-US"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['L', 'M', 'H']</a:t>
            </a: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，這將作為評判學生的標準。</a:t>
            </a:r>
            <a:endParaRPr lang="zh-CN" altLang="zh-CN" sz="2400" dirty="0">
              <a:latin typeface="Microsoft JhengHei" panose="020B0604030504040204" pitchFamily="34" charset="-120"/>
              <a:ea typeface="Microsoft JhengHei" panose="020B0604030504040204" pitchFamily="34" charset="-120"/>
              <a:cs typeface="Times New Roman" panose="02020603050405020304" pitchFamily="18" charset="0"/>
            </a:endParaRPr>
          </a:p>
          <a:p>
            <a:r>
              <a:rPr lang="en-US"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L:0-59 </a:t>
            </a: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不及格；</a:t>
            </a:r>
            <a:endParaRPr lang="zh-CN" altLang="zh-CN" sz="2400" dirty="0">
              <a:latin typeface="Microsoft JhengHei" panose="020B0604030504040204" pitchFamily="34" charset="-120"/>
              <a:ea typeface="Microsoft JhengHei" panose="020B0604030504040204" pitchFamily="34" charset="-120"/>
              <a:cs typeface="Times New Roman" panose="02020603050405020304" pitchFamily="18" charset="0"/>
            </a:endParaRPr>
          </a:p>
          <a:p>
            <a:r>
              <a:rPr lang="en-US"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M:60-89 </a:t>
            </a: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中等；</a:t>
            </a:r>
            <a:endParaRPr lang="zh-CN" altLang="zh-CN" sz="2400" dirty="0">
              <a:latin typeface="Microsoft JhengHei" panose="020B0604030504040204" pitchFamily="34" charset="-120"/>
              <a:ea typeface="Microsoft JhengHei" panose="020B0604030504040204" pitchFamily="34" charset="-120"/>
              <a:cs typeface="Times New Roman" panose="02020603050405020304" pitchFamily="18" charset="0"/>
            </a:endParaRPr>
          </a:p>
          <a:p>
            <a:r>
              <a:rPr lang="en-US"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H:90-100 </a:t>
            </a: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高分。</a:t>
            </a:r>
            <a:endParaRPr lang="zh-CN" altLang="zh-CN" sz="2400" dirty="0">
              <a:latin typeface="Microsoft JhengHei" panose="020B0604030504040204" pitchFamily="34" charset="-120"/>
              <a:ea typeface="Microsoft JhengHei"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831443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376DC9-4127-F34A-858E-32AE9C62EFE6}"/>
              </a:ext>
            </a:extLst>
          </p:cNvPr>
          <p:cNvSpPr>
            <a:spLocks noGrp="1"/>
          </p:cNvSpPr>
          <p:nvPr>
            <p:ph idx="1"/>
          </p:nvPr>
        </p:nvSpPr>
        <p:spPr>
          <a:xfrm>
            <a:off x="838200" y="1424933"/>
            <a:ext cx="10515600" cy="4351338"/>
          </a:xfrm>
        </p:spPr>
        <p:txBody>
          <a:bodyPr/>
          <a:lstStyle/>
          <a:p>
            <a:pPr lvl="0"/>
            <a:r>
              <a:rPr kumimoji="1" lang="en-US" altLang="zh-CN" sz="1500" dirty="0" err="1"/>
              <a:t>sns.set_style</a:t>
            </a:r>
            <a:r>
              <a:rPr kumimoji="1" lang="en-US" altLang="zh-CN" sz="1500" dirty="0"/>
              <a:t>("</a:t>
            </a:r>
            <a:r>
              <a:rPr kumimoji="1" lang="en-US" altLang="zh-CN" sz="1500" dirty="0" err="1"/>
              <a:t>whitegrid</a:t>
            </a:r>
            <a:r>
              <a:rPr kumimoji="1" lang="en-US" altLang="zh-CN" sz="1500" dirty="0"/>
              <a:t>")  </a:t>
            </a:r>
            <a:endParaRPr kumimoji="1" lang="zh-CN" altLang="zh-CN" sz="1500" dirty="0"/>
          </a:p>
          <a:p>
            <a:pPr lvl="0"/>
            <a:r>
              <a:rPr kumimoji="1" lang="en-US" altLang="zh-CN" sz="1500" dirty="0"/>
              <a:t>ax = </a:t>
            </a:r>
            <a:r>
              <a:rPr kumimoji="1" lang="en-US" altLang="zh-CN" sz="1500" dirty="0" err="1"/>
              <a:t>sns.countplot</a:t>
            </a:r>
            <a:r>
              <a:rPr kumimoji="1" lang="en-US" altLang="zh-CN" sz="1500" dirty="0"/>
              <a:t>(x='Class', data=data, order=['L', 'M', 'H'], palette="deep")  </a:t>
            </a:r>
            <a:endParaRPr kumimoji="1" lang="zh-CN" altLang="zh-CN" sz="1500" dirty="0"/>
          </a:p>
          <a:p>
            <a:pPr lvl="0"/>
            <a:r>
              <a:rPr kumimoji="1" lang="en-US" altLang="zh-CN" sz="1500" dirty="0" err="1"/>
              <a:t>plt.xlabel</a:t>
            </a:r>
            <a:r>
              <a:rPr kumimoji="1" lang="en-US" altLang="zh-CN" sz="1500" dirty="0"/>
              <a:t>('Total grade (class)')  </a:t>
            </a:r>
            <a:endParaRPr kumimoji="1" lang="zh-CN" altLang="zh-CN" sz="1500" dirty="0"/>
          </a:p>
          <a:p>
            <a:pPr lvl="0"/>
            <a:r>
              <a:rPr kumimoji="1" lang="en-US" altLang="zh-CN" sz="1500" dirty="0" err="1"/>
              <a:t>plt.ylabel</a:t>
            </a:r>
            <a:r>
              <a:rPr kumimoji="1" lang="en-US" altLang="zh-CN" sz="1500" dirty="0"/>
              <a:t>('Number of people')  </a:t>
            </a:r>
            <a:endParaRPr kumimoji="1" lang="zh-CN" altLang="zh-CN" sz="1500" dirty="0"/>
          </a:p>
          <a:p>
            <a:pPr lvl="0"/>
            <a:r>
              <a:rPr kumimoji="1" lang="en-US" altLang="zh-CN" sz="1500" dirty="0" err="1"/>
              <a:t>plt.title</a:t>
            </a:r>
            <a:r>
              <a:rPr kumimoji="1" lang="en-US" altLang="zh-CN" sz="1500" dirty="0"/>
              <a:t>("Distribution of Students' Academic Performance", size=15)  </a:t>
            </a:r>
            <a:endParaRPr kumimoji="1" lang="zh-CN" altLang="zh-CN" sz="1500" dirty="0"/>
          </a:p>
          <a:p>
            <a:r>
              <a:rPr kumimoji="1" lang="en-US" altLang="zh-CN" sz="1500" dirty="0" err="1"/>
              <a:t>plt.show</a:t>
            </a:r>
            <a:r>
              <a:rPr kumimoji="1" lang="en-US" altLang="zh-CN" sz="1500" dirty="0"/>
              <a:t>()</a:t>
            </a:r>
            <a:r>
              <a:rPr kumimoji="1" lang="zh-CN" altLang="zh-CN" sz="1500" dirty="0"/>
              <a:t> </a:t>
            </a:r>
            <a:endParaRPr kumimoji="1" lang="zh-CN" altLang="en-US" sz="1500" dirty="0"/>
          </a:p>
        </p:txBody>
      </p:sp>
      <p:sp>
        <p:nvSpPr>
          <p:cNvPr id="4" name="日期占位符 3">
            <a:extLst>
              <a:ext uri="{FF2B5EF4-FFF2-40B4-BE49-F238E27FC236}">
                <a16:creationId xmlns:a16="http://schemas.microsoft.com/office/drawing/2014/main" id="{AE361C10-782B-0F4B-B862-A2AFFCD7CE8D}"/>
              </a:ext>
            </a:extLst>
          </p:cNvPr>
          <p:cNvSpPr>
            <a:spLocks noGrp="1"/>
          </p:cNvSpPr>
          <p:nvPr>
            <p:ph type="dt" sz="half" idx="10"/>
          </p:nvPr>
        </p:nvSpPr>
        <p:spPr/>
        <p:txBody>
          <a:bodyPr/>
          <a:lstStyle/>
          <a:p>
            <a:r>
              <a:rPr lang="en-US" altLang="zh-TW"/>
              <a:t>Big Data Analytics, Fall 2020</a:t>
            </a:r>
            <a:endParaRPr lang="zh-TW" altLang="en-US"/>
          </a:p>
        </p:txBody>
      </p:sp>
      <p:sp>
        <p:nvSpPr>
          <p:cNvPr id="5" name="页脚占位符 4">
            <a:extLst>
              <a:ext uri="{FF2B5EF4-FFF2-40B4-BE49-F238E27FC236}">
                <a16:creationId xmlns:a16="http://schemas.microsoft.com/office/drawing/2014/main" id="{C862B8D0-DEDD-604B-9D17-5B9190E67F3B}"/>
              </a:ext>
            </a:extLst>
          </p:cNvPr>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灯片编号占位符 5">
            <a:extLst>
              <a:ext uri="{FF2B5EF4-FFF2-40B4-BE49-F238E27FC236}">
                <a16:creationId xmlns:a16="http://schemas.microsoft.com/office/drawing/2014/main" id="{B1B9D77E-EB44-6246-B180-55F3F09E591D}"/>
              </a:ext>
            </a:extLst>
          </p:cNvPr>
          <p:cNvSpPr>
            <a:spLocks noGrp="1"/>
          </p:cNvSpPr>
          <p:nvPr>
            <p:ph type="sldNum" sz="quarter" idx="12"/>
          </p:nvPr>
        </p:nvSpPr>
        <p:spPr/>
        <p:txBody>
          <a:bodyPr/>
          <a:lstStyle/>
          <a:p>
            <a:fld id="{BE8C9813-28B9-4DC9-9ABA-436951F7BB5A}" type="slidenum">
              <a:rPr lang="zh-TW" altLang="en-US" smtClean="0"/>
              <a:t>6</a:t>
            </a:fld>
            <a:endParaRPr lang="zh-TW" altLang="en-US"/>
          </a:p>
        </p:txBody>
      </p:sp>
      <p:sp>
        <p:nvSpPr>
          <p:cNvPr id="8" name="標題 1">
            <a:extLst>
              <a:ext uri="{FF2B5EF4-FFF2-40B4-BE49-F238E27FC236}">
                <a16:creationId xmlns:a16="http://schemas.microsoft.com/office/drawing/2014/main" id="{0EDF2F61-469F-4A4E-AB6E-DAA75B54A6D3}"/>
              </a:ext>
            </a:extLst>
          </p:cNvPr>
          <p:cNvSpPr txBox="1">
            <a:spLocks/>
          </p:cNvSpPr>
          <p:nvPr/>
        </p:nvSpPr>
        <p:spPr>
          <a:xfrm>
            <a:off x="838200" y="506591"/>
            <a:ext cx="8841769" cy="6126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3600" b="1" dirty="0">
                <a:latin typeface="Microsoft JhengHei" panose="020B0604030504040204" pitchFamily="34" charset="-120"/>
                <a:ea typeface="Microsoft JhengHei" panose="020B0604030504040204" pitchFamily="34" charset="-120"/>
              </a:rPr>
              <a:t>學生成績分佈直方圖</a:t>
            </a:r>
            <a:r>
              <a:rPr kumimoji="1" lang="en-US" altLang="zh-CN" sz="3600" b="1" dirty="0">
                <a:latin typeface="Microsoft JhengHei" panose="020B0604030504040204" pitchFamily="34" charset="-120"/>
                <a:ea typeface="Microsoft JhengHei" panose="020B0604030504040204" pitchFamily="34" charset="-120"/>
              </a:rPr>
              <a:t>code</a:t>
            </a:r>
            <a:endParaRPr kumimoji="1" lang="zh-TW" altLang="en-US" sz="36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339856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55DD67-6D7F-4745-954F-793BC54AF796}"/>
              </a:ext>
            </a:extLst>
          </p:cNvPr>
          <p:cNvSpPr>
            <a:spLocks noGrp="1"/>
          </p:cNvSpPr>
          <p:nvPr>
            <p:ph type="title"/>
          </p:nvPr>
        </p:nvSpPr>
        <p:spPr/>
        <p:txBody>
          <a:bodyPr>
            <a:normAutofit/>
          </a:bodyPr>
          <a:lstStyle/>
          <a:p>
            <a:r>
              <a:rPr kumimoji="1" lang="zh-CN" altLang="en-US" sz="3600" b="1" dirty="0">
                <a:latin typeface="Microsoft JhengHei" panose="020B0604030504040204" pitchFamily="34" charset="-120"/>
                <a:ea typeface="Microsoft JhengHei" panose="020B0604030504040204" pitchFamily="34" charset="-120"/>
              </a:rPr>
              <a:t>控制變數分析</a:t>
            </a:r>
            <a:endParaRPr kumimoji="1" lang="zh-TW" altLang="en-US" sz="3600" b="1" dirty="0">
              <a:latin typeface="Microsoft JhengHei" panose="020B0604030504040204" pitchFamily="34" charset="-120"/>
              <a:ea typeface="Microsoft JhengHei" panose="020B0604030504040204" pitchFamily="34" charset="-120"/>
            </a:endParaRPr>
          </a:p>
        </p:txBody>
      </p:sp>
      <p:sp>
        <p:nvSpPr>
          <p:cNvPr id="4" name="日期版面配置區 3">
            <a:extLst>
              <a:ext uri="{FF2B5EF4-FFF2-40B4-BE49-F238E27FC236}">
                <a16:creationId xmlns:a16="http://schemas.microsoft.com/office/drawing/2014/main" id="{EF8C6906-9E18-A647-9103-C66EDEF7301C}"/>
              </a:ext>
            </a:extLst>
          </p:cNvPr>
          <p:cNvSpPr>
            <a:spLocks noGrp="1"/>
          </p:cNvSpPr>
          <p:nvPr>
            <p:ph type="dt" sz="half" idx="10"/>
          </p:nvPr>
        </p:nvSpPr>
        <p:spPr/>
        <p:txBody>
          <a:bodyPr/>
          <a:lstStyle/>
          <a:p>
            <a:r>
              <a:rPr lang="en-US" altLang="zh-TW"/>
              <a:t>Big Data Analytics, Fall 2020</a:t>
            </a:r>
            <a:endParaRPr lang="zh-TW" altLang="en-US"/>
          </a:p>
        </p:txBody>
      </p:sp>
      <p:sp>
        <p:nvSpPr>
          <p:cNvPr id="6" name="投影片編號版面配置區 5">
            <a:extLst>
              <a:ext uri="{FF2B5EF4-FFF2-40B4-BE49-F238E27FC236}">
                <a16:creationId xmlns:a16="http://schemas.microsoft.com/office/drawing/2014/main" id="{1C285DBF-0B2D-6749-85DE-7E39C6669306}"/>
              </a:ext>
            </a:extLst>
          </p:cNvPr>
          <p:cNvSpPr>
            <a:spLocks noGrp="1"/>
          </p:cNvSpPr>
          <p:nvPr>
            <p:ph type="sldNum" sz="quarter" idx="12"/>
          </p:nvPr>
        </p:nvSpPr>
        <p:spPr/>
        <p:txBody>
          <a:bodyPr/>
          <a:lstStyle/>
          <a:p>
            <a:fld id="{BE8C9813-28B9-4DC9-9ABA-436951F7BB5A}" type="slidenum">
              <a:rPr lang="zh-TW" altLang="en-US" smtClean="0"/>
              <a:t>7</a:t>
            </a:fld>
            <a:endParaRPr lang="zh-TW" altLang="en-US"/>
          </a:p>
        </p:txBody>
      </p:sp>
      <p:sp>
        <p:nvSpPr>
          <p:cNvPr id="7" name="内容占位符 2">
            <a:extLst>
              <a:ext uri="{FF2B5EF4-FFF2-40B4-BE49-F238E27FC236}">
                <a16:creationId xmlns:a16="http://schemas.microsoft.com/office/drawing/2014/main" id="{C36B7C67-BD4B-414D-9940-C42DC56E1467}"/>
              </a:ext>
            </a:extLst>
          </p:cNvPr>
          <p:cNvSpPr>
            <a:spLocks noGrp="1"/>
          </p:cNvSpPr>
          <p:nvPr>
            <p:ph idx="1"/>
          </p:nvPr>
        </p:nvSpPr>
        <p:spPr>
          <a:xfrm>
            <a:off x="838200" y="1809964"/>
            <a:ext cx="4114800" cy="4351338"/>
          </a:xfrm>
        </p:spPr>
        <p:txBody>
          <a:bodyPr>
            <a:normAutofit/>
          </a:bodyPr>
          <a:lstStyle/>
          <a:p>
            <a:r>
              <a:rPr kumimoji="1" lang="zh-CN" altLang="en-US" dirty="0">
                <a:latin typeface="Microsoft JhengHei" panose="020B0604030504040204" pitchFamily="34" charset="-120"/>
                <a:ea typeface="Microsoft JhengHei" panose="020B0604030504040204" pitchFamily="34" charset="-120"/>
              </a:rPr>
              <a:t>性別</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國籍</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學生所屬教育年級</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學生所屬教室</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學生所選課程</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不同學年學生間成績</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學生監護人與學生成績</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學生課堂活躍度</a:t>
            </a:r>
            <a:endParaRPr kumimoji="1" lang="en-US" altLang="zh-CN" dirty="0">
              <a:latin typeface="Microsoft JhengHei" panose="020B0604030504040204" pitchFamily="34" charset="-120"/>
              <a:ea typeface="Microsoft JhengHei" panose="020B0604030504040204" pitchFamily="34" charset="-120"/>
            </a:endParaRPr>
          </a:p>
          <a:p>
            <a:endParaRPr kumimoji="1" lang="zh-CN" altLang="en-US" dirty="0">
              <a:latin typeface="Microsoft JhengHei" panose="020B0604030504040204" pitchFamily="34" charset="-120"/>
              <a:ea typeface="Microsoft JhengHei" panose="020B0604030504040204" pitchFamily="34" charset="-120"/>
            </a:endParaRPr>
          </a:p>
        </p:txBody>
      </p:sp>
      <p:sp>
        <p:nvSpPr>
          <p:cNvPr id="8" name="内容占位符 2">
            <a:extLst>
              <a:ext uri="{FF2B5EF4-FFF2-40B4-BE49-F238E27FC236}">
                <a16:creationId xmlns:a16="http://schemas.microsoft.com/office/drawing/2014/main" id="{BEB67CEB-C5FA-1A49-BF18-339F4F5C1577}"/>
              </a:ext>
            </a:extLst>
          </p:cNvPr>
          <p:cNvSpPr txBox="1">
            <a:spLocks/>
          </p:cNvSpPr>
          <p:nvPr/>
        </p:nvSpPr>
        <p:spPr>
          <a:xfrm>
            <a:off x="5737260" y="1809964"/>
            <a:ext cx="56165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a:latin typeface="Microsoft JhengHei" panose="020B0604030504040204" pitchFamily="34" charset="-120"/>
                <a:ea typeface="Microsoft JhengHei" panose="020B0604030504040204" pitchFamily="34" charset="-120"/>
              </a:rPr>
              <a:t>學生家長參與學校調查問卷</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家長對學校滿意度</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學生缺勤天數</a:t>
            </a:r>
          </a:p>
        </p:txBody>
      </p:sp>
    </p:spTree>
    <p:extLst>
      <p:ext uri="{BB962C8B-B14F-4D97-AF65-F5344CB8AC3E}">
        <p14:creationId xmlns:p14="http://schemas.microsoft.com/office/powerpoint/2010/main" val="2470058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FF17C-406E-E141-BA20-9E7221A886AE}"/>
              </a:ext>
            </a:extLst>
          </p:cNvPr>
          <p:cNvSpPr>
            <a:spLocks noGrp="1"/>
          </p:cNvSpPr>
          <p:nvPr>
            <p:ph type="title"/>
          </p:nvPr>
        </p:nvSpPr>
        <p:spPr>
          <a:xfrm>
            <a:off x="687303" y="388445"/>
            <a:ext cx="4566138" cy="723936"/>
          </a:xfrm>
        </p:spPr>
        <p:txBody>
          <a:bodyPr>
            <a:normAutofit fontScale="90000"/>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性別與學生成績的關係</a:t>
            </a:r>
          </a:p>
        </p:txBody>
      </p:sp>
      <p:sp>
        <p:nvSpPr>
          <p:cNvPr id="3" name="内容占位符 2">
            <a:extLst>
              <a:ext uri="{FF2B5EF4-FFF2-40B4-BE49-F238E27FC236}">
                <a16:creationId xmlns:a16="http://schemas.microsoft.com/office/drawing/2014/main" id="{D38205D8-197F-A14F-9892-A5849B17B0C4}"/>
              </a:ext>
            </a:extLst>
          </p:cNvPr>
          <p:cNvSpPr>
            <a:spLocks noGrp="1"/>
          </p:cNvSpPr>
          <p:nvPr>
            <p:ph idx="1"/>
          </p:nvPr>
        </p:nvSpPr>
        <p:spPr>
          <a:xfrm>
            <a:off x="687303" y="1374837"/>
            <a:ext cx="4919620" cy="2590987"/>
          </a:xfrm>
        </p:spPr>
        <p:txBody>
          <a:bodyPr>
            <a:noAutofit/>
          </a:bodyPr>
          <a:lstStyle/>
          <a:p>
            <a:pPr marL="0" indent="0">
              <a:buNone/>
            </a:pP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根據此圖分析，我們可以明顯看出女學生的不及格人數要遠遠少於男學生，且女學生的中等和高分段學生人數基本持平，男女學生在高分段人數相差不大。</a:t>
            </a:r>
            <a:endParaRPr lang="zh-CN" altLang="zh-CN" sz="2400" dirty="0">
              <a:latin typeface="Microsoft JhengHei" panose="020B0604030504040204" pitchFamily="34" charset="-120"/>
              <a:ea typeface="Microsoft JhengHei" panose="020B0604030504040204" pitchFamily="34" charset="-120"/>
              <a:cs typeface="Times New Roman" panose="02020603050405020304" pitchFamily="18" charset="0"/>
            </a:endParaRPr>
          </a:p>
          <a:p>
            <a:pPr marL="0" indent="0">
              <a:buNone/>
            </a:pP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由此我們可以推測：性別可能影響學生的成績。</a:t>
            </a:r>
            <a:endParaRPr lang="zh-CN" altLang="zh-CN" sz="2400" dirty="0">
              <a:latin typeface="Microsoft JhengHei" panose="020B0604030504040204" pitchFamily="34" charset="-120"/>
              <a:ea typeface="Microsoft JhengHei" panose="020B0604030504040204" pitchFamily="34" charset="-120"/>
            </a:endParaRPr>
          </a:p>
          <a:p>
            <a:pPr marL="0" indent="0">
              <a:buNone/>
            </a:pPr>
            <a:endParaRPr kumimoji="1" lang="zh-CN" altLang="en-US" sz="2400" dirty="0">
              <a:latin typeface="Microsoft JhengHei" panose="020B0604030504040204" pitchFamily="34" charset="-120"/>
              <a:ea typeface="Microsoft JhengHei" panose="020B0604030504040204" pitchFamily="34" charset="-120"/>
            </a:endParaRPr>
          </a:p>
        </p:txBody>
      </p:sp>
      <p:sp>
        <p:nvSpPr>
          <p:cNvPr id="4" name="日期占位符 3">
            <a:extLst>
              <a:ext uri="{FF2B5EF4-FFF2-40B4-BE49-F238E27FC236}">
                <a16:creationId xmlns:a16="http://schemas.microsoft.com/office/drawing/2014/main" id="{AAF5E5F0-4F56-AB46-8DC9-151AB154721E}"/>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4365D9C7-0E4B-3B4D-BBC9-8103E4E627CE}"/>
              </a:ext>
            </a:extLst>
          </p:cNvPr>
          <p:cNvSpPr>
            <a:spLocks noGrp="1"/>
          </p:cNvSpPr>
          <p:nvPr>
            <p:ph type="sldNum" sz="quarter" idx="12"/>
          </p:nvPr>
        </p:nvSpPr>
        <p:spPr/>
        <p:txBody>
          <a:bodyPr/>
          <a:lstStyle/>
          <a:p>
            <a:fld id="{BE8C9813-28B9-4DC9-9ABA-436951F7BB5A}" type="slidenum">
              <a:rPr lang="zh-TW" altLang="en-US" smtClean="0"/>
              <a:t>8</a:t>
            </a:fld>
            <a:endParaRPr lang="zh-TW" altLang="en-US"/>
          </a:p>
        </p:txBody>
      </p:sp>
      <p:pic>
        <p:nvPicPr>
          <p:cNvPr id="8" name="圖片 69">
            <a:extLst>
              <a:ext uri="{FF2B5EF4-FFF2-40B4-BE49-F238E27FC236}">
                <a16:creationId xmlns:a16="http://schemas.microsoft.com/office/drawing/2014/main" id="{F9D181C4-E462-4E44-A1BE-00C8602F06A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56270" y="492869"/>
            <a:ext cx="5648427" cy="5718402"/>
          </a:xfrm>
          <a:prstGeom prst="rect">
            <a:avLst/>
          </a:prstGeom>
          <a:noFill/>
          <a:ln>
            <a:noFill/>
          </a:ln>
        </p:spPr>
      </p:pic>
      <p:pic>
        <p:nvPicPr>
          <p:cNvPr id="7" name="圖片 6">
            <a:extLst>
              <a:ext uri="{FF2B5EF4-FFF2-40B4-BE49-F238E27FC236}">
                <a16:creationId xmlns:a16="http://schemas.microsoft.com/office/drawing/2014/main" id="{CFC8C46C-A317-2F40-B850-3B1D6BE351A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86708" y="3946604"/>
            <a:ext cx="3328365" cy="2264667"/>
          </a:xfrm>
          <a:prstGeom prst="rect">
            <a:avLst/>
          </a:prstGeom>
          <a:noFill/>
          <a:ln>
            <a:noFill/>
          </a:ln>
        </p:spPr>
      </p:pic>
    </p:spTree>
    <p:extLst>
      <p:ext uri="{BB962C8B-B14F-4D97-AF65-F5344CB8AC3E}">
        <p14:creationId xmlns:p14="http://schemas.microsoft.com/office/powerpoint/2010/main" val="4196591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性別與學生成績的關係</a:t>
            </a:r>
            <a:r>
              <a:rPr lang="zh-TW"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 </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sp>
        <p:nvSpPr>
          <p:cNvPr id="3" name="内容占位符 2">
            <a:extLst>
              <a:ext uri="{FF2B5EF4-FFF2-40B4-BE49-F238E27FC236}">
                <a16:creationId xmlns:a16="http://schemas.microsoft.com/office/drawing/2014/main" id="{CA659161-9DBE-004B-9DE1-E2AA5AB6B4A6}"/>
              </a:ext>
            </a:extLst>
          </p:cNvPr>
          <p:cNvSpPr>
            <a:spLocks noGrp="1"/>
          </p:cNvSpPr>
          <p:nvPr>
            <p:ph idx="1"/>
          </p:nvPr>
        </p:nvSpPr>
        <p:spPr/>
        <p:txBody>
          <a:bodyPr>
            <a:normAutofit lnSpcReduction="10000"/>
          </a:bodyPr>
          <a:lstStyle/>
          <a:p>
            <a:pPr marL="0" indent="0">
              <a:buNone/>
            </a:pPr>
            <a:r>
              <a:rPr kumimoji="1" lang="en-GB" altLang="zh-CN" dirty="0"/>
              <a:t>fig, </a:t>
            </a:r>
            <a:r>
              <a:rPr kumimoji="1" lang="en-GB" altLang="zh-CN" dirty="0" err="1"/>
              <a:t>axarr</a:t>
            </a:r>
            <a:r>
              <a:rPr kumimoji="1" lang="en-GB" altLang="zh-CN" dirty="0"/>
              <a:t>  = </a:t>
            </a:r>
            <a:r>
              <a:rPr kumimoji="1" lang="en-GB" altLang="zh-CN" dirty="0" err="1"/>
              <a:t>plt.subplots</a:t>
            </a:r>
            <a:r>
              <a:rPr kumimoji="1" lang="en-GB" altLang="zh-CN" dirty="0"/>
              <a:t>(2,figsize=(10,10))  </a:t>
            </a:r>
          </a:p>
          <a:p>
            <a:pPr marL="0" indent="0">
              <a:buNone/>
            </a:pPr>
            <a:r>
              <a:rPr kumimoji="1" lang="en-GB" altLang="zh-CN" dirty="0" err="1"/>
              <a:t>sns.countplot</a:t>
            </a:r>
            <a:r>
              <a:rPr kumimoji="1" lang="en-GB" altLang="zh-CN" dirty="0"/>
              <a:t>(x='gender', hue='Class', data=data, order=['M', 'F'],</a:t>
            </a:r>
            <a:r>
              <a:rPr kumimoji="1" lang="en-GB" altLang="zh-CN" dirty="0" err="1"/>
              <a:t>hue_order</a:t>
            </a:r>
            <a:r>
              <a:rPr kumimoji="1" lang="en-GB" altLang="zh-CN" dirty="0"/>
              <a:t> = ['L', 'M', 'H'], </a:t>
            </a:r>
            <a:r>
              <a:rPr kumimoji="1" lang="en-GB" altLang="zh-CN" dirty="0" err="1"/>
              <a:t>ax</a:t>
            </a:r>
            <a:r>
              <a:rPr kumimoji="1" lang="en-GB" altLang="zh-CN" dirty="0"/>
              <a:t>=</a:t>
            </a:r>
            <a:r>
              <a:rPr kumimoji="1" lang="en-GB" altLang="zh-CN" dirty="0" err="1"/>
              <a:t>axarr</a:t>
            </a:r>
            <a:r>
              <a:rPr kumimoji="1" lang="en-GB" altLang="zh-CN" dirty="0"/>
              <a:t>[0], palette="Set2")  </a:t>
            </a:r>
          </a:p>
          <a:p>
            <a:pPr marL="0" indent="0">
              <a:buNone/>
            </a:pPr>
            <a:r>
              <a:rPr kumimoji="1" lang="en-GB" altLang="zh-CN" dirty="0" err="1"/>
              <a:t>sns.countplot</a:t>
            </a:r>
            <a:r>
              <a:rPr kumimoji="1" lang="en-GB" altLang="zh-CN" dirty="0"/>
              <a:t>(x='gender', data=data, order=['M','F'], </a:t>
            </a:r>
            <a:r>
              <a:rPr kumimoji="1" lang="en-GB" altLang="zh-CN" dirty="0" err="1"/>
              <a:t>ax</a:t>
            </a:r>
            <a:r>
              <a:rPr kumimoji="1" lang="en-GB" altLang="zh-CN" dirty="0"/>
              <a:t>=</a:t>
            </a:r>
            <a:r>
              <a:rPr kumimoji="1" lang="en-GB" altLang="zh-CN" dirty="0" err="1"/>
              <a:t>axarr</a:t>
            </a:r>
            <a:r>
              <a:rPr kumimoji="1" lang="en-GB" altLang="zh-CN" dirty="0"/>
              <a:t>[1], palette="Paired")  </a:t>
            </a:r>
          </a:p>
          <a:p>
            <a:pPr marL="0" indent="0">
              <a:buNone/>
            </a:pPr>
            <a:r>
              <a:rPr kumimoji="1" lang="en-GB" altLang="zh-CN" dirty="0" err="1"/>
              <a:t>axarr</a:t>
            </a:r>
            <a:r>
              <a:rPr kumimoji="1" lang="en-GB" altLang="zh-CN" dirty="0"/>
              <a:t>[0].</a:t>
            </a:r>
            <a:r>
              <a:rPr kumimoji="1" lang="en-GB" altLang="zh-CN" dirty="0" err="1"/>
              <a:t>set_title</a:t>
            </a:r>
            <a:r>
              <a:rPr kumimoji="1" lang="en-GB" altLang="zh-CN" dirty="0"/>
              <a:t>('Gender &amp; Academic Performance')  </a:t>
            </a:r>
          </a:p>
          <a:p>
            <a:pPr marL="0" indent="0">
              <a:buNone/>
            </a:pPr>
            <a:r>
              <a:rPr kumimoji="1" lang="en-GB" altLang="zh-CN" dirty="0" err="1"/>
              <a:t>axarr</a:t>
            </a:r>
            <a:r>
              <a:rPr kumimoji="1" lang="en-GB" altLang="zh-CN" dirty="0"/>
              <a:t>[1].</a:t>
            </a:r>
            <a:r>
              <a:rPr kumimoji="1" lang="en-GB" altLang="zh-CN" dirty="0" err="1"/>
              <a:t>set_title</a:t>
            </a:r>
            <a:r>
              <a:rPr kumimoji="1" lang="en-GB" altLang="zh-CN" dirty="0"/>
              <a:t>('Gender Count')  </a:t>
            </a:r>
          </a:p>
          <a:p>
            <a:pPr marL="0" indent="0">
              <a:buNone/>
            </a:pPr>
            <a:r>
              <a:rPr kumimoji="1" lang="en-GB" altLang="zh-CN" dirty="0" err="1"/>
              <a:t>fig.suptitle</a:t>
            </a:r>
            <a:r>
              <a:rPr kumimoji="1" lang="en-GB" altLang="zh-CN" dirty="0"/>
              <a:t>("The relationship between Students' Academic Performance and Gender", size=20)  </a:t>
            </a:r>
          </a:p>
          <a:p>
            <a:pPr marL="0" indent="0">
              <a:buNone/>
            </a:pPr>
            <a:r>
              <a:rPr kumimoji="1" lang="en-GB" altLang="zh-CN" dirty="0" err="1"/>
              <a:t>plt.show</a:t>
            </a:r>
            <a:r>
              <a:rPr kumimoji="1" lang="en-GB" altLang="zh-CN" dirty="0"/>
              <a:t>()</a:t>
            </a:r>
            <a:endParaRPr kumimoji="1" lang="zh-CN" altLang="en-US" dirty="0"/>
          </a:p>
        </p:txBody>
      </p:sp>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9</a:t>
            </a:fld>
            <a:endParaRPr lang="zh-TW" altLang="en-US"/>
          </a:p>
        </p:txBody>
      </p:sp>
    </p:spTree>
    <p:extLst>
      <p:ext uri="{BB962C8B-B14F-4D97-AF65-F5344CB8AC3E}">
        <p14:creationId xmlns:p14="http://schemas.microsoft.com/office/powerpoint/2010/main" val="359750029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TotalTime>
  <Words>3477</Words>
  <Application>Microsoft Macintosh PowerPoint</Application>
  <PresentationFormat>寬螢幕</PresentationFormat>
  <Paragraphs>310</Paragraphs>
  <Slides>34</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34</vt:i4>
      </vt:variant>
    </vt:vector>
  </HeadingPairs>
  <TitlesOfParts>
    <vt:vector size="40" baseType="lpstr">
      <vt:lpstr>Microsoft JhengHei</vt:lpstr>
      <vt:lpstr>Arial</vt:lpstr>
      <vt:lpstr>Calibri</vt:lpstr>
      <vt:lpstr>Calibri Light</vt:lpstr>
      <vt:lpstr>Consolas</vt:lpstr>
      <vt:lpstr>Office 佈景主題</vt:lpstr>
      <vt:lpstr>Introduction to Big Data Analytics Term Project Topic: 學生學業分析</vt:lpstr>
      <vt:lpstr>About the Term Project</vt:lpstr>
      <vt:lpstr>資料集栏位介紹：</vt:lpstr>
      <vt:lpstr>資料視覺化</vt:lpstr>
      <vt:lpstr>PowerPoint 簡報</vt:lpstr>
      <vt:lpstr>PowerPoint 簡報</vt:lpstr>
      <vt:lpstr>控制變數分析</vt:lpstr>
      <vt:lpstr>性別與學生成績的關係</vt:lpstr>
      <vt:lpstr>性別與學生成績的關係 Code</vt:lpstr>
      <vt:lpstr>不同學年學生間成績</vt:lpstr>
      <vt:lpstr>不同學年學生間成績 Code</vt:lpstr>
      <vt:lpstr>學生課堂活躍度</vt:lpstr>
      <vt:lpstr>學生課堂活躍度 Code</vt:lpstr>
      <vt:lpstr>學生缺勤天數</vt:lpstr>
      <vt:lpstr>學生缺勤天數 Code</vt:lpstr>
      <vt:lpstr>課堂活躍度長條圖</vt:lpstr>
      <vt:lpstr>長條圖相關 Code</vt:lpstr>
      <vt:lpstr>課堂活躍度對比</vt:lpstr>
      <vt:lpstr>長條圖相關 Code</vt:lpstr>
      <vt:lpstr>性別和課堂參與的對比</vt:lpstr>
      <vt:lpstr>長條圖相關 Code</vt:lpstr>
      <vt:lpstr>分析結論</vt:lpstr>
      <vt:lpstr>建立模型預測</vt:lpstr>
      <vt:lpstr>處理資料 Code</vt:lpstr>
      <vt:lpstr>列出成績與其他屬性的相關性</vt:lpstr>
      <vt:lpstr>列出成績與其他屬性的相關性Code</vt:lpstr>
      <vt:lpstr>訓練與預測</vt:lpstr>
      <vt:lpstr>找出預測準確度最高的分類器</vt:lpstr>
      <vt:lpstr>找出預測準確度最高的分類器</vt:lpstr>
      <vt:lpstr>探索調優 Random Forest 分類器</vt:lpstr>
      <vt:lpstr>探索調優 Random Forest 分類器</vt:lpstr>
      <vt:lpstr>探索調優 Random Forest 分類器</vt:lpstr>
      <vt:lpstr>結論</vt:lpstr>
      <vt:lpstr>謝謝聆聽</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Proposal</dc:title>
  <dc:creator>jhwang</dc:creator>
  <cp:lastModifiedBy>Microsoft Office User</cp:lastModifiedBy>
  <cp:revision>50</cp:revision>
  <dcterms:created xsi:type="dcterms:W3CDTF">2017-03-03T06:53:06Z</dcterms:created>
  <dcterms:modified xsi:type="dcterms:W3CDTF">2020-12-01T09:49:29Z</dcterms:modified>
</cp:coreProperties>
</file>