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74"/>
  </p:normalViewPr>
  <p:slideViewPr>
    <p:cSldViewPr snapToGrid="0">
      <p:cViewPr varScale="1">
        <p:scale>
          <a:sx n="124" d="100"/>
          <a:sy n="124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2862-DA68-40B7-BD7A-F2BD0129D7C1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4929-C43F-41A3-AC0C-FFF392DC2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2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рисунке «Задача Д» является конечной задачей в цепочке, она зависит от выполнения всех остальных предшествующих ей задач. «Задача Б» и «Задача В» не зависят друг от друга, а только от «Задачи А», поэтому могут выполняться одновременно, что сокращает продолжительность работы всего конвейера.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94929-C43F-41A3-AC0C-FFF392DC20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существует множество других систем создания и контроля конвейеров операций. Часто происходит так, что такая система разрабатывается самостоятельно под свои нужды. Также существует много коммерческих решений, как правило являющихся частью какого-то глобального решения по работе с данными.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94929-C43F-41A3-AC0C-FFF392DC20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1215A-42CB-4FC9-ADB5-DF82B217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0042A-F9E0-46B5-8B51-7F611CB95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2E248-9959-4EE7-B687-B14EFCC6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E847D-1261-49CE-B24E-8FDE72D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A48AA-220D-4063-A729-6118DCC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2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20890-9BAE-4FAE-9517-28DC675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78701B-42F8-4B10-B48A-3717FC75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71C56-8922-4532-9FA1-909218ED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50811-F79B-4DFF-9414-5E089E73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0BCD1-CAF3-43F3-88AD-C4D47C95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5E3BD1-2682-432B-B0C4-1DB8A6DA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3DD633-6435-4EE8-8E2C-D48EFA62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38FC8-4D9E-4F05-8802-3CD9A29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DC44E-ABDB-405C-90C0-50FA671E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59FFE-24CD-457B-B94A-F89408E5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1238B-6A95-4886-9639-16DB7525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2BAA3-0EC8-43B3-9E53-865526DB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BD95E-A8DE-488D-9D91-144BFDDA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386D97-E3B0-4A9F-879A-2043333F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AA006-B472-48EC-A653-F30F6CB5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0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D32D-7965-4F95-A6CD-B01621B6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EC25A3-93F4-48F9-BA05-6E4AEC57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95B73-6DB2-4DCE-BFE4-13A6EC2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52FF3-80C6-44C2-8197-08F60DD6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C001A-63ED-4589-B10F-A84AE5B6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94E57-936B-463C-A7EF-8539E62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45AC5-E13F-4255-8DB0-361E791A3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2878AE-9841-4EC1-A663-353B8834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8230BD-E918-4943-BC1A-B2AD7AC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0813E-0B3B-4554-B48A-E0742256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7B961-D39E-400E-BC19-AF5C061A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74B6D-A037-4AA7-BD23-080CF595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ADBD1-F8AC-4F79-8460-63FE9783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E92085-C289-4F28-86DA-9EB6AC25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3AAED7-E479-4187-9533-F0FAAE409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9D2C97-0F6B-4E51-AF14-64B2A7981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F34878-9F05-4564-865D-A846506E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D3A3AA-A8B0-4188-8C1B-17F5BF3B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FB7A4B-77E8-4ED5-B7DC-DEE97A8F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70EDA-D2DC-45FD-B8B2-3E719DD6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698666-8DAF-4A0A-9C3C-7F26E2BE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AEDF6D-CCCD-4B6D-9324-3E80CF3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F5B5F8-7D9B-47A1-AD4A-37C9C0CB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219669-3AE6-48A0-BEDF-F9FCF40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F4D743-1294-4901-8EAA-7590C452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5E795-B4F1-4CEB-820C-8A0DD37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7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29167-DA22-480D-BE91-871220B2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C8B3-AFE3-49B7-8CD5-AC24E98D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8145-E137-48FB-B7CF-73099C53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2E494D-F628-4755-9C6B-DE163EA2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7AB0D6-BB73-4845-BC06-FCD1BA84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E5330-2CFC-497E-A3FC-32B5E91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9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1393B-621D-4F3F-9CC0-68048E1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FFEC1A-EA13-41CB-AD14-974502ED4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251C3F-1CE9-411B-B46E-48233A0C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DC35F0-2B9D-4A1D-AD5A-06615C31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894ACD-B3B8-4AEA-9C8E-9366FE75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F0C3B-F503-43E3-BF2C-459349D4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41D31-F0EB-43A4-95DB-5A7E5AA0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F7807-E9BD-4DB6-B174-94923E1D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FCEDB-B12A-470B-AAD7-9B166E28B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0626-5D5D-4147-9184-0341C933352A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5B719-8226-4525-A677-23D694B1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0110F-F7DB-4847-9ABE-5F8A74D88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261B-0871-4384-9E6E-53BF0A721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ms.skillfactory.ru/courses/course-v1:SkillFactory+URFUML+SEP2021/courseware/2b6c3e442f904720b46d67c695dc0903/6dcb50254a714919a47d0c574630c2fa/3?activate_block_id=block-v1%3ASkillFactory%2BURFUML%2BSEP2021%2Btype%40vertical%2Bblock%4002c5d87e88bf48fcad936dc2ec295023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lflow.org/" TargetMode="External"/><Relationship Id="rId3" Type="http://schemas.openxmlformats.org/officeDocument/2006/relationships/oleObject" Target="../embeddings/oleObject2.bin"/><Relationship Id="rId7" Type="http://schemas.openxmlformats.org/officeDocument/2006/relationships/hyperlink" Target="https://airflow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otify/luigi" TargetMode="External"/><Relationship Id="rId11" Type="http://schemas.openxmlformats.org/officeDocument/2006/relationships/hyperlink" Target="https://oozie.apache.or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dagster.io/" TargetMode="External"/><Relationship Id="rId4" Type="http://schemas.openxmlformats.org/officeDocument/2006/relationships/image" Target="../media/image4.emf"/><Relationship Id="rId9" Type="http://schemas.openxmlformats.org/officeDocument/2006/relationships/hyperlink" Target="https://www.prefect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40816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Конвейеры операций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2364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Корелин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9831F0-4523-460A-BB80-61C4CCA54215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98072F-41B3-468D-B831-CB160978EF9A}"/>
              </a:ext>
            </a:extLst>
          </p:cNvPr>
          <p:cNvSpPr/>
          <p:nvPr/>
        </p:nvSpPr>
        <p:spPr>
          <a:xfrm>
            <a:off x="653795" y="989367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582AE5"/>
                </a:solidFill>
                <a:latin typeface="Open Sans"/>
              </a:rPr>
              <a:t>Apache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582AE5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это программное обеспечение для создания и управления потоками операций, многофункциональный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workflow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-менеджер.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Apache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часто используется инженерами данных и специалистами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DevOps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/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MLOps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для автоматизации и контроля выполнения цепочек задач в проектах.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64AE43-BAFC-46E1-B6FF-7E22091A54C9}"/>
              </a:ext>
            </a:extLst>
          </p:cNvPr>
          <p:cNvSpPr/>
          <p:nvPr/>
        </p:nvSpPr>
        <p:spPr>
          <a:xfrm>
            <a:off x="653795" y="2331256"/>
            <a:ext cx="336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82AE5"/>
                </a:solidFill>
                <a:latin typeface="Open Sans"/>
              </a:rPr>
              <a:t>DAG (Directed Acyclic Graph)</a:t>
            </a:r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FE7287-C072-40DD-8576-2A4DD05AD172}"/>
              </a:ext>
            </a:extLst>
          </p:cNvPr>
          <p:cNvSpPr/>
          <p:nvPr/>
        </p:nvSpPr>
        <p:spPr>
          <a:xfrm>
            <a:off x="653795" y="2700588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DAG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это ориентированный ациклический граф, то есть граф у которого отсутствуют циклы, но могут быть параллельные пути, выходящие из одного и того же узла.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CDC3EB-0221-4F44-9710-BE8D7D88171E}"/>
              </a:ext>
            </a:extLst>
          </p:cNvPr>
          <p:cNvSpPr/>
          <p:nvPr/>
        </p:nvSpPr>
        <p:spPr>
          <a:xfrm>
            <a:off x="653795" y="3279806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 использованием DAG задачи объединяются в единый конвейер (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pipeline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 Благодаря наглядности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графового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представления связи между отдельными узлами, представляющими операции, хорошо видны, что позволяет удобно отслеживать цепочку задач и, при необходимости, оптимизировать.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0D3F7D-68CB-452B-B416-DFD99AA0B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613" y="4203136"/>
            <a:ext cx="6084024" cy="24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0597C3-A732-4B51-9789-709DAE550FA9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5B5843-1DE3-41A5-9140-E0BB890D6F44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Оператор в </a:t>
            </a:r>
            <a:r>
              <a:rPr lang="ru-RU" b="1" dirty="0" err="1">
                <a:solidFill>
                  <a:srgbClr val="582AE5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это звено в цепочке задач. Они описывают, какую задачу необходимо выполнить.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277F31B-8B28-4B93-95D6-2C206F8DBBDE}"/>
              </a:ext>
            </a:extLst>
          </p:cNvPr>
          <p:cNvSpPr/>
          <p:nvPr/>
        </p:nvSpPr>
        <p:spPr>
          <a:xfrm>
            <a:off x="653795" y="1611512"/>
            <a:ext cx="1091878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Airflow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есть набор готовых операторов для типовых задач, например: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13131"/>
                </a:solidFill>
                <a:latin typeface="Open Sans"/>
              </a:rPr>
              <a:t>PythonOperator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для исполнения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python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кода;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13131"/>
                </a:solidFill>
                <a:latin typeface="Open Sans"/>
              </a:rPr>
              <a:t>BashOperator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для запуска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bash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скриптов/команд;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13131"/>
                </a:solidFill>
                <a:latin typeface="Open Sans"/>
              </a:rPr>
              <a:t>PostgresOperator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для вызова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SQL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запросов в базе данных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PostgreSQL;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13131"/>
                </a:solidFill>
                <a:latin typeface="Open Sans"/>
              </a:rPr>
              <a:t>EmailOperator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для отправки электронных писем.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838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D9C5B4-C692-4210-8494-AD7CF7D530EB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AB9E32-0981-49B0-BB3C-A987CCD0BDE7}"/>
              </a:ext>
            </a:extLst>
          </p:cNvPr>
          <p:cNvSpPr/>
          <p:nvPr/>
        </p:nvSpPr>
        <p:spPr>
          <a:xfrm>
            <a:off x="653795" y="2136338"/>
            <a:ext cx="109187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Хук (</a:t>
            </a:r>
            <a:r>
              <a:rPr lang="en-US" b="1" dirty="0">
                <a:solidFill>
                  <a:srgbClr val="582AE5"/>
                </a:solidFill>
                <a:latin typeface="Open Sans"/>
              </a:rPr>
              <a:t>Hook)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 </a:t>
            </a:r>
            <a:r>
              <a:rPr lang="ru-RU" dirty="0"/>
              <a:t>это интерфейсы для работы с различными внешними сервисами:</a:t>
            </a:r>
          </a:p>
          <a:p>
            <a:r>
              <a:rPr lang="ru-RU" dirty="0"/>
              <a:t>базы данных, в т.ч.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memcached</a:t>
            </a:r>
            <a:r>
              <a:rPr lang="ru-RU" dirty="0"/>
              <a:t>;</a:t>
            </a:r>
          </a:p>
          <a:p>
            <a:r>
              <a:rPr lang="ru-RU" dirty="0"/>
              <a:t>распределенные хранилища, например </a:t>
            </a:r>
            <a:r>
              <a:rPr lang="ru-RU" dirty="0" err="1"/>
              <a:t>Amazon</a:t>
            </a:r>
            <a:r>
              <a:rPr lang="ru-RU" dirty="0"/>
              <a:t> S3,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;</a:t>
            </a:r>
          </a:p>
          <a:p>
            <a:r>
              <a:rPr lang="ru-RU" dirty="0"/>
              <a:t>внешние ресурсы с доступом через API интерфейс.</a:t>
            </a:r>
          </a:p>
          <a:p>
            <a:endParaRPr lang="ru-RU" dirty="0"/>
          </a:p>
          <a:p>
            <a:r>
              <a:rPr lang="ru-RU" dirty="0"/>
              <a:t>Хуки являются частями операторов и реализуют логику взаимодействия с хранилищем конфигурационных файлов и доступов. Использование хуков позволяет решить проблему хранения секретной информации в коде (</a:t>
            </a:r>
            <a:r>
              <a:rPr lang="ru-RU" i="1" dirty="0"/>
              <a:t>например, пароли к доступам</a:t>
            </a:r>
            <a:r>
              <a:rPr lang="ru-RU" dirty="0"/>
              <a:t>), способствуя безопасности инфраструктуры.</a:t>
            </a:r>
          </a:p>
          <a:p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4486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48FFA3-1B48-4877-B61F-E754EEC8E939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B8C12C-DB30-41FF-9AC2-151D26EBF8C1}"/>
              </a:ext>
            </a:extLst>
          </p:cNvPr>
          <p:cNvSpPr/>
          <p:nvPr/>
        </p:nvSpPr>
        <p:spPr>
          <a:xfrm>
            <a:off x="653796" y="93614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Сенсор (</a:t>
            </a:r>
            <a:r>
              <a:rPr lang="en-US" b="1" dirty="0">
                <a:solidFill>
                  <a:srgbClr val="582AE5"/>
                </a:solidFill>
                <a:latin typeface="Open Sans"/>
              </a:rPr>
              <a:t>Sensor)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 - </a:t>
            </a:r>
            <a:r>
              <a:rPr lang="ru-RU" dirty="0"/>
              <a:t>являются разновидностью операторов, их удобно использовать при реализации конвейеров, в которых необходимо учитывать возникновение определенных событий.</a:t>
            </a:r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17ED82-FA1D-4927-8D68-74D4FC1889E3}"/>
              </a:ext>
            </a:extLst>
          </p:cNvPr>
          <p:cNvSpPr/>
          <p:nvPr/>
        </p:nvSpPr>
        <p:spPr>
          <a:xfrm>
            <a:off x="653794" y="1740390"/>
            <a:ext cx="1091878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Также как и для операторов, для сенсоров существуют типовые варианты, например: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PythonSensor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ожидает, когда функция вернёт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True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S3Sensor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проверяет наличие объекта по ключу в S3-бакете,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RedisPubSubSensor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проверяет наличие сообщения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pub-sub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очереди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redis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RedisKeySensor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проверяет существует ли переданный ключ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redis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хранилище.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76C1A-A1B2-40E8-AAFF-74C903861056}"/>
              </a:ext>
            </a:extLst>
          </p:cNvPr>
          <p:cNvSpPr/>
          <p:nvPr/>
        </p:nvSpPr>
        <p:spPr>
          <a:xfrm>
            <a:off x="653793" y="3991190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Также есть возможность создать собственный сенсор, для этого можно использовать класс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BaseSensorOperator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котором требуется переопределить метод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poke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8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AB9577-422C-4416-83A5-FDF618961D16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66CC87-07B7-42ED-8F10-E67128E30C42}"/>
              </a:ext>
            </a:extLst>
          </p:cNvPr>
          <p:cNvSpPr/>
          <p:nvPr/>
        </p:nvSpPr>
        <p:spPr>
          <a:xfrm>
            <a:off x="653795" y="871701"/>
            <a:ext cx="900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Исполнители (</a:t>
            </a:r>
            <a:r>
              <a:rPr lang="en-US" b="1" dirty="0">
                <a:solidFill>
                  <a:srgbClr val="582AE5"/>
                </a:solidFill>
                <a:latin typeface="Open Sans"/>
              </a:rPr>
              <a:t>Airflow Executors)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 </a:t>
            </a:r>
            <a:r>
              <a:rPr lang="ru-RU" dirty="0"/>
              <a:t>в </a:t>
            </a:r>
            <a:r>
              <a:rPr lang="ru-RU" dirty="0" err="1"/>
              <a:t>Airflow</a:t>
            </a:r>
            <a:r>
              <a:rPr lang="ru-RU" dirty="0"/>
              <a:t> отвечают за выполнение отдельных задач.</a:t>
            </a:r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06B8E9-8128-45A4-88D9-2D3C566C7E13}"/>
              </a:ext>
            </a:extLst>
          </p:cNvPr>
          <p:cNvSpPr/>
          <p:nvPr/>
        </p:nvSpPr>
        <p:spPr>
          <a:xfrm>
            <a:off x="653795" y="1334513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Airflow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есть несколько видов типовых исполнителей: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SequentialExecutor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LocalExecutor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CeleryExecutor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DaskExecutor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KubernetesExecutor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277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706DDE-EBE0-4E92-8A02-6A645E122FEF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C1065C-BDBD-451B-95D5-1E770FC00150}"/>
              </a:ext>
            </a:extLst>
          </p:cNvPr>
          <p:cNvSpPr/>
          <p:nvPr/>
        </p:nvSpPr>
        <p:spPr>
          <a:xfrm>
            <a:off x="653795" y="1030142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 практике чаще всего встречается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CeleryExecutor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предназначенный для работы с планировщиком задач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Рассмотрим подробнее отдельные типы исполнителей.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3477A2-1D38-43AA-AE3D-D8029BB9335A}"/>
              </a:ext>
            </a:extLst>
          </p:cNvPr>
          <p:cNvSpPr/>
          <p:nvPr/>
        </p:nvSpPr>
        <p:spPr>
          <a:xfrm>
            <a:off x="653795" y="2690336"/>
            <a:ext cx="108388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Исполнитель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SequentialExecutor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установлен в качестве значения по умолчанию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airflow.cfg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(параметр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), представляет из себя простой вид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воркера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не умеет запускать параллельные задачи. В этом случае в конкретный момент времени может выполняться только одна задача. Используется в основном в учебных целях или для простых экспериментов, для продуктивной среды он не подходит.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29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F4050-187B-44A6-8FFF-5ED6B7168CDA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FC28A2-83B6-44D0-8D6C-D3771AB10DCC}"/>
              </a:ext>
            </a:extLst>
          </p:cNvPr>
          <p:cNvSpPr/>
          <p:nvPr/>
        </p:nvSpPr>
        <p:spPr>
          <a:xfrm>
            <a:off x="636606" y="1997839"/>
            <a:ext cx="109187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Исполнитель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LocalExecutor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наиболее похож на продуктивную среду в тестовом окружении или окружении разработки. С его помощью можно выполнять задачи параллельно, например, исполнять несколько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DAGов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одновременно, путём порождения дочерних процессов. Этот тип исполнителя также не предназначен для производственного окружения из-за ограничений: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ограничение при масштабировании ресурсами аппаратного обеспечения, на котором он запущен,</a:t>
            </a: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отсутствие отказоустойчивости, если система с этим типом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воркера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аварийно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завершает работу, то задачи перестают исполняться до момента восстановления работоспособности.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Его можно эффективно использовать при небольшом количестве задач, т.к. это проще, быстрее и не требует настройки дополнительных сервисов.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258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DEB62E-D895-4A63-AF1A-50DD2861E83F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8B5520-B252-4E48-B65D-CBAE9A5D5AAA}"/>
              </a:ext>
            </a:extLst>
          </p:cNvPr>
          <p:cNvSpPr/>
          <p:nvPr/>
        </p:nvSpPr>
        <p:spPr>
          <a:xfrm>
            <a:off x="653795" y="1220166"/>
            <a:ext cx="1091878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CeleryExecutor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это наиболее часто встречающийся на практике исполнитель, использующий функции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для управления потоками выполнения операций. Так же, как и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необходимо дополнительно настроить брокер сообщений, например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Redis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или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RabbitMQ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Исполнитель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DaskExecutor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аналогичен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но вместо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Celery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использует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Dask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частности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dask-distributed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Исполнитель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KubernetesExecutor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предназначен для выполнения задач на кластере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kubernetes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Многие системы сейчас имеют </a:t>
            </a:r>
            <a:r>
              <a:rPr lang="ru-RU" dirty="0" err="1">
                <a:solidFill>
                  <a:srgbClr val="0075B4"/>
                </a:solidFill>
                <a:latin typeface="inherit"/>
                <a:hlinkClick r:id="rId5"/>
              </a:rPr>
              <a:t>микросервисную</a:t>
            </a:r>
            <a:r>
              <a:rPr lang="ru-RU" dirty="0">
                <a:solidFill>
                  <a:srgbClr val="0075B4"/>
                </a:solidFill>
                <a:latin typeface="inherit"/>
                <a:hlinkClick r:id="rId5"/>
              </a:rPr>
              <a:t> архитектуру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поэтому этот новый вид исполнителя является актуальным для использования, но и одновременно сложным, так как для использования контейнеров и этого исполнителя требуется настроить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kubernetes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кластер, что является непростой задачей.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A0AF03-0C41-4738-946A-DB787A33022B}"/>
              </a:ext>
            </a:extLst>
          </p:cNvPr>
          <p:cNvSpPr/>
          <p:nvPr/>
        </p:nvSpPr>
        <p:spPr>
          <a:xfrm>
            <a:off x="653794" y="4760671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стандартной конфигурации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 умолчанию используется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SequentialExecutor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для использования исполнителей других типов необходимо в файле конфигураций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airflow.cfg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изменить значение параметра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например установить значение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LocalExecutor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4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600DCD-9987-4A3D-A02D-F816F90FFAC1}"/>
              </a:ext>
            </a:extLst>
          </p:cNvPr>
          <p:cNvSpPr/>
          <p:nvPr/>
        </p:nvSpPr>
        <p:spPr>
          <a:xfrm>
            <a:off x="5042024" y="186529"/>
            <a:ext cx="247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Apache Airflow</a:t>
            </a:r>
            <a:endParaRPr lang="ru-RU"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B99BD1-8F7C-414A-A6E8-4131F8BB753B}"/>
              </a:ext>
            </a:extLst>
          </p:cNvPr>
          <p:cNvSpPr/>
          <p:nvPr/>
        </p:nvSpPr>
        <p:spPr>
          <a:xfrm>
            <a:off x="986118" y="2167116"/>
            <a:ext cx="64001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582AE5"/>
                </a:solidFill>
                <a:latin typeface="Open Sans"/>
              </a:rPr>
              <a:t>Итак, вы теперь знаете основные сущности </a:t>
            </a:r>
            <a:r>
              <a:rPr lang="ru-RU" b="1" dirty="0" err="1">
                <a:solidFill>
                  <a:srgbClr val="582AE5"/>
                </a:solidFill>
                <a:latin typeface="Open Sans"/>
              </a:rPr>
              <a:t>Airflow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:</a:t>
            </a:r>
            <a:endParaRPr lang="ru-RU" b="1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направленный граф операций (DAG);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операторы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Operators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исполнители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Executors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хуки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Hooks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сенсоры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Sensors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297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7FA030-7531-41D4-A04E-AECC1C3588CD}"/>
              </a:ext>
            </a:extLst>
          </p:cNvPr>
          <p:cNvSpPr/>
          <p:nvPr/>
        </p:nvSpPr>
        <p:spPr>
          <a:xfrm>
            <a:off x="3610111" y="211807"/>
            <a:ext cx="5093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8B56A2-142B-4831-AE61-6A9FDD12B513}"/>
              </a:ext>
            </a:extLst>
          </p:cNvPr>
          <p:cNvSpPr/>
          <p:nvPr/>
        </p:nvSpPr>
        <p:spPr>
          <a:xfrm>
            <a:off x="653795" y="922925"/>
            <a:ext cx="10918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Давайте рассмотрим процесс установки и запуска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Apache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описан </a:t>
            </a:r>
            <a:r>
              <a:rPr lang="ru-RU" dirty="0">
                <a:latin typeface="inherit"/>
              </a:rPr>
              <a:t>в документации на официальном сайте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 Есть разные способы развернуть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например с использованием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docker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helm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 Но мы рассмотрим самый простой вариант — это установка с использованием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python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установщика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pip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Сначала создадим рабочую папку и виртуальное окружение, в которое будем устанавливать ПО.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9F3737-3D9D-4223-8D95-6414EB0D6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545" y="3010492"/>
            <a:ext cx="679227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DFFE6E-1BBB-4B0F-9AF4-08F262B8CA5D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210CD6-BE9F-45CD-8FCF-5E5232BF336C}"/>
              </a:ext>
            </a:extLst>
          </p:cNvPr>
          <p:cNvSpPr/>
          <p:nvPr/>
        </p:nvSpPr>
        <p:spPr>
          <a:xfrm>
            <a:off x="653795" y="111833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Как вы уже знаете </a:t>
            </a:r>
            <a:r>
              <a:rPr lang="ru-RU" dirty="0"/>
              <a:t>создание модели машинного обучения состоит из нескольких этапов, наиболее важные из которых: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8ECD74-5FE1-4EF9-86F9-EF80ADECCC97}"/>
              </a:ext>
            </a:extLst>
          </p:cNvPr>
          <p:cNvSpPr/>
          <p:nvPr/>
        </p:nvSpPr>
        <p:spPr>
          <a:xfrm>
            <a:off x="1411959" y="2005624"/>
            <a:ext cx="1940939" cy="75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Сбор и проверка данных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27C2ADC-9426-4284-8FEB-3BEDF542F9AC}"/>
              </a:ext>
            </a:extLst>
          </p:cNvPr>
          <p:cNvSpPr/>
          <p:nvPr/>
        </p:nvSpPr>
        <p:spPr>
          <a:xfrm>
            <a:off x="3146624" y="3258779"/>
            <a:ext cx="2145739" cy="738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Подбор и обучение модели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FBCC12B-428C-4F8F-B1B0-1608C300DDEB}"/>
              </a:ext>
            </a:extLst>
          </p:cNvPr>
          <p:cNvSpPr/>
          <p:nvPr/>
        </p:nvSpPr>
        <p:spPr>
          <a:xfrm>
            <a:off x="5821492" y="4336731"/>
            <a:ext cx="1621105" cy="75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DDFC4B5-EB34-4206-8AE0-54F44C1F985D}"/>
              </a:ext>
            </a:extLst>
          </p:cNvPr>
          <p:cNvSpPr/>
          <p:nvPr/>
        </p:nvSpPr>
        <p:spPr>
          <a:xfrm>
            <a:off x="7896049" y="5373783"/>
            <a:ext cx="3676534" cy="113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Подготовка к переводу модели в производственную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09ACF3-694F-42CC-A1CE-375808CA3778}"/>
              </a:ext>
            </a:extLst>
          </p:cNvPr>
          <p:cNvSpPr/>
          <p:nvPr/>
        </p:nvSpPr>
        <p:spPr>
          <a:xfrm>
            <a:off x="3610111" y="211807"/>
            <a:ext cx="5093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70555B-9964-46F4-8299-1F98FFC5763F}"/>
              </a:ext>
            </a:extLst>
          </p:cNvPr>
          <p:cNvSpPr/>
          <p:nvPr/>
        </p:nvSpPr>
        <p:spPr>
          <a:xfrm>
            <a:off x="653794" y="922925"/>
            <a:ext cx="730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Процесс установки выполним с использованием установщика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pip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135823-BDE1-4CEB-A988-00CF703A3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9" y="1552041"/>
            <a:ext cx="6554115" cy="4953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359C79-4254-4411-9047-868F6ADECE57}"/>
              </a:ext>
            </a:extLst>
          </p:cNvPr>
          <p:cNvSpPr/>
          <p:nvPr/>
        </p:nvSpPr>
        <p:spPr>
          <a:xfrm>
            <a:off x="653794" y="1985154"/>
            <a:ext cx="3822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Мы видим установленные пакеты.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FEC34-7EF9-4C52-9A42-850CE00A4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4" y="2453250"/>
            <a:ext cx="6716062" cy="113363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809D5A-2FA4-4F4A-8792-D99B2C973165}"/>
              </a:ext>
            </a:extLst>
          </p:cNvPr>
          <p:cNvSpPr/>
          <p:nvPr/>
        </p:nvSpPr>
        <p:spPr>
          <a:xfrm>
            <a:off x="653794" y="3685647"/>
            <a:ext cx="498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Кроме того, сейчас доступна команда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988B83-E9AF-407A-BBE8-75636F7C1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99" y="4147085"/>
            <a:ext cx="647790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0A0098-ABB7-419D-BBA3-925321E46E09}"/>
              </a:ext>
            </a:extLst>
          </p:cNvPr>
          <p:cNvSpPr/>
          <p:nvPr/>
        </p:nvSpPr>
        <p:spPr>
          <a:xfrm>
            <a:off x="3610111" y="211807"/>
            <a:ext cx="5364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F6F4B0-759B-4A3B-906B-17601094E89C}"/>
              </a:ext>
            </a:extLst>
          </p:cNvPr>
          <p:cNvSpPr/>
          <p:nvPr/>
        </p:nvSpPr>
        <p:spPr>
          <a:xfrm>
            <a:off x="636606" y="116433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313131"/>
                </a:solidFill>
                <a:latin typeface="Open Sans"/>
              </a:rPr>
              <a:t>Apache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свои настройки хранит в файле 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airflow.cfg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по умолчанию будет создан в домашней директории пользователя с использованием следующего пути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~/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/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airflow.cfg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A86014-3474-4659-814C-EDD6AD91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95" y="2027557"/>
            <a:ext cx="6649378" cy="184810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EBB11-C911-4A5B-B78E-460EC6DB85FC}"/>
              </a:ext>
            </a:extLst>
          </p:cNvPr>
          <p:cNvSpPr/>
          <p:nvPr/>
        </p:nvSpPr>
        <p:spPr>
          <a:xfrm>
            <a:off x="569128" y="442879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изменения этого пути необходимо переменной окружения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AIRFLOW_PATH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присвоить другое 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6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3CFB0F-0C24-4F20-9F06-27ED483D4EF0}"/>
              </a:ext>
            </a:extLst>
          </p:cNvPr>
          <p:cNvSpPr/>
          <p:nvPr/>
        </p:nvSpPr>
        <p:spPr>
          <a:xfrm>
            <a:off x="3610111" y="211807"/>
            <a:ext cx="5457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1250BC2-2ECA-4353-B22E-3B19478218FA}"/>
              </a:ext>
            </a:extLst>
          </p:cNvPr>
          <p:cNvSpPr/>
          <p:nvPr/>
        </p:nvSpPr>
        <p:spPr>
          <a:xfrm>
            <a:off x="653795" y="871701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начала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требуется выполнить процедуру инициализации базы данных. При этом создаются служебные таблицы в базе данных необходимые для работы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По умолчанию это база данных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sqlite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Если вы имеете опыт работы с фреймворком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Django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то увидите сходство в этой процедуре с инициализацией служебной базы данных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Django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В более ранних версиях эта операция делалась с использованием 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initdb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сейчас она заменена на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db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init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Эта команда создаст необходимые таблицы в базе данных, в рабочей папке появится файл 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airflow.db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A2AAB-C70E-4BE4-9962-836DBBEFC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153" y="3032773"/>
            <a:ext cx="6763694" cy="169568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461BDE-7FC7-46B5-AAA6-1D7C384E7870}"/>
              </a:ext>
            </a:extLst>
          </p:cNvPr>
          <p:cNvSpPr/>
          <p:nvPr/>
        </p:nvSpPr>
        <p:spPr>
          <a:xfrm>
            <a:off x="471288" y="5152141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Файл базы данных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*.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является файлом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sqlite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которая используется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 умолчанию. 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Sqlite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не подходит для производственной среды, поскольку не обладает достаточной производительностью, поэтому при развертывании в производственной среде рекомендуется использовать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Postgresql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или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mysql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43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E69A6E-D162-43CC-AF86-C25F86CE4FA7}"/>
              </a:ext>
            </a:extLst>
          </p:cNvPr>
          <p:cNvSpPr/>
          <p:nvPr/>
        </p:nvSpPr>
        <p:spPr>
          <a:xfrm>
            <a:off x="3610111" y="211807"/>
            <a:ext cx="599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16E398-46D5-466F-B11D-9DAA6C71F793}"/>
              </a:ext>
            </a:extLst>
          </p:cNvPr>
          <p:cNvSpPr/>
          <p:nvPr/>
        </p:nvSpPr>
        <p:spPr>
          <a:xfrm>
            <a:off x="653795" y="843677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Здесь опять же уместна аналогия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Django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где также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sqlite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используется в качестве базы данных по умолчанию для учебных целей или простых проектов, который заменяется на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Postgresql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или другие более производительные базы данных при выводе проекта в производственное окружение.</a:t>
            </a:r>
          </a:p>
          <a:p>
            <a:endParaRPr lang="ru-RU" dirty="0">
              <a:solidFill>
                <a:srgbClr val="313131"/>
              </a:solidFill>
              <a:latin typeface="Open Sans"/>
            </a:endParaRP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запуска графического веб-интерфейса для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необходимо запустить веб сервер с помощью команды: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80103FA-E597-44DD-BCF6-836AF15A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8821"/>
              </p:ext>
            </p:extLst>
          </p:nvPr>
        </p:nvGraphicFramePr>
        <p:xfrm>
          <a:off x="653795" y="2593119"/>
          <a:ext cx="37029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975">
                  <a:extLst>
                    <a:ext uri="{9D8B030D-6E8A-4147-A177-3AD203B41FA5}">
                      <a16:colId xmlns:a16="http://schemas.microsoft.com/office/drawing/2014/main" val="670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airflow webserver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/>
                        <a:t>p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</a:t>
                      </a:r>
                      <a:r>
                        <a:rPr lang="ru-RU" dirty="0"/>
                        <a:t> 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порта”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8779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214909-9EBD-403A-B23C-CEE9AC4D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592" y="2669262"/>
            <a:ext cx="675416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C03564-E21B-48F1-B5C9-D5F90DC8DB94}"/>
              </a:ext>
            </a:extLst>
          </p:cNvPr>
          <p:cNvSpPr/>
          <p:nvPr/>
        </p:nvSpPr>
        <p:spPr>
          <a:xfrm>
            <a:off x="3610111" y="211807"/>
            <a:ext cx="5203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7AAE33-7994-4A20-A077-529E07726ED1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работы в системе понадобится пользователь (и пароль), который создается с использованием 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users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create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BB5E5-FBCE-40A9-B684-E30DCCE5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976" y="1518032"/>
            <a:ext cx="6782747" cy="131463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D852BF-C4ED-4307-AE35-B6669B9070F6}"/>
              </a:ext>
            </a:extLst>
          </p:cNvPr>
          <p:cNvSpPr/>
          <p:nvPr/>
        </p:nvSpPr>
        <p:spPr>
          <a:xfrm>
            <a:off x="653794" y="2833353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Теперь можно по адресу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http://”имя или IP адрес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сервера”:”номер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порта”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открыть графический веб-интерфейс для работы (в котором предсказуемо вас попросят сначала авторизоваться):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128CCA-03E2-4B87-8036-3D67B013A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976" y="3670126"/>
            <a:ext cx="673511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855D1C-1727-4A66-B024-B32ED3A3BEAA}"/>
              </a:ext>
            </a:extLst>
          </p:cNvPr>
          <p:cNvSpPr/>
          <p:nvPr/>
        </p:nvSpPr>
        <p:spPr>
          <a:xfrm>
            <a:off x="3610111" y="211807"/>
            <a:ext cx="5720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47DE8E-7AB2-4058-AB03-51857F08F0B3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Теперь необходимо ввести регистрационные данные, после чего вы увидите главное меню для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013461-CAAC-4E96-818D-C41F67652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55" y="1821044"/>
            <a:ext cx="6878010" cy="353426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F52C61-54F3-40F1-85F0-6392A5AEE25A}"/>
              </a:ext>
            </a:extLst>
          </p:cNvPr>
          <p:cNvSpPr/>
          <p:nvPr/>
        </p:nvSpPr>
        <p:spPr>
          <a:xfrm>
            <a:off x="562110" y="1502688"/>
            <a:ext cx="45763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Сразу же можно увидеть несколько уведомлений, например, что не запущен планировщик задач (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“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The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scheduler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does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not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appear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to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be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running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”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 Также можно увидеть две полезные рекомендации: не использовать базу данных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SQLite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 не исполнитель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SequentialExecutor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продуктивной среде, однако на этапе обучения для наших простых проектов можно с этим смириться. Тем не менее нужно помнить, что установка и настройка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сильно зависят от характеристик проекта. При использовании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производственном окружении необходимо использовать более производительные и безопасные компоненты.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605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DA8142-5CB8-4C70-87F1-F80ABD664A06}"/>
              </a:ext>
            </a:extLst>
          </p:cNvPr>
          <p:cNvSpPr/>
          <p:nvPr/>
        </p:nvSpPr>
        <p:spPr>
          <a:xfrm>
            <a:off x="3610111" y="211807"/>
            <a:ext cx="5593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F81944-1946-44FD-BDBF-93F8A43C6256}"/>
              </a:ext>
            </a:extLst>
          </p:cNvPr>
          <p:cNvSpPr/>
          <p:nvPr/>
        </p:nvSpPr>
        <p:spPr>
          <a:xfrm>
            <a:off x="653795" y="807845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 главной странице веб сервера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можно увидеть различные готовые примеры, например,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example_bash_operator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котором демонстрируются возможности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bash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6BE487-DB99-4396-80E8-5309F8EF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79" y="1731175"/>
            <a:ext cx="677322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51E0B-579E-4362-B43A-D3E1CA4A16A9}"/>
              </a:ext>
            </a:extLst>
          </p:cNvPr>
          <p:cNvSpPr/>
          <p:nvPr/>
        </p:nvSpPr>
        <p:spPr>
          <a:xfrm>
            <a:off x="3610111" y="211807"/>
            <a:ext cx="5415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9CDE7CF-4BD1-4AF9-A2CD-38964FD0444A}"/>
              </a:ext>
            </a:extLst>
          </p:cNvPr>
          <p:cNvSpPr/>
          <p:nvPr/>
        </p:nvSpPr>
        <p:spPr>
          <a:xfrm>
            <a:off x="653795" y="80758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Использование этих примеров позволяет быстро создавать свои конвейеры операций. Например, кликнув на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example_bash_operator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можно увидеть его структуру.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EBE5E-2CCF-426B-8C5B-F12AC7BD6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94" y="2199921"/>
            <a:ext cx="6236620" cy="345304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D8604-4A24-4BED-AC66-F883D7537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4049" y="1801044"/>
            <a:ext cx="4849491" cy="37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A4936D-B8BD-47BB-AAF7-05BB351B36B2}"/>
              </a:ext>
            </a:extLst>
          </p:cNvPr>
          <p:cNvSpPr/>
          <p:nvPr/>
        </p:nvSpPr>
        <p:spPr>
          <a:xfrm>
            <a:off x="3610111" y="211807"/>
            <a:ext cx="5627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309790-1295-42F5-A17B-D7D9046B49E1}"/>
              </a:ext>
            </a:extLst>
          </p:cNvPr>
          <p:cNvSpPr/>
          <p:nvPr/>
        </p:nvSpPr>
        <p:spPr>
          <a:xfrm>
            <a:off x="653795" y="8717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Также для удобства можно открыть этот конвейер в виде графа, выбрав вкладку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“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Graph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”.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0E7537-257A-4C67-8B75-7AAC7CB74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96" y="1818925"/>
            <a:ext cx="5958099" cy="30247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70D360-6372-466A-A616-86A4C3E07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350" y="1449593"/>
            <a:ext cx="5812395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08FFC6-4059-465B-9A65-78E65664BD39}"/>
              </a:ext>
            </a:extLst>
          </p:cNvPr>
          <p:cNvSpPr/>
          <p:nvPr/>
        </p:nvSpPr>
        <p:spPr>
          <a:xfrm>
            <a:off x="3610111" y="211807"/>
            <a:ext cx="5652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994020-6709-4D19-847C-ABDAC51A60B7}"/>
              </a:ext>
            </a:extLst>
          </p:cNvPr>
          <p:cNvSpPr/>
          <p:nvPr/>
        </p:nvSpPr>
        <p:spPr>
          <a:xfrm>
            <a:off x="562111" y="807845"/>
            <a:ext cx="11010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И, наконец, можно взглянуть на программный код операций, выбрав вкладку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“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Code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”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Содержание программного кода, позволяющего автоматизировать цепочку выполнения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bash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операций, кода следующее: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92FBCBD-63AF-4840-8E32-3628E26B3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35700"/>
              </p:ext>
            </p:extLst>
          </p:nvPr>
        </p:nvGraphicFramePr>
        <p:xfrm>
          <a:off x="2215350" y="1904531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5079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Licensed to the Apache Software Foundation (ASF) under one</a:t>
                      </a:r>
                    </a:p>
                    <a:p>
                      <a:r>
                        <a:rPr lang="en-US" dirty="0"/>
                        <a:t># or more contributor license agreements.  See the NOTICE file</a:t>
                      </a:r>
                    </a:p>
                    <a:p>
                      <a:r>
                        <a:rPr lang="en-US" dirty="0"/>
                        <a:t># distributed with this work for additional information</a:t>
                      </a:r>
                    </a:p>
                    <a:p>
                      <a:r>
                        <a:rPr lang="en-US" dirty="0"/>
                        <a:t># regarding copyright ownership.  The ASF licenses this file</a:t>
                      </a:r>
                    </a:p>
                    <a:p>
                      <a:r>
                        <a:rPr lang="en-US" dirty="0"/>
                        <a:t># to you under the Apache License, Version 2.0 (the</a:t>
                      </a:r>
                    </a:p>
                    <a:p>
                      <a:r>
                        <a:rPr lang="en-US" dirty="0"/>
                        <a:t># "License"); you may not use this file except in compliance</a:t>
                      </a:r>
                    </a:p>
                    <a:p>
                      <a:r>
                        <a:rPr lang="en-US" dirty="0"/>
                        <a:t># with the License.  You may obtain a copy of the License at</a:t>
                      </a:r>
                    </a:p>
                    <a:p>
                      <a:r>
                        <a:rPr lang="en-US" dirty="0"/>
                        <a:t>#</a:t>
                      </a:r>
                    </a:p>
                    <a:p>
                      <a:r>
                        <a:rPr lang="en-US" dirty="0"/>
                        <a:t>#   http://www.apache.org/licenses/LICENSE-2.0</a:t>
                      </a:r>
                    </a:p>
                    <a:p>
                      <a:r>
                        <a:rPr lang="en-US" dirty="0"/>
                        <a:t>#</a:t>
                      </a:r>
                    </a:p>
                    <a:p>
                      <a:r>
                        <a:rPr lang="en-US" dirty="0"/>
                        <a:t># Unless required by applicable law or agreed to in writing,</a:t>
                      </a:r>
                    </a:p>
                    <a:p>
                      <a:r>
                        <a:rPr lang="en-US" dirty="0"/>
                        <a:t># software distributed under the License is distributed on an</a:t>
                      </a:r>
                    </a:p>
                    <a:p>
                      <a:r>
                        <a:rPr lang="en-US" dirty="0"/>
                        <a:t># "AS IS" BASIS, WITHOUT WARRANTIES OR CONDITIONS OF ANY</a:t>
                      </a:r>
                    </a:p>
                    <a:p>
                      <a:r>
                        <a:rPr lang="en-US" dirty="0"/>
                        <a:t># KIND, either express or implied.  See the License for the</a:t>
                      </a:r>
                    </a:p>
                    <a:p>
                      <a:r>
                        <a:rPr lang="en-US" dirty="0"/>
                        <a:t># specific language governing permissions and limitations</a:t>
                      </a:r>
                    </a:p>
                    <a:p>
                      <a:r>
                        <a:rPr lang="en-US" dirty="0"/>
                        <a:t># under the License.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5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6998B0-0D53-4E6D-AFDB-3311DDE0B19D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Каждый из этих этапов содержит множество рутинных операций, перечень и содержание которых зависит от конкретного проекта: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12786F-8EB1-4427-866E-9B7859F038CE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FF99A0-92A9-4D8A-A58A-C4E88D85EC9F}"/>
              </a:ext>
            </a:extLst>
          </p:cNvPr>
          <p:cNvSpPr/>
          <p:nvPr/>
        </p:nvSpPr>
        <p:spPr>
          <a:xfrm>
            <a:off x="653795" y="2042784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Сбор и проверка данных: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732E84-8A04-48CC-B269-0AB69088490C}"/>
              </a:ext>
            </a:extLst>
          </p:cNvPr>
          <p:cNvSpPr/>
          <p:nvPr/>
        </p:nvSpPr>
        <p:spPr>
          <a:xfrm>
            <a:off x="653796" y="2435195"/>
            <a:ext cx="109187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опрос источников данных по расписанию или триггеру,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прием информации от источников в режиме прослушивания,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формирование наборов данных от разнородных источников для использования в обучении модели или формировании аналитического отчета,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проверка качества данных,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предобработка данных, преобразование форматов, разархивирование,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сохранение сформированных наборов данных,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датасетов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передача данных в другие модули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092886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19622F-0F70-47A1-B13B-8342FCCA6BBC}"/>
              </a:ext>
            </a:extLst>
          </p:cNvPr>
          <p:cNvSpPr/>
          <p:nvPr/>
        </p:nvSpPr>
        <p:spPr>
          <a:xfrm>
            <a:off x="3610111" y="211807"/>
            <a:ext cx="5533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398D8B9-D9BF-4BED-9D08-345C9DC09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4131"/>
              </p:ext>
            </p:extLst>
          </p:nvPr>
        </p:nvGraphicFramePr>
        <p:xfrm>
          <a:off x="2032000" y="951577"/>
          <a:ext cx="8128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1536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"""Example DAG demonstrating the usage of the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."""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import datetime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import pendulum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from airflow import DAG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airflow.operators.bash</a:t>
                      </a:r>
                      <a:r>
                        <a:rPr lang="en-US" dirty="0"/>
                        <a:t> import </a:t>
                      </a:r>
                      <a:r>
                        <a:rPr lang="en-US" dirty="0" err="1"/>
                        <a:t>BashOperator</a:t>
                      </a:r>
                      <a:endParaRPr lang="en-US" dirty="0"/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airflow.operators.dummy</a:t>
                      </a:r>
                      <a:r>
                        <a:rPr lang="en-US" dirty="0"/>
                        <a:t> import </a:t>
                      </a:r>
                      <a:r>
                        <a:rPr lang="en-US" dirty="0" err="1"/>
                        <a:t>DummyOperator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with DAG(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example_bash_operator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schedule_interval</a:t>
                      </a:r>
                      <a:r>
                        <a:rPr lang="en-US" dirty="0"/>
                        <a:t>='0 0 * * *',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pendulum.datetime</a:t>
                      </a:r>
                      <a:r>
                        <a:rPr lang="en-US" dirty="0"/>
                        <a:t>(2021, 1, 1, </a:t>
                      </a:r>
                      <a:r>
                        <a:rPr lang="en-US" dirty="0" err="1"/>
                        <a:t>tz</a:t>
                      </a:r>
                      <a:r>
                        <a:rPr lang="en-US" dirty="0"/>
                        <a:t>="UTC"),</a:t>
                      </a:r>
                    </a:p>
                    <a:p>
                      <a:r>
                        <a:rPr lang="en-US" dirty="0"/>
                        <a:t>    catchup=False,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dagrun_timeout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datetime.timedelta</a:t>
                      </a:r>
                      <a:r>
                        <a:rPr lang="en-US" dirty="0"/>
                        <a:t>(minutes=60),</a:t>
                      </a:r>
                    </a:p>
                    <a:p>
                      <a:r>
                        <a:rPr lang="en-US" dirty="0"/>
                        <a:t>    tags=['example', 'example2'],</a:t>
                      </a:r>
                    </a:p>
                    <a:p>
                      <a:r>
                        <a:rPr lang="en-US" dirty="0"/>
                        <a:t>    params={"</a:t>
                      </a:r>
                      <a:r>
                        <a:rPr lang="en-US" dirty="0" err="1"/>
                        <a:t>example_key</a:t>
                      </a:r>
                      <a:r>
                        <a:rPr lang="en-US" dirty="0"/>
                        <a:t>": "</a:t>
                      </a:r>
                      <a:r>
                        <a:rPr lang="en-US" dirty="0" err="1"/>
                        <a:t>example_value</a:t>
                      </a:r>
                      <a:r>
                        <a:rPr lang="en-US" dirty="0"/>
                        <a:t>"},</a:t>
                      </a:r>
                    </a:p>
                    <a:p>
                      <a:r>
                        <a:rPr lang="en-US" dirty="0"/>
                        <a:t>) as </a:t>
                      </a:r>
                      <a:r>
                        <a:rPr lang="en-US" dirty="0" err="1"/>
                        <a:t>dag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1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4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755FE4B-07BF-4B4F-9BC4-A6BF6B2FF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64461"/>
              </p:ext>
            </p:extLst>
          </p:nvPr>
        </p:nvGraphicFramePr>
        <p:xfrm>
          <a:off x="2032000" y="1110284"/>
          <a:ext cx="8128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850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run_this_last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DummyOperator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run_this_last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# [START </a:t>
                      </a:r>
                      <a:r>
                        <a:rPr lang="en-US" dirty="0" err="1"/>
                        <a:t>howto_operator_bash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run_this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run_after_loop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1',</a:t>
                      </a:r>
                    </a:p>
                    <a:p>
                      <a:r>
                        <a:rPr lang="en-US" dirty="0"/>
                        <a:t>    )</a:t>
                      </a:r>
                    </a:p>
                    <a:p>
                      <a:r>
                        <a:rPr lang="en-US" dirty="0"/>
                        <a:t>    # [END </a:t>
                      </a:r>
                      <a:r>
                        <a:rPr lang="en-US" dirty="0" err="1"/>
                        <a:t>howto_operator_bash</a:t>
                      </a:r>
                      <a:r>
                        <a:rPr lang="en-US" dirty="0"/>
                        <a:t>]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run_this</a:t>
                      </a:r>
                      <a:r>
                        <a:rPr lang="en-US" dirty="0"/>
                        <a:t> &gt;&gt; </a:t>
                      </a:r>
                      <a:r>
                        <a:rPr lang="en-US" dirty="0" err="1"/>
                        <a:t>run_this_last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range(3):</a:t>
                      </a:r>
                    </a:p>
                    <a:p>
                      <a:r>
                        <a:rPr lang="en-US" dirty="0"/>
                        <a:t>        task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runme</a:t>
                      </a:r>
                      <a:r>
                        <a:rPr lang="en-US" dirty="0"/>
                        <a:t>_' + str(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"{{ </a:t>
                      </a:r>
                      <a:r>
                        <a:rPr lang="en-US" dirty="0" err="1"/>
                        <a:t>task_instance_key_str</a:t>
                      </a:r>
                      <a:r>
                        <a:rPr lang="en-US" dirty="0"/>
                        <a:t> }}" &amp;&amp; sleep 1',</a:t>
                      </a:r>
                    </a:p>
                    <a:p>
                      <a:r>
                        <a:rPr lang="en-US" dirty="0"/>
                        <a:t>        )</a:t>
                      </a:r>
                    </a:p>
                    <a:p>
                      <a:r>
                        <a:rPr lang="en-US" dirty="0"/>
                        <a:t>        task &gt;&gt; </a:t>
                      </a:r>
                      <a:r>
                        <a:rPr lang="en-US" dirty="0" err="1"/>
                        <a:t>run_this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3124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AEAD4B-F426-4C9C-852D-EADE59B59F5C}"/>
              </a:ext>
            </a:extLst>
          </p:cNvPr>
          <p:cNvSpPr/>
          <p:nvPr/>
        </p:nvSpPr>
        <p:spPr>
          <a:xfrm>
            <a:off x="3610111" y="211807"/>
            <a:ext cx="5559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168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54A800D-C406-44D5-A35F-408153AC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92524"/>
              </p:ext>
            </p:extLst>
          </p:nvPr>
        </p:nvGraphicFramePr>
        <p:xfrm>
          <a:off x="2032000" y="1101405"/>
          <a:ext cx="8128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91216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# [START </a:t>
                      </a:r>
                      <a:r>
                        <a:rPr lang="en-US" dirty="0" err="1"/>
                        <a:t>howto_operator_bash_template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also_run_this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also_run_this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"</a:t>
                      </a:r>
                      <a:r>
                        <a:rPr lang="en-US" dirty="0" err="1"/>
                        <a:t>run_id</a:t>
                      </a:r>
                      <a:r>
                        <a:rPr lang="en-US" dirty="0"/>
                        <a:t>={{ </a:t>
                      </a:r>
                      <a:r>
                        <a:rPr lang="en-US" dirty="0" err="1"/>
                        <a:t>run_id</a:t>
                      </a:r>
                      <a:r>
                        <a:rPr lang="en-US" dirty="0"/>
                        <a:t> }} | </a:t>
                      </a:r>
                      <a:r>
                        <a:rPr lang="en-US" dirty="0" err="1"/>
                        <a:t>dag_run</a:t>
                      </a:r>
                      <a:r>
                        <a:rPr lang="en-US" dirty="0"/>
                        <a:t>={{ </a:t>
                      </a:r>
                      <a:r>
                        <a:rPr lang="en-US" dirty="0" err="1"/>
                        <a:t>dag_run</a:t>
                      </a:r>
                      <a:r>
                        <a:rPr lang="en-US" dirty="0"/>
                        <a:t> }}"',</a:t>
                      </a:r>
                    </a:p>
                    <a:p>
                      <a:r>
                        <a:rPr lang="en-US" dirty="0"/>
                        <a:t>    )</a:t>
                      </a:r>
                    </a:p>
                    <a:p>
                      <a:r>
                        <a:rPr lang="en-US" dirty="0"/>
                        <a:t>    # [END </a:t>
                      </a:r>
                      <a:r>
                        <a:rPr lang="en-US" dirty="0" err="1"/>
                        <a:t>howto_operator_bash_template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also_run_this</a:t>
                      </a:r>
                      <a:r>
                        <a:rPr lang="en-US" dirty="0"/>
                        <a:t> &gt;&gt; </a:t>
                      </a:r>
                      <a:r>
                        <a:rPr lang="en-US" dirty="0" err="1"/>
                        <a:t>run_this_last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 [START </a:t>
                      </a:r>
                      <a:r>
                        <a:rPr lang="en-US" dirty="0" err="1"/>
                        <a:t>howto_operator_bash_skip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 err="1"/>
                        <a:t>this_will_skip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this_will_skip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"hello world"; exit 99;',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dag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# [END </a:t>
                      </a:r>
                      <a:r>
                        <a:rPr lang="en-US" dirty="0" err="1"/>
                        <a:t>howto_operator_bash_skip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 err="1"/>
                        <a:t>this_will_skip</a:t>
                      </a:r>
                      <a:r>
                        <a:rPr lang="en-US" dirty="0"/>
                        <a:t> &gt;&gt; </a:t>
                      </a:r>
                      <a:r>
                        <a:rPr lang="en-US" dirty="0" err="1"/>
                        <a:t>run_this_last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__name__ == "__main__":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dag.cli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64589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D2D697-EBE5-421F-89F7-CE1CA7C9A6F7}"/>
              </a:ext>
            </a:extLst>
          </p:cNvPr>
          <p:cNvSpPr/>
          <p:nvPr/>
        </p:nvSpPr>
        <p:spPr>
          <a:xfrm>
            <a:off x="3610111" y="211807"/>
            <a:ext cx="5483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246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2251CE-E68F-41BF-B9D9-5822E60CA714}"/>
              </a:ext>
            </a:extLst>
          </p:cNvPr>
          <p:cNvSpPr/>
          <p:nvPr/>
        </p:nvSpPr>
        <p:spPr>
          <a:xfrm>
            <a:off x="3610111" y="211807"/>
            <a:ext cx="5119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646360-1F23-4576-A744-4D03FB1D8D2E}"/>
              </a:ext>
            </a:extLst>
          </p:cNvPr>
          <p:cNvSpPr/>
          <p:nvPr/>
        </p:nvSpPr>
        <p:spPr>
          <a:xfrm>
            <a:off x="653795" y="871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313131"/>
                </a:solidFill>
                <a:latin typeface="Open Sans"/>
              </a:rPr>
              <a:t>Разберем этот код подробнее.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Сначала устанавливаются настройки DAG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56BE33A-DB51-4615-A292-542F5809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6651"/>
              </p:ext>
            </p:extLst>
          </p:nvPr>
        </p:nvGraphicFramePr>
        <p:xfrm>
          <a:off x="6279350" y="2268289"/>
          <a:ext cx="565921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215">
                  <a:extLst>
                    <a:ext uri="{9D8B030D-6E8A-4147-A177-3AD203B41FA5}">
                      <a16:colId xmlns:a16="http://schemas.microsoft.com/office/drawing/2014/main" val="228913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 DAG(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example_bash_operator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schedule_interval</a:t>
                      </a:r>
                      <a:r>
                        <a:rPr lang="en-US" dirty="0"/>
                        <a:t>='0 0 * * *',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pendulum.datetime</a:t>
                      </a:r>
                      <a:r>
                        <a:rPr lang="en-US" dirty="0"/>
                        <a:t>(2021, 1, 1, </a:t>
                      </a:r>
                      <a:r>
                        <a:rPr lang="en-US" dirty="0" err="1"/>
                        <a:t>tz</a:t>
                      </a:r>
                      <a:r>
                        <a:rPr lang="en-US" dirty="0"/>
                        <a:t>="UTC"),</a:t>
                      </a:r>
                    </a:p>
                    <a:p>
                      <a:r>
                        <a:rPr lang="en-US" dirty="0"/>
                        <a:t>    catchup=False,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dagrun_timeout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datetime.timedelta</a:t>
                      </a:r>
                      <a:r>
                        <a:rPr lang="en-US" dirty="0"/>
                        <a:t>(minutes=60),</a:t>
                      </a:r>
                    </a:p>
                    <a:p>
                      <a:r>
                        <a:rPr lang="en-US" dirty="0"/>
                        <a:t>    tags=['example', 'example2'],</a:t>
                      </a:r>
                    </a:p>
                    <a:p>
                      <a:r>
                        <a:rPr lang="en-US" dirty="0"/>
                        <a:t>    params={"</a:t>
                      </a:r>
                      <a:r>
                        <a:rPr lang="en-US" dirty="0" err="1"/>
                        <a:t>example_key</a:t>
                      </a:r>
                      <a:r>
                        <a:rPr lang="en-US" dirty="0"/>
                        <a:t>": "</a:t>
                      </a:r>
                      <a:r>
                        <a:rPr lang="en-US" dirty="0" err="1"/>
                        <a:t>example_value</a:t>
                      </a:r>
                      <a:r>
                        <a:rPr lang="en-US" dirty="0"/>
                        <a:t>"},</a:t>
                      </a:r>
                    </a:p>
                    <a:p>
                      <a:r>
                        <a:rPr lang="en-US" dirty="0"/>
                        <a:t>) as </a:t>
                      </a:r>
                      <a:r>
                        <a:rPr lang="en-US" dirty="0" err="1"/>
                        <a:t>dag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58333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38A3E4-E410-432A-90DA-4B740B3B60BB}"/>
              </a:ext>
            </a:extLst>
          </p:cNvPr>
          <p:cNvSpPr/>
          <p:nvPr/>
        </p:nvSpPr>
        <p:spPr>
          <a:xfrm>
            <a:off x="436785" y="1726592"/>
            <a:ext cx="565921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313131"/>
                </a:solidFill>
                <a:latin typeface="Open Sans"/>
              </a:rPr>
              <a:t>DAG 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имеет следующие параметры: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dag_id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идентификатор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DAG,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shedule_interval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расписание запуска в формате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crontab,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start_date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время старта,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13131"/>
                </a:solidFill>
                <a:latin typeface="Open Sans"/>
              </a:rPr>
              <a:t>catchup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позволяет рассматривать формальную дату начала работы (</a:t>
            </a:r>
            <a:r>
              <a:rPr lang="en-US" dirty="0" err="1">
                <a:solidFill>
                  <a:srgbClr val="313131"/>
                </a:solidFill>
                <a:latin typeface="Open Sans"/>
              </a:rPr>
              <a:t>start_date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)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как текущую дату,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13131"/>
                </a:solidFill>
                <a:latin typeface="Open Sans"/>
              </a:rPr>
              <a:t>dagrun_timeout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таймаут между запусками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DAG,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13131"/>
                </a:solidFill>
                <a:latin typeface="Open Sans"/>
              </a:rPr>
              <a:t>tags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теги, по которым можно найти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DAG,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например, показываются в графическом интерфейсе,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13131"/>
                </a:solidFill>
                <a:latin typeface="Open Sans"/>
              </a:rPr>
              <a:t>params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 —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параметры </a:t>
            </a:r>
            <a:r>
              <a:rPr lang="en-US" dirty="0">
                <a:solidFill>
                  <a:srgbClr val="313131"/>
                </a:solidFill>
                <a:latin typeface="Open Sans"/>
              </a:rPr>
              <a:t>DAG.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854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1F15DF-0C4A-43AD-9723-DC099EA48589}"/>
              </a:ext>
            </a:extLst>
          </p:cNvPr>
          <p:cNvSpPr/>
          <p:nvPr/>
        </p:nvSpPr>
        <p:spPr>
          <a:xfrm>
            <a:off x="3610111" y="211807"/>
            <a:ext cx="4932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3F9222-3797-452A-964B-C960A9D2EF77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Далее в DAG добавляются операторы. Например, добавляется «пустой» оператор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DummyOperator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завершает всю цепочку операторов. Этот оператор получает идентификатор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run_this_last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EB0AA8-B758-45DC-857A-D0F4897AA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77525"/>
              </p:ext>
            </p:extLst>
          </p:nvPr>
        </p:nvGraphicFramePr>
        <p:xfrm>
          <a:off x="746927" y="2148785"/>
          <a:ext cx="33944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423">
                  <a:extLst>
                    <a:ext uri="{9D8B030D-6E8A-4147-A177-3AD203B41FA5}">
                      <a16:colId xmlns:a16="http://schemas.microsoft.com/office/drawing/2014/main" val="130834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run_this_last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DummyOperator</a:t>
                      </a:r>
                      <a:r>
                        <a:rPr lang="en-US" dirty="0"/>
                        <a:t>( </a:t>
                      </a:r>
                      <a:endParaRPr lang="ru-RU" dirty="0"/>
                    </a:p>
                    <a:p>
                      <a:r>
                        <a:rPr lang="en-US" dirty="0" err="1"/>
                        <a:t>task_id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run_this_last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    )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92303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7D09F7-1A69-47F6-9ECF-D6D1DBB4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169" y="2078036"/>
            <a:ext cx="665890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3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8851D1-3B3C-4149-AD56-63F1B88641E9}"/>
              </a:ext>
            </a:extLst>
          </p:cNvPr>
          <p:cNvSpPr/>
          <p:nvPr/>
        </p:nvSpPr>
        <p:spPr>
          <a:xfrm>
            <a:off x="3610111" y="211807"/>
            <a:ext cx="5144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CD8306-350B-40D7-B8CF-2B59253255AF}"/>
              </a:ext>
            </a:extLst>
          </p:cNvPr>
          <p:cNvSpPr/>
          <p:nvPr/>
        </p:nvSpPr>
        <p:spPr>
          <a:xfrm>
            <a:off x="653795" y="87170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Затем создается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bash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-оператор, который выполняет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echo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1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этому оператору присваивается идентификатор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run_after_loop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оператор сохраняется под именем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run_this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которая используется ниже для задания последовательности выполнения операторов.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0347AC2-68A7-4899-B812-3F2E78C7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45301"/>
              </p:ext>
            </p:extLst>
          </p:nvPr>
        </p:nvGraphicFramePr>
        <p:xfrm>
          <a:off x="653795" y="1765965"/>
          <a:ext cx="369409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097">
                  <a:extLst>
                    <a:ext uri="{9D8B030D-6E8A-4147-A177-3AD203B41FA5}">
                      <a16:colId xmlns:a16="http://schemas.microsoft.com/office/drawing/2014/main" val="479870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# [START </a:t>
                      </a:r>
                      <a:r>
                        <a:rPr lang="en-US" dirty="0" err="1"/>
                        <a:t>howto_operator_bash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run_this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run_after_loop</a:t>
                      </a:r>
                      <a:r>
                        <a:rPr lang="en-US" dirty="0"/>
                        <a:t>',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1',</a:t>
                      </a:r>
                    </a:p>
                    <a:p>
                      <a:r>
                        <a:rPr lang="en-US" dirty="0"/>
                        <a:t>    )</a:t>
                      </a:r>
                    </a:p>
                    <a:p>
                      <a:r>
                        <a:rPr lang="en-US" dirty="0"/>
                        <a:t>    # [END </a:t>
                      </a:r>
                      <a:r>
                        <a:rPr lang="en-US" dirty="0" err="1"/>
                        <a:t>howto_operator_bash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28993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DEB6DE-C8DC-4CA9-81A5-40D994AFA4D8}"/>
              </a:ext>
            </a:extLst>
          </p:cNvPr>
          <p:cNvSpPr/>
          <p:nvPr/>
        </p:nvSpPr>
        <p:spPr>
          <a:xfrm>
            <a:off x="562109" y="3462639"/>
            <a:ext cx="1101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После этого мы можем установить последовательность выполнения операторов с использованием оператора побитового сдвига &gt;&gt;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81B11F2-35CD-4808-81E7-4BF781ACC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05896"/>
              </p:ext>
            </p:extLst>
          </p:nvPr>
        </p:nvGraphicFramePr>
        <p:xfrm>
          <a:off x="613211" y="4064790"/>
          <a:ext cx="25932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266">
                  <a:extLst>
                    <a:ext uri="{9D8B030D-6E8A-4147-A177-3AD203B41FA5}">
                      <a16:colId xmlns:a16="http://schemas.microsoft.com/office/drawing/2014/main" val="131920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run_this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run_this_last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10578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C793CDF-E8D3-4821-9402-AD1E60357C49}"/>
              </a:ext>
            </a:extLst>
          </p:cNvPr>
          <p:cNvSpPr/>
          <p:nvPr/>
        </p:nvSpPr>
        <p:spPr>
          <a:xfrm>
            <a:off x="562109" y="4447760"/>
            <a:ext cx="1101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Поясним алгоритм работы этого оператора. Например, при выполнении команды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2C6747A-88D8-4562-9507-63372A231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902"/>
              </p:ext>
            </p:extLst>
          </p:nvPr>
        </p:nvGraphicFramePr>
        <p:xfrm>
          <a:off x="647746" y="4774420"/>
          <a:ext cx="1847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30659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t_3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dirty="0"/>
                        <a:t> t_2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dirty="0"/>
                        <a:t> t_1 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7020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779F5E-5F00-420D-B4FB-1056DC2C2A8E}"/>
              </a:ext>
            </a:extLst>
          </p:cNvPr>
          <p:cNvSpPr/>
          <p:nvPr/>
        </p:nvSpPr>
        <p:spPr>
          <a:xfrm>
            <a:off x="562109" y="5116621"/>
            <a:ext cx="1101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сначала выполнится задача t_3, затем t_2 и после нее t_3. Параллельное выполнение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выполнение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отдельных задач задается следующим образом: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998B12F-5FC8-4184-A232-401C299F3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72997"/>
              </p:ext>
            </p:extLst>
          </p:nvPr>
        </p:nvGraphicFramePr>
        <p:xfrm>
          <a:off x="647746" y="5676040"/>
          <a:ext cx="196295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51">
                  <a:extLst>
                    <a:ext uri="{9D8B030D-6E8A-4147-A177-3AD203B41FA5}">
                      <a16:colId xmlns:a16="http://schemas.microsoft.com/office/drawing/2014/main" val="222028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 &gt;&gt; t_2 &gt;&gt; t_4</a:t>
                      </a:r>
                    </a:p>
                    <a:p>
                      <a:r>
                        <a:rPr lang="en-US" dirty="0"/>
                        <a:t>t_1 &gt;&gt; t_3 &gt;&gt; t_4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4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6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5E3117-AA17-4B54-8A69-1BB5F06404A1}"/>
              </a:ext>
            </a:extLst>
          </p:cNvPr>
          <p:cNvSpPr/>
          <p:nvPr/>
        </p:nvSpPr>
        <p:spPr>
          <a:xfrm>
            <a:off x="3610111" y="211807"/>
            <a:ext cx="5161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7174-75E3-4FD8-9C3B-53C4202F8E9C}"/>
              </a:ext>
            </a:extLst>
          </p:cNvPr>
          <p:cNvSpPr/>
          <p:nvPr/>
        </p:nvSpPr>
        <p:spPr>
          <a:xfrm>
            <a:off x="653795" y="871701"/>
            <a:ext cx="575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результате получается следующий граф операций: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C8D60-4F2D-4D92-8FBF-D6EC9ADE9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905" y="3038807"/>
            <a:ext cx="6458851" cy="349616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ED63F5-BC2A-4FD1-99D8-9168AD3E57BF}"/>
              </a:ext>
            </a:extLst>
          </p:cNvPr>
          <p:cNvSpPr/>
          <p:nvPr/>
        </p:nvSpPr>
        <p:spPr>
          <a:xfrm>
            <a:off x="653795" y="14012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Таким образом, задачи t_2 и t_3 будут выполняться параллельно. Задача в DAG начнет выполнение только в том случае, если предшествующие ей задачи были успешно выполнены. То есть t_4 начнет выполнение, после успешного завершения t_2 и t_3.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895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BE9E5B-1935-4E37-9AF2-2D0F2BA58B4C}"/>
              </a:ext>
            </a:extLst>
          </p:cNvPr>
          <p:cNvSpPr/>
          <p:nvPr/>
        </p:nvSpPr>
        <p:spPr>
          <a:xfrm>
            <a:off x="3610111" y="211807"/>
            <a:ext cx="5186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3211DF-7434-44CD-A710-1519FD5E49A3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Далее везде используется аналогичная нотация. Например можно добавить сразу три оператора, выполняющихся одновременно: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23BCB13-40D0-43AC-93EC-7FE99041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68672"/>
              </p:ext>
            </p:extLst>
          </p:nvPr>
        </p:nvGraphicFramePr>
        <p:xfrm>
          <a:off x="1390395" y="2267517"/>
          <a:ext cx="702322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223">
                  <a:extLst>
                    <a:ext uri="{9D8B030D-6E8A-4147-A177-3AD203B41FA5}">
                      <a16:colId xmlns:a16="http://schemas.microsoft.com/office/drawing/2014/main" val="330438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range(3):</a:t>
                      </a:r>
                    </a:p>
                    <a:p>
                      <a:r>
                        <a:rPr lang="en-US" dirty="0"/>
                        <a:t>        task = </a:t>
                      </a:r>
                      <a:r>
                        <a:rPr lang="en-US" dirty="0" err="1"/>
                        <a:t>BashOperator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runme</a:t>
                      </a:r>
                      <a:r>
                        <a:rPr lang="en-US" dirty="0"/>
                        <a:t>_' + str(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bash_command</a:t>
                      </a:r>
                      <a:r>
                        <a:rPr lang="en-US" dirty="0"/>
                        <a:t>='echo "{{ </a:t>
                      </a:r>
                      <a:r>
                        <a:rPr lang="en-US" dirty="0" err="1"/>
                        <a:t>task_instance_key_str</a:t>
                      </a:r>
                      <a:r>
                        <a:rPr lang="en-US" dirty="0"/>
                        <a:t> }}" &amp;&amp; sleep 1',</a:t>
                      </a:r>
                    </a:p>
                    <a:p>
                      <a:r>
                        <a:rPr lang="en-US" dirty="0"/>
                        <a:t>        )</a:t>
                      </a:r>
                    </a:p>
                    <a:p>
                      <a:r>
                        <a:rPr lang="en-US" dirty="0"/>
                        <a:t>        task &gt;&gt; </a:t>
                      </a:r>
                      <a:r>
                        <a:rPr lang="en-US" dirty="0" err="1"/>
                        <a:t>run_this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0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91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85B28B-4AAE-4A59-A47C-9200F417F20E}"/>
              </a:ext>
            </a:extLst>
          </p:cNvPr>
          <p:cNvSpPr/>
          <p:nvPr/>
        </p:nvSpPr>
        <p:spPr>
          <a:xfrm>
            <a:off x="3610111" y="211807"/>
            <a:ext cx="4641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Установка и запуск </a:t>
            </a:r>
            <a:r>
              <a:rPr lang="ru-RU" sz="2000" b="1" dirty="0" err="1">
                <a:latin typeface="Open Sans"/>
              </a:rPr>
              <a:t>Apache</a:t>
            </a:r>
            <a:r>
              <a:rPr lang="ru-RU" sz="2000" b="1" dirty="0">
                <a:latin typeface="Open Sans"/>
              </a:rPr>
              <a:t>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FCB8E2-1EB2-4539-8CF4-4090B2672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55" y="1128576"/>
            <a:ext cx="6725589" cy="39439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94CC2A-FD8F-4804-8956-C23E0FB13AF8}"/>
              </a:ext>
            </a:extLst>
          </p:cNvPr>
          <p:cNvSpPr/>
          <p:nvPr/>
        </p:nvSpPr>
        <p:spPr>
          <a:xfrm>
            <a:off x="986118" y="5261318"/>
            <a:ext cx="1058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Из этого и остальных примерах работы с DAG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легко понять основные правила и синтаксис скрипта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python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описывающего DAG. В следующем юните мы рассмотрим создание собственного DAG.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6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A007F7-78AA-4E86-937B-A39BB93580AA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564BB2-0CB1-4769-A72B-F0EB0C74D70B}"/>
              </a:ext>
            </a:extLst>
          </p:cNvPr>
          <p:cNvSpPr/>
          <p:nvPr/>
        </p:nvSpPr>
        <p:spPr>
          <a:xfrm>
            <a:off x="653795" y="871701"/>
            <a:ext cx="5095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Open Sans"/>
              </a:rPr>
              <a:t>Первый конвейер данных в </a:t>
            </a:r>
            <a:r>
              <a:rPr lang="ru-RU" b="1" dirty="0" err="1">
                <a:latin typeface="Open Sans"/>
              </a:rPr>
              <a:t>Apache</a:t>
            </a:r>
            <a:r>
              <a:rPr lang="ru-RU" b="1" dirty="0">
                <a:latin typeface="Open Sans"/>
              </a:rPr>
              <a:t> </a:t>
            </a:r>
            <a:r>
              <a:rPr lang="ru-RU" b="1" dirty="0" err="1">
                <a:latin typeface="Open Sans"/>
              </a:rPr>
              <a:t>Airflow</a:t>
            </a:r>
            <a:endParaRPr lang="ru-RU" b="1" dirty="0"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75BBDC-76F8-4537-95A3-8112D5586740}"/>
              </a:ext>
            </a:extLst>
          </p:cNvPr>
          <p:cNvSpPr/>
          <p:nvPr/>
        </p:nvSpPr>
        <p:spPr>
          <a:xfrm>
            <a:off x="636605" y="1674674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Теперь давайте построим наш первый конвейер данных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Apache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Для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необходимо знать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Python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так как код, описывающий DAG, пишется с его помощью.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В файле настроек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airflow.cfg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есть параметр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dags_folder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он указывает на путь, где лежат файлы с описаниями DAG. По умолчанию значение переменной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dags_folder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равно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$AIRFLOW_HOME/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dags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В эту папку необходимо скопировать код с описанием конвейера операций, который вы создадите далее.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45D7A4-D976-48E7-920C-824F688EE322}"/>
              </a:ext>
            </a:extLst>
          </p:cNvPr>
          <p:cNvSpPr/>
          <p:nvPr/>
        </p:nvSpPr>
        <p:spPr>
          <a:xfrm>
            <a:off x="636605" y="342900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качестве примера будем решать ту же задачу, что и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в прошлых лекциях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которых вы автоматизировали решение задачи «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Titanic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Disaster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» с использованием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Jenkins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E0F3B4-1187-4961-AEB1-B427A9BC7AEF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B1587-2698-44A2-81E5-22F8B2589CB9}"/>
              </a:ext>
            </a:extLst>
          </p:cNvPr>
          <p:cNvSpPr/>
          <p:nvPr/>
        </p:nvSpPr>
        <p:spPr>
          <a:xfrm>
            <a:off x="653795" y="1651661"/>
            <a:ext cx="361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Подбор и обучение модели: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514C13-B551-42E3-A42B-72761623E9C8}"/>
              </a:ext>
            </a:extLst>
          </p:cNvPr>
          <p:cNvSpPr/>
          <p:nvPr/>
        </p:nvSpPr>
        <p:spPr>
          <a:xfrm>
            <a:off x="653795" y="2136338"/>
            <a:ext cx="109187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настройка окружения для проведения эксперимента, установка необходимых библиотек,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загрузка данных,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проведение эксперимента для выбора оптимальной модели, подбор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гиперпараметров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сохранение артефактов отдельных этапов:  набора данных, кода, весов модели, метрик, параметров окружения,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загрузка и запуск нужной версии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64638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D18F53-3D14-4277-A36B-F3987CF66A68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BAD038-8A10-44DB-AF24-AE2AECB01DC5}"/>
              </a:ext>
            </a:extLst>
          </p:cNvPr>
          <p:cNvSpPr/>
          <p:nvPr/>
        </p:nvSpPr>
        <p:spPr>
          <a:xfrm>
            <a:off x="653795" y="924156"/>
            <a:ext cx="109187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582AE5"/>
                </a:solidFill>
                <a:latin typeface="Open Sans"/>
              </a:rPr>
              <a:t>Для создания конвейера операций нам понадобятся три функции:</a:t>
            </a:r>
            <a:endParaRPr lang="ru-RU" b="1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create_dataset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()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создает набор данных;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train_model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()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обучает модель;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make_prediction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()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выполняет предсказание.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AAB1A3-6A81-4B32-BC09-F6224E2420DC}"/>
              </a:ext>
            </a:extLst>
          </p:cNvPr>
          <p:cNvSpPr/>
          <p:nvPr/>
        </p:nvSpPr>
        <p:spPr>
          <a:xfrm>
            <a:off x="653794" y="2732084"/>
            <a:ext cx="109187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582AE5"/>
                </a:solidFill>
                <a:latin typeface="Open Sans"/>
              </a:rPr>
              <a:t>Кроме того, необходимо установить настройки DAG в </a:t>
            </a:r>
            <a:r>
              <a:rPr lang="ru-RU" b="1" dirty="0" err="1">
                <a:solidFill>
                  <a:srgbClr val="582AE5"/>
                </a:solidFill>
                <a:latin typeface="Open Sans"/>
              </a:rPr>
              <a:t>Airflow</a:t>
            </a:r>
            <a:r>
              <a:rPr lang="ru-RU" b="1" dirty="0">
                <a:solidFill>
                  <a:srgbClr val="582AE5"/>
                </a:solidFill>
                <a:latin typeface="Open Sans"/>
              </a:rPr>
              <a:t>, к которым относятся:</a:t>
            </a:r>
            <a:endParaRPr lang="ru-RU" b="1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Время начала выполнения конвейера(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start_date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Периодичность запуска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schedule_interval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Информация о владельце DAG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owner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Количество повторений в случае неудач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retries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Пауза между повторами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retry_delay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4021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4AE428-CA11-44D9-8CEC-6AA9A79F1278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2859B1-1785-4EAB-B2A8-74F817272DB7}"/>
              </a:ext>
            </a:extLst>
          </p:cNvPr>
          <p:cNvSpPr/>
          <p:nvPr/>
        </p:nvSpPr>
        <p:spPr>
          <a:xfrm>
            <a:off x="653795" y="871701"/>
            <a:ext cx="10230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Схематично конвейер операций DAG, который мы планируем построить, выглядит так:</a:t>
            </a:r>
            <a:endParaRPr lang="ru-RU" b="1" dirty="0">
              <a:solidFill>
                <a:srgbClr val="313131"/>
              </a:solidFill>
              <a:latin typeface="Open Sans"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014B13-3163-42F2-9CF5-500E29BC7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693" y="2594500"/>
            <a:ext cx="666843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5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7BBE56-8E17-4CD3-9C65-F0F7E4FC1160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B304E1-3AD1-4463-B61D-123512802D77}"/>
              </a:ext>
            </a:extLst>
          </p:cNvPr>
          <p:cNvSpPr/>
          <p:nvPr/>
        </p:nvSpPr>
        <p:spPr>
          <a:xfrm>
            <a:off x="653795" y="924156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Код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Python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-файла, который необходимо загрузить в папку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dags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приведен в листинге ниже (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код имеет простую и понятную структуру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 Рекомендуем вам его изучить и попробовать написать самостоятельно, обращаясь к листингу в случае затруднений: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A76E43-8470-436B-BC37-8221C0B1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89" y="2271670"/>
            <a:ext cx="677322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1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5CEE04-D5FA-42FA-9E52-231782AE9830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4D287B-DD3A-46F3-8027-184B73574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152" y="1665795"/>
            <a:ext cx="676369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0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23C388-3E81-48A9-A34F-FB6209414C6F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618703-7A0F-4818-BD63-EA0BC0DF64C9}"/>
              </a:ext>
            </a:extLst>
          </p:cNvPr>
          <p:cNvSpPr/>
          <p:nvPr/>
        </p:nvSpPr>
        <p:spPr>
          <a:xfrm>
            <a:off x="653795" y="871701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После того, как мы выполнили перечисленные выше действия, в веб-интерфейсе панели управления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появится информация об описанном нами DAG, либо сообщение об ошибке, если мы что-то сделали неправильно. Например, мы не установили библиотеку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catboost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нашем виртуальном окружении, поэтому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напоминает об этом: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4533F5-ED14-4A11-A069-BC5B4701C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69" y="2165510"/>
            <a:ext cx="6201974" cy="32372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9DC2A-0CD7-47F1-AC39-9CAD1BDEB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160" y="2955076"/>
            <a:ext cx="5530671" cy="18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4E20DA-2658-4D31-BCEF-0B54B6F49216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BF7B90-4C91-4FB9-A2B8-13ACD3308362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То же самое относится и к библиотеке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sklearn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хотя 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не сразу пишет об этом. Поэтому надо установить эти две библиотеки с помощью команд: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E19E786-DB05-4C8A-A8A6-0D16CE24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92196"/>
              </p:ext>
            </p:extLst>
          </p:nvPr>
        </p:nvGraphicFramePr>
        <p:xfrm>
          <a:off x="653795" y="1611512"/>
          <a:ext cx="230030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03">
                  <a:extLst>
                    <a:ext uri="{9D8B030D-6E8A-4147-A177-3AD203B41FA5}">
                      <a16:colId xmlns:a16="http://schemas.microsoft.com/office/drawing/2014/main" val="122498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pip install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  <a:p>
                      <a:r>
                        <a:rPr lang="en-US" dirty="0"/>
                        <a:t>pip install </a:t>
                      </a:r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51154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2C122D-5C5E-43DF-A277-7D586BAEFC5E}"/>
              </a:ext>
            </a:extLst>
          </p:cNvPr>
          <p:cNvSpPr/>
          <p:nvPr/>
        </p:nvSpPr>
        <p:spPr>
          <a:xfrm>
            <a:off x="653795" y="2345072"/>
            <a:ext cx="3811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После этого вы увидите созданный DAG в списке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1E475-A81B-4A51-B595-72984DF4A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5" y="3078632"/>
            <a:ext cx="699232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234E9C-F4D0-437D-9D3F-EBBFBD9092C2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7550DE-9D57-4B4A-9FD3-90C7E5D1DC40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Вы можете запустить выполнение этого конвейера, нажав на треугольник в части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«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Actions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»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справа. После этого зелеными кругами будут отмечены успешные запуски: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F4C304-8B0E-456F-BC5C-9FE0AAF2F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73" y="1518032"/>
            <a:ext cx="6820852" cy="14098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CB0033-33BA-4256-BA92-D0AA4DB26BBB}"/>
              </a:ext>
            </a:extLst>
          </p:cNvPr>
          <p:cNvSpPr/>
          <p:nvPr/>
        </p:nvSpPr>
        <p:spPr>
          <a:xfrm>
            <a:off x="653795" y="296733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Теперь можно посмотреть детализацию нашего конвейера, например, увидеть цепочку успешно выполненных операций.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D66115-9C6D-47F3-94A4-44FD72FD6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941" y="3714993"/>
            <a:ext cx="686848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47C7EE-723D-4A23-9B65-66227E7568E1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Например, выбрав отдельную операцию и нажав на кнопку 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«</a:t>
            </a:r>
            <a:r>
              <a:rPr lang="ru-RU" i="1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i="1" dirty="0">
                <a:solidFill>
                  <a:srgbClr val="313131"/>
                </a:solidFill>
                <a:latin typeface="Open Sans"/>
              </a:rPr>
              <a:t>»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можно увидеть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-файл выполнения этой операции.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10C10B-3940-4220-BEAA-9430708EE306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18C850-5C2C-4E4E-A8DE-34ABAF3A9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947" y="1518032"/>
            <a:ext cx="6935168" cy="22958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B17544-6911-4A1B-B7A0-2AD855C43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342" y="3865736"/>
            <a:ext cx="683037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6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940347-F293-47F7-908D-AFDB2DB7A470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4AA173-E119-41D4-8514-902998BA24F6}"/>
              </a:ext>
            </a:extLst>
          </p:cNvPr>
          <p:cNvSpPr/>
          <p:nvPr/>
        </p:nvSpPr>
        <p:spPr>
          <a:xfrm>
            <a:off x="653795" y="87170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Давайте теперь намеренно «испортим» операцию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model_predict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()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чтобы увидеть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проблемы с ее выполнением. Например, укажем имя несуществующего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pickle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-файла, из которого функция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make_prediction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()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пытается загрузить веса модели: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BCAFA-73B1-4F54-9939-4858595F9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300" y="1759880"/>
            <a:ext cx="5421399" cy="13629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651647-2AA7-4F8D-A82B-FC7CDAEA51F2}"/>
              </a:ext>
            </a:extLst>
          </p:cNvPr>
          <p:cNvSpPr/>
          <p:nvPr/>
        </p:nvSpPr>
        <p:spPr>
          <a:xfrm>
            <a:off x="636605" y="3088826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Осуществив запуск этого конвейера мы увидим, что система пытается запускать операцию, однако при этом последняя функция возвращает ошибку: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DAA81-E3D2-4D43-AD4F-D602ACB35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681" y="3735157"/>
            <a:ext cx="4528638" cy="30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3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7F9908-E822-4E21-8BB3-81CC967699B8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C5BD82-018B-4C61-96FF-532C41757F04}"/>
              </a:ext>
            </a:extLst>
          </p:cNvPr>
          <p:cNvSpPr/>
          <p:nvPr/>
        </p:nvSpPr>
        <p:spPr>
          <a:xfrm>
            <a:off x="653795" y="871701"/>
            <a:ext cx="7389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Посмотрев детализацию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-файле, мы можем увидеть проблему: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707175-6315-43E6-9442-075057F0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046" y="1334513"/>
            <a:ext cx="683990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819FD8-0363-462C-AAE9-FD507086D41D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98D726-ECED-47D0-8822-03722318FC40}"/>
              </a:ext>
            </a:extLst>
          </p:cNvPr>
          <p:cNvSpPr/>
          <p:nvPr/>
        </p:nvSpPr>
        <p:spPr>
          <a:xfrm>
            <a:off x="636606" y="982176"/>
            <a:ext cx="1091878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Тестирование: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проверка правильности работы модели,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тестирование устойчивости модели к шумам в данных,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проверка окружения (библиотек, параметров),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проверка быстродействия,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интеграционное тестирование.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5A8B16-EE61-4749-9365-6BEDA3A2F3D4}"/>
              </a:ext>
            </a:extLst>
          </p:cNvPr>
          <p:cNvSpPr/>
          <p:nvPr/>
        </p:nvSpPr>
        <p:spPr>
          <a:xfrm>
            <a:off x="653794" y="3632955"/>
            <a:ext cx="1091878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Подготовка к переводу модели в промышленную эксплуатацию: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настройка серверов для развертывания,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сборка всего пакета для установки,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установка и запуск.</a:t>
            </a:r>
          </a:p>
        </p:txBody>
      </p:sp>
    </p:spTree>
    <p:extLst>
      <p:ext uri="{BB962C8B-B14F-4D97-AF65-F5344CB8AC3E}">
        <p14:creationId xmlns:p14="http://schemas.microsoft.com/office/powerpoint/2010/main" val="2308426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628664-E956-4D96-8A59-C9EA357A2C10}"/>
              </a:ext>
            </a:extLst>
          </p:cNvPr>
          <p:cNvSpPr/>
          <p:nvPr/>
        </p:nvSpPr>
        <p:spPr>
          <a:xfrm>
            <a:off x="3249156" y="210576"/>
            <a:ext cx="569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Open Sans"/>
              </a:rPr>
              <a:t>Создание конвейера операций в </a:t>
            </a:r>
            <a:r>
              <a:rPr lang="ru-RU" sz="2000" b="1" dirty="0" err="1">
                <a:latin typeface="Open Sans"/>
              </a:rPr>
              <a:t>Airflow</a:t>
            </a:r>
            <a:endParaRPr lang="ru-RU" sz="2000" b="1" dirty="0">
              <a:latin typeface="Open San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ED03EE-A6A6-4EC8-AE62-D2E63264E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206" y="871701"/>
            <a:ext cx="5776637" cy="521995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066BDD-B607-4E1A-8246-EBEB4D307901}"/>
              </a:ext>
            </a:extLst>
          </p:cNvPr>
          <p:cNvSpPr/>
          <p:nvPr/>
        </p:nvSpPr>
        <p:spPr>
          <a:xfrm>
            <a:off x="653795" y="6206725"/>
            <a:ext cx="10830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Итак, вы создали конвейер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автоматизирующий операции подготовки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датасета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обучению модели и выполнению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инференса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9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EBC69C-F15A-4EC7-B3EE-B2F439988966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139FC-6A10-4ED4-9E16-8091594419B7}"/>
              </a:ext>
            </a:extLst>
          </p:cNvPr>
          <p:cNvSpPr/>
          <p:nvPr/>
        </p:nvSpPr>
        <p:spPr>
          <a:xfrm>
            <a:off x="653795" y="871701"/>
            <a:ext cx="10918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Все эти операции взаимосвязаны между собой: некоторые могут выполняться параллельно, выполнение же других может начаться только после того, как выполнен ряд других операций. Удобнее всего такие взаимосвязанные операции представлять в виде 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ориентированного ациклического графа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(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DAG, 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Directed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Acyclic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Graph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). С использованием DAG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задачи объединяются в единый конвейер данных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Благодаря наглядности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графового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представления связи между отдельными узлами, представляющими операции, хорошо видны, что позволяет удобно прослеживать цепочку задач.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84F85A-39E8-40A2-8080-F66E50240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729" y="3111586"/>
            <a:ext cx="683990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6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F16D93-FCED-489A-8E3B-223150722514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Для такого эффективного и надежного управления последовательностями операций необходимо выполнение ряда условий и наличие специальных функций: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066DCB-15AD-468C-9373-04F7A70F313A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5268CB-AED9-4588-98DE-5E2F309E0919}"/>
              </a:ext>
            </a:extLst>
          </p:cNvPr>
          <p:cNvSpPr/>
          <p:nvPr/>
        </p:nvSpPr>
        <p:spPr>
          <a:xfrm>
            <a:off x="636606" y="2028616"/>
            <a:ext cx="109187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Планировщик задач с удобный инструментом для запуска и контроля;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Централизованный мониторинг и обработка ошибок и внештатных ситуаций;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Управление зависимостями, например между функциями/классами;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Возможность восстановления в точке остановки, которая произошла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вследствии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ошибки или внештатной ситуации;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Удобный графический интерфейс;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Гибкий инструмент контроля, например, возможность использования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73090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7A397F-C6A6-4713-A2E4-71FB621DEBAE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EE7D41-8391-49BA-83D7-880902519C51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Краткий обзор 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open-source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 инструментов, которые используются для создания конвейеров операций: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030FE37-13F2-451E-8764-E73B0FEF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38169"/>
              </p:ext>
            </p:extLst>
          </p:nvPr>
        </p:nvGraphicFramePr>
        <p:xfrm>
          <a:off x="653795" y="1518032"/>
          <a:ext cx="10918788" cy="4882585"/>
        </p:xfrm>
        <a:graphic>
          <a:graphicData uri="http://schemas.openxmlformats.org/drawingml/2006/table">
            <a:tbl>
              <a:tblPr/>
              <a:tblGrid>
                <a:gridCol w="1965324">
                  <a:extLst>
                    <a:ext uri="{9D8B030D-6E8A-4147-A177-3AD203B41FA5}">
                      <a16:colId xmlns:a16="http://schemas.microsoft.com/office/drawing/2014/main" val="1069205140"/>
                    </a:ext>
                  </a:extLst>
                </a:gridCol>
                <a:gridCol w="2734277">
                  <a:extLst>
                    <a:ext uri="{9D8B030D-6E8A-4147-A177-3AD203B41FA5}">
                      <a16:colId xmlns:a16="http://schemas.microsoft.com/office/drawing/2014/main" val="3692558151"/>
                    </a:ext>
                  </a:extLst>
                </a:gridCol>
                <a:gridCol w="6219187">
                  <a:extLst>
                    <a:ext uri="{9D8B030D-6E8A-4147-A177-3AD203B41FA5}">
                      <a16:colId xmlns:a16="http://schemas.microsoft.com/office/drawing/2014/main" val="2033750494"/>
                    </a:ext>
                  </a:extLst>
                </a:gridCol>
              </a:tblGrid>
              <a:tr h="179289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Название</a:t>
                      </a:r>
                    </a:p>
                  </a:txBody>
                  <a:tcPr marL="35251" marR="35251" marT="35251" marB="35251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Разработчик, ссылка</a:t>
                      </a:r>
                    </a:p>
                  </a:txBody>
                  <a:tcPr marL="35251" marR="35251" marT="35251" marB="35251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</a:rPr>
                        <a:t>Описание</a:t>
                      </a:r>
                    </a:p>
                  </a:txBody>
                  <a:tcPr marL="35251" marR="35251" marT="35251" marB="35251" anchor="ctr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77161"/>
                  </a:ext>
                </a:extLst>
              </a:tr>
              <a:tr h="82698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Luigi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Spotify, </a:t>
                      </a:r>
                      <a:r>
                        <a:rPr lang="en-US" sz="1200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https://github.com/spotify/luigi</a:t>
                      </a:r>
                      <a:endParaRPr lang="en-US" sz="1200" dirty="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Инструмент для запуска и контроля операций. Не может запускать операции по расписанию, но для этих целей можно использовать crontab. Также неэффективно работает с распределением задач, для этих целей применяется Celery. До сих пор достаточно широко распространен в проектах, хотя чаще используется Airflow.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79577"/>
                  </a:ext>
                </a:extLst>
              </a:tr>
              <a:tr h="93493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Apache Airflow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Разработан </a:t>
                      </a:r>
                      <a:r>
                        <a:rPr lang="en-US" sz="1200">
                          <a:effectLst/>
                        </a:rPr>
                        <a:t>Airbnb, </a:t>
                      </a:r>
                      <a:r>
                        <a:rPr lang="ru-RU" sz="1200">
                          <a:effectLst/>
                        </a:rPr>
                        <a:t>позже перешел в </a:t>
                      </a:r>
                      <a:r>
                        <a:rPr lang="en-US" sz="1200">
                          <a:effectLst/>
                        </a:rPr>
                        <a:t>open-source Apache Foundition, </a:t>
                      </a:r>
                      <a:r>
                        <a:rPr lang="en-US" sz="1200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https://airflow.apache.org/</a:t>
                      </a:r>
                      <a:endParaRPr lang="en-US" sz="120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Эффективная обработка сложных потоков операций (workflow), запуск по расписанию, поддержка различных операций, например, bash, запросы в базы данных, работа с хранилищами данных. Плюсы: удобный функциональный интерфейс, масштабируемость, большое сообщество и хорошая поддержка. Минусы: негибкий инструмент. Архитектура: flask, планировщик, воркер.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72212"/>
                  </a:ext>
                </a:extLst>
              </a:tr>
              <a:tr h="147467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MLFlow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Изначально разработан Databricks, с 2020 года входит в Linux Foundation, </a:t>
                      </a:r>
                      <a:r>
                        <a:rPr lang="ru-RU" sz="1200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8"/>
                        </a:rPr>
                        <a:t>https://mlflow.org</a:t>
                      </a:r>
                      <a:endParaRPr lang="ru-RU" sz="120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Платформа для реализации полного цикла машинного обучения, упрощает создание и развертывание моделей машинного обучения, а также обмен ими. Инструмент предполагает набор API, которые работают с любой библиотекой, в том числе с </a:t>
                      </a:r>
                      <a:r>
                        <a:rPr lang="ru-RU" sz="1200" dirty="0" err="1">
                          <a:effectLst/>
                        </a:rPr>
                        <a:t>PyTorch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TensorFlow</a:t>
                      </a:r>
                      <a:r>
                        <a:rPr lang="ru-RU" sz="1200" dirty="0">
                          <a:effectLst/>
                        </a:rPr>
                        <a:t>, и </a:t>
                      </a:r>
                      <a:r>
                        <a:rPr lang="ru-RU" sz="1200" dirty="0" err="1">
                          <a:effectLst/>
                        </a:rPr>
                        <a:t>XGBoost</a:t>
                      </a:r>
                      <a:r>
                        <a:rPr lang="ru-RU" sz="1200" dirty="0">
                          <a:effectLst/>
                        </a:rPr>
                        <a:t>, а также в любой среде, включая облачные сервисы. Есть встроенные интеграции с </a:t>
                      </a:r>
                      <a:r>
                        <a:rPr lang="ru-RU" sz="1200" dirty="0" err="1">
                          <a:effectLst/>
                        </a:rPr>
                        <a:t>Docker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TensorFlow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PyTorch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Kubernetes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Java</a:t>
                      </a:r>
                      <a:r>
                        <a:rPr lang="ru-RU" sz="1200" dirty="0">
                          <a:effectLst/>
                        </a:rPr>
                        <a:t>, </a:t>
                      </a:r>
                      <a:r>
                        <a:rPr lang="ru-RU" sz="1200" dirty="0" err="1">
                          <a:effectLst/>
                        </a:rPr>
                        <a:t>Spark</a:t>
                      </a:r>
                      <a:r>
                        <a:rPr lang="ru-RU" sz="1200" dirty="0">
                          <a:effectLst/>
                        </a:rPr>
                        <a:t> и другими открытыми проектами. Позволяет сохранять модель, метрики, перезапускать, следить за экспериментом, сохранять код, артефакты. Можно получить любую версию модели и развернуть ее.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75084"/>
                  </a:ext>
                </a:extLst>
              </a:tr>
              <a:tr h="6110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Prefect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9"/>
                        </a:rPr>
                        <a:t>https://www.prefect.io/</a:t>
                      </a:r>
                      <a:endParaRPr lang="en-US" sz="120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Фреймворк с открытым исходным кодом для описания и выполнения цепочек процессов обработки данных с использованием языка Python. Позволяет создавать, запускать и контролировать конвейеры данных различного масштаба.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76817"/>
                  </a:ext>
                </a:extLst>
              </a:tr>
              <a:tr h="28723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Dagster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10"/>
                        </a:rPr>
                        <a:t>https://dagster.io/</a:t>
                      </a:r>
                      <a:endParaRPr lang="en-US" sz="120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Оркестратор данных для машинного обучения, аналитики и ETL.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4962"/>
                  </a:ext>
                </a:extLst>
              </a:tr>
              <a:tr h="3951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Oozie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Apache Foundition, </a:t>
                      </a:r>
                      <a:r>
                        <a:rPr lang="fr-FR" sz="1200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11"/>
                        </a:rPr>
                        <a:t>https://oozie.apache.org/</a:t>
                      </a:r>
                      <a:endParaRPr lang="fr-FR" sz="1200">
                        <a:effectLst/>
                      </a:endParaRP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err="1">
                          <a:effectLst/>
                        </a:rPr>
                        <a:t>Cистема</a:t>
                      </a:r>
                      <a:r>
                        <a:rPr lang="ru-RU" sz="1200" dirty="0">
                          <a:effectLst/>
                        </a:rPr>
                        <a:t> планирования рабочих процессов для управления заданиями в экосистеме для работы с большими данными с </a:t>
                      </a:r>
                      <a:r>
                        <a:rPr lang="ru-RU" sz="1200" dirty="0" err="1">
                          <a:effectLst/>
                        </a:rPr>
                        <a:t>Hadoop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</a:txBody>
                  <a:tcPr marL="35251" marR="35251" marT="35251" marB="35251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8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21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981E26-F748-4F47-AA8E-C4E69FE776BB}"/>
              </a:ext>
            </a:extLst>
          </p:cNvPr>
          <p:cNvSpPr/>
          <p:nvPr/>
        </p:nvSpPr>
        <p:spPr>
          <a:xfrm>
            <a:off x="3672308" y="139656"/>
            <a:ext cx="4516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Что такое конвейер данных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D253D4-B911-4993-9C65-3BED3840EF92}"/>
              </a:ext>
            </a:extLst>
          </p:cNvPr>
          <p:cNvSpPr/>
          <p:nvPr/>
        </p:nvSpPr>
        <p:spPr>
          <a:xfrm>
            <a:off x="986117" y="1156251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Создание системы управления операциями «с нуля» затратно по времени, а использование коммерческих решений не всегда оправдано экономически, поэтому частый сценарий развертывания конвейера операций — это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использование одного из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open-source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решений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endParaRPr lang="ru-RU" dirty="0">
              <a:solidFill>
                <a:srgbClr val="313131"/>
              </a:solidFill>
              <a:latin typeface="Open Sans"/>
            </a:endParaRP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Наиболее функциональный и популярный в настоящее время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Apache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Airflow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4C4032-DC5F-4133-B496-77F3BA7D7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808" y="3126689"/>
            <a:ext cx="732574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0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4025</Words>
  <Application>Microsoft Macintosh PowerPoint</Application>
  <PresentationFormat>Широкоэкранный</PresentationFormat>
  <Paragraphs>336</Paragraphs>
  <Slides>50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inherit</vt:lpstr>
      <vt:lpstr>Open Sans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Владимирович Токарев</dc:creator>
  <cp:lastModifiedBy>Microsoft Office User</cp:lastModifiedBy>
  <cp:revision>16</cp:revision>
  <dcterms:created xsi:type="dcterms:W3CDTF">2023-03-24T10:41:03Z</dcterms:created>
  <dcterms:modified xsi:type="dcterms:W3CDTF">2023-04-07T03:45:04Z</dcterms:modified>
</cp:coreProperties>
</file>