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296" r:id="rId38"/>
    <p:sldId id="297" r:id="rId39"/>
    <p:sldId id="298" r:id="rId40"/>
    <p:sldId id="299" r:id="rId41"/>
    <p:sldId id="300" r:id="rId42"/>
    <p:sldId id="301" r:id="rId43"/>
    <p:sldId id="302" r:id="rId44"/>
    <p:sldId id="303" r:id="rId45"/>
    <p:sldId id="304" r:id="rId46"/>
    <p:sldId id="305" r:id="rId4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Александр Владимирович Токарев" initials="АВТ" lastIdx="1" clrIdx="0">
    <p:extLst>
      <p:ext uri="{19B8F6BF-5375-455C-9EA6-DF929625EA0E}">
        <p15:presenceInfo xmlns:p15="http://schemas.microsoft.com/office/powerpoint/2012/main" userId="S-1-5-21-127793342-1940183094-2180704178-1778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EB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96" autoAdjust="0"/>
    <p:restoredTop sz="94674"/>
  </p:normalViewPr>
  <p:slideViewPr>
    <p:cSldViewPr snapToGrid="0">
      <p:cViewPr varScale="1">
        <p:scale>
          <a:sx n="124" d="100"/>
          <a:sy n="124" d="100"/>
        </p:scale>
        <p:origin x="68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AFC440-9843-4B8A-A9FE-8F53EC2161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C456BBC-38D7-412D-8A0C-6839CC4061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ED0B2C3-745E-4A53-81EA-289B14B7A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2A24B-B5E3-4E81-8CC8-DBA9F021B3DA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2E95DC3-1A97-420C-A957-89FF34E2D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38A98FC-E8E5-46F2-83E8-04CB55404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C94F7-2397-400B-953F-5A92411DA4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8753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F255C0-25E1-420C-8DB7-8CE1468D0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9935A7C-8D3A-478F-B1F4-3A6F22214B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D66D246-15C2-4133-8F65-1D986408C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2A24B-B5E3-4E81-8CC8-DBA9F021B3DA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2626A1D-4B3E-429C-AF97-0AA337455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A7695CB-6220-452A-B721-DFD123E11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C94F7-2397-400B-953F-5A92411DA4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296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CA791587-CE26-48F4-8ED7-8F7E12C086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789CC32-6758-4EEB-87A2-1E61B82F5D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718772E-5A33-4694-9034-AD71D3E5E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2A24B-B5E3-4E81-8CC8-DBA9F021B3DA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D455E26-0FAA-46BD-8EC5-A4FB858F5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7D0DA3E-7185-4A4E-B7FD-070E41B7C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C94F7-2397-400B-953F-5A92411DA4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0904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B69CA9-2BC7-4C23-9401-7E8E5F655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13E3A61-118F-4EBB-8C6E-B84EC38A2D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8B5B5AB-F617-4448-ACF3-FD9AB498F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2A24B-B5E3-4E81-8CC8-DBA9F021B3DA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872D9C5-955D-4150-8A91-37897D41E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604D122-E41A-40DE-A61E-35F9C1392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C94F7-2397-400B-953F-5A92411DA4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1694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AF3942-B8DF-454E-892A-3030EBE77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92AE3BB-FE5F-48F0-BB5C-08F83BF76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2A56E82-065C-4146-A03A-6E4236281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2A24B-B5E3-4E81-8CC8-DBA9F021B3DA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78BF588-6B5D-4C91-8BFE-30DFB2F08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F53680E-249E-48A3-B666-9B6FE76EC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C94F7-2397-400B-953F-5A92411DA4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6008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1CDE4D-D87C-4E92-B2D6-4FB0BAD63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9317387-DDE0-49CF-9BAE-83F5920404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076CF27-DBDB-46B2-B67C-28BB628A23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41F2411-4BA6-40A4-9D09-16E407EAB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2A24B-B5E3-4E81-8CC8-DBA9F021B3DA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C421A8D-3AF9-42D3-96D7-0128FA7AF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506525F-7F65-4E9C-90C5-A5C4DDDF4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C94F7-2397-400B-953F-5A92411DA4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5973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8F2BC1-A6AB-4B9B-A35D-A1428C2F4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B490E47-8865-41FE-A744-2F9C144CD8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9AD325B-201D-4F9D-8DB4-04C1AAF2A9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B717157-2056-4834-9F04-B8BC0F3910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F2973D8-B2C6-4826-A040-2186BA4F5F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E40FEE69-B8BD-4330-AC4B-C3A187332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2A24B-B5E3-4E81-8CC8-DBA9F021B3DA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1FA11E13-B862-416F-965B-5084ED7D4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474B1B1-0041-46DE-B322-C96223279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C94F7-2397-400B-953F-5A92411DA4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8843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E8AA84-C882-4FAF-93A9-2B08ED2CE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472E214-351D-4A41-94D7-031390EBB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2A24B-B5E3-4E81-8CC8-DBA9F021B3DA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55D4A35-2E63-4F52-AB31-76A61EE06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DBC73D7-2C9D-44CF-841A-0323F4B12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C94F7-2397-400B-953F-5A92411DA4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4080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0F66D858-650A-4BFF-991E-3AB95A96A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2A24B-B5E3-4E81-8CC8-DBA9F021B3DA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647261BC-16A9-4832-9633-5FF814942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E8372F6-3701-4AA9-931D-8A3634F2A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C94F7-2397-400B-953F-5A92411DA4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8830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C1FD1B-BA76-4F10-A606-04AE4DE8F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469024-5FBB-4B5D-BE4A-F727DF880D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D20F62C-9B91-4F49-A068-C3F6ECAB53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25FFC51-ABB4-46D2-A9F8-A3FDD47C3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2A24B-B5E3-4E81-8CC8-DBA9F021B3DA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8FD87B5-57AC-4872-85F3-D2A28AFE2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E64FA43-8F2D-46D3-B647-974A6E79A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C94F7-2397-400B-953F-5A92411DA4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6743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074D3F-36CD-4E95-A386-690D6716A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BB6F8BDC-2C46-4126-9276-6D96DC82B4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BF606E7-A3F1-4CE4-9BCF-F885A10F09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4C4C57C-6E2A-45BD-9B8F-B982E18E8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2A24B-B5E3-4E81-8CC8-DBA9F021B3DA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DC8C603-5945-4FA1-826E-BB698F801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196B16A-AEFA-4FAB-9330-848262F1D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C94F7-2397-400B-953F-5A92411DA4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8527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AE6D10-D1CD-4C32-ABD8-02E38BA8B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E246590-3FA3-4C6F-A14B-C8D01B65E2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92A227A-D5B6-45CF-A298-37D25FDB95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C2A24B-B5E3-4E81-8CC8-DBA9F021B3DA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1CDF2E4-E3BC-4FDF-906A-C1B41D96F2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C89DBFE-85BB-498C-A222-7224AD7152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AC94F7-2397-400B-953F-5A92411DA4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0334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mochajs.org/" TargetMode="External"/><Relationship Id="rId3" Type="http://schemas.openxmlformats.org/officeDocument/2006/relationships/image" Target="../media/image4.emf"/><Relationship Id="rId7" Type="http://schemas.openxmlformats.org/officeDocument/2006/relationships/hyperlink" Target="https://robotframework.org/" TargetMode="External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pytest.org/" TargetMode="External"/><Relationship Id="rId5" Type="http://schemas.openxmlformats.org/officeDocument/2006/relationships/hyperlink" Target="https://docs.python.org/3/library/unittest.html" TargetMode="External"/><Relationship Id="rId10" Type="http://schemas.openxmlformats.org/officeDocument/2006/relationships/hyperlink" Target="https://testproject.io/" TargetMode="External"/><Relationship Id="rId4" Type="http://schemas.openxmlformats.org/officeDocument/2006/relationships/image" Target="../media/image5.png"/><Relationship Id="rId9" Type="http://schemas.openxmlformats.org/officeDocument/2006/relationships/hyperlink" Target="https://junit.org/junit5/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5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5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5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5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5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5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Рисунок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01" y="0"/>
            <a:ext cx="12147899" cy="6858000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84" t="12302" r="3901" b="12632"/>
          <a:stretch/>
        </p:blipFill>
        <p:spPr>
          <a:xfrm>
            <a:off x="777904" y="610624"/>
            <a:ext cx="2229493" cy="1301015"/>
          </a:xfrm>
          <a:prstGeom prst="rect">
            <a:avLst/>
          </a:prstGeom>
        </p:spPr>
      </p:pic>
      <p:graphicFrame>
        <p:nvGraphicFramePr>
          <p:cNvPr id="18" name="Объект 17"/>
          <p:cNvGraphicFramePr>
            <a:graphicFrameLocks noChangeAspect="1"/>
          </p:cNvGraphicFramePr>
          <p:nvPr/>
        </p:nvGraphicFramePr>
        <p:xfrm>
          <a:off x="8309657" y="656695"/>
          <a:ext cx="1145277" cy="5027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4" imgW="3084412" imgH="1354813" progId="CorelDraw.Graphic.22">
                  <p:embed/>
                </p:oleObj>
              </mc:Choice>
              <mc:Fallback>
                <p:oleObj name="CorelDRAW" r:id="rId4" imgW="3084412" imgH="1354813" progId="CorelDraw.Graphic.22">
                  <p:embed/>
                  <p:pic>
                    <p:nvPicPr>
                      <p:cNvPr id="18" name="Объект 17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309657" y="656695"/>
                        <a:ext cx="1145277" cy="5027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Заголовок 1"/>
          <p:cNvSpPr txBox="1">
            <a:spLocks/>
          </p:cNvSpPr>
          <p:nvPr/>
        </p:nvSpPr>
        <p:spPr>
          <a:xfrm>
            <a:off x="1374021" y="2408165"/>
            <a:ext cx="7488832" cy="233169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altLang="ru-RU" sz="5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Автоматизация тестирования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1433015" y="4402951"/>
            <a:ext cx="2522229" cy="892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600" dirty="0">
                <a:latin typeface="Arial" panose="020B0604020202020204" pitchFamily="34" charset="0"/>
                <a:cs typeface="Arial" panose="020B0604020202020204" pitchFamily="34" charset="0"/>
              </a:rPr>
              <a:t>Докладчик</a:t>
            </a: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600" b="1" dirty="0" err="1">
                <a:latin typeface="Arial" panose="020B0604020202020204" pitchFamily="34" charset="0"/>
                <a:cs typeface="Arial" panose="020B0604020202020204" pitchFamily="34" charset="0"/>
              </a:rPr>
              <a:t>Корелин</a:t>
            </a:r>
            <a:r>
              <a:rPr lang="ru-RU" sz="2600" b="1">
                <a:latin typeface="Arial" panose="020B0604020202020204" pitchFamily="34" charset="0"/>
                <a:cs typeface="Arial" panose="020B0604020202020204" pitchFamily="34" charset="0"/>
              </a:rPr>
              <a:t> Иван</a:t>
            </a:r>
            <a:endParaRPr lang="ru-RU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99238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Объект 11"/>
          <p:cNvGraphicFramePr>
            <a:graphicFrameLocks noChangeAspect="1"/>
          </p:cNvGraphicFramePr>
          <p:nvPr/>
        </p:nvGraphicFramePr>
        <p:xfrm>
          <a:off x="10289848" y="216259"/>
          <a:ext cx="1282735" cy="446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2" imgW="2566457" imgH="894201" progId="CorelDraw.Graphic.22">
                  <p:embed/>
                </p:oleObj>
              </mc:Choice>
              <mc:Fallback>
                <p:oleObj name="CorelDRAW" r:id="rId2" imgW="2566457" imgH="894201" progId="CorelDraw.Graphic.22">
                  <p:embed/>
                  <p:pic>
                    <p:nvPicPr>
                      <p:cNvPr id="12" name="Объект 1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289848" y="216259"/>
                        <a:ext cx="1282735" cy="4466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986118" y="756621"/>
            <a:ext cx="10586465" cy="21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5" y="228173"/>
            <a:ext cx="917722" cy="434968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B5C37572-84E6-4D92-A196-2C25292264A1}"/>
              </a:ext>
            </a:extLst>
          </p:cNvPr>
          <p:cNvSpPr/>
          <p:nvPr/>
        </p:nvSpPr>
        <p:spPr>
          <a:xfrm>
            <a:off x="4467541" y="139656"/>
            <a:ext cx="32569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i="0" dirty="0">
                <a:solidFill>
                  <a:srgbClr val="181818"/>
                </a:solidFill>
                <a:effectLst/>
              </a:rPr>
              <a:t>Виды тестирования</a:t>
            </a:r>
            <a:endParaRPr lang="ru-RU" sz="2800" dirty="0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380BB5BE-C19D-48E0-B4BC-30487C547C17}"/>
              </a:ext>
            </a:extLst>
          </p:cNvPr>
          <p:cNvSpPr/>
          <p:nvPr/>
        </p:nvSpPr>
        <p:spPr>
          <a:xfrm>
            <a:off x="653795" y="1997839"/>
            <a:ext cx="10918788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b="1" i="0" dirty="0">
                <a:solidFill>
                  <a:srgbClr val="313131"/>
                </a:solidFill>
                <a:effectLst/>
                <a:latin typeface="Open Sans"/>
              </a:rPr>
              <a:t>Тестирование стабильности и производительности. </a:t>
            </a:r>
            <a:r>
              <a:rPr lang="ru-RU" b="0" i="0" dirty="0">
                <a:solidFill>
                  <a:srgbClr val="313131"/>
                </a:solidFill>
                <a:effectLst/>
                <a:latin typeface="Open Sans"/>
              </a:rPr>
              <a:t>Проверяет работу системы под нагрузкой (в течение длительного времени, с использованием больших объемов данных, при значительном увеличении параметров). Позволяет проверить защитные механизмы системы при перегрузках.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b="1" i="0" dirty="0">
                <a:solidFill>
                  <a:srgbClr val="313131"/>
                </a:solidFill>
                <a:effectLst/>
                <a:latin typeface="Open Sans"/>
              </a:rPr>
              <a:t>Тестирование безопасности. </a:t>
            </a:r>
            <a:r>
              <a:rPr lang="ru-RU" b="0" i="0" dirty="0">
                <a:solidFill>
                  <a:srgbClr val="313131"/>
                </a:solidFill>
                <a:effectLst/>
                <a:latin typeface="Open Sans"/>
              </a:rPr>
              <a:t>Проверяет возможные уязвимости в коде и архитектуре, часто требует привлечения профильных специалистов, </a:t>
            </a:r>
            <a:r>
              <a:rPr lang="ru-RU" b="0" i="0" dirty="0" err="1">
                <a:solidFill>
                  <a:srgbClr val="313131"/>
                </a:solidFill>
                <a:effectLst/>
                <a:latin typeface="Open Sans"/>
              </a:rPr>
              <a:t>пентестеров</a:t>
            </a:r>
            <a:r>
              <a:rPr lang="ru-RU" b="0" i="0" dirty="0">
                <a:solidFill>
                  <a:srgbClr val="313131"/>
                </a:solidFill>
                <a:effectLst/>
                <a:latin typeface="Open Sans"/>
              </a:rPr>
              <a:t>, однако распространено и применение методов машинного обучения или правил, по которым обнаруживаются уязвимости. В частности, </a:t>
            </a:r>
            <a:r>
              <a:rPr lang="ru-RU" b="0" i="0" dirty="0" err="1">
                <a:solidFill>
                  <a:srgbClr val="313131"/>
                </a:solidFill>
                <a:effectLst/>
                <a:latin typeface="Open Sans"/>
              </a:rPr>
              <a:t>github</a:t>
            </a:r>
            <a:r>
              <a:rPr lang="ru-RU" b="0" i="0" dirty="0">
                <a:solidFill>
                  <a:srgbClr val="313131"/>
                </a:solidFill>
                <a:effectLst/>
                <a:latin typeface="Open Sans"/>
              </a:rPr>
              <a:t> может подсказывать разработчикам о тех или иных угрозах, которые содержатся в коде программ, опубликованных в репозитории.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b="1" i="0" dirty="0">
                <a:solidFill>
                  <a:srgbClr val="313131"/>
                </a:solidFill>
                <a:effectLst/>
                <a:latin typeface="Open Sans"/>
              </a:rPr>
              <a:t>Тестирование пользовательского интерфейса (UX/UI).</a:t>
            </a:r>
            <a:r>
              <a:rPr lang="ru-RU" b="0" i="0" dirty="0">
                <a:solidFill>
                  <a:srgbClr val="313131"/>
                </a:solidFill>
                <a:effectLst/>
                <a:latin typeface="Open Sans"/>
              </a:rPr>
              <a:t> Проверяет правильность работы пользовательских интерфейсов, непротиворечивость, доступность, работоспособность.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F99CBDD3-2E91-4EA5-AF45-66B30F7518CF}"/>
              </a:ext>
            </a:extLst>
          </p:cNvPr>
          <p:cNvSpPr/>
          <p:nvPr/>
        </p:nvSpPr>
        <p:spPr>
          <a:xfrm>
            <a:off x="653795" y="1064864"/>
            <a:ext cx="109187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582AE5"/>
                </a:solidFill>
                <a:effectLst/>
                <a:latin typeface="Open Sans"/>
              </a:rPr>
              <a:t>Классификация по выполняемым задачам и месту в общей архитектуре программного обеспечения:</a:t>
            </a:r>
            <a:endParaRPr lang="ru-RU" b="1" dirty="0">
              <a:solidFill>
                <a:srgbClr val="313131"/>
              </a:solidFill>
              <a:effectLst/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6500699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Объект 11"/>
          <p:cNvGraphicFramePr>
            <a:graphicFrameLocks noChangeAspect="1"/>
          </p:cNvGraphicFramePr>
          <p:nvPr/>
        </p:nvGraphicFramePr>
        <p:xfrm>
          <a:off x="10289848" y="216259"/>
          <a:ext cx="1282735" cy="446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2" imgW="2566457" imgH="894201" progId="CorelDraw.Graphic.22">
                  <p:embed/>
                </p:oleObj>
              </mc:Choice>
              <mc:Fallback>
                <p:oleObj name="CorelDRAW" r:id="rId2" imgW="2566457" imgH="894201" progId="CorelDraw.Graphic.22">
                  <p:embed/>
                  <p:pic>
                    <p:nvPicPr>
                      <p:cNvPr id="12" name="Объект 1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289848" y="216259"/>
                        <a:ext cx="1282735" cy="4466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986118" y="756621"/>
            <a:ext cx="10586465" cy="21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5" y="228173"/>
            <a:ext cx="917722" cy="434968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CB872D92-58F3-494C-9F08-F6028AA56707}"/>
              </a:ext>
            </a:extLst>
          </p:cNvPr>
          <p:cNvSpPr/>
          <p:nvPr/>
        </p:nvSpPr>
        <p:spPr>
          <a:xfrm>
            <a:off x="4467541" y="139656"/>
            <a:ext cx="32569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i="0" dirty="0">
                <a:solidFill>
                  <a:srgbClr val="181818"/>
                </a:solidFill>
                <a:effectLst/>
              </a:rPr>
              <a:t>Виды тестирования</a:t>
            </a:r>
            <a:endParaRPr lang="ru-RU" sz="2800" dirty="0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58EFAB28-A87E-49BE-8550-C3234949DF86}"/>
              </a:ext>
            </a:extLst>
          </p:cNvPr>
          <p:cNvSpPr/>
          <p:nvPr/>
        </p:nvSpPr>
        <p:spPr>
          <a:xfrm>
            <a:off x="642854" y="2359476"/>
            <a:ext cx="10906289" cy="21390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582AE5"/>
                </a:solidFill>
                <a:effectLst/>
                <a:latin typeface="Open Sans"/>
              </a:rPr>
              <a:t>Кроме перечисленных существует еще множество других видов тестирования для отдельных специфических задач:</a:t>
            </a:r>
          </a:p>
          <a:p>
            <a:endParaRPr lang="ru-RU" b="1" dirty="0">
              <a:solidFill>
                <a:srgbClr val="313131"/>
              </a:solidFill>
              <a:effectLst/>
              <a:latin typeface="Open Sans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313131"/>
                </a:solidFill>
                <a:effectLst/>
                <a:latin typeface="Open Sans"/>
              </a:rPr>
              <a:t>тестирование правильности установки программного обеспечения;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313131"/>
                </a:solidFill>
                <a:effectLst/>
                <a:latin typeface="Open Sans"/>
              </a:rPr>
              <a:t>тестирование удобства использования;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313131"/>
                </a:solidFill>
                <a:effectLst/>
                <a:latin typeface="Open Sans"/>
              </a:rPr>
              <a:t>тестирование на отказ и восстановление и пр.</a:t>
            </a:r>
          </a:p>
        </p:txBody>
      </p:sp>
    </p:spTree>
    <p:extLst>
      <p:ext uri="{BB962C8B-B14F-4D97-AF65-F5344CB8AC3E}">
        <p14:creationId xmlns:p14="http://schemas.microsoft.com/office/powerpoint/2010/main" val="605185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Объект 11"/>
          <p:cNvGraphicFramePr>
            <a:graphicFrameLocks noChangeAspect="1"/>
          </p:cNvGraphicFramePr>
          <p:nvPr/>
        </p:nvGraphicFramePr>
        <p:xfrm>
          <a:off x="10289848" y="216259"/>
          <a:ext cx="1282735" cy="446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2" imgW="2566457" imgH="894201" progId="CorelDraw.Graphic.22">
                  <p:embed/>
                </p:oleObj>
              </mc:Choice>
              <mc:Fallback>
                <p:oleObj name="CorelDRAW" r:id="rId2" imgW="2566457" imgH="894201" progId="CorelDraw.Graphic.22">
                  <p:embed/>
                  <p:pic>
                    <p:nvPicPr>
                      <p:cNvPr id="12" name="Объект 1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289848" y="216259"/>
                        <a:ext cx="1282735" cy="4466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986118" y="756621"/>
            <a:ext cx="10586465" cy="21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5" y="228173"/>
            <a:ext cx="917722" cy="434968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9326739A-9EF4-45A8-B0F9-850C60303566}"/>
              </a:ext>
            </a:extLst>
          </p:cNvPr>
          <p:cNvSpPr/>
          <p:nvPr/>
        </p:nvSpPr>
        <p:spPr>
          <a:xfrm>
            <a:off x="4467541" y="139656"/>
            <a:ext cx="32569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i="0" dirty="0">
                <a:solidFill>
                  <a:srgbClr val="181818"/>
                </a:solidFill>
                <a:effectLst/>
              </a:rPr>
              <a:t>Виды тестирования</a:t>
            </a:r>
            <a:endParaRPr lang="ru-RU" sz="2800" dirty="0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B27B3666-C51F-4B9B-873A-9AD4B30B9834}"/>
              </a:ext>
            </a:extLst>
          </p:cNvPr>
          <p:cNvSpPr/>
          <p:nvPr/>
        </p:nvSpPr>
        <p:spPr>
          <a:xfrm>
            <a:off x="636605" y="1997839"/>
            <a:ext cx="1091878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i="0" dirty="0">
                <a:solidFill>
                  <a:srgbClr val="313131"/>
                </a:solidFill>
                <a:effectLst/>
                <a:latin typeface="Open Sans"/>
              </a:rPr>
              <a:t>Ручное тестирование</a:t>
            </a:r>
            <a:r>
              <a:rPr lang="ru-RU" b="0" i="0" dirty="0">
                <a:solidFill>
                  <a:srgbClr val="313131"/>
                </a:solidFill>
                <a:effectLst/>
                <a:latin typeface="Open Sans"/>
              </a:rPr>
              <a:t> безальтернативно в ситуациях, когда нужно проверить работу не по сценарию, найти неизвестные уязвимости в работе системы, создать непредвиденные сложности. Однако современные информационные системы имеют сложную архитектуру, в их разработке участвуют большие команды, они работают в сложных окружениях во взаимодействии с другими системами, на разных платформах. </a:t>
            </a:r>
            <a:r>
              <a:rPr lang="ru-RU" b="1" i="0" dirty="0">
                <a:solidFill>
                  <a:srgbClr val="313131"/>
                </a:solidFill>
                <a:effectLst/>
                <a:latin typeface="Open Sans"/>
              </a:rPr>
              <a:t>Поэтому тестирование сложных систем невозможно без автоматизации.</a:t>
            </a:r>
          </a:p>
          <a:p>
            <a:endParaRPr lang="ru-RU" b="0" i="0" dirty="0">
              <a:solidFill>
                <a:srgbClr val="313131"/>
              </a:solidFill>
              <a:effectLst/>
              <a:latin typeface="Open Sans"/>
            </a:endParaRPr>
          </a:p>
          <a:p>
            <a:r>
              <a:rPr lang="ru-RU" b="0" i="0" dirty="0">
                <a:solidFill>
                  <a:srgbClr val="313131"/>
                </a:solidFill>
                <a:effectLst/>
                <a:latin typeface="Open Sans"/>
              </a:rPr>
              <a:t>Для разработки скриптов автоматизации тестирования используют разные языки программирования: </a:t>
            </a:r>
            <a:r>
              <a:rPr lang="ru-RU" b="0" i="1" dirty="0" err="1">
                <a:solidFill>
                  <a:srgbClr val="313131"/>
                </a:solidFill>
                <a:effectLst/>
                <a:latin typeface="Open Sans"/>
              </a:rPr>
              <a:t>Java</a:t>
            </a:r>
            <a:r>
              <a:rPr lang="ru-RU" b="0" i="0" dirty="0">
                <a:solidFill>
                  <a:srgbClr val="313131"/>
                </a:solidFill>
                <a:effectLst/>
                <a:latin typeface="Open Sans"/>
              </a:rPr>
              <a:t>,</a:t>
            </a:r>
            <a:r>
              <a:rPr lang="ru-RU" b="0" i="1" dirty="0">
                <a:solidFill>
                  <a:srgbClr val="313131"/>
                </a:solidFill>
                <a:effectLst/>
                <a:latin typeface="Open Sans"/>
              </a:rPr>
              <a:t> </a:t>
            </a:r>
            <a:r>
              <a:rPr lang="ru-RU" b="0" i="1" dirty="0" err="1">
                <a:solidFill>
                  <a:srgbClr val="313131"/>
                </a:solidFill>
                <a:effectLst/>
                <a:latin typeface="Open Sans"/>
              </a:rPr>
              <a:t>Python</a:t>
            </a:r>
            <a:r>
              <a:rPr lang="ru-RU" b="0" i="0" dirty="0">
                <a:solidFill>
                  <a:srgbClr val="313131"/>
                </a:solidFill>
                <a:effectLst/>
                <a:latin typeface="Open Sans"/>
              </a:rPr>
              <a:t>, или </a:t>
            </a:r>
            <a:r>
              <a:rPr lang="ru-RU" b="0" i="1" dirty="0" err="1">
                <a:solidFill>
                  <a:srgbClr val="313131"/>
                </a:solidFill>
                <a:effectLst/>
                <a:latin typeface="Open Sans"/>
              </a:rPr>
              <a:t>bash</a:t>
            </a:r>
            <a:r>
              <a:rPr lang="ru-RU" b="0" i="1" dirty="0">
                <a:solidFill>
                  <a:srgbClr val="313131"/>
                </a:solidFill>
                <a:effectLst/>
                <a:latin typeface="Open Sans"/>
              </a:rPr>
              <a:t>–скрипты</a:t>
            </a:r>
            <a:r>
              <a:rPr lang="ru-RU" b="0" i="0" dirty="0">
                <a:solidFill>
                  <a:srgbClr val="313131"/>
                </a:solidFill>
                <a:effectLst/>
                <a:latin typeface="Open Sans"/>
              </a:rPr>
              <a:t>. Также существуют специальные библиотеки и фреймворки для создания и выполнения тестов.</a:t>
            </a:r>
          </a:p>
        </p:txBody>
      </p:sp>
    </p:spTree>
    <p:extLst>
      <p:ext uri="{BB962C8B-B14F-4D97-AF65-F5344CB8AC3E}">
        <p14:creationId xmlns:p14="http://schemas.microsoft.com/office/powerpoint/2010/main" val="9122017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Объект 11"/>
          <p:cNvGraphicFramePr>
            <a:graphicFrameLocks noChangeAspect="1"/>
          </p:cNvGraphicFramePr>
          <p:nvPr/>
        </p:nvGraphicFramePr>
        <p:xfrm>
          <a:off x="10289848" y="216259"/>
          <a:ext cx="1282735" cy="446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2" imgW="2566457" imgH="894201" progId="CorelDraw.Graphic.22">
                  <p:embed/>
                </p:oleObj>
              </mc:Choice>
              <mc:Fallback>
                <p:oleObj name="CorelDRAW" r:id="rId2" imgW="2566457" imgH="894201" progId="CorelDraw.Graphic.22">
                  <p:embed/>
                  <p:pic>
                    <p:nvPicPr>
                      <p:cNvPr id="12" name="Объект 1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289848" y="216259"/>
                        <a:ext cx="1282735" cy="4466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986118" y="756621"/>
            <a:ext cx="10586465" cy="21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5" y="228173"/>
            <a:ext cx="917722" cy="434968"/>
          </a:xfrm>
          <a:prstGeom prst="rect">
            <a:avLst/>
          </a:prstGeom>
        </p:spPr>
      </p:pic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C11D85D2-57F6-48DD-990C-24F34C6E13E7}"/>
              </a:ext>
            </a:extLst>
          </p:cNvPr>
          <p:cNvSpPr/>
          <p:nvPr/>
        </p:nvSpPr>
        <p:spPr>
          <a:xfrm>
            <a:off x="1273212" y="907561"/>
            <a:ext cx="109187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582AE5"/>
                </a:solidFill>
                <a:effectLst/>
                <a:latin typeface="Open Sans"/>
              </a:rPr>
              <a:t>В таблице ниже приведены некоторые инструменты автоматического тестирования:</a:t>
            </a:r>
            <a:endParaRPr lang="ru-RU" b="1" dirty="0">
              <a:solidFill>
                <a:srgbClr val="313131"/>
              </a:solidFill>
              <a:effectLst/>
              <a:latin typeface="Open Sans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6388A12F-BC8F-4B0F-8EBF-AF5D0436C2EB}"/>
              </a:ext>
            </a:extLst>
          </p:cNvPr>
          <p:cNvSpPr/>
          <p:nvPr/>
        </p:nvSpPr>
        <p:spPr>
          <a:xfrm>
            <a:off x="4467541" y="139656"/>
            <a:ext cx="32569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i="0" dirty="0">
                <a:solidFill>
                  <a:srgbClr val="181818"/>
                </a:solidFill>
                <a:effectLst/>
              </a:rPr>
              <a:t>Виды тестирования</a:t>
            </a:r>
            <a:endParaRPr lang="ru-RU" sz="2800" dirty="0"/>
          </a:p>
        </p:txBody>
      </p:sp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04568AF0-DDE1-4FED-A499-9B7DC91CF8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9254673"/>
              </p:ext>
            </p:extLst>
          </p:nvPr>
        </p:nvGraphicFramePr>
        <p:xfrm>
          <a:off x="314492" y="1406233"/>
          <a:ext cx="11356950" cy="54330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7800">
                  <a:extLst>
                    <a:ext uri="{9D8B030D-6E8A-4147-A177-3AD203B41FA5}">
                      <a16:colId xmlns:a16="http://schemas.microsoft.com/office/drawing/2014/main" val="1620750956"/>
                    </a:ext>
                  </a:extLst>
                </a:gridCol>
                <a:gridCol w="2934504">
                  <a:extLst>
                    <a:ext uri="{9D8B030D-6E8A-4147-A177-3AD203B41FA5}">
                      <a16:colId xmlns:a16="http://schemas.microsoft.com/office/drawing/2014/main" val="996241036"/>
                    </a:ext>
                  </a:extLst>
                </a:gridCol>
                <a:gridCol w="6944646">
                  <a:extLst>
                    <a:ext uri="{9D8B030D-6E8A-4147-A177-3AD203B41FA5}">
                      <a16:colId xmlns:a16="http://schemas.microsoft.com/office/drawing/2014/main" val="2439336618"/>
                    </a:ext>
                  </a:extLst>
                </a:gridCol>
              </a:tblGrid>
              <a:tr h="565889">
                <a:tc>
                  <a:txBody>
                    <a:bodyPr/>
                    <a:lstStyle/>
                    <a:p>
                      <a:r>
                        <a:rPr 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unittest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5"/>
                        </a:rPr>
                        <a:t>https://docs.python.org/3/library/unittest.html</a:t>
                      </a:r>
                      <a:endParaRPr lang="ru-RU" dirty="0"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Python</a:t>
                      </a:r>
                      <a:r>
                        <a:rPr lang="ru-RU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–библиотека для написания </a:t>
                      </a:r>
                      <a:r>
                        <a:rPr lang="ru-RU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unit</a:t>
                      </a:r>
                      <a:r>
                        <a:rPr lang="ru-RU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тестов.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8425568"/>
                  </a:ext>
                </a:extLst>
              </a:tr>
              <a:tr h="1138515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err="1">
                          <a:solidFill>
                            <a:srgbClr val="313131"/>
                          </a:solidFill>
                          <a:effectLst/>
                          <a:latin typeface="Open Sans"/>
                        </a:rPr>
                        <a:t>pytest</a:t>
                      </a:r>
                      <a:endParaRPr lang="en-US" dirty="0">
                        <a:solidFill>
                          <a:srgbClr val="313131"/>
                        </a:solidFill>
                        <a:effectLst/>
                        <a:latin typeface="Open Sans"/>
                      </a:endParaRPr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u="none" strike="noStrike" dirty="0">
                          <a:solidFill>
                            <a:srgbClr val="0075B4"/>
                          </a:solidFill>
                          <a:effectLst/>
                          <a:latin typeface="inherit"/>
                          <a:hlinkClick r:id="rId6"/>
                        </a:rPr>
                        <a:t>https://docs.pytest.org</a:t>
                      </a:r>
                      <a:endParaRPr lang="en-US" dirty="0">
                        <a:solidFill>
                          <a:srgbClr val="313131"/>
                        </a:solidFill>
                        <a:effectLst/>
                        <a:latin typeface="Open Sans"/>
                      </a:endParaRPr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dirty="0" err="1">
                          <a:solidFill>
                            <a:srgbClr val="313131"/>
                          </a:solidFill>
                          <a:effectLst/>
                          <a:latin typeface="Open Sans"/>
                        </a:rPr>
                        <a:t>Python</a:t>
                      </a:r>
                      <a:r>
                        <a:rPr lang="ru-RU" dirty="0">
                          <a:solidFill>
                            <a:srgbClr val="313131"/>
                          </a:solidFill>
                          <a:effectLst/>
                          <a:latin typeface="Open Sans"/>
                        </a:rPr>
                        <a:t>–фреймворк для написания небольших легко читаемых тестов, а также для их масштабирования на большие проекты для функционального тестирования приложений или библиотек.</a:t>
                      </a:r>
                    </a:p>
                  </a:txBody>
                  <a:tcPr marL="95250" marR="95250" marT="95250" marB="95250"/>
                </a:tc>
                <a:extLst>
                  <a:ext uri="{0D108BD9-81ED-4DB2-BD59-A6C34878D82A}">
                    <a16:rowId xmlns:a16="http://schemas.microsoft.com/office/drawing/2014/main" val="2071334832"/>
                  </a:ext>
                </a:extLst>
              </a:tr>
              <a:tr h="895991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313131"/>
                          </a:solidFill>
                          <a:effectLst/>
                          <a:latin typeface="Open Sans"/>
                        </a:rPr>
                        <a:t>Robot Frameworks</a:t>
                      </a:r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u="none" strike="noStrike">
                          <a:solidFill>
                            <a:srgbClr val="0075B4"/>
                          </a:solidFill>
                          <a:effectLst/>
                          <a:latin typeface="inherit"/>
                          <a:hlinkClick r:id="rId7"/>
                        </a:rPr>
                        <a:t>https://robotframework.org/</a:t>
                      </a:r>
                      <a:endParaRPr lang="en-US">
                        <a:solidFill>
                          <a:srgbClr val="313131"/>
                        </a:solidFill>
                        <a:effectLst/>
                        <a:latin typeface="Open Sans"/>
                      </a:endParaRPr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>
                          <a:solidFill>
                            <a:srgbClr val="313131"/>
                          </a:solidFill>
                          <a:effectLst/>
                          <a:latin typeface="Open Sans"/>
                        </a:rPr>
                        <a:t>Фреймворк для разработки приемочных автотестов, позволяющий автоматизировать действия пользователей.</a:t>
                      </a:r>
                    </a:p>
                  </a:txBody>
                  <a:tcPr marL="95250" marR="95250" marT="95250" marB="95250"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2587245"/>
                  </a:ext>
                </a:extLst>
              </a:tr>
              <a:tr h="410943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313131"/>
                          </a:solidFill>
                          <a:effectLst/>
                          <a:latin typeface="Open Sans"/>
                        </a:rPr>
                        <a:t>Mocha</a:t>
                      </a:r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u="none" strike="noStrike">
                          <a:solidFill>
                            <a:srgbClr val="0075B4"/>
                          </a:solidFill>
                          <a:effectLst/>
                          <a:latin typeface="inherit"/>
                          <a:hlinkClick r:id="rId8"/>
                        </a:rPr>
                        <a:t>https://mochajs.org/</a:t>
                      </a:r>
                      <a:endParaRPr lang="en-US">
                        <a:solidFill>
                          <a:srgbClr val="313131"/>
                        </a:solidFill>
                        <a:effectLst/>
                        <a:latin typeface="Open Sans"/>
                      </a:endParaRPr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>
                          <a:solidFill>
                            <a:srgbClr val="313131"/>
                          </a:solidFill>
                          <a:effectLst/>
                          <a:latin typeface="Open Sans"/>
                        </a:rPr>
                        <a:t>Специализированная среда для тестов для javascript</a:t>
                      </a:r>
                    </a:p>
                  </a:txBody>
                  <a:tcPr marL="95250" marR="95250" marT="95250" marB="95250"/>
                </a:tc>
                <a:extLst>
                  <a:ext uri="{0D108BD9-81ED-4DB2-BD59-A6C34878D82A}">
                    <a16:rowId xmlns:a16="http://schemas.microsoft.com/office/drawing/2014/main" val="3374844134"/>
                  </a:ext>
                </a:extLst>
              </a:tr>
              <a:tr h="653467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313131"/>
                          </a:solidFill>
                          <a:effectLst/>
                          <a:latin typeface="Open Sans"/>
                        </a:rPr>
                        <a:t>JUnit</a:t>
                      </a:r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u="none" strike="noStrike">
                          <a:solidFill>
                            <a:srgbClr val="0075B4"/>
                          </a:solidFill>
                          <a:effectLst/>
                          <a:latin typeface="inherit"/>
                          <a:hlinkClick r:id="rId9"/>
                        </a:rPr>
                        <a:t>https://junit.org/junit5/</a:t>
                      </a:r>
                      <a:endParaRPr lang="en-US">
                        <a:solidFill>
                          <a:srgbClr val="313131"/>
                        </a:solidFill>
                        <a:effectLst/>
                        <a:latin typeface="Open Sans"/>
                      </a:endParaRPr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>
                          <a:solidFill>
                            <a:srgbClr val="313131"/>
                          </a:solidFill>
                          <a:effectLst/>
                          <a:latin typeface="Open Sans"/>
                        </a:rPr>
                        <a:t>Библиотека для модульного тестирования программного обеспечения, написанного на языке Java.</a:t>
                      </a:r>
                    </a:p>
                  </a:txBody>
                  <a:tcPr marL="95250" marR="95250" marT="95250" marB="95250"/>
                </a:tc>
                <a:extLst>
                  <a:ext uri="{0D108BD9-81ED-4DB2-BD59-A6C34878D82A}">
                    <a16:rowId xmlns:a16="http://schemas.microsoft.com/office/drawing/2014/main" val="837670401"/>
                  </a:ext>
                </a:extLst>
              </a:tr>
              <a:tr h="1138515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313131"/>
                          </a:solidFill>
                          <a:effectLst/>
                          <a:latin typeface="Open Sans"/>
                        </a:rPr>
                        <a:t>TestProject</a:t>
                      </a:r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u="none" strike="noStrike">
                          <a:solidFill>
                            <a:srgbClr val="0075B4"/>
                          </a:solidFill>
                          <a:effectLst/>
                          <a:latin typeface="inherit"/>
                          <a:hlinkClick r:id="rId10"/>
                        </a:rPr>
                        <a:t>https://testproject.io/</a:t>
                      </a:r>
                      <a:endParaRPr lang="en-US">
                        <a:solidFill>
                          <a:srgbClr val="313131"/>
                        </a:solidFill>
                        <a:effectLst/>
                        <a:latin typeface="Open Sans"/>
                      </a:endParaRPr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dirty="0">
                          <a:solidFill>
                            <a:srgbClr val="313131"/>
                          </a:solidFill>
                          <a:effectLst/>
                          <a:latin typeface="Open Sans"/>
                        </a:rPr>
                        <a:t>Бесплатный фреймворк для автоматизации тестирования. Используется для тестирования мобильных, </a:t>
                      </a:r>
                      <a:r>
                        <a:rPr lang="ru-RU" dirty="0" err="1">
                          <a:solidFill>
                            <a:srgbClr val="313131"/>
                          </a:solidFill>
                          <a:effectLst/>
                          <a:latin typeface="Open Sans"/>
                        </a:rPr>
                        <a:t>web</a:t>
                      </a:r>
                      <a:r>
                        <a:rPr lang="ru-RU" dirty="0">
                          <a:solidFill>
                            <a:srgbClr val="313131"/>
                          </a:solidFill>
                          <a:effectLst/>
                          <a:latin typeface="Open Sans"/>
                        </a:rPr>
                        <a:t> и других видов приложений с помощью открытого SDK. Поддерживаются </a:t>
                      </a:r>
                      <a:r>
                        <a:rPr lang="ru-RU" dirty="0" err="1">
                          <a:solidFill>
                            <a:srgbClr val="313131"/>
                          </a:solidFill>
                          <a:effectLst/>
                          <a:latin typeface="Open Sans"/>
                        </a:rPr>
                        <a:t>html</a:t>
                      </a:r>
                      <a:r>
                        <a:rPr lang="ru-RU" dirty="0">
                          <a:solidFill>
                            <a:srgbClr val="313131"/>
                          </a:solidFill>
                          <a:effectLst/>
                          <a:latin typeface="Open Sans"/>
                        </a:rPr>
                        <a:t> отчеты.</a:t>
                      </a:r>
                    </a:p>
                  </a:txBody>
                  <a:tcPr marL="95250" marR="95250" marT="95250" marB="95250"/>
                </a:tc>
                <a:extLst>
                  <a:ext uri="{0D108BD9-81ED-4DB2-BD59-A6C34878D82A}">
                    <a16:rowId xmlns:a16="http://schemas.microsoft.com/office/drawing/2014/main" val="13299351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82120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Объект 11"/>
          <p:cNvGraphicFramePr>
            <a:graphicFrameLocks noChangeAspect="1"/>
          </p:cNvGraphicFramePr>
          <p:nvPr/>
        </p:nvGraphicFramePr>
        <p:xfrm>
          <a:off x="10289848" y="216259"/>
          <a:ext cx="1282735" cy="446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2" imgW="2566457" imgH="894201" progId="CorelDraw.Graphic.22">
                  <p:embed/>
                </p:oleObj>
              </mc:Choice>
              <mc:Fallback>
                <p:oleObj name="CorelDRAW" r:id="rId2" imgW="2566457" imgH="894201" progId="CorelDraw.Graphic.22">
                  <p:embed/>
                  <p:pic>
                    <p:nvPicPr>
                      <p:cNvPr id="12" name="Объект 1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289848" y="216259"/>
                        <a:ext cx="1282735" cy="4466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986118" y="756621"/>
            <a:ext cx="10586465" cy="21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5" y="228173"/>
            <a:ext cx="917722" cy="434968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CB614D1A-C850-405A-9E2A-5DB7CD9C3A87}"/>
              </a:ext>
            </a:extLst>
          </p:cNvPr>
          <p:cNvSpPr/>
          <p:nvPr/>
        </p:nvSpPr>
        <p:spPr>
          <a:xfrm>
            <a:off x="4467541" y="139656"/>
            <a:ext cx="32569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i="0" dirty="0">
                <a:solidFill>
                  <a:srgbClr val="181818"/>
                </a:solidFill>
                <a:effectLst/>
              </a:rPr>
              <a:t>Виды тестирования</a:t>
            </a:r>
            <a:endParaRPr lang="ru-RU" sz="2800" dirty="0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A894CA79-AF4D-42A4-A15F-E7B69F51BC93}"/>
              </a:ext>
            </a:extLst>
          </p:cNvPr>
          <p:cNvSpPr/>
          <p:nvPr/>
        </p:nvSpPr>
        <p:spPr>
          <a:xfrm>
            <a:off x="4325129" y="821654"/>
            <a:ext cx="35417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>
                <a:solidFill>
                  <a:srgbClr val="582AE5"/>
                </a:solidFill>
                <a:effectLst/>
              </a:rPr>
              <a:t>Термины в тестировании</a:t>
            </a:r>
            <a:endParaRPr lang="ru-RU" sz="2400" b="1" dirty="0">
              <a:solidFill>
                <a:srgbClr val="646464"/>
              </a:solidFill>
              <a:effectLst/>
            </a:endParaRP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1835F0A8-B91C-486D-A81F-D5E297FDBFAD}"/>
              </a:ext>
            </a:extLst>
          </p:cNvPr>
          <p:cNvSpPr/>
          <p:nvPr/>
        </p:nvSpPr>
        <p:spPr>
          <a:xfrm>
            <a:off x="641497" y="1326753"/>
            <a:ext cx="10909005" cy="52867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ru-RU" b="1" dirty="0"/>
              <a:t>Испытательный стенд (</a:t>
            </a:r>
            <a:r>
              <a:rPr lang="ru-RU" b="1" dirty="0" err="1"/>
              <a:t>test</a:t>
            </a:r>
            <a:r>
              <a:rPr lang="ru-RU" b="1" dirty="0"/>
              <a:t> </a:t>
            </a:r>
            <a:r>
              <a:rPr lang="ru-RU" b="1" dirty="0" err="1"/>
              <a:t>fixture</a:t>
            </a:r>
            <a:r>
              <a:rPr lang="ru-RU" b="1" dirty="0"/>
              <a:t>)</a:t>
            </a:r>
            <a:r>
              <a:rPr lang="ru-RU" dirty="0"/>
              <a:t> — это аппаратная и программная инфраструктура для выполнения тестов. Создание и удаление этой инфраструктуры унифицируется и автоматизируется. Испытательный стенд может иметь сложную топологию и включать множество компонентов, требующих специальной настройки.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ru-RU" b="1" dirty="0"/>
              <a:t>Тестовый случай, тест кейс (</a:t>
            </a:r>
            <a:r>
              <a:rPr lang="ru-RU" b="1" dirty="0" err="1"/>
              <a:t>test</a:t>
            </a:r>
            <a:r>
              <a:rPr lang="ru-RU" b="1" dirty="0"/>
              <a:t> </a:t>
            </a:r>
            <a:r>
              <a:rPr lang="ru-RU" b="1" dirty="0" err="1"/>
              <a:t>case</a:t>
            </a:r>
            <a:r>
              <a:rPr lang="ru-RU" b="1" dirty="0"/>
              <a:t>)</a:t>
            </a:r>
            <a:r>
              <a:rPr lang="ru-RU" dirty="0"/>
              <a:t> — это минимальная единица или блок процедуры тестирования. Проверяет конкретную рабочую ситуацию или сценарий,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ru-RU" b="1" dirty="0"/>
              <a:t>Набор тестов (</a:t>
            </a:r>
            <a:r>
              <a:rPr lang="ru-RU" b="1" dirty="0" err="1"/>
              <a:t>test</a:t>
            </a:r>
            <a:r>
              <a:rPr lang="ru-RU" b="1" dirty="0"/>
              <a:t> </a:t>
            </a:r>
            <a:r>
              <a:rPr lang="ru-RU" b="1" dirty="0" err="1"/>
              <a:t>suite</a:t>
            </a:r>
            <a:r>
              <a:rPr lang="ru-RU" b="1" dirty="0"/>
              <a:t>)</a:t>
            </a:r>
            <a:r>
              <a:rPr lang="ru-RU" dirty="0"/>
              <a:t> — это наборов тестов и/или тест кейсов. Используется для объединения тестов, которые должны быть выполнены вместе по принципам группировки тестов для модуля, функциональности, интерфейса.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ru-RU" b="1" dirty="0"/>
              <a:t>Исполнитель тестов (</a:t>
            </a:r>
            <a:r>
              <a:rPr lang="ru-RU" b="1" dirty="0" err="1"/>
              <a:t>test</a:t>
            </a:r>
            <a:r>
              <a:rPr lang="ru-RU" b="1" dirty="0"/>
              <a:t> </a:t>
            </a:r>
            <a:r>
              <a:rPr lang="ru-RU" b="1" dirty="0" err="1"/>
              <a:t>runner</a:t>
            </a:r>
            <a:r>
              <a:rPr lang="ru-RU" b="1" dirty="0"/>
              <a:t>)</a:t>
            </a:r>
            <a:r>
              <a:rPr lang="ru-RU" dirty="0"/>
              <a:t> — это компонент, который управляет выполнением тестов и предоставляет пользователю результат. Может иметь графический интерфейс для удобства.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ru-RU" b="1" dirty="0"/>
              <a:t>Отчет о тестировании (</a:t>
            </a:r>
            <a:r>
              <a:rPr lang="ru-RU" b="1" dirty="0" err="1"/>
              <a:t>test</a:t>
            </a:r>
            <a:r>
              <a:rPr lang="ru-RU" b="1" dirty="0"/>
              <a:t> </a:t>
            </a:r>
            <a:r>
              <a:rPr lang="ru-RU" b="1" dirty="0" err="1"/>
              <a:t>report</a:t>
            </a:r>
            <a:r>
              <a:rPr lang="ru-RU" b="1" dirty="0"/>
              <a:t>)</a:t>
            </a:r>
            <a:r>
              <a:rPr lang="ru-RU" dirty="0"/>
              <a:t> — это документ, который появляется в результате выполнения тестов. Содержит результаты.</a:t>
            </a:r>
          </a:p>
        </p:txBody>
      </p:sp>
    </p:spTree>
    <p:extLst>
      <p:ext uri="{BB962C8B-B14F-4D97-AF65-F5344CB8AC3E}">
        <p14:creationId xmlns:p14="http://schemas.microsoft.com/office/powerpoint/2010/main" val="34339514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Объект 11"/>
          <p:cNvGraphicFramePr>
            <a:graphicFrameLocks noChangeAspect="1"/>
          </p:cNvGraphicFramePr>
          <p:nvPr/>
        </p:nvGraphicFramePr>
        <p:xfrm>
          <a:off x="10289848" y="216259"/>
          <a:ext cx="1282735" cy="446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2" imgW="2566457" imgH="894201" progId="CorelDraw.Graphic.22">
                  <p:embed/>
                </p:oleObj>
              </mc:Choice>
              <mc:Fallback>
                <p:oleObj name="CorelDRAW" r:id="rId2" imgW="2566457" imgH="894201" progId="CorelDraw.Graphic.22">
                  <p:embed/>
                  <p:pic>
                    <p:nvPicPr>
                      <p:cNvPr id="12" name="Объект 1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289848" y="216259"/>
                        <a:ext cx="1282735" cy="4466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986118" y="756621"/>
            <a:ext cx="10586465" cy="21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5" y="228173"/>
            <a:ext cx="917722" cy="434968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3C03DF38-C419-4C9B-876F-EED42B2466EB}"/>
              </a:ext>
            </a:extLst>
          </p:cNvPr>
          <p:cNvSpPr/>
          <p:nvPr/>
        </p:nvSpPr>
        <p:spPr>
          <a:xfrm>
            <a:off x="4467541" y="139656"/>
            <a:ext cx="32569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i="0" dirty="0">
                <a:solidFill>
                  <a:srgbClr val="181818"/>
                </a:solidFill>
                <a:effectLst/>
              </a:rPr>
              <a:t>Виды тестирования</a:t>
            </a:r>
            <a:endParaRPr lang="ru-RU" sz="2800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A237E738-CD47-4D67-892E-EFB56F8F90B3}"/>
              </a:ext>
            </a:extLst>
          </p:cNvPr>
          <p:cNvSpPr/>
          <p:nvPr/>
        </p:nvSpPr>
        <p:spPr>
          <a:xfrm>
            <a:off x="1387011" y="912456"/>
            <a:ext cx="916454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>
                <a:solidFill>
                  <a:srgbClr val="582AE5"/>
                </a:solidFill>
                <a:effectLst/>
                <a:latin typeface="Open Sans"/>
              </a:rPr>
              <a:t>Тестирование в проектах машинного обучения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C07CDEA0-048B-49D0-9739-7B2FC102E353}"/>
              </a:ext>
            </a:extLst>
          </p:cNvPr>
          <p:cNvSpPr/>
          <p:nvPr/>
        </p:nvSpPr>
        <p:spPr>
          <a:xfrm>
            <a:off x="636604" y="3856709"/>
            <a:ext cx="1091878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0" i="0" dirty="0">
                <a:solidFill>
                  <a:srgbClr val="313131"/>
                </a:solidFill>
                <a:effectLst/>
                <a:latin typeface="Open Sans"/>
              </a:rPr>
              <a:t>Для решения практических задач тестирования в проектах машинного обучения достаточно средств, используемых в обычных проектах разработки программного обеспечения, например </a:t>
            </a:r>
            <a:r>
              <a:rPr lang="ru-RU" b="1" i="0" dirty="0" err="1">
                <a:solidFill>
                  <a:srgbClr val="313131"/>
                </a:solidFill>
                <a:effectLst/>
                <a:latin typeface="Open Sans"/>
              </a:rPr>
              <a:t>Unittest</a:t>
            </a:r>
            <a:r>
              <a:rPr lang="ru-RU" b="0" i="0" dirty="0">
                <a:solidFill>
                  <a:srgbClr val="313131"/>
                </a:solidFill>
                <a:effectLst/>
                <a:latin typeface="Open Sans"/>
              </a:rPr>
              <a:t> или </a:t>
            </a:r>
            <a:r>
              <a:rPr lang="ru-RU" b="1" i="0" dirty="0" err="1">
                <a:solidFill>
                  <a:srgbClr val="313131"/>
                </a:solidFill>
                <a:effectLst/>
                <a:latin typeface="Open Sans"/>
              </a:rPr>
              <a:t>Pytest</a:t>
            </a:r>
            <a:r>
              <a:rPr lang="ru-RU" b="0" i="0" dirty="0">
                <a:solidFill>
                  <a:srgbClr val="313131"/>
                </a:solidFill>
                <a:effectLst/>
                <a:latin typeface="Open Sans"/>
              </a:rPr>
              <a:t>.</a:t>
            </a:r>
            <a:endParaRPr lang="ru-RU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411A603C-FEC0-4AC6-BF70-48A25BCE856F}"/>
              </a:ext>
            </a:extLst>
          </p:cNvPr>
          <p:cNvSpPr/>
          <p:nvPr/>
        </p:nvSpPr>
        <p:spPr>
          <a:xfrm>
            <a:off x="636604" y="4901050"/>
            <a:ext cx="1091878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0" i="0" dirty="0">
                <a:solidFill>
                  <a:srgbClr val="313131"/>
                </a:solidFill>
                <a:effectLst/>
                <a:latin typeface="Open Sans"/>
              </a:rPr>
              <a:t>Однако в проектах машинного обучения есть то, </a:t>
            </a:r>
            <a:r>
              <a:rPr lang="ru-RU" b="1" i="0" dirty="0">
                <a:solidFill>
                  <a:srgbClr val="313131"/>
                </a:solidFill>
                <a:effectLst/>
                <a:latin typeface="Open Sans"/>
              </a:rPr>
              <a:t>что отличает эти проекты от других</a:t>
            </a:r>
            <a:r>
              <a:rPr lang="ru-RU" b="0" i="0" dirty="0">
                <a:solidFill>
                  <a:srgbClr val="313131"/>
                </a:solidFill>
                <a:effectLst/>
                <a:latin typeface="Open Sans"/>
              </a:rPr>
              <a:t>, а именно: </a:t>
            </a:r>
            <a:r>
              <a:rPr lang="ru-RU" b="1" i="0" dirty="0">
                <a:solidFill>
                  <a:srgbClr val="313131"/>
                </a:solidFill>
                <a:effectLst/>
                <a:latin typeface="Open Sans"/>
              </a:rPr>
              <a:t>наборы данных или </a:t>
            </a:r>
            <a:r>
              <a:rPr lang="ru-RU" b="1" i="0" dirty="0" err="1">
                <a:solidFill>
                  <a:srgbClr val="313131"/>
                </a:solidFill>
                <a:effectLst/>
                <a:latin typeface="Open Sans"/>
              </a:rPr>
              <a:t>датасеты</a:t>
            </a:r>
            <a:r>
              <a:rPr lang="ru-RU" b="0" i="0" dirty="0">
                <a:solidFill>
                  <a:srgbClr val="313131"/>
                </a:solidFill>
                <a:effectLst/>
                <a:latin typeface="Open Sans"/>
              </a:rPr>
              <a:t>. Наличие ошибок в </a:t>
            </a:r>
            <a:r>
              <a:rPr lang="ru-RU" b="0" i="0" dirty="0" err="1">
                <a:solidFill>
                  <a:srgbClr val="313131"/>
                </a:solidFill>
                <a:effectLst/>
                <a:latin typeface="Open Sans"/>
              </a:rPr>
              <a:t>датасетах</a:t>
            </a:r>
            <a:r>
              <a:rPr lang="ru-RU" b="0" i="0" dirty="0">
                <a:solidFill>
                  <a:srgbClr val="313131"/>
                </a:solidFill>
                <a:effectLst/>
                <a:latin typeface="Open Sans"/>
              </a:rPr>
              <a:t>, как тренировочных, так и реальных, появляющихся в практической эксплуатации модели, может приводить к ошибкам, которые очень сложно диагностировать.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42394BE9-5117-4833-81B0-96611D89F29B}"/>
              </a:ext>
            </a:extLst>
          </p:cNvPr>
          <p:cNvSpPr/>
          <p:nvPr/>
        </p:nvSpPr>
        <p:spPr>
          <a:xfrm>
            <a:off x="3385586" y="1382315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b="1" dirty="0">
                <a:solidFill>
                  <a:srgbClr val="582AE5"/>
                </a:solidFill>
                <a:effectLst/>
                <a:latin typeface="Open Sans"/>
              </a:rPr>
              <a:t>Как устроена работа команды в тестировании</a:t>
            </a:r>
            <a:endParaRPr lang="ru-RU" b="1" dirty="0">
              <a:solidFill>
                <a:srgbClr val="313131"/>
              </a:solidFill>
              <a:effectLst/>
              <a:latin typeface="Open Sans"/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4BFF4A50-778C-4011-9E2C-1EACD9A3B1FD}"/>
              </a:ext>
            </a:extLst>
          </p:cNvPr>
          <p:cNvSpPr/>
          <p:nvPr/>
        </p:nvSpPr>
        <p:spPr>
          <a:xfrm>
            <a:off x="636605" y="1742349"/>
            <a:ext cx="1091878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0" i="0" dirty="0">
                <a:solidFill>
                  <a:srgbClr val="313131"/>
                </a:solidFill>
                <a:effectLst/>
                <a:latin typeface="Open Sans"/>
              </a:rPr>
              <a:t>В разных командах тестирование организуется по-разному. Иногда за написание тестов несут ответственность сами разработчики. Могут существовать специальные отделы тестирования с делением на </a:t>
            </a:r>
            <a:r>
              <a:rPr lang="ru-RU" b="0" i="1" dirty="0" err="1">
                <a:solidFill>
                  <a:srgbClr val="313131"/>
                </a:solidFill>
                <a:effectLst/>
                <a:latin typeface="Open Sans"/>
              </a:rPr>
              <a:t>junior</a:t>
            </a:r>
            <a:r>
              <a:rPr lang="ru-RU" b="0" i="1" dirty="0">
                <a:solidFill>
                  <a:srgbClr val="313131"/>
                </a:solidFill>
                <a:effectLst/>
                <a:latin typeface="Open Sans"/>
              </a:rPr>
              <a:t>, </a:t>
            </a:r>
            <a:r>
              <a:rPr lang="ru-RU" b="0" i="1" dirty="0" err="1">
                <a:solidFill>
                  <a:srgbClr val="313131"/>
                </a:solidFill>
                <a:effectLst/>
                <a:latin typeface="Open Sans"/>
              </a:rPr>
              <a:t>middle</a:t>
            </a:r>
            <a:r>
              <a:rPr lang="ru-RU" b="0" i="1" dirty="0">
                <a:solidFill>
                  <a:srgbClr val="313131"/>
                </a:solidFill>
                <a:effectLst/>
                <a:latin typeface="Open Sans"/>
              </a:rPr>
              <a:t> и </a:t>
            </a:r>
            <a:r>
              <a:rPr lang="ru-RU" b="0" i="1" dirty="0" err="1">
                <a:solidFill>
                  <a:srgbClr val="313131"/>
                </a:solidFill>
                <a:effectLst/>
                <a:latin typeface="Open Sans"/>
              </a:rPr>
              <a:t>senior</a:t>
            </a:r>
            <a:r>
              <a:rPr lang="ru-RU" b="0" i="0" dirty="0">
                <a:solidFill>
                  <a:srgbClr val="313131"/>
                </a:solidFill>
                <a:effectLst/>
                <a:latin typeface="Open Sans"/>
              </a:rPr>
              <a:t> специалистов и руководителем тестирования. Степень погружения специалиста по тестированию в детали проекта тоже бывает разная:</a:t>
            </a:r>
            <a:r>
              <a:rPr lang="ru-RU" b="0" i="1" dirty="0">
                <a:solidFill>
                  <a:srgbClr val="313131"/>
                </a:solidFill>
                <a:effectLst/>
                <a:latin typeface="Open Sans"/>
              </a:rPr>
              <a:t> от самого поверхностного уровня до глубокого погружения в архитектуру продукта, наравне с ведущими разработчиками и архитекторами</a:t>
            </a:r>
            <a:r>
              <a:rPr lang="ru-RU" b="0" i="0" dirty="0">
                <a:solidFill>
                  <a:srgbClr val="313131"/>
                </a:solidFill>
                <a:effectLst/>
                <a:latin typeface="Open Sans"/>
              </a:rPr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863432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Объект 11"/>
          <p:cNvGraphicFramePr>
            <a:graphicFrameLocks noChangeAspect="1"/>
          </p:cNvGraphicFramePr>
          <p:nvPr/>
        </p:nvGraphicFramePr>
        <p:xfrm>
          <a:off x="10289848" y="216259"/>
          <a:ext cx="1282735" cy="446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2" imgW="2566457" imgH="894201" progId="CorelDraw.Graphic.22">
                  <p:embed/>
                </p:oleObj>
              </mc:Choice>
              <mc:Fallback>
                <p:oleObj name="CorelDRAW" r:id="rId2" imgW="2566457" imgH="894201" progId="CorelDraw.Graphic.22">
                  <p:embed/>
                  <p:pic>
                    <p:nvPicPr>
                      <p:cNvPr id="12" name="Объект 1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289848" y="216259"/>
                        <a:ext cx="1282735" cy="4466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986118" y="756621"/>
            <a:ext cx="10586465" cy="21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5" y="228173"/>
            <a:ext cx="917722" cy="434968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C89C1E37-EB72-4B5F-AE30-F95EEA3E4ECD}"/>
              </a:ext>
            </a:extLst>
          </p:cNvPr>
          <p:cNvSpPr/>
          <p:nvPr/>
        </p:nvSpPr>
        <p:spPr>
          <a:xfrm>
            <a:off x="4467541" y="139656"/>
            <a:ext cx="32569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i="0" dirty="0">
                <a:solidFill>
                  <a:srgbClr val="181818"/>
                </a:solidFill>
                <a:effectLst/>
              </a:rPr>
              <a:t>Виды тестирования</a:t>
            </a:r>
            <a:endParaRPr lang="ru-RU" sz="2800" dirty="0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F1173945-6C6F-4FF1-B592-2820FEA31CFA}"/>
              </a:ext>
            </a:extLst>
          </p:cNvPr>
          <p:cNvSpPr/>
          <p:nvPr/>
        </p:nvSpPr>
        <p:spPr>
          <a:xfrm>
            <a:off x="636605" y="2259449"/>
            <a:ext cx="10918788" cy="23391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313131"/>
                </a:solidFill>
                <a:effectLst/>
                <a:latin typeface="inherit"/>
              </a:rPr>
              <a:t>На этапе создания кода для проектов актуальны </a:t>
            </a:r>
            <a:r>
              <a:rPr lang="ru-RU" b="1" i="0" dirty="0">
                <a:solidFill>
                  <a:srgbClr val="313131"/>
                </a:solidFill>
                <a:effectLst/>
                <a:latin typeface="inherit"/>
              </a:rPr>
              <a:t>модульные тесты</a:t>
            </a:r>
            <a:r>
              <a:rPr lang="ru-RU" b="0" i="0" dirty="0">
                <a:solidFill>
                  <a:srgbClr val="313131"/>
                </a:solidFill>
                <a:effectLst/>
                <a:latin typeface="inherit"/>
              </a:rPr>
              <a:t>, проверяющие корректность работы отдельных;</a:t>
            </a:r>
            <a:endParaRPr lang="ru-RU" b="0" i="0" dirty="0">
              <a:solidFill>
                <a:srgbClr val="313131"/>
              </a:solidFill>
              <a:effectLst/>
              <a:latin typeface="Open Sans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313131"/>
                </a:solidFill>
                <a:effectLst/>
                <a:latin typeface="inherit"/>
              </a:rPr>
              <a:t>При включении модели машинного обучения в общую систему или при интеграции модели с другими системами актуально выполнение </a:t>
            </a:r>
            <a:r>
              <a:rPr lang="ru-RU" b="1" i="0" dirty="0">
                <a:solidFill>
                  <a:srgbClr val="313131"/>
                </a:solidFill>
                <a:effectLst/>
                <a:latin typeface="inherit"/>
              </a:rPr>
              <a:t>интеграционных тестов</a:t>
            </a:r>
            <a:r>
              <a:rPr lang="ru-RU" b="0" i="0" dirty="0">
                <a:solidFill>
                  <a:srgbClr val="313131"/>
                </a:solidFill>
                <a:effectLst/>
                <a:latin typeface="inherit"/>
              </a:rPr>
              <a:t>;</a:t>
            </a:r>
            <a:endParaRPr lang="ru-RU" b="0" i="0" dirty="0">
              <a:solidFill>
                <a:srgbClr val="313131"/>
              </a:solidFill>
              <a:effectLst/>
              <a:latin typeface="Open Sans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313131"/>
                </a:solidFill>
                <a:effectLst/>
                <a:latin typeface="inherit"/>
              </a:rPr>
              <a:t>В процессе эксплуатации модели в производственной среде важна организация </a:t>
            </a:r>
            <a:r>
              <a:rPr lang="ru-RU" b="1" i="0" dirty="0">
                <a:solidFill>
                  <a:srgbClr val="313131"/>
                </a:solidFill>
                <a:effectLst/>
                <a:latin typeface="inherit"/>
              </a:rPr>
              <a:t>мониторинга, тестирующего параметры работы модели под реальной нагрузкой и на реальных производственных данных</a:t>
            </a:r>
            <a:r>
              <a:rPr lang="ru-RU" b="0" i="0" dirty="0">
                <a:solidFill>
                  <a:srgbClr val="313131"/>
                </a:solidFill>
                <a:effectLst/>
                <a:latin typeface="inherit"/>
              </a:rPr>
              <a:t>.</a:t>
            </a:r>
            <a:endParaRPr lang="ru-RU" b="0" i="0" dirty="0">
              <a:solidFill>
                <a:srgbClr val="313131"/>
              </a:solidFill>
              <a:effectLst/>
              <a:latin typeface="Open Sans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496B509A-A664-4892-B040-77E70D315A4B}"/>
              </a:ext>
            </a:extLst>
          </p:cNvPr>
          <p:cNvSpPr/>
          <p:nvPr/>
        </p:nvSpPr>
        <p:spPr>
          <a:xfrm>
            <a:off x="653796" y="1137864"/>
            <a:ext cx="109187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582AE5"/>
                </a:solidFill>
                <a:effectLst/>
                <a:latin typeface="Open Sans"/>
              </a:rPr>
              <a:t>В основных этапа жизненного цикла модели машинного обучения актуальны обычные для проектов разработки виды тестирования:</a:t>
            </a:r>
            <a:endParaRPr lang="ru-RU" b="1" dirty="0">
              <a:solidFill>
                <a:srgbClr val="313131"/>
              </a:solidFill>
              <a:effectLst/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5669450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Объект 11"/>
          <p:cNvGraphicFramePr>
            <a:graphicFrameLocks noChangeAspect="1"/>
          </p:cNvGraphicFramePr>
          <p:nvPr/>
        </p:nvGraphicFramePr>
        <p:xfrm>
          <a:off x="10289848" y="216259"/>
          <a:ext cx="1282735" cy="446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2" imgW="2566457" imgH="894201" progId="CorelDraw.Graphic.22">
                  <p:embed/>
                </p:oleObj>
              </mc:Choice>
              <mc:Fallback>
                <p:oleObj name="CorelDRAW" r:id="rId2" imgW="2566457" imgH="894201" progId="CorelDraw.Graphic.22">
                  <p:embed/>
                  <p:pic>
                    <p:nvPicPr>
                      <p:cNvPr id="12" name="Объект 1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289848" y="216259"/>
                        <a:ext cx="1282735" cy="4466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986118" y="756621"/>
            <a:ext cx="10586465" cy="21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5" y="228173"/>
            <a:ext cx="917722" cy="434968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43902694-3907-45D7-98C7-81EA262948CA}"/>
              </a:ext>
            </a:extLst>
          </p:cNvPr>
          <p:cNvSpPr/>
          <p:nvPr/>
        </p:nvSpPr>
        <p:spPr>
          <a:xfrm>
            <a:off x="4467541" y="139656"/>
            <a:ext cx="32569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i="0" dirty="0">
                <a:solidFill>
                  <a:srgbClr val="181818"/>
                </a:solidFill>
                <a:effectLst/>
              </a:rPr>
              <a:t>Виды тестирования</a:t>
            </a:r>
            <a:endParaRPr lang="ru-RU" sz="2800" dirty="0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D5ABB414-E4D8-4AD1-B338-93367CC7D0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56617" y="1460033"/>
            <a:ext cx="7478764" cy="3937934"/>
          </a:xfrm>
          <a:prstGeom prst="rect">
            <a:avLst/>
          </a:prstGeom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D69CCCD1-B560-420C-B2BF-742A08A57FB3}"/>
              </a:ext>
            </a:extLst>
          </p:cNvPr>
          <p:cNvSpPr/>
          <p:nvPr/>
        </p:nvSpPr>
        <p:spPr>
          <a:xfrm>
            <a:off x="2356617" y="5394594"/>
            <a:ext cx="714862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0" i="0" dirty="0">
                <a:solidFill>
                  <a:srgbClr val="313131"/>
                </a:solidFill>
                <a:effectLst/>
                <a:latin typeface="Open Sans"/>
              </a:rPr>
              <a:t>Задачи и объекты тестирования в проекте машинного обучения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522580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Объект 11"/>
          <p:cNvGraphicFramePr>
            <a:graphicFrameLocks noChangeAspect="1"/>
          </p:cNvGraphicFramePr>
          <p:nvPr/>
        </p:nvGraphicFramePr>
        <p:xfrm>
          <a:off x="10289848" y="216259"/>
          <a:ext cx="1282735" cy="446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2" imgW="2566457" imgH="894201" progId="CorelDraw.Graphic.22">
                  <p:embed/>
                </p:oleObj>
              </mc:Choice>
              <mc:Fallback>
                <p:oleObj name="CorelDRAW" r:id="rId2" imgW="2566457" imgH="894201" progId="CorelDraw.Graphic.22">
                  <p:embed/>
                  <p:pic>
                    <p:nvPicPr>
                      <p:cNvPr id="12" name="Объект 1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289848" y="216259"/>
                        <a:ext cx="1282735" cy="4466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986118" y="756621"/>
            <a:ext cx="10586465" cy="21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5" y="228173"/>
            <a:ext cx="917722" cy="434968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65C2C16D-BF9A-4634-9ED2-C07D1D8845B6}"/>
              </a:ext>
            </a:extLst>
          </p:cNvPr>
          <p:cNvSpPr/>
          <p:nvPr/>
        </p:nvSpPr>
        <p:spPr>
          <a:xfrm>
            <a:off x="4467541" y="139656"/>
            <a:ext cx="32569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i="0" dirty="0">
                <a:solidFill>
                  <a:srgbClr val="181818"/>
                </a:solidFill>
                <a:effectLst/>
              </a:rPr>
              <a:t>Виды тестирования</a:t>
            </a:r>
            <a:endParaRPr lang="ru-RU" sz="2800" dirty="0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7F56896A-31E6-4A05-83F8-81B8D94770F9}"/>
              </a:ext>
            </a:extLst>
          </p:cNvPr>
          <p:cNvSpPr/>
          <p:nvPr/>
        </p:nvSpPr>
        <p:spPr>
          <a:xfrm>
            <a:off x="653795" y="871701"/>
            <a:ext cx="109187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582AE5"/>
                </a:solidFill>
                <a:effectLst/>
                <a:latin typeface="Open Sans"/>
              </a:rPr>
              <a:t>Кроме тестирования кода и интеграционных тестов системы в машинном обучении можно выделить четыре важных категории тестов, специфических для машинного обучения:</a:t>
            </a:r>
            <a:endParaRPr lang="ru-RU" b="1" dirty="0">
              <a:solidFill>
                <a:srgbClr val="313131"/>
              </a:solidFill>
              <a:effectLst/>
              <a:latin typeface="Open Sans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BB73DA13-CC96-48B4-AA4E-833E53F13E5F}"/>
              </a:ext>
            </a:extLst>
          </p:cNvPr>
          <p:cNvSpPr/>
          <p:nvPr/>
        </p:nvSpPr>
        <p:spPr>
          <a:xfrm>
            <a:off x="636605" y="2173465"/>
            <a:ext cx="10918788" cy="3877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b="1" i="0" dirty="0">
                <a:solidFill>
                  <a:srgbClr val="313131"/>
                </a:solidFill>
                <a:effectLst/>
                <a:latin typeface="inherit"/>
              </a:rPr>
              <a:t>Тестирование признаков (</a:t>
            </a:r>
            <a:r>
              <a:rPr lang="ru-RU" b="1" i="0" dirty="0" err="1">
                <a:solidFill>
                  <a:srgbClr val="313131"/>
                </a:solidFill>
                <a:effectLst/>
                <a:latin typeface="inherit"/>
              </a:rPr>
              <a:t>features</a:t>
            </a:r>
            <a:r>
              <a:rPr lang="ru-RU" b="1" i="0" dirty="0">
                <a:solidFill>
                  <a:srgbClr val="313131"/>
                </a:solidFill>
                <a:effectLst/>
                <a:latin typeface="inherit"/>
              </a:rPr>
              <a:t>, фичей)</a:t>
            </a:r>
            <a:r>
              <a:rPr lang="ru-RU" b="0" i="0" dirty="0">
                <a:solidFill>
                  <a:srgbClr val="313131"/>
                </a:solidFill>
                <a:effectLst/>
                <a:latin typeface="inherit"/>
              </a:rPr>
              <a:t> применяется, чтобы проверить важность признака с точки зрения бизнес-цели, например, улучшает ли данный признак точность модели машинного обучения, может быть частью процесса конструирования признаков (</a:t>
            </a:r>
            <a:r>
              <a:rPr lang="ru-RU" b="0" i="0" dirty="0" err="1">
                <a:solidFill>
                  <a:srgbClr val="313131"/>
                </a:solidFill>
                <a:effectLst/>
                <a:latin typeface="inherit"/>
              </a:rPr>
              <a:t>feature-engineering</a:t>
            </a:r>
            <a:r>
              <a:rPr lang="ru-RU" b="0" i="0" dirty="0">
                <a:solidFill>
                  <a:srgbClr val="313131"/>
                </a:solidFill>
                <a:effectLst/>
                <a:latin typeface="inherit"/>
              </a:rPr>
              <a:t>).</a:t>
            </a:r>
            <a:endParaRPr lang="ru-RU" b="0" i="0" dirty="0">
              <a:solidFill>
                <a:srgbClr val="313131"/>
              </a:solidFill>
              <a:effectLst/>
              <a:latin typeface="Open Sans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b="1" i="0" dirty="0">
                <a:solidFill>
                  <a:srgbClr val="313131"/>
                </a:solidFill>
                <a:effectLst/>
                <a:latin typeface="inherit"/>
              </a:rPr>
              <a:t>Тестирование данных</a:t>
            </a:r>
            <a:r>
              <a:rPr lang="ru-RU" b="0" i="0" dirty="0">
                <a:solidFill>
                  <a:srgbClr val="313131"/>
                </a:solidFill>
                <a:effectLst/>
                <a:latin typeface="inherit"/>
              </a:rPr>
              <a:t> на различных этапах, в том числе при сборе данных, конструировании признаков, обучении модели, эксплуатации модели.</a:t>
            </a:r>
            <a:endParaRPr lang="ru-RU" b="0" i="0" dirty="0">
              <a:solidFill>
                <a:srgbClr val="313131"/>
              </a:solidFill>
              <a:effectLst/>
              <a:latin typeface="Open Sans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b="1" i="0" dirty="0">
                <a:solidFill>
                  <a:srgbClr val="313131"/>
                </a:solidFill>
                <a:effectLst/>
                <a:latin typeface="inherit"/>
              </a:rPr>
              <a:t>Тестирование моделей</a:t>
            </a:r>
            <a:r>
              <a:rPr lang="ru-RU" b="0" i="0" dirty="0">
                <a:solidFill>
                  <a:srgbClr val="313131"/>
                </a:solidFill>
                <a:effectLst/>
                <a:latin typeface="inherit"/>
              </a:rPr>
              <a:t>, что является главной частью машинного обучения. Проверяется качество работы модели, ее устойчивость к шумам в данных, способность давать надежные результаты, соблюдение расходования аппаратных и программных ресурсов в рамках технических требований.</a:t>
            </a:r>
            <a:endParaRPr lang="ru-RU" b="0" i="0" dirty="0">
              <a:solidFill>
                <a:srgbClr val="313131"/>
              </a:solidFill>
              <a:effectLst/>
              <a:latin typeface="Open Sans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b="1" i="0" dirty="0">
                <a:solidFill>
                  <a:srgbClr val="313131"/>
                </a:solidFill>
                <a:effectLst/>
                <a:latin typeface="inherit"/>
              </a:rPr>
              <a:t>тестирование инфраструктуры ML</a:t>
            </a:r>
            <a:r>
              <a:rPr lang="ru-RU" b="0" i="0" dirty="0">
                <a:solidFill>
                  <a:srgbClr val="313131"/>
                </a:solidFill>
                <a:effectLst/>
                <a:latin typeface="inherit"/>
              </a:rPr>
              <a:t>, в ходе которого проверяется правильность конфигурации элементов инфраструктуры, наличие необходимых ресурсов, правильность зависимостей библиотек. Может выполняться как перед развертыванием системы, так и регулярно в процессе эксплуатации, для контроля параметров системы.</a:t>
            </a:r>
            <a:endParaRPr lang="ru-RU" b="0" i="0" dirty="0">
              <a:solidFill>
                <a:srgbClr val="313131"/>
              </a:solidFill>
              <a:effectLst/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40230168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Объект 11"/>
          <p:cNvGraphicFramePr>
            <a:graphicFrameLocks noChangeAspect="1"/>
          </p:cNvGraphicFramePr>
          <p:nvPr/>
        </p:nvGraphicFramePr>
        <p:xfrm>
          <a:off x="10289848" y="216259"/>
          <a:ext cx="1282735" cy="446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2" imgW="2566457" imgH="894201" progId="CorelDraw.Graphic.22">
                  <p:embed/>
                </p:oleObj>
              </mc:Choice>
              <mc:Fallback>
                <p:oleObj name="CorelDRAW" r:id="rId2" imgW="2566457" imgH="894201" progId="CorelDraw.Graphic.22">
                  <p:embed/>
                  <p:pic>
                    <p:nvPicPr>
                      <p:cNvPr id="12" name="Объект 1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289848" y="216259"/>
                        <a:ext cx="1282735" cy="4466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986118" y="756621"/>
            <a:ext cx="10586465" cy="21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5" y="228173"/>
            <a:ext cx="917722" cy="434968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C4BE6A32-CE05-454B-8A65-06F0C333235A}"/>
              </a:ext>
            </a:extLst>
          </p:cNvPr>
          <p:cNvSpPr/>
          <p:nvPr/>
        </p:nvSpPr>
        <p:spPr>
          <a:xfrm>
            <a:off x="4467541" y="139656"/>
            <a:ext cx="32569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i="0" dirty="0">
                <a:solidFill>
                  <a:srgbClr val="181818"/>
                </a:solidFill>
                <a:effectLst/>
              </a:rPr>
              <a:t>Виды тестирования</a:t>
            </a:r>
            <a:endParaRPr lang="ru-RU" sz="2800" dirty="0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0A06DDFA-569E-4799-AF49-0B49113BE808}"/>
              </a:ext>
            </a:extLst>
          </p:cNvPr>
          <p:cNvSpPr/>
          <p:nvPr/>
        </p:nvSpPr>
        <p:spPr>
          <a:xfrm>
            <a:off x="653795" y="978218"/>
            <a:ext cx="1091878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0" i="0" dirty="0">
                <a:solidFill>
                  <a:srgbClr val="313131"/>
                </a:solidFill>
                <a:effectLst/>
                <a:latin typeface="Open Sans"/>
              </a:rPr>
              <a:t>При практическом тестировании модели машинного обучения используют </a:t>
            </a:r>
            <a:r>
              <a:rPr lang="ru-RU" b="1" i="0" dirty="0">
                <a:solidFill>
                  <a:srgbClr val="313131"/>
                </a:solidFill>
                <a:effectLst/>
                <a:latin typeface="Open Sans"/>
              </a:rPr>
              <a:t>тестовые данные</a:t>
            </a:r>
            <a:r>
              <a:rPr lang="ru-RU" b="0" i="0" dirty="0">
                <a:solidFill>
                  <a:srgbClr val="313131"/>
                </a:solidFill>
                <a:effectLst/>
                <a:latin typeface="Open Sans"/>
              </a:rPr>
              <a:t> — наборы параметров и </a:t>
            </a:r>
            <a:r>
              <a:rPr lang="ru-RU" b="0" i="0" dirty="0" err="1">
                <a:solidFill>
                  <a:srgbClr val="313131"/>
                </a:solidFill>
                <a:effectLst/>
                <a:latin typeface="Open Sans"/>
              </a:rPr>
              <a:t>датасетов</a:t>
            </a:r>
            <a:r>
              <a:rPr lang="ru-RU" b="0" i="0" dirty="0">
                <a:solidFill>
                  <a:srgbClr val="313131"/>
                </a:solidFill>
                <a:effectLst/>
                <a:latin typeface="Open Sans"/>
              </a:rPr>
              <a:t>, подготовленные и упорядоченные для последующего использования в тестах, с заранее известным результатом, получение которого проверяется.</a:t>
            </a:r>
            <a:endParaRPr lang="ru-RU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A890D8AB-DC44-4D7C-8950-F6BCAF018D71}"/>
              </a:ext>
            </a:extLst>
          </p:cNvPr>
          <p:cNvSpPr/>
          <p:nvPr/>
        </p:nvSpPr>
        <p:spPr>
          <a:xfrm>
            <a:off x="4467541" y="2101545"/>
            <a:ext cx="27840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i="0" dirty="0">
                <a:solidFill>
                  <a:schemeClr val="accent5">
                    <a:lumMod val="75000"/>
                  </a:schemeClr>
                </a:solidFill>
                <a:effectLst/>
                <a:latin typeface="Open Sans"/>
              </a:rPr>
              <a:t>тестовые данные</a:t>
            </a:r>
            <a:endParaRPr lang="ru-RU" sz="24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6" name="Соединитель: изогнутый 5">
            <a:extLst>
              <a:ext uri="{FF2B5EF4-FFF2-40B4-BE49-F238E27FC236}">
                <a16:creationId xmlns:a16="http://schemas.microsoft.com/office/drawing/2014/main" id="{E1E5723D-6A21-45BF-8081-6B7E2D97069A}"/>
              </a:ext>
            </a:extLst>
          </p:cNvPr>
          <p:cNvCxnSpPr>
            <a:stCxn id="3" idx="1"/>
          </p:cNvCxnSpPr>
          <p:nvPr/>
        </p:nvCxnSpPr>
        <p:spPr>
          <a:xfrm rot="10800000" flipV="1">
            <a:off x="2541181" y="2332377"/>
            <a:ext cx="1926360" cy="153787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Соединитель: изогнутый 7">
            <a:extLst>
              <a:ext uri="{FF2B5EF4-FFF2-40B4-BE49-F238E27FC236}">
                <a16:creationId xmlns:a16="http://schemas.microsoft.com/office/drawing/2014/main" id="{4A056128-4622-479E-ABB3-0293B4D26CDB}"/>
              </a:ext>
            </a:extLst>
          </p:cNvPr>
          <p:cNvCxnSpPr>
            <a:stCxn id="3" idx="3"/>
          </p:cNvCxnSpPr>
          <p:nvPr/>
        </p:nvCxnSpPr>
        <p:spPr>
          <a:xfrm>
            <a:off x="7251573" y="2332378"/>
            <a:ext cx="2179506" cy="164419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Овал 10">
            <a:extLst>
              <a:ext uri="{FF2B5EF4-FFF2-40B4-BE49-F238E27FC236}">
                <a16:creationId xmlns:a16="http://schemas.microsoft.com/office/drawing/2014/main" id="{4784A3EE-6E09-4293-AF99-EF0F27755EC4}"/>
              </a:ext>
            </a:extLst>
          </p:cNvPr>
          <p:cNvSpPr/>
          <p:nvPr/>
        </p:nvSpPr>
        <p:spPr>
          <a:xfrm>
            <a:off x="1112656" y="4136065"/>
            <a:ext cx="2406721" cy="13184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/>
              <a:t>валидные</a:t>
            </a:r>
            <a:endParaRPr lang="ru-RU" sz="2400" dirty="0"/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87106A91-20E3-43EA-9602-26542A89914A}"/>
              </a:ext>
            </a:extLst>
          </p:cNvPr>
          <p:cNvSpPr/>
          <p:nvPr/>
        </p:nvSpPr>
        <p:spPr>
          <a:xfrm>
            <a:off x="8227718" y="4136064"/>
            <a:ext cx="2406721" cy="13184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 err="1"/>
              <a:t>невалидные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18842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Объект 11"/>
          <p:cNvGraphicFramePr>
            <a:graphicFrameLocks noChangeAspect="1"/>
          </p:cNvGraphicFramePr>
          <p:nvPr/>
        </p:nvGraphicFramePr>
        <p:xfrm>
          <a:off x="10289848" y="216259"/>
          <a:ext cx="1282735" cy="446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2" imgW="2566457" imgH="894201" progId="CorelDraw.Graphic.22">
                  <p:embed/>
                </p:oleObj>
              </mc:Choice>
              <mc:Fallback>
                <p:oleObj name="CorelDRAW" r:id="rId2" imgW="2566457" imgH="894201" progId="CorelDraw.Graphic.22">
                  <p:embed/>
                  <p:pic>
                    <p:nvPicPr>
                      <p:cNvPr id="12" name="Объект 1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289848" y="216259"/>
                        <a:ext cx="1282735" cy="4466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986118" y="756621"/>
            <a:ext cx="10586465" cy="21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5" y="228173"/>
            <a:ext cx="917722" cy="434968"/>
          </a:xfrm>
          <a:prstGeom prst="rect">
            <a:avLst/>
          </a:prstGeom>
        </p:spPr>
      </p:pic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04D36C72-C9AD-4140-966E-5B82D365D9A6}"/>
              </a:ext>
            </a:extLst>
          </p:cNvPr>
          <p:cNvSpPr/>
          <p:nvPr/>
        </p:nvSpPr>
        <p:spPr>
          <a:xfrm>
            <a:off x="5116693" y="61725"/>
            <a:ext cx="195861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i="0" dirty="0">
                <a:solidFill>
                  <a:srgbClr val="181818"/>
                </a:solidFill>
                <a:effectLst/>
                <a:latin typeface="Mont"/>
              </a:rPr>
              <a:t> </a:t>
            </a:r>
            <a:r>
              <a:rPr lang="ru-RU" sz="3200" b="1" i="0" dirty="0">
                <a:solidFill>
                  <a:srgbClr val="181818"/>
                </a:solidFill>
                <a:effectLst/>
                <a:cs typeface="Times New Roman" panose="02020603050405020304" pitchFamily="18" charset="0"/>
              </a:rPr>
              <a:t>Введение</a:t>
            </a:r>
            <a:endParaRPr lang="ru-RU" dirty="0">
              <a:cs typeface="Times New Roman" panose="02020603050405020304" pitchFamily="18" charset="0"/>
            </a:endParaRPr>
          </a:p>
        </p:txBody>
      </p:sp>
      <p:sp>
        <p:nvSpPr>
          <p:cNvPr id="4" name="Прямоугольник: скругленные противолежащие углы 3">
            <a:extLst>
              <a:ext uri="{FF2B5EF4-FFF2-40B4-BE49-F238E27FC236}">
                <a16:creationId xmlns:a16="http://schemas.microsoft.com/office/drawing/2014/main" id="{6D9D7BBD-B1F1-4D28-9F17-E5FB3B96C753}"/>
              </a:ext>
            </a:extLst>
          </p:cNvPr>
          <p:cNvSpPr/>
          <p:nvPr/>
        </p:nvSpPr>
        <p:spPr>
          <a:xfrm>
            <a:off x="450110" y="2451139"/>
            <a:ext cx="11291777" cy="1955721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b="1" i="0" dirty="0">
                <a:solidFill>
                  <a:schemeClr val="bg1"/>
                </a:solidFill>
                <a:effectLst/>
                <a:latin typeface="Open Sans"/>
              </a:rPr>
              <a:t>Тестирование нового программного обеспечения</a:t>
            </a:r>
            <a:r>
              <a:rPr lang="ru-RU" b="0" i="0" dirty="0">
                <a:solidFill>
                  <a:schemeClr val="bg1"/>
                </a:solidFill>
                <a:effectLst/>
                <a:latin typeface="Open Sans"/>
              </a:rPr>
              <a:t> — неотъемлемая часть разработки. Оно позволяет сократить расходы на устранение замечаний, снизить объем технического долга. В машинном обучении это особенно важно, так как расходы ресурсов на поиск и устранение ошибок в проектах машинного обучения значительно выше, чем в других проектах.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24481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Объект 11"/>
          <p:cNvGraphicFramePr>
            <a:graphicFrameLocks noChangeAspect="1"/>
          </p:cNvGraphicFramePr>
          <p:nvPr/>
        </p:nvGraphicFramePr>
        <p:xfrm>
          <a:off x="10289848" y="216259"/>
          <a:ext cx="1282735" cy="446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2" imgW="2566457" imgH="894201" progId="CorelDraw.Graphic.22">
                  <p:embed/>
                </p:oleObj>
              </mc:Choice>
              <mc:Fallback>
                <p:oleObj name="CorelDRAW" r:id="rId2" imgW="2566457" imgH="894201" progId="CorelDraw.Graphic.22">
                  <p:embed/>
                  <p:pic>
                    <p:nvPicPr>
                      <p:cNvPr id="12" name="Объект 1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289848" y="216259"/>
                        <a:ext cx="1282735" cy="4466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986118" y="756621"/>
            <a:ext cx="10586465" cy="21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5" y="228173"/>
            <a:ext cx="917722" cy="434968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B1B8F22E-ABD4-4411-9A05-2F42233389AC}"/>
              </a:ext>
            </a:extLst>
          </p:cNvPr>
          <p:cNvSpPr/>
          <p:nvPr/>
        </p:nvSpPr>
        <p:spPr>
          <a:xfrm>
            <a:off x="4467541" y="139656"/>
            <a:ext cx="32569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i="0" dirty="0">
                <a:solidFill>
                  <a:srgbClr val="181818"/>
                </a:solidFill>
                <a:effectLst/>
              </a:rPr>
              <a:t>Виды тестирования</a:t>
            </a:r>
            <a:endParaRPr lang="ru-RU" sz="2800" dirty="0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E5F007BD-8196-43F2-8476-A65FF9AC6F3F}"/>
              </a:ext>
            </a:extLst>
          </p:cNvPr>
          <p:cNvSpPr/>
          <p:nvPr/>
        </p:nvSpPr>
        <p:spPr>
          <a:xfrm>
            <a:off x="653795" y="1859339"/>
            <a:ext cx="10918788" cy="26930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582AE5"/>
                </a:solidFill>
                <a:effectLst/>
                <a:latin typeface="Open Sans"/>
              </a:rPr>
              <a:t>Создание тестовых наборов данных может выполняться:</a:t>
            </a:r>
          </a:p>
          <a:p>
            <a:endParaRPr lang="ru-RU" b="1" dirty="0">
              <a:solidFill>
                <a:srgbClr val="313131"/>
              </a:solidFill>
              <a:effectLst/>
              <a:latin typeface="Open Sans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313131"/>
                </a:solidFill>
                <a:effectLst/>
                <a:latin typeface="inherit"/>
              </a:rPr>
              <a:t>вручную, с использованием специальных скриптов;</a:t>
            </a:r>
            <a:endParaRPr lang="ru-RU" b="0" i="0" dirty="0">
              <a:solidFill>
                <a:srgbClr val="313131"/>
              </a:solidFill>
              <a:effectLst/>
              <a:latin typeface="Open Sans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313131"/>
                </a:solidFill>
                <a:effectLst/>
                <a:latin typeface="inherit"/>
              </a:rPr>
              <a:t>с использованием программ автоматизации, в том числе специальных генераторов данных;</a:t>
            </a:r>
            <a:endParaRPr lang="ru-RU" b="0" i="0" dirty="0">
              <a:solidFill>
                <a:srgbClr val="313131"/>
              </a:solidFill>
              <a:effectLst/>
              <a:latin typeface="Open Sans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313131"/>
                </a:solidFill>
                <a:effectLst/>
                <a:latin typeface="inherit"/>
              </a:rPr>
              <a:t>с использованием основных средств и функций разработки проекта, например работа напрямую с базой данных на уровне бэкенд для вноса тестовых данных. В этом помогают UI или специальные утилиты для контроля и проверки таких действий, чтобы иметь возможность быстро откатить назад внесенные изменения.</a:t>
            </a:r>
            <a:endParaRPr lang="ru-RU" b="0" i="0" dirty="0">
              <a:solidFill>
                <a:srgbClr val="313131"/>
              </a:solidFill>
              <a:effectLst/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7544338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Объект 11"/>
          <p:cNvGraphicFramePr>
            <a:graphicFrameLocks noChangeAspect="1"/>
          </p:cNvGraphicFramePr>
          <p:nvPr/>
        </p:nvGraphicFramePr>
        <p:xfrm>
          <a:off x="10289848" y="216259"/>
          <a:ext cx="1282735" cy="446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2" imgW="2566457" imgH="894201" progId="CorelDraw.Graphic.22">
                  <p:embed/>
                </p:oleObj>
              </mc:Choice>
              <mc:Fallback>
                <p:oleObj name="CorelDRAW" r:id="rId2" imgW="2566457" imgH="894201" progId="CorelDraw.Graphic.22">
                  <p:embed/>
                  <p:pic>
                    <p:nvPicPr>
                      <p:cNvPr id="12" name="Объект 1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289848" y="216259"/>
                        <a:ext cx="1282735" cy="4466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986118" y="756621"/>
            <a:ext cx="10586465" cy="21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5" y="228173"/>
            <a:ext cx="917722" cy="434968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6063DF7F-A076-4C96-AA3B-F1E9A6E16A1E}"/>
              </a:ext>
            </a:extLst>
          </p:cNvPr>
          <p:cNvSpPr/>
          <p:nvPr/>
        </p:nvSpPr>
        <p:spPr>
          <a:xfrm>
            <a:off x="4467541" y="139656"/>
            <a:ext cx="360201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/>
              <a:t>Тестирование данных</a:t>
            </a:r>
            <a:endParaRPr lang="ru-RU" sz="4000" dirty="0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1EE3EE92-CDCC-44A9-B69C-4FF123437D4E}"/>
              </a:ext>
            </a:extLst>
          </p:cNvPr>
          <p:cNvSpPr/>
          <p:nvPr/>
        </p:nvSpPr>
        <p:spPr>
          <a:xfrm>
            <a:off x="4467541" y="871701"/>
            <a:ext cx="37287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582AE5"/>
                </a:solidFill>
                <a:effectLst/>
                <a:latin typeface="Open Sans"/>
              </a:rPr>
              <a:t>Data Quality </a:t>
            </a:r>
            <a:r>
              <a:rPr lang="ru-RU" sz="2400" b="1" dirty="0">
                <a:solidFill>
                  <a:srgbClr val="582AE5"/>
                </a:solidFill>
                <a:effectLst/>
                <a:latin typeface="Open Sans"/>
              </a:rPr>
              <a:t>Инженеры</a:t>
            </a:r>
            <a:endParaRPr lang="ru-RU" sz="2400" b="1" dirty="0">
              <a:solidFill>
                <a:srgbClr val="646464"/>
              </a:solidFill>
              <a:effectLst/>
              <a:latin typeface="Open Sans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4F5F1194-0BFF-4FDC-9395-DE0514EA58DA}"/>
              </a:ext>
            </a:extLst>
          </p:cNvPr>
          <p:cNvSpPr/>
          <p:nvPr/>
        </p:nvSpPr>
        <p:spPr>
          <a:xfrm>
            <a:off x="653795" y="1356449"/>
            <a:ext cx="10586464" cy="31547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0" i="0" dirty="0">
                <a:solidFill>
                  <a:srgbClr val="313131"/>
                </a:solidFill>
                <a:effectLst/>
                <a:latin typeface="Open Sans"/>
              </a:rPr>
              <a:t>Специалисты по машинному обучению часто сталкиваются со сложностями в обработке данных при переходе от соревновательных задач к реальным проектам: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313131"/>
                </a:solidFill>
                <a:effectLst/>
                <a:latin typeface="inherit"/>
              </a:rPr>
              <a:t>данных не хватает;</a:t>
            </a:r>
            <a:endParaRPr lang="ru-RU" b="0" i="0" dirty="0">
              <a:solidFill>
                <a:srgbClr val="313131"/>
              </a:solidFill>
              <a:effectLst/>
              <a:latin typeface="Open Sans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313131"/>
                </a:solidFill>
                <a:effectLst/>
                <a:latin typeface="inherit"/>
              </a:rPr>
              <a:t>формат и способ получения данных меняются;</a:t>
            </a:r>
            <a:endParaRPr lang="ru-RU" b="0" i="0" dirty="0">
              <a:solidFill>
                <a:srgbClr val="313131"/>
              </a:solidFill>
              <a:effectLst/>
              <a:latin typeface="Open Sans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313131"/>
                </a:solidFill>
                <a:effectLst/>
                <a:latin typeface="inherit"/>
              </a:rPr>
              <a:t>источники данных работают ненадежно;</a:t>
            </a:r>
            <a:endParaRPr lang="ru-RU" b="0" i="0" dirty="0">
              <a:solidFill>
                <a:srgbClr val="313131"/>
              </a:solidFill>
              <a:effectLst/>
              <a:latin typeface="Open Sans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313131"/>
                </a:solidFill>
                <a:effectLst/>
                <a:latin typeface="inherit"/>
              </a:rPr>
              <a:t>нужные данные принадлежат другой компании;</a:t>
            </a:r>
            <a:endParaRPr lang="ru-RU" b="0" i="0" dirty="0">
              <a:solidFill>
                <a:srgbClr val="313131"/>
              </a:solidFill>
              <a:effectLst/>
              <a:latin typeface="Open Sans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313131"/>
                </a:solidFill>
                <a:effectLst/>
                <a:latin typeface="inherit"/>
              </a:rPr>
              <a:t>данные низкого качества;</a:t>
            </a:r>
            <a:endParaRPr lang="ru-RU" b="0" i="0" dirty="0">
              <a:solidFill>
                <a:srgbClr val="313131"/>
              </a:solidFill>
              <a:effectLst/>
              <a:latin typeface="Open Sans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313131"/>
                </a:solidFill>
                <a:effectLst/>
                <a:latin typeface="inherit"/>
              </a:rPr>
              <a:t>данные занимают слишком много места.</a:t>
            </a:r>
            <a:endParaRPr lang="ru-RU" b="0" i="0" dirty="0">
              <a:solidFill>
                <a:srgbClr val="313131"/>
              </a:solidFill>
              <a:effectLst/>
              <a:latin typeface="Open Sans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17FD7787-4770-47A2-A753-2F3DB76F7775}"/>
              </a:ext>
            </a:extLst>
          </p:cNvPr>
          <p:cNvSpPr/>
          <p:nvPr/>
        </p:nvSpPr>
        <p:spPr>
          <a:xfrm>
            <a:off x="636606" y="4624388"/>
            <a:ext cx="1091878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0" i="0" dirty="0">
                <a:solidFill>
                  <a:srgbClr val="313131"/>
                </a:solidFill>
                <a:effectLst/>
                <a:latin typeface="Open Sans"/>
              </a:rPr>
              <a:t>Поэтому в проектах машинного обучения, кроме </a:t>
            </a:r>
            <a:r>
              <a:rPr lang="ru-RU" b="0" i="0" dirty="0" err="1">
                <a:solidFill>
                  <a:srgbClr val="313131"/>
                </a:solidFill>
                <a:effectLst/>
                <a:latin typeface="Open Sans"/>
              </a:rPr>
              <a:t>Data</a:t>
            </a:r>
            <a:r>
              <a:rPr lang="ru-RU" b="0" i="0" dirty="0">
                <a:solidFill>
                  <a:srgbClr val="313131"/>
                </a:solidFill>
                <a:effectLst/>
                <a:latin typeface="Open Sans"/>
              </a:rPr>
              <a:t> </a:t>
            </a:r>
            <a:r>
              <a:rPr lang="ru-RU" b="0" i="0" dirty="0" err="1">
                <a:solidFill>
                  <a:srgbClr val="313131"/>
                </a:solidFill>
                <a:effectLst/>
                <a:latin typeface="Open Sans"/>
              </a:rPr>
              <a:t>Science</a:t>
            </a:r>
            <a:r>
              <a:rPr lang="ru-RU" b="0" i="0" dirty="0">
                <a:solidFill>
                  <a:srgbClr val="313131"/>
                </a:solidFill>
                <a:effectLst/>
                <a:latin typeface="Open Sans"/>
              </a:rPr>
              <a:t> и </a:t>
            </a:r>
            <a:r>
              <a:rPr lang="ru-RU" b="0" i="0" dirty="0" err="1">
                <a:solidFill>
                  <a:srgbClr val="313131"/>
                </a:solidFill>
                <a:effectLst/>
                <a:latin typeface="Open Sans"/>
              </a:rPr>
              <a:t>Machine</a:t>
            </a:r>
            <a:r>
              <a:rPr lang="ru-RU" b="0" i="0" dirty="0">
                <a:solidFill>
                  <a:srgbClr val="313131"/>
                </a:solidFill>
                <a:effectLst/>
                <a:latin typeface="Open Sans"/>
              </a:rPr>
              <a:t> </a:t>
            </a:r>
            <a:r>
              <a:rPr lang="ru-RU" b="0" i="0" dirty="0" err="1">
                <a:solidFill>
                  <a:srgbClr val="313131"/>
                </a:solidFill>
                <a:effectLst/>
                <a:latin typeface="Open Sans"/>
              </a:rPr>
              <a:t>Learning</a:t>
            </a:r>
            <a:r>
              <a:rPr lang="ru-RU" b="0" i="0" dirty="0">
                <a:solidFill>
                  <a:srgbClr val="313131"/>
                </a:solidFill>
                <a:effectLst/>
                <a:latin typeface="Open Sans"/>
              </a:rPr>
              <a:t> специалистов, очень важны и нужны </a:t>
            </a:r>
            <a:r>
              <a:rPr lang="ru-RU" b="1" i="0" dirty="0">
                <a:solidFill>
                  <a:srgbClr val="313131"/>
                </a:solidFill>
                <a:effectLst/>
                <a:latin typeface="Open Sans"/>
              </a:rPr>
              <a:t>специалисты </a:t>
            </a:r>
            <a:r>
              <a:rPr lang="ru-RU" b="1" i="0" dirty="0" err="1">
                <a:solidFill>
                  <a:srgbClr val="313131"/>
                </a:solidFill>
                <a:effectLst/>
                <a:latin typeface="Open Sans"/>
              </a:rPr>
              <a:t>Data</a:t>
            </a:r>
            <a:r>
              <a:rPr lang="ru-RU" b="1" i="0" dirty="0">
                <a:solidFill>
                  <a:srgbClr val="313131"/>
                </a:solidFill>
                <a:effectLst/>
                <a:latin typeface="Open Sans"/>
              </a:rPr>
              <a:t> </a:t>
            </a:r>
            <a:r>
              <a:rPr lang="ru-RU" b="1" i="0" dirty="0" err="1">
                <a:solidFill>
                  <a:srgbClr val="313131"/>
                </a:solidFill>
                <a:effectLst/>
                <a:latin typeface="Open Sans"/>
              </a:rPr>
              <a:t>Quality</a:t>
            </a:r>
            <a:r>
              <a:rPr lang="ru-RU" b="0" i="0" dirty="0">
                <a:solidFill>
                  <a:srgbClr val="313131"/>
                </a:solidFill>
                <a:effectLst/>
                <a:latin typeface="Open Sans"/>
              </a:rPr>
              <a:t>. Они отвечают за качество данных.</a:t>
            </a:r>
          </a:p>
          <a:p>
            <a:endParaRPr lang="ru-RU" b="0" i="0" dirty="0">
              <a:solidFill>
                <a:srgbClr val="313131"/>
              </a:solidFill>
              <a:effectLst/>
              <a:latin typeface="Open Sans"/>
            </a:endParaRPr>
          </a:p>
          <a:p>
            <a:r>
              <a:rPr lang="ru-RU" b="1" i="0" dirty="0" err="1">
                <a:solidFill>
                  <a:srgbClr val="313131"/>
                </a:solidFill>
                <a:effectLst/>
                <a:latin typeface="Open Sans"/>
              </a:rPr>
              <a:t>Data</a:t>
            </a:r>
            <a:r>
              <a:rPr lang="ru-RU" b="1" i="0" dirty="0">
                <a:solidFill>
                  <a:srgbClr val="313131"/>
                </a:solidFill>
                <a:effectLst/>
                <a:latin typeface="Open Sans"/>
              </a:rPr>
              <a:t> </a:t>
            </a:r>
            <a:r>
              <a:rPr lang="ru-RU" b="1" i="0" dirty="0" err="1">
                <a:solidFill>
                  <a:srgbClr val="313131"/>
                </a:solidFill>
                <a:effectLst/>
                <a:latin typeface="Open Sans"/>
              </a:rPr>
              <a:t>Quality</a:t>
            </a:r>
            <a:r>
              <a:rPr lang="ru-RU" b="1" i="0" dirty="0">
                <a:solidFill>
                  <a:srgbClr val="313131"/>
                </a:solidFill>
                <a:effectLst/>
                <a:latin typeface="Open Sans"/>
              </a:rPr>
              <a:t> инженер</a:t>
            </a:r>
            <a:r>
              <a:rPr lang="ru-RU" b="0" i="0" dirty="0">
                <a:solidFill>
                  <a:srgbClr val="313131"/>
                </a:solidFill>
                <a:effectLst/>
                <a:latin typeface="Open Sans"/>
              </a:rPr>
              <a:t> следит за источниками данных, конвейерами их получения, отслеживает ошибки в получении и обработке, проверяет качество. Именно он делает выводы о качестве данных на входе и выходе, характеристиках данных, достаточности, соблюдении «контракта данных».</a:t>
            </a:r>
          </a:p>
        </p:txBody>
      </p:sp>
    </p:spTree>
    <p:extLst>
      <p:ext uri="{BB962C8B-B14F-4D97-AF65-F5344CB8AC3E}">
        <p14:creationId xmlns:p14="http://schemas.microsoft.com/office/powerpoint/2010/main" val="21244164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Объект 11"/>
          <p:cNvGraphicFramePr>
            <a:graphicFrameLocks noChangeAspect="1"/>
          </p:cNvGraphicFramePr>
          <p:nvPr/>
        </p:nvGraphicFramePr>
        <p:xfrm>
          <a:off x="10289848" y="216259"/>
          <a:ext cx="1282735" cy="446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2" imgW="2566457" imgH="894201" progId="CorelDraw.Graphic.22">
                  <p:embed/>
                </p:oleObj>
              </mc:Choice>
              <mc:Fallback>
                <p:oleObj name="CorelDRAW" r:id="rId2" imgW="2566457" imgH="894201" progId="CorelDraw.Graphic.22">
                  <p:embed/>
                  <p:pic>
                    <p:nvPicPr>
                      <p:cNvPr id="12" name="Объект 1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289848" y="216259"/>
                        <a:ext cx="1282735" cy="4466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986118" y="756621"/>
            <a:ext cx="10586465" cy="21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5" y="228173"/>
            <a:ext cx="917722" cy="434968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DC46B9BE-C616-459A-A008-FC81849B0436}"/>
              </a:ext>
            </a:extLst>
          </p:cNvPr>
          <p:cNvSpPr/>
          <p:nvPr/>
        </p:nvSpPr>
        <p:spPr>
          <a:xfrm>
            <a:off x="4467541" y="139656"/>
            <a:ext cx="360201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/>
              <a:t>Тестирование данных</a:t>
            </a:r>
            <a:endParaRPr lang="ru-RU" sz="4000" dirty="0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4D015FA6-167D-42CA-8B48-DEE9C055CC63}"/>
              </a:ext>
            </a:extLst>
          </p:cNvPr>
          <p:cNvSpPr/>
          <p:nvPr/>
        </p:nvSpPr>
        <p:spPr>
          <a:xfrm>
            <a:off x="653795" y="1590035"/>
            <a:ext cx="10918788" cy="3677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0" i="0" dirty="0">
                <a:solidFill>
                  <a:srgbClr val="313131"/>
                </a:solidFill>
                <a:effectLst/>
                <a:latin typeface="Open Sans"/>
              </a:rPr>
              <a:t>Выделим наиболее распространенные и часто проверяемые параметры данных:</a:t>
            </a:r>
          </a:p>
          <a:p>
            <a:endParaRPr lang="ru-RU" b="0" i="0" dirty="0">
              <a:solidFill>
                <a:srgbClr val="313131"/>
              </a:solidFill>
              <a:effectLst/>
              <a:latin typeface="Open Sans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b="1" i="0" dirty="0">
                <a:solidFill>
                  <a:srgbClr val="313131"/>
                </a:solidFill>
                <a:effectLst/>
                <a:latin typeface="inherit"/>
              </a:rPr>
              <a:t>Уникальность</a:t>
            </a:r>
            <a:r>
              <a:rPr lang="ru-RU" b="0" i="0" dirty="0">
                <a:solidFill>
                  <a:srgbClr val="313131"/>
                </a:solidFill>
                <a:effectLst/>
                <a:latin typeface="inherit"/>
              </a:rPr>
              <a:t>: если в наборе данных много повторяющихся элементов, то такие данные имеют более низкий приоритет для работы с моделью, поскольку не дают полезной информации для обучения модели;</a:t>
            </a:r>
            <a:endParaRPr lang="ru-RU" b="0" i="0" dirty="0">
              <a:solidFill>
                <a:srgbClr val="313131"/>
              </a:solidFill>
              <a:effectLst/>
              <a:latin typeface="Open Sans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b="1" i="0" dirty="0" err="1">
                <a:solidFill>
                  <a:srgbClr val="313131"/>
                </a:solidFill>
                <a:effectLst/>
                <a:latin typeface="inherit"/>
              </a:rPr>
              <a:t>Консистентность</a:t>
            </a:r>
            <a:r>
              <a:rPr lang="ru-RU" b="0" i="0" dirty="0">
                <a:solidFill>
                  <a:srgbClr val="313131"/>
                </a:solidFill>
                <a:effectLst/>
                <a:latin typeface="inherit"/>
              </a:rPr>
              <a:t>, </a:t>
            </a:r>
            <a:r>
              <a:rPr lang="ru-RU" b="1" i="0" dirty="0">
                <a:solidFill>
                  <a:srgbClr val="313131"/>
                </a:solidFill>
                <a:effectLst/>
                <a:latin typeface="inherit"/>
              </a:rPr>
              <a:t>непротиворечивость</a:t>
            </a:r>
            <a:r>
              <a:rPr lang="ru-RU" b="0" i="0" dirty="0">
                <a:solidFill>
                  <a:srgbClr val="313131"/>
                </a:solidFill>
                <a:effectLst/>
                <a:latin typeface="inherit"/>
              </a:rPr>
              <a:t>: в данных не должно быть противоречий, влияющих на обучение модели, например поле «Дата отправки» должна предшествовать полю «Дата получения», если нам важно запомнить такой порядок как важное свойство процесса;</a:t>
            </a:r>
            <a:endParaRPr lang="ru-RU" b="0" i="0" dirty="0">
              <a:solidFill>
                <a:srgbClr val="313131"/>
              </a:solidFill>
              <a:effectLst/>
              <a:latin typeface="Open Sans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b="1" i="0" dirty="0">
                <a:solidFill>
                  <a:srgbClr val="313131"/>
                </a:solidFill>
                <a:effectLst/>
                <a:latin typeface="inherit"/>
              </a:rPr>
              <a:t>Интегральность</a:t>
            </a:r>
            <a:r>
              <a:rPr lang="ru-RU" b="0" i="0" dirty="0">
                <a:solidFill>
                  <a:srgbClr val="313131"/>
                </a:solidFill>
                <a:effectLst/>
                <a:latin typeface="inherit"/>
              </a:rPr>
              <a:t>: наличие признака, по которому можно связать данные из разных источников, если в модели используются данные из разных источников, отсутствие такого признака делает невозможным их использование;</a:t>
            </a:r>
            <a:endParaRPr lang="ru-RU" b="0" i="0" dirty="0">
              <a:solidFill>
                <a:srgbClr val="313131"/>
              </a:solidFill>
              <a:effectLst/>
              <a:latin typeface="Open Sans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b="1" i="0" dirty="0">
                <a:solidFill>
                  <a:srgbClr val="313131"/>
                </a:solidFill>
                <a:effectLst/>
                <a:latin typeface="inherit"/>
              </a:rPr>
              <a:t>Целостность</a:t>
            </a:r>
            <a:r>
              <a:rPr lang="ru-RU" b="0" i="0" dirty="0">
                <a:solidFill>
                  <a:srgbClr val="313131"/>
                </a:solidFill>
                <a:effectLst/>
                <a:latin typeface="inherit"/>
              </a:rPr>
              <a:t>: отсутствие пропусков в данных;</a:t>
            </a:r>
          </a:p>
        </p:txBody>
      </p:sp>
    </p:spTree>
    <p:extLst>
      <p:ext uri="{BB962C8B-B14F-4D97-AF65-F5344CB8AC3E}">
        <p14:creationId xmlns:p14="http://schemas.microsoft.com/office/powerpoint/2010/main" val="9839392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Объект 11"/>
          <p:cNvGraphicFramePr>
            <a:graphicFrameLocks noChangeAspect="1"/>
          </p:cNvGraphicFramePr>
          <p:nvPr/>
        </p:nvGraphicFramePr>
        <p:xfrm>
          <a:off x="10289848" y="216259"/>
          <a:ext cx="1282735" cy="446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2" imgW="2566457" imgH="894201" progId="CorelDraw.Graphic.22">
                  <p:embed/>
                </p:oleObj>
              </mc:Choice>
              <mc:Fallback>
                <p:oleObj name="CorelDRAW" r:id="rId2" imgW="2566457" imgH="894201" progId="CorelDraw.Graphic.22">
                  <p:embed/>
                  <p:pic>
                    <p:nvPicPr>
                      <p:cNvPr id="12" name="Объект 1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289848" y="216259"/>
                        <a:ext cx="1282735" cy="4466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986118" y="756621"/>
            <a:ext cx="10586465" cy="21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5" y="228173"/>
            <a:ext cx="917722" cy="434968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81015304-63E1-498B-BEF1-219CFBFA2D8D}"/>
              </a:ext>
            </a:extLst>
          </p:cNvPr>
          <p:cNvSpPr/>
          <p:nvPr/>
        </p:nvSpPr>
        <p:spPr>
          <a:xfrm>
            <a:off x="4467541" y="139656"/>
            <a:ext cx="360201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/>
              <a:t>Тестирование данных</a:t>
            </a:r>
            <a:endParaRPr lang="ru-RU" sz="4000" dirty="0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CAABFBB7-BE9C-40CF-9340-EAD0E340C6DF}"/>
              </a:ext>
            </a:extLst>
          </p:cNvPr>
          <p:cNvSpPr/>
          <p:nvPr/>
        </p:nvSpPr>
        <p:spPr>
          <a:xfrm>
            <a:off x="653795" y="963167"/>
            <a:ext cx="10918788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b="1" i="0" dirty="0">
                <a:solidFill>
                  <a:srgbClr val="313131"/>
                </a:solidFill>
                <a:effectLst/>
                <a:latin typeface="inherit"/>
              </a:rPr>
              <a:t>Своевременность</a:t>
            </a:r>
            <a:r>
              <a:rPr lang="ru-RU" b="0" i="0" dirty="0">
                <a:solidFill>
                  <a:srgbClr val="313131"/>
                </a:solidFill>
                <a:effectLst/>
                <a:latin typeface="inherit"/>
              </a:rPr>
              <a:t>: данные должны быть за актуальный временной период, имеющий смысл для обучения модели, содержащий характерные для процесса свойства, которые мы хотим выявить с помощью модели машинного обучения;</a:t>
            </a:r>
            <a:endParaRPr lang="ru-RU" b="0" i="0" dirty="0">
              <a:solidFill>
                <a:srgbClr val="313131"/>
              </a:solidFill>
              <a:effectLst/>
              <a:latin typeface="Open Sans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b="1" i="0" dirty="0">
                <a:solidFill>
                  <a:srgbClr val="313131"/>
                </a:solidFill>
                <a:effectLst/>
                <a:latin typeface="inherit"/>
              </a:rPr>
              <a:t>Соответствие синтаксису</a:t>
            </a:r>
            <a:r>
              <a:rPr lang="ru-RU" b="0" i="0" dirty="0">
                <a:solidFill>
                  <a:srgbClr val="313131"/>
                </a:solidFill>
                <a:effectLst/>
                <a:latin typeface="inherit"/>
              </a:rPr>
              <a:t>: наиболее часто возникают проблемы с датами, суммами, адресами. Пример такой проверки синтаксиса: правило, что идентификатор должен состоять из 10 цифр;</a:t>
            </a:r>
            <a:endParaRPr lang="ru-RU" b="0" i="0" dirty="0">
              <a:solidFill>
                <a:srgbClr val="313131"/>
              </a:solidFill>
              <a:effectLst/>
              <a:latin typeface="Open Sans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b="1" i="0" dirty="0">
                <a:solidFill>
                  <a:srgbClr val="313131"/>
                </a:solidFill>
                <a:effectLst/>
                <a:latin typeface="inherit"/>
              </a:rPr>
              <a:t>Соответствие статистическим характеристикам</a:t>
            </a:r>
            <a:r>
              <a:rPr lang="ru-RU" b="0" i="0" dirty="0">
                <a:solidFill>
                  <a:srgbClr val="313131"/>
                </a:solidFill>
                <a:effectLst/>
                <a:latin typeface="inherit"/>
              </a:rPr>
              <a:t>;</a:t>
            </a:r>
            <a:endParaRPr lang="ru-RU" b="0" i="0" dirty="0">
              <a:solidFill>
                <a:srgbClr val="313131"/>
              </a:solidFill>
              <a:effectLst/>
              <a:latin typeface="Open Sans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b="1" i="0" dirty="0">
                <a:solidFill>
                  <a:srgbClr val="313131"/>
                </a:solidFill>
                <a:effectLst/>
                <a:latin typeface="inherit"/>
              </a:rPr>
              <a:t>Корректность данных</a:t>
            </a:r>
            <a:r>
              <a:rPr lang="ru-RU" b="0" i="0" dirty="0">
                <a:solidFill>
                  <a:srgbClr val="313131"/>
                </a:solidFill>
                <a:effectLst/>
                <a:latin typeface="inherit"/>
              </a:rPr>
              <a:t>: при этой проверке в данных надо проверять:</a:t>
            </a:r>
            <a:endParaRPr lang="ru-RU" b="0" i="0" dirty="0">
              <a:solidFill>
                <a:srgbClr val="313131"/>
              </a:solidFill>
              <a:effectLst/>
              <a:latin typeface="Open Sans"/>
            </a:endParaRPr>
          </a:p>
          <a:p>
            <a:pPr marL="1143000" lvl="2" indent="-2286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313131"/>
                </a:solidFill>
                <a:effectLst/>
                <a:latin typeface="inherit"/>
              </a:rPr>
              <a:t>соответствие типам;</a:t>
            </a:r>
            <a:endParaRPr lang="ru-RU" b="0" i="0" dirty="0">
              <a:solidFill>
                <a:srgbClr val="313131"/>
              </a:solidFill>
              <a:effectLst/>
              <a:latin typeface="Open Sans"/>
            </a:endParaRPr>
          </a:p>
          <a:p>
            <a:pPr marL="1143000" lvl="2" indent="-2286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313131"/>
                </a:solidFill>
                <a:effectLst/>
                <a:latin typeface="inherit"/>
              </a:rPr>
              <a:t>отсутствие поврежденных, искаженных данных;</a:t>
            </a:r>
            <a:endParaRPr lang="ru-RU" b="0" i="0" dirty="0">
              <a:solidFill>
                <a:srgbClr val="313131"/>
              </a:solidFill>
              <a:effectLst/>
              <a:latin typeface="Open Sans"/>
            </a:endParaRPr>
          </a:p>
          <a:p>
            <a:pPr marL="1143000" lvl="2" indent="-2286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313131"/>
                </a:solidFill>
                <a:effectLst/>
                <a:latin typeface="inherit"/>
              </a:rPr>
              <a:t>количественные характеристики, например, совпадение общего количества записей до и после обработки;</a:t>
            </a:r>
            <a:endParaRPr lang="ru-RU" b="0" i="0" dirty="0">
              <a:solidFill>
                <a:srgbClr val="313131"/>
              </a:solidFill>
              <a:effectLst/>
              <a:latin typeface="Open Sans"/>
            </a:endParaRPr>
          </a:p>
          <a:p>
            <a:pPr marL="1143000" lvl="2" indent="-2286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313131"/>
                </a:solidFill>
                <a:effectLst/>
                <a:latin typeface="inherit"/>
              </a:rPr>
              <a:t>правильности названий признаков, столбцов в </a:t>
            </a:r>
            <a:r>
              <a:rPr lang="ru-RU" b="0" i="0" dirty="0" err="1">
                <a:solidFill>
                  <a:srgbClr val="313131"/>
                </a:solidFill>
                <a:effectLst/>
                <a:latin typeface="inherit"/>
              </a:rPr>
              <a:t>датасетах</a:t>
            </a:r>
            <a:r>
              <a:rPr lang="ru-RU" b="0" i="0" dirty="0">
                <a:solidFill>
                  <a:srgbClr val="313131"/>
                </a:solidFill>
                <a:effectLst/>
                <a:latin typeface="inherit"/>
              </a:rPr>
              <a:t>, при изменении формата исходных данных, например, </a:t>
            </a:r>
            <a:r>
              <a:rPr lang="ru-RU" b="0" i="0" dirty="0" err="1">
                <a:solidFill>
                  <a:srgbClr val="313131"/>
                </a:solidFill>
                <a:effectLst/>
                <a:latin typeface="inherit"/>
              </a:rPr>
              <a:t>csv</a:t>
            </a:r>
            <a:r>
              <a:rPr lang="ru-RU" b="0" i="0" dirty="0">
                <a:solidFill>
                  <a:srgbClr val="313131"/>
                </a:solidFill>
                <a:effectLst/>
                <a:latin typeface="inherit"/>
              </a:rPr>
              <a:t>–файла или </a:t>
            </a:r>
            <a:r>
              <a:rPr lang="ru-RU" b="0" i="0" dirty="0" err="1">
                <a:solidFill>
                  <a:srgbClr val="313131"/>
                </a:solidFill>
                <a:effectLst/>
                <a:latin typeface="inherit"/>
              </a:rPr>
              <a:t>json</a:t>
            </a:r>
            <a:r>
              <a:rPr lang="ru-RU" b="0" i="0" dirty="0">
                <a:solidFill>
                  <a:srgbClr val="313131"/>
                </a:solidFill>
                <a:effectLst/>
                <a:latin typeface="inherit"/>
              </a:rPr>
              <a:t> в API, можно столкнуться с тем, что изменились названия признаков.</a:t>
            </a:r>
            <a:endParaRPr lang="ru-RU" b="0" i="0" dirty="0">
              <a:solidFill>
                <a:srgbClr val="313131"/>
              </a:solidFill>
              <a:effectLst/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6760517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Объект 11"/>
          <p:cNvGraphicFramePr>
            <a:graphicFrameLocks noChangeAspect="1"/>
          </p:cNvGraphicFramePr>
          <p:nvPr/>
        </p:nvGraphicFramePr>
        <p:xfrm>
          <a:off x="10289848" y="216259"/>
          <a:ext cx="1282735" cy="446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2" imgW="2566457" imgH="894201" progId="CorelDraw.Graphic.22">
                  <p:embed/>
                </p:oleObj>
              </mc:Choice>
              <mc:Fallback>
                <p:oleObj name="CorelDRAW" r:id="rId2" imgW="2566457" imgH="894201" progId="CorelDraw.Graphic.22">
                  <p:embed/>
                  <p:pic>
                    <p:nvPicPr>
                      <p:cNvPr id="12" name="Объект 1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289848" y="216259"/>
                        <a:ext cx="1282735" cy="4466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986118" y="756621"/>
            <a:ext cx="10586465" cy="21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5" y="228173"/>
            <a:ext cx="917722" cy="434968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ECA4ACF1-004E-4B33-B98F-027C1DE0E044}"/>
              </a:ext>
            </a:extLst>
          </p:cNvPr>
          <p:cNvSpPr/>
          <p:nvPr/>
        </p:nvSpPr>
        <p:spPr>
          <a:xfrm>
            <a:off x="4467541" y="139656"/>
            <a:ext cx="360201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/>
              <a:t>Тестирование данных</a:t>
            </a:r>
            <a:endParaRPr lang="ru-RU" sz="4000" dirty="0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14DF4BF6-2968-44B3-B7A3-D12BDD94D542}"/>
              </a:ext>
            </a:extLst>
          </p:cNvPr>
          <p:cNvSpPr/>
          <p:nvPr/>
        </p:nvSpPr>
        <p:spPr>
          <a:xfrm>
            <a:off x="4374758" y="871701"/>
            <a:ext cx="38091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>
                <a:solidFill>
                  <a:srgbClr val="582AE5"/>
                </a:solidFill>
                <a:effectLst/>
                <a:latin typeface="Open Sans"/>
              </a:rPr>
              <a:t>Регулярные выражения</a:t>
            </a:r>
            <a:endParaRPr lang="ru-RU" sz="2400" b="1" dirty="0">
              <a:solidFill>
                <a:srgbClr val="646464"/>
              </a:solidFill>
              <a:effectLst/>
              <a:latin typeface="Open Sans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52AD8E56-4368-483A-8716-939018DBB6FD}"/>
              </a:ext>
            </a:extLst>
          </p:cNvPr>
          <p:cNvSpPr/>
          <p:nvPr/>
        </p:nvSpPr>
        <p:spPr>
          <a:xfrm>
            <a:off x="653795" y="1426846"/>
            <a:ext cx="1091878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0" i="0" dirty="0">
                <a:solidFill>
                  <a:srgbClr val="313131"/>
                </a:solidFill>
                <a:effectLst/>
                <a:latin typeface="Open Sans"/>
              </a:rPr>
              <a:t>В </a:t>
            </a:r>
            <a:r>
              <a:rPr lang="ru-RU" b="0" i="0" dirty="0" err="1">
                <a:solidFill>
                  <a:srgbClr val="313131"/>
                </a:solidFill>
                <a:effectLst/>
                <a:latin typeface="Open Sans"/>
              </a:rPr>
              <a:t>Python</a:t>
            </a:r>
            <a:r>
              <a:rPr lang="ru-RU" b="0" i="0" dirty="0">
                <a:solidFill>
                  <a:srgbClr val="313131"/>
                </a:solidFill>
                <a:effectLst/>
                <a:latin typeface="Open Sans"/>
              </a:rPr>
              <a:t> есть </a:t>
            </a:r>
            <a:r>
              <a:rPr lang="ru-RU" b="1" i="0" dirty="0">
                <a:solidFill>
                  <a:srgbClr val="313131"/>
                </a:solidFill>
                <a:effectLst/>
                <a:latin typeface="Open Sans"/>
              </a:rPr>
              <a:t>соответствующая модель </a:t>
            </a:r>
            <a:r>
              <a:rPr lang="ru-RU" b="1" i="0" dirty="0" err="1">
                <a:solidFill>
                  <a:srgbClr val="313131"/>
                </a:solidFill>
                <a:effectLst/>
                <a:latin typeface="Open Sans"/>
              </a:rPr>
              <a:t>re</a:t>
            </a:r>
            <a:r>
              <a:rPr lang="ru-RU" b="0" i="0" dirty="0">
                <a:solidFill>
                  <a:srgbClr val="313131"/>
                </a:solidFill>
                <a:effectLst/>
                <a:latin typeface="Open Sans"/>
              </a:rPr>
              <a:t> для работы с регулярными выражениями. Она позволяет удобно создавать и применять шаблоны регулярных выражений. Вот пример такого шаблона, который проверяет формат даты: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C09C0BB-4A60-421B-B357-C132CC2007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19415" y="2350176"/>
            <a:ext cx="5553169" cy="4129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086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Объект 11"/>
          <p:cNvGraphicFramePr>
            <a:graphicFrameLocks noChangeAspect="1"/>
          </p:cNvGraphicFramePr>
          <p:nvPr/>
        </p:nvGraphicFramePr>
        <p:xfrm>
          <a:off x="10289848" y="216259"/>
          <a:ext cx="1282735" cy="446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2" imgW="2566457" imgH="894201" progId="CorelDraw.Graphic.22">
                  <p:embed/>
                </p:oleObj>
              </mc:Choice>
              <mc:Fallback>
                <p:oleObj name="CorelDRAW" r:id="rId2" imgW="2566457" imgH="894201" progId="CorelDraw.Graphic.22">
                  <p:embed/>
                  <p:pic>
                    <p:nvPicPr>
                      <p:cNvPr id="12" name="Объект 1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289848" y="216259"/>
                        <a:ext cx="1282735" cy="4466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986118" y="756621"/>
            <a:ext cx="10586465" cy="21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5" y="228173"/>
            <a:ext cx="917722" cy="434968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9828DBC3-0A96-409A-B18E-1C83522BC53F}"/>
              </a:ext>
            </a:extLst>
          </p:cNvPr>
          <p:cNvSpPr/>
          <p:nvPr/>
        </p:nvSpPr>
        <p:spPr>
          <a:xfrm>
            <a:off x="4467541" y="139656"/>
            <a:ext cx="360201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/>
              <a:t>Тестирование данных</a:t>
            </a:r>
            <a:endParaRPr lang="ru-RU" sz="4000" dirty="0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21BC4737-218F-4448-B4A8-E8D6F700D39E}"/>
              </a:ext>
            </a:extLst>
          </p:cNvPr>
          <p:cNvSpPr/>
          <p:nvPr/>
        </p:nvSpPr>
        <p:spPr>
          <a:xfrm>
            <a:off x="1571517" y="768698"/>
            <a:ext cx="109187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582AE5"/>
                </a:solidFill>
                <a:effectLst/>
                <a:latin typeface="Open Sans"/>
              </a:rPr>
              <a:t>Наиболее распространенные варианты синтаксиса шаблонов регулярных выражений</a:t>
            </a:r>
            <a:endParaRPr lang="ru-RU" b="1" dirty="0">
              <a:solidFill>
                <a:srgbClr val="313131"/>
              </a:solidFill>
              <a:effectLst/>
              <a:latin typeface="Open Sans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8C573ED7-8B56-412C-B80E-E03C4AEBED4E}"/>
              </a:ext>
            </a:extLst>
          </p:cNvPr>
          <p:cNvSpPr/>
          <p:nvPr/>
        </p:nvSpPr>
        <p:spPr>
          <a:xfrm>
            <a:off x="653794" y="1184808"/>
            <a:ext cx="2750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>
                <a:solidFill>
                  <a:srgbClr val="582AE5"/>
                </a:solidFill>
                <a:effectLst/>
                <a:latin typeface="Open Sans"/>
              </a:rPr>
              <a:t>1. Основной синтаксис</a:t>
            </a:r>
            <a:endParaRPr lang="ru-RU" b="1" dirty="0">
              <a:solidFill>
                <a:srgbClr val="313131"/>
              </a:solidFill>
              <a:effectLst/>
              <a:latin typeface="Open Sans"/>
            </a:endParaRP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E2540F22-587E-4ADF-880C-9B242FF63A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425561"/>
              </p:ext>
            </p:extLst>
          </p:nvPr>
        </p:nvGraphicFramePr>
        <p:xfrm>
          <a:off x="653794" y="1554140"/>
          <a:ext cx="10918788" cy="5113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1964">
                  <a:extLst>
                    <a:ext uri="{9D8B030D-6E8A-4147-A177-3AD203B41FA5}">
                      <a16:colId xmlns:a16="http://schemas.microsoft.com/office/drawing/2014/main" val="4195863689"/>
                    </a:ext>
                  </a:extLst>
                </a:gridCol>
                <a:gridCol w="9626824">
                  <a:extLst>
                    <a:ext uri="{9D8B030D-6E8A-4147-A177-3AD203B41FA5}">
                      <a16:colId xmlns:a16="http://schemas.microsoft.com/office/drawing/2014/main" val="4590523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ru-RU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</a:txBody>
                  <a:tcPr marL="95250" marR="95250" marT="95250" marB="95250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dirty="0">
                          <a:solidFill>
                            <a:schemeClr val="tx1"/>
                          </a:solidFill>
                          <a:effectLst/>
                        </a:rPr>
                        <a:t>один символ кроме новой строки</a:t>
                      </a:r>
                    </a:p>
                  </a:txBody>
                  <a:tcPr marL="95250" marR="95250" marT="95250" marB="95250"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91297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ru-RU">
                          <a:effectLst/>
                        </a:rPr>
                        <a:t>\.</a:t>
                      </a:r>
                    </a:p>
                  </a:txBody>
                  <a:tcPr marL="95250" marR="95250" marT="95250" marB="95250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>
                          <a:effectLst/>
                        </a:rPr>
                        <a:t>точка, обратный слеш \ убирает специальные символы</a:t>
                      </a:r>
                    </a:p>
                  </a:txBody>
                  <a:tcPr marL="95250" marR="95250" marT="95250" marB="95250"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34063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\d</a:t>
                      </a:r>
                    </a:p>
                  </a:txBody>
                  <a:tcPr marL="95250" marR="95250" marT="95250" marB="95250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>
                          <a:effectLst/>
                        </a:rPr>
                        <a:t>одна цифра</a:t>
                      </a:r>
                    </a:p>
                  </a:txBody>
                  <a:tcPr marL="95250" marR="95250" marT="95250" marB="95250"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26230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\D</a:t>
                      </a:r>
                    </a:p>
                  </a:txBody>
                  <a:tcPr marL="95250" marR="95250" marT="95250" marB="95250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>
                          <a:effectLst/>
                        </a:rPr>
                        <a:t>один символ, кроме цифры</a:t>
                      </a:r>
                    </a:p>
                  </a:txBody>
                  <a:tcPr marL="95250" marR="95250" marT="95250" marB="95250"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37502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\w</a:t>
                      </a:r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>
                          <a:effectLst/>
                        </a:rPr>
                        <a:t>один буквенный символ, включая цифры</a:t>
                      </a:r>
                    </a:p>
                  </a:txBody>
                  <a:tcPr marL="95250" marR="95250" marT="95250" marB="95250"/>
                </a:tc>
                <a:extLst>
                  <a:ext uri="{0D108BD9-81ED-4DB2-BD59-A6C34878D82A}">
                    <a16:rowId xmlns:a16="http://schemas.microsoft.com/office/drawing/2014/main" val="1983886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\W</a:t>
                      </a:r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>
                          <a:effectLst/>
                        </a:rPr>
                        <a:t>один символ, кроме буквы и цифры</a:t>
                      </a:r>
                    </a:p>
                  </a:txBody>
                  <a:tcPr marL="95250" marR="95250" marT="95250" marB="95250"/>
                </a:tc>
                <a:extLst>
                  <a:ext uri="{0D108BD9-81ED-4DB2-BD59-A6C34878D82A}">
                    <a16:rowId xmlns:a16="http://schemas.microsoft.com/office/drawing/2014/main" val="4256667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\s</a:t>
                      </a:r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>
                          <a:effectLst/>
                        </a:rPr>
                        <a:t>один пробельный символ, включая табуляцию и перенос строки</a:t>
                      </a:r>
                    </a:p>
                  </a:txBody>
                  <a:tcPr marL="95250" marR="95250" marT="95250" marB="95250"/>
                </a:tc>
                <a:extLst>
                  <a:ext uri="{0D108BD9-81ED-4DB2-BD59-A6C34878D82A}">
                    <a16:rowId xmlns:a16="http://schemas.microsoft.com/office/drawing/2014/main" val="3983800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\S</a:t>
                      </a:r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>
                          <a:effectLst/>
                        </a:rPr>
                        <a:t>один непробельный символ</a:t>
                      </a:r>
                    </a:p>
                  </a:txBody>
                  <a:tcPr marL="95250" marR="95250" marT="95250" marB="95250"/>
                </a:tc>
                <a:extLst>
                  <a:ext uri="{0D108BD9-81ED-4DB2-BD59-A6C34878D82A}">
                    <a16:rowId xmlns:a16="http://schemas.microsoft.com/office/drawing/2014/main" val="20212876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\b</a:t>
                      </a:r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>
                          <a:effectLst/>
                        </a:rPr>
                        <a:t>границы слова</a:t>
                      </a:r>
                    </a:p>
                  </a:txBody>
                  <a:tcPr marL="95250" marR="95250" marT="95250" marB="95250"/>
                </a:tc>
                <a:extLst>
                  <a:ext uri="{0D108BD9-81ED-4DB2-BD59-A6C34878D82A}">
                    <a16:rowId xmlns:a16="http://schemas.microsoft.com/office/drawing/2014/main" val="627014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\n</a:t>
                      </a:r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>
                          <a:effectLst/>
                        </a:rPr>
                        <a:t>новая строка</a:t>
                      </a:r>
                    </a:p>
                  </a:txBody>
                  <a:tcPr marL="95250" marR="95250" marT="95250" marB="95250"/>
                </a:tc>
                <a:extLst>
                  <a:ext uri="{0D108BD9-81ED-4DB2-BD59-A6C34878D82A}">
                    <a16:rowId xmlns:a16="http://schemas.microsoft.com/office/drawing/2014/main" val="8678198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\t</a:t>
                      </a:r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dirty="0">
                          <a:effectLst/>
                        </a:rPr>
                        <a:t>табуляция</a:t>
                      </a:r>
                    </a:p>
                  </a:txBody>
                  <a:tcPr marL="95250" marR="95250" marT="95250" marB="95250"/>
                </a:tc>
                <a:extLst>
                  <a:ext uri="{0D108BD9-81ED-4DB2-BD59-A6C34878D82A}">
                    <a16:rowId xmlns:a16="http://schemas.microsoft.com/office/drawing/2014/main" val="34355383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85901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Объект 11"/>
          <p:cNvGraphicFramePr>
            <a:graphicFrameLocks noChangeAspect="1"/>
          </p:cNvGraphicFramePr>
          <p:nvPr/>
        </p:nvGraphicFramePr>
        <p:xfrm>
          <a:off x="10289848" y="216259"/>
          <a:ext cx="1282735" cy="446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2" imgW="2566457" imgH="894201" progId="CorelDraw.Graphic.22">
                  <p:embed/>
                </p:oleObj>
              </mc:Choice>
              <mc:Fallback>
                <p:oleObj name="CorelDRAW" r:id="rId2" imgW="2566457" imgH="894201" progId="CorelDraw.Graphic.22">
                  <p:embed/>
                  <p:pic>
                    <p:nvPicPr>
                      <p:cNvPr id="12" name="Объект 1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289848" y="216259"/>
                        <a:ext cx="1282735" cy="4466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986118" y="756621"/>
            <a:ext cx="10586465" cy="21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5" y="228173"/>
            <a:ext cx="917722" cy="434968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929AA321-9EED-4EA9-9201-1EA46438FFAD}"/>
              </a:ext>
            </a:extLst>
          </p:cNvPr>
          <p:cNvSpPr/>
          <p:nvPr/>
        </p:nvSpPr>
        <p:spPr>
          <a:xfrm>
            <a:off x="4467541" y="139656"/>
            <a:ext cx="360201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/>
              <a:t>Тестирование данных</a:t>
            </a:r>
            <a:endParaRPr lang="ru-RU" sz="4000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8A868CD9-8189-4AC7-94E5-B0ACF75E8F06}"/>
              </a:ext>
            </a:extLst>
          </p:cNvPr>
          <p:cNvSpPr/>
          <p:nvPr/>
        </p:nvSpPr>
        <p:spPr>
          <a:xfrm>
            <a:off x="1571517" y="737400"/>
            <a:ext cx="109187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582AE5"/>
                </a:solidFill>
                <a:effectLst/>
                <a:latin typeface="Open Sans"/>
              </a:rPr>
              <a:t>Наиболее распространенные варианты синтаксиса шаблонов регулярных выражений</a:t>
            </a:r>
            <a:endParaRPr lang="ru-RU" b="1" dirty="0">
              <a:solidFill>
                <a:srgbClr val="313131"/>
              </a:solidFill>
              <a:effectLst/>
              <a:latin typeface="Open Sans"/>
            </a:endParaRPr>
          </a:p>
        </p:txBody>
      </p:sp>
      <p:graphicFrame>
        <p:nvGraphicFramePr>
          <p:cNvPr id="2" name="Таблица 1">
            <a:extLst>
              <a:ext uri="{FF2B5EF4-FFF2-40B4-BE49-F238E27FC236}">
                <a16:creationId xmlns:a16="http://schemas.microsoft.com/office/drawing/2014/main" id="{76B55C78-C0C0-4A3F-BB9D-201B37A2BC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9354838"/>
              </p:ext>
            </p:extLst>
          </p:nvPr>
        </p:nvGraphicFramePr>
        <p:xfrm>
          <a:off x="910795" y="1693948"/>
          <a:ext cx="10586466" cy="43201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93233">
                  <a:extLst>
                    <a:ext uri="{9D8B030D-6E8A-4147-A177-3AD203B41FA5}">
                      <a16:colId xmlns:a16="http://schemas.microsoft.com/office/drawing/2014/main" val="873957133"/>
                    </a:ext>
                  </a:extLst>
                </a:gridCol>
                <a:gridCol w="5293233">
                  <a:extLst>
                    <a:ext uri="{9D8B030D-6E8A-4147-A177-3AD203B41FA5}">
                      <a16:colId xmlns:a16="http://schemas.microsoft.com/office/drawing/2014/main" val="3451621141"/>
                    </a:ext>
                  </a:extLst>
                </a:gridCol>
              </a:tblGrid>
              <a:tr h="569180">
                <a:tc>
                  <a:txBody>
                    <a:bodyPr/>
                    <a:lstStyle/>
                    <a:p>
                      <a:pPr fontAlgn="t"/>
                      <a:r>
                        <a:rPr lang="ru-RU" dirty="0">
                          <a:solidFill>
                            <a:schemeClr val="tx1"/>
                          </a:solidFill>
                          <a:effectLst/>
                        </a:rPr>
                        <a:t>$</a:t>
                      </a:r>
                    </a:p>
                  </a:txBody>
                  <a:tcPr marL="95250" marR="95250" marT="95250" marB="95250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dirty="0">
                          <a:solidFill>
                            <a:schemeClr val="tx1"/>
                          </a:solidFill>
                          <a:effectLst/>
                        </a:rPr>
                        <a:t>конец строки</a:t>
                      </a:r>
                    </a:p>
                  </a:txBody>
                  <a:tcPr marL="95250" marR="95250" marT="95250" marB="95250"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0160314"/>
                  </a:ext>
                </a:extLst>
              </a:tr>
              <a:tr h="569180">
                <a:tc>
                  <a:txBody>
                    <a:bodyPr/>
                    <a:lstStyle/>
                    <a:p>
                      <a:pPr fontAlgn="t"/>
                      <a:r>
                        <a:rPr lang="ru-RU">
                          <a:effectLst/>
                        </a:rPr>
                        <a:t>^</a:t>
                      </a:r>
                    </a:p>
                  </a:txBody>
                  <a:tcPr marL="95250" marR="95250" marT="95250" marB="95250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>
                          <a:effectLst/>
                        </a:rPr>
                        <a:t>начало строки</a:t>
                      </a:r>
                    </a:p>
                  </a:txBody>
                  <a:tcPr marL="95250" marR="95250" marT="95250" marB="95250"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6079644"/>
                  </a:ext>
                </a:extLst>
              </a:tr>
              <a:tr h="569180">
                <a:tc>
                  <a:txBody>
                    <a:bodyPr/>
                    <a:lstStyle/>
                    <a:p>
                      <a:pPr fontAlgn="t"/>
                      <a:r>
                        <a:rPr lang="en-US" dirty="0" err="1">
                          <a:effectLst/>
                        </a:rPr>
                        <a:t>ab|cd</a:t>
                      </a:r>
                      <a:endParaRPr lang="en-US" dirty="0">
                        <a:effectLst/>
                      </a:endParaRPr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>
                          <a:effectLst/>
                        </a:rPr>
                        <a:t>соответствует </a:t>
                      </a:r>
                      <a:r>
                        <a:rPr lang="en-US">
                          <a:effectLst/>
                        </a:rPr>
                        <a:t>ab </a:t>
                      </a:r>
                      <a:r>
                        <a:rPr lang="ru-RU">
                          <a:effectLst/>
                        </a:rPr>
                        <a:t>или </a:t>
                      </a:r>
                      <a:r>
                        <a:rPr lang="en-US">
                          <a:effectLst/>
                        </a:rPr>
                        <a:t>de.</a:t>
                      </a:r>
                    </a:p>
                  </a:txBody>
                  <a:tcPr marL="95250" marR="95250" marT="95250" marB="95250"/>
                </a:tc>
                <a:extLst>
                  <a:ext uri="{0D108BD9-81ED-4DB2-BD59-A6C34878D82A}">
                    <a16:rowId xmlns:a16="http://schemas.microsoft.com/office/drawing/2014/main" val="3195575561"/>
                  </a:ext>
                </a:extLst>
              </a:tr>
              <a:tr h="569180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[ab-d]</a:t>
                      </a:r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>
                          <a:effectLst/>
                        </a:rPr>
                        <a:t>один символ: a, b, c, d</a:t>
                      </a:r>
                    </a:p>
                  </a:txBody>
                  <a:tcPr marL="95250" marR="95250" marT="95250" marB="95250"/>
                </a:tc>
                <a:extLst>
                  <a:ext uri="{0D108BD9-81ED-4DB2-BD59-A6C34878D82A}">
                    <a16:rowId xmlns:a16="http://schemas.microsoft.com/office/drawing/2014/main" val="3521732996"/>
                  </a:ext>
                </a:extLst>
              </a:tr>
              <a:tr h="56918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[^ab-d]</a:t>
                      </a:r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>
                          <a:effectLst/>
                        </a:rPr>
                        <a:t>любой символ, кроме: a, b, c, d</a:t>
                      </a:r>
                    </a:p>
                  </a:txBody>
                  <a:tcPr marL="95250" marR="95250" marT="95250" marB="95250"/>
                </a:tc>
                <a:extLst>
                  <a:ext uri="{0D108BD9-81ED-4DB2-BD59-A6C34878D82A}">
                    <a16:rowId xmlns:a16="http://schemas.microsoft.com/office/drawing/2014/main" val="1255902624"/>
                  </a:ext>
                </a:extLst>
              </a:tr>
              <a:tr h="569180">
                <a:tc>
                  <a:txBody>
                    <a:bodyPr/>
                    <a:lstStyle/>
                    <a:p>
                      <a:pPr fontAlgn="t"/>
                      <a:r>
                        <a:rPr lang="ru-RU">
                          <a:effectLst/>
                        </a:rPr>
                        <a:t>()</a:t>
                      </a:r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>
                          <a:effectLst/>
                        </a:rPr>
                        <a:t>извлечение элементов в скобках</a:t>
                      </a:r>
                    </a:p>
                  </a:txBody>
                  <a:tcPr marL="95250" marR="95250" marT="95250" marB="95250"/>
                </a:tc>
                <a:extLst>
                  <a:ext uri="{0D108BD9-81ED-4DB2-BD59-A6C34878D82A}">
                    <a16:rowId xmlns:a16="http://schemas.microsoft.com/office/drawing/2014/main" val="3551912235"/>
                  </a:ext>
                </a:extLst>
              </a:tr>
              <a:tr h="905089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(a(bc))</a:t>
                      </a:r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dirty="0">
                          <a:effectLst/>
                        </a:rPr>
                        <a:t>извлечение элементов в скобках второго уровня</a:t>
                      </a:r>
                    </a:p>
                  </a:txBody>
                  <a:tcPr marL="95250" marR="95250" marT="95250" marB="95250"/>
                </a:tc>
                <a:extLst>
                  <a:ext uri="{0D108BD9-81ED-4DB2-BD59-A6C34878D82A}">
                    <a16:rowId xmlns:a16="http://schemas.microsoft.com/office/drawing/2014/main" val="2936235899"/>
                  </a:ext>
                </a:extLst>
              </a:tr>
            </a:tbl>
          </a:graphicData>
        </a:graphic>
      </p:graphicFrame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91945763-C9C0-42CB-94BD-2E80EA3B7220}"/>
              </a:ext>
            </a:extLst>
          </p:cNvPr>
          <p:cNvSpPr/>
          <p:nvPr/>
        </p:nvSpPr>
        <p:spPr>
          <a:xfrm>
            <a:off x="910795" y="1250357"/>
            <a:ext cx="22424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>
                <a:solidFill>
                  <a:srgbClr val="582AE5"/>
                </a:solidFill>
                <a:effectLst/>
                <a:latin typeface="Open Sans"/>
              </a:rPr>
              <a:t>2. Модификаторы</a:t>
            </a:r>
            <a:endParaRPr lang="ru-RU" b="1" dirty="0">
              <a:solidFill>
                <a:srgbClr val="313131"/>
              </a:solidFill>
              <a:effectLst/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6109724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Объект 11"/>
          <p:cNvGraphicFramePr>
            <a:graphicFrameLocks noChangeAspect="1"/>
          </p:cNvGraphicFramePr>
          <p:nvPr/>
        </p:nvGraphicFramePr>
        <p:xfrm>
          <a:off x="10289848" y="216259"/>
          <a:ext cx="1282735" cy="446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2" imgW="2566457" imgH="894201" progId="CorelDraw.Graphic.22">
                  <p:embed/>
                </p:oleObj>
              </mc:Choice>
              <mc:Fallback>
                <p:oleObj name="CorelDRAW" r:id="rId2" imgW="2566457" imgH="894201" progId="CorelDraw.Graphic.22">
                  <p:embed/>
                  <p:pic>
                    <p:nvPicPr>
                      <p:cNvPr id="12" name="Объект 1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289848" y="216259"/>
                        <a:ext cx="1282735" cy="4466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986118" y="756621"/>
            <a:ext cx="10586465" cy="21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5" y="228173"/>
            <a:ext cx="917722" cy="434968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4C0AD613-BAC6-4591-B304-54F1441C42FB}"/>
              </a:ext>
            </a:extLst>
          </p:cNvPr>
          <p:cNvSpPr/>
          <p:nvPr/>
        </p:nvSpPr>
        <p:spPr>
          <a:xfrm>
            <a:off x="4467541" y="139656"/>
            <a:ext cx="360201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/>
              <a:t>Тестирование данных</a:t>
            </a:r>
            <a:endParaRPr lang="ru-RU" sz="4000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F6D18DA3-A02C-4C1A-94A3-FE52E2ED0F46}"/>
              </a:ext>
            </a:extLst>
          </p:cNvPr>
          <p:cNvSpPr/>
          <p:nvPr/>
        </p:nvSpPr>
        <p:spPr>
          <a:xfrm>
            <a:off x="1387441" y="841848"/>
            <a:ext cx="109187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582AE5"/>
                </a:solidFill>
                <a:effectLst/>
                <a:latin typeface="Open Sans"/>
              </a:rPr>
              <a:t>Наиболее распространенные варианты синтаксиса шаблонов регулярных выражений</a:t>
            </a:r>
            <a:endParaRPr lang="ru-RU" b="1" dirty="0">
              <a:solidFill>
                <a:srgbClr val="313131"/>
              </a:solidFill>
              <a:effectLst/>
              <a:latin typeface="Open Sans"/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F9A2DEB0-8B3A-48F1-BC45-8DE9B1BCA341}"/>
              </a:ext>
            </a:extLst>
          </p:cNvPr>
          <p:cNvSpPr/>
          <p:nvPr/>
        </p:nvSpPr>
        <p:spPr>
          <a:xfrm>
            <a:off x="654740" y="1211180"/>
            <a:ext cx="14654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>
                <a:solidFill>
                  <a:srgbClr val="582AE5"/>
                </a:solidFill>
                <a:effectLst/>
                <a:latin typeface="Open Sans"/>
              </a:rPr>
              <a:t>3. Повторы</a:t>
            </a:r>
            <a:endParaRPr lang="ru-RU" b="1" dirty="0">
              <a:solidFill>
                <a:srgbClr val="313131"/>
              </a:solidFill>
              <a:effectLst/>
              <a:latin typeface="Open Sans"/>
            </a:endParaRPr>
          </a:p>
        </p:txBody>
      </p:sp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AC4E4783-96EC-4767-844E-47E9347203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2045282"/>
              </p:ext>
            </p:extLst>
          </p:nvPr>
        </p:nvGraphicFramePr>
        <p:xfrm>
          <a:off x="653794" y="1644138"/>
          <a:ext cx="11042020" cy="45546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21010">
                  <a:extLst>
                    <a:ext uri="{9D8B030D-6E8A-4147-A177-3AD203B41FA5}">
                      <a16:colId xmlns:a16="http://schemas.microsoft.com/office/drawing/2014/main" val="809262202"/>
                    </a:ext>
                  </a:extLst>
                </a:gridCol>
                <a:gridCol w="5521010">
                  <a:extLst>
                    <a:ext uri="{9D8B030D-6E8A-4147-A177-3AD203B41FA5}">
                      <a16:colId xmlns:a16="http://schemas.microsoft.com/office/drawing/2014/main" val="3742904299"/>
                    </a:ext>
                  </a:extLst>
                </a:gridCol>
              </a:tblGrid>
              <a:tr h="634323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[ab]{2}</a:t>
                      </a:r>
                    </a:p>
                  </a:txBody>
                  <a:tcPr marL="95250" marR="95250" marT="95250" marB="95250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dirty="0">
                          <a:solidFill>
                            <a:schemeClr val="tx1"/>
                          </a:solidFill>
                          <a:effectLst/>
                        </a:rPr>
                        <a:t>2 непрерывных появления a или b</a:t>
                      </a:r>
                    </a:p>
                  </a:txBody>
                  <a:tcPr marL="95250" marR="95250" marT="95250" marB="95250"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332594"/>
                  </a:ext>
                </a:extLst>
              </a:tr>
              <a:tr h="1008676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[ab]{2,5}</a:t>
                      </a:r>
                    </a:p>
                  </a:txBody>
                  <a:tcPr marL="95250" marR="95250" marT="95250" marB="95250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>
                          <a:effectLst/>
                        </a:rPr>
                        <a:t>от 2 до 5 непрерывных появления a или b</a:t>
                      </a:r>
                    </a:p>
                  </a:txBody>
                  <a:tcPr marL="95250" marR="95250" marT="95250" marB="95250"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5391543"/>
                  </a:ext>
                </a:extLst>
              </a:tr>
              <a:tr h="1008676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[ab]{2,}</a:t>
                      </a:r>
                    </a:p>
                  </a:txBody>
                  <a:tcPr marL="95250" marR="95250" marT="95250" marB="95250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>
                          <a:effectLst/>
                        </a:rPr>
                        <a:t>2 и больше непрерывных появления a или b</a:t>
                      </a:r>
                    </a:p>
                  </a:txBody>
                  <a:tcPr marL="95250" marR="95250" marT="95250" marB="95250"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6913638"/>
                  </a:ext>
                </a:extLst>
              </a:tr>
              <a:tr h="634323">
                <a:tc>
                  <a:txBody>
                    <a:bodyPr/>
                    <a:lstStyle/>
                    <a:p>
                      <a:pPr fontAlgn="t"/>
                      <a:r>
                        <a:rPr lang="ru-RU">
                          <a:effectLst/>
                        </a:rPr>
                        <a:t>+</a:t>
                      </a:r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>
                          <a:effectLst/>
                        </a:rPr>
                        <a:t>одно или больше</a:t>
                      </a:r>
                    </a:p>
                  </a:txBody>
                  <a:tcPr marL="95250" marR="95250" marT="95250" marB="95250"/>
                </a:tc>
                <a:extLst>
                  <a:ext uri="{0D108BD9-81ED-4DB2-BD59-A6C34878D82A}">
                    <a16:rowId xmlns:a16="http://schemas.microsoft.com/office/drawing/2014/main" val="3839680437"/>
                  </a:ext>
                </a:extLst>
              </a:tr>
              <a:tr h="634323">
                <a:tc>
                  <a:txBody>
                    <a:bodyPr/>
                    <a:lstStyle/>
                    <a:p>
                      <a:pPr fontAlgn="t"/>
                      <a:r>
                        <a:rPr lang="ru-RU">
                          <a:effectLst/>
                        </a:rPr>
                        <a:t>*</a:t>
                      </a:r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>
                          <a:effectLst/>
                        </a:rPr>
                        <a:t>0 или больше</a:t>
                      </a:r>
                    </a:p>
                  </a:txBody>
                  <a:tcPr marL="95250" marR="95250" marT="95250" marB="95250"/>
                </a:tc>
                <a:extLst>
                  <a:ext uri="{0D108BD9-81ED-4DB2-BD59-A6C34878D82A}">
                    <a16:rowId xmlns:a16="http://schemas.microsoft.com/office/drawing/2014/main" val="2124357167"/>
                  </a:ext>
                </a:extLst>
              </a:tr>
              <a:tr h="634323">
                <a:tc>
                  <a:txBody>
                    <a:bodyPr/>
                    <a:lstStyle/>
                    <a:p>
                      <a:pPr fontAlgn="t"/>
                      <a:r>
                        <a:rPr lang="ru-RU">
                          <a:effectLst/>
                        </a:rPr>
                        <a:t>?</a:t>
                      </a:r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dirty="0">
                          <a:effectLst/>
                        </a:rPr>
                        <a:t>0 или 1</a:t>
                      </a:r>
                    </a:p>
                  </a:txBody>
                  <a:tcPr marL="95250" marR="95250" marT="95250" marB="95250"/>
                </a:tc>
                <a:extLst>
                  <a:ext uri="{0D108BD9-81ED-4DB2-BD59-A6C34878D82A}">
                    <a16:rowId xmlns:a16="http://schemas.microsoft.com/office/drawing/2014/main" val="12905573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0270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Объект 11"/>
          <p:cNvGraphicFramePr>
            <a:graphicFrameLocks noChangeAspect="1"/>
          </p:cNvGraphicFramePr>
          <p:nvPr/>
        </p:nvGraphicFramePr>
        <p:xfrm>
          <a:off x="10289848" y="216259"/>
          <a:ext cx="1282735" cy="446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2" imgW="2566457" imgH="894201" progId="CorelDraw.Graphic.22">
                  <p:embed/>
                </p:oleObj>
              </mc:Choice>
              <mc:Fallback>
                <p:oleObj name="CorelDRAW" r:id="rId2" imgW="2566457" imgH="894201" progId="CorelDraw.Graphic.22">
                  <p:embed/>
                  <p:pic>
                    <p:nvPicPr>
                      <p:cNvPr id="12" name="Объект 1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289848" y="216259"/>
                        <a:ext cx="1282735" cy="4466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986118" y="756621"/>
            <a:ext cx="10586465" cy="21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5" y="228173"/>
            <a:ext cx="917722" cy="434968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A7D2AF07-388A-4E87-ACCD-0FA2983208A7}"/>
              </a:ext>
            </a:extLst>
          </p:cNvPr>
          <p:cNvSpPr/>
          <p:nvPr/>
        </p:nvSpPr>
        <p:spPr>
          <a:xfrm>
            <a:off x="4467541" y="139656"/>
            <a:ext cx="360201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/>
              <a:t>Тестирование данных</a:t>
            </a:r>
            <a:endParaRPr lang="ru-RU" sz="4000" dirty="0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0B82A2A3-21E1-437B-A920-87FA21CB6364}"/>
              </a:ext>
            </a:extLst>
          </p:cNvPr>
          <p:cNvSpPr/>
          <p:nvPr/>
        </p:nvSpPr>
        <p:spPr>
          <a:xfrm>
            <a:off x="636606" y="2295504"/>
            <a:ext cx="1091878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0" i="0" dirty="0">
                <a:solidFill>
                  <a:srgbClr val="313131"/>
                </a:solidFill>
                <a:effectLst/>
                <a:latin typeface="Open Sans"/>
              </a:rPr>
              <a:t>Практическая реализация тестирования такой цепочки тестирования может быть выполнена с использованием инструмента </a:t>
            </a:r>
            <a:r>
              <a:rPr lang="ru-RU" b="1" i="0" dirty="0" err="1">
                <a:solidFill>
                  <a:srgbClr val="313131"/>
                </a:solidFill>
                <a:effectLst/>
                <a:latin typeface="Open Sans"/>
              </a:rPr>
              <a:t>Apache</a:t>
            </a:r>
            <a:r>
              <a:rPr lang="ru-RU" b="1" i="0" dirty="0">
                <a:solidFill>
                  <a:srgbClr val="313131"/>
                </a:solidFill>
                <a:effectLst/>
                <a:latin typeface="Open Sans"/>
              </a:rPr>
              <a:t> </a:t>
            </a:r>
            <a:r>
              <a:rPr lang="ru-RU" b="1" i="0" dirty="0" err="1">
                <a:solidFill>
                  <a:srgbClr val="313131"/>
                </a:solidFill>
                <a:effectLst/>
                <a:latin typeface="Open Sans"/>
              </a:rPr>
              <a:t>Airflow</a:t>
            </a:r>
            <a:r>
              <a:rPr lang="ru-RU" b="0" i="0" dirty="0">
                <a:solidFill>
                  <a:srgbClr val="313131"/>
                </a:solidFill>
                <a:effectLst/>
                <a:latin typeface="Open Sans"/>
              </a:rPr>
              <a:t>, в котором операции тестирования можно добавлять в общий конвейер проекта, описываемый с помощью графа операций </a:t>
            </a:r>
            <a:r>
              <a:rPr lang="ru-RU" b="1" i="0" dirty="0">
                <a:solidFill>
                  <a:srgbClr val="313131"/>
                </a:solidFill>
                <a:effectLst/>
                <a:latin typeface="Open Sans"/>
              </a:rPr>
              <a:t>DAG</a:t>
            </a:r>
            <a:r>
              <a:rPr lang="ru-RU" b="0" i="0" dirty="0">
                <a:solidFill>
                  <a:srgbClr val="313131"/>
                </a:solidFill>
                <a:effectLst/>
                <a:latin typeface="Open Sans"/>
              </a:rPr>
              <a:t>.</a:t>
            </a:r>
            <a:endParaRPr lang="ru-RU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0DD13034-6160-4536-9C44-B602D8B70546}"/>
              </a:ext>
            </a:extLst>
          </p:cNvPr>
          <p:cNvSpPr/>
          <p:nvPr/>
        </p:nvSpPr>
        <p:spPr>
          <a:xfrm>
            <a:off x="653795" y="3639166"/>
            <a:ext cx="1091878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0" i="0" dirty="0" err="1">
                <a:solidFill>
                  <a:srgbClr val="313131"/>
                </a:solidFill>
                <a:effectLst/>
                <a:latin typeface="Open Sans"/>
              </a:rPr>
              <a:t>Airflow</a:t>
            </a:r>
            <a:r>
              <a:rPr lang="ru-RU" b="0" i="0" dirty="0">
                <a:solidFill>
                  <a:srgbClr val="313131"/>
                </a:solidFill>
                <a:effectLst/>
                <a:latin typeface="Open Sans"/>
              </a:rPr>
              <a:t> поддерживает операторы для выполнения таких задач, например, оператор </a:t>
            </a:r>
            <a:r>
              <a:rPr lang="ru-RU" b="1" i="0" dirty="0">
                <a:solidFill>
                  <a:srgbClr val="313131"/>
                </a:solidFill>
                <a:effectLst/>
                <a:latin typeface="Open Sans"/>
              </a:rPr>
              <a:t>airflow.contrib.operators.bigquery_check_operator.BigQueryCheckOperator</a:t>
            </a:r>
            <a:r>
              <a:rPr lang="ru-RU" b="0" i="0" dirty="0">
                <a:solidFill>
                  <a:srgbClr val="313131"/>
                </a:solidFill>
                <a:effectLst/>
                <a:latin typeface="Open Sans"/>
              </a:rPr>
              <a:t>, который проверяет данные с использованием SQL запроса к базе данных или другому источнику информации (например, JSON).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637043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Объект 11"/>
          <p:cNvGraphicFramePr>
            <a:graphicFrameLocks noChangeAspect="1"/>
          </p:cNvGraphicFramePr>
          <p:nvPr/>
        </p:nvGraphicFramePr>
        <p:xfrm>
          <a:off x="10289848" y="216259"/>
          <a:ext cx="1282735" cy="446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2" imgW="2566457" imgH="894201" progId="CorelDraw.Graphic.22">
                  <p:embed/>
                </p:oleObj>
              </mc:Choice>
              <mc:Fallback>
                <p:oleObj name="CorelDRAW" r:id="rId2" imgW="2566457" imgH="894201" progId="CorelDraw.Graphic.22">
                  <p:embed/>
                  <p:pic>
                    <p:nvPicPr>
                      <p:cNvPr id="12" name="Объект 1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289848" y="216259"/>
                        <a:ext cx="1282735" cy="4466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986118" y="756621"/>
            <a:ext cx="10586465" cy="21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5" y="228173"/>
            <a:ext cx="917722" cy="434968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C2C79D03-A905-41A4-8230-C1291B9ACA07}"/>
              </a:ext>
            </a:extLst>
          </p:cNvPr>
          <p:cNvSpPr/>
          <p:nvPr/>
        </p:nvSpPr>
        <p:spPr>
          <a:xfrm>
            <a:off x="4467541" y="139656"/>
            <a:ext cx="360201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/>
              <a:t>Тестирование данных</a:t>
            </a:r>
            <a:endParaRPr lang="ru-RU" sz="4000" dirty="0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DF52C95C-4E85-4498-81C9-DE7B054E3109}"/>
              </a:ext>
            </a:extLst>
          </p:cNvPr>
          <p:cNvSpPr/>
          <p:nvPr/>
        </p:nvSpPr>
        <p:spPr>
          <a:xfrm>
            <a:off x="653795" y="871701"/>
            <a:ext cx="10918788" cy="10002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ru-RU" b="1" dirty="0">
                <a:solidFill>
                  <a:srgbClr val="582AE5"/>
                </a:solidFill>
                <a:effectLst/>
                <a:latin typeface="Open Sans"/>
              </a:rPr>
              <a:t>Например, мы хотим проверить JSON на отсутствие в </a:t>
            </a:r>
            <a:r>
              <a:rPr lang="ru-RU" b="1" dirty="0" err="1">
                <a:solidFill>
                  <a:srgbClr val="582AE5"/>
                </a:solidFill>
                <a:effectLst/>
                <a:latin typeface="Open Sans"/>
              </a:rPr>
              <a:t>event_id</a:t>
            </a:r>
            <a:r>
              <a:rPr lang="ru-RU" b="1" dirty="0">
                <a:solidFill>
                  <a:srgbClr val="582AE5"/>
                </a:solidFill>
                <a:effectLst/>
                <a:latin typeface="Open Sans"/>
              </a:rPr>
              <a:t> пропущенных или </a:t>
            </a:r>
            <a:r>
              <a:rPr lang="ru-RU" b="1" dirty="0" err="1">
                <a:solidFill>
                  <a:srgbClr val="582AE5"/>
                </a:solidFill>
                <a:effectLst/>
                <a:latin typeface="Open Sans"/>
              </a:rPr>
              <a:t>null</a:t>
            </a:r>
            <a:r>
              <a:rPr lang="ru-RU" b="1" dirty="0">
                <a:solidFill>
                  <a:srgbClr val="582AE5"/>
                </a:solidFill>
                <a:effectLst/>
                <a:latin typeface="Open Sans"/>
              </a:rPr>
              <a:t> значений</a:t>
            </a:r>
          </a:p>
          <a:p>
            <a:pPr>
              <a:spcBef>
                <a:spcPts val="600"/>
              </a:spcBef>
            </a:pPr>
            <a:r>
              <a:rPr lang="ru-RU" b="0" i="0" dirty="0">
                <a:solidFill>
                  <a:srgbClr val="313131"/>
                </a:solidFill>
                <a:effectLst/>
                <a:latin typeface="Open Sans"/>
              </a:rPr>
              <a:t>JSON имеет следующую структуру:</a:t>
            </a:r>
          </a:p>
        </p:txBody>
      </p:sp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7ACD246B-5482-4378-AA94-E92E278812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814273"/>
              </p:ext>
            </p:extLst>
          </p:nvPr>
        </p:nvGraphicFramePr>
        <p:xfrm>
          <a:off x="653795" y="1965455"/>
          <a:ext cx="6363693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3693">
                  <a:extLst>
                    <a:ext uri="{9D8B030D-6E8A-4147-A177-3AD203B41FA5}">
                      <a16:colId xmlns:a16="http://schemas.microsoft.com/office/drawing/2014/main" val="32321769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{"timestamp":1500233640,"user_id":1234,"event_id":"view",...} {"timestamp":1500233641,"user_id":4321,"event_id":"post",...}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6525161"/>
                  </a:ext>
                </a:extLst>
              </a:tr>
            </a:tbl>
          </a:graphicData>
        </a:graphic>
      </p:graphicFrame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DC619840-7D99-46DF-A95D-F4958D73434C}"/>
              </a:ext>
            </a:extLst>
          </p:cNvPr>
          <p:cNvSpPr/>
          <p:nvPr/>
        </p:nvSpPr>
        <p:spPr>
          <a:xfrm>
            <a:off x="653795" y="2603880"/>
            <a:ext cx="1078494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0" i="0" dirty="0">
                <a:solidFill>
                  <a:srgbClr val="313131"/>
                </a:solidFill>
                <a:effectLst/>
                <a:latin typeface="Open Sans"/>
              </a:rPr>
              <a:t>Вы можете добавить в файл с описанием графа операций </a:t>
            </a:r>
            <a:r>
              <a:rPr lang="ru-RU" b="0" i="0" dirty="0" err="1">
                <a:solidFill>
                  <a:srgbClr val="313131"/>
                </a:solidFill>
                <a:effectLst/>
                <a:latin typeface="Open Sans"/>
              </a:rPr>
              <a:t>Airflow</a:t>
            </a:r>
            <a:r>
              <a:rPr lang="ru-RU" b="0" i="0" dirty="0">
                <a:solidFill>
                  <a:srgbClr val="313131"/>
                </a:solidFill>
                <a:effectLst/>
                <a:latin typeface="Open Sans"/>
              </a:rPr>
              <a:t> DAG оператор, осуществляющий такую проверку следующим образом:</a:t>
            </a:r>
            <a:endParaRPr lang="ru-RU" dirty="0"/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0493B847-E0F2-480A-A693-21477FB173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3346458"/>
              </p:ext>
            </p:extLst>
          </p:nvPr>
        </p:nvGraphicFramePr>
        <p:xfrm>
          <a:off x="653795" y="3200400"/>
          <a:ext cx="8266921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66921">
                  <a:extLst>
                    <a:ext uri="{9D8B030D-6E8A-4147-A177-3AD203B41FA5}">
                      <a16:colId xmlns:a16="http://schemas.microsoft.com/office/drawing/2014/main" val="2056667829"/>
                    </a:ext>
                  </a:extLst>
                </a:gridCol>
              </a:tblGrid>
              <a:tr h="3459868">
                <a:tc>
                  <a:txBody>
                    <a:bodyPr/>
                    <a:lstStyle/>
                    <a:p>
                      <a:r>
                        <a:rPr lang="ru-RU" dirty="0"/>
                        <a:t># Проверяем, что результат равен 0. </a:t>
                      </a:r>
                    </a:p>
                    <a:p>
                      <a:r>
                        <a:rPr lang="en-US" dirty="0"/>
                        <a:t>expected = 0 </a:t>
                      </a:r>
                      <a:endParaRPr lang="ru-RU" dirty="0"/>
                    </a:p>
                    <a:p>
                      <a:r>
                        <a:rPr lang="en-US" dirty="0" err="1"/>
                        <a:t>sql</a:t>
                      </a:r>
                      <a:r>
                        <a:rPr lang="en-US" dirty="0"/>
                        <a:t> = """ </a:t>
                      </a:r>
                      <a:endParaRPr lang="ru-RU" dirty="0"/>
                    </a:p>
                    <a:p>
                      <a:r>
                        <a:rPr lang="en-US" dirty="0"/>
                        <a:t>SELECT COUNT(*) AS </a:t>
                      </a:r>
                      <a:r>
                        <a:rPr lang="en-US" dirty="0" err="1"/>
                        <a:t>event_id_null_count</a:t>
                      </a:r>
                      <a:r>
                        <a:rPr lang="en-US" dirty="0"/>
                        <a:t> </a:t>
                      </a:r>
                      <a:endParaRPr lang="ru-RU" dirty="0"/>
                    </a:p>
                    <a:p>
                      <a:r>
                        <a:rPr lang="en-US" dirty="0"/>
                        <a:t>FROM </a:t>
                      </a:r>
                      <a:r>
                        <a:rPr lang="en-US" dirty="0" err="1"/>
                        <a:t>event_log.event_log</a:t>
                      </a:r>
                      <a:r>
                        <a:rPr lang="en-US" dirty="0"/>
                        <a:t>_{{ id }} </a:t>
                      </a:r>
                      <a:endParaRPr lang="ru-RU" dirty="0"/>
                    </a:p>
                    <a:p>
                      <a:r>
                        <a:rPr lang="en-US" dirty="0"/>
                        <a:t>WHERE JSON_EXTRACT(</a:t>
                      </a:r>
                      <a:r>
                        <a:rPr lang="en-US" dirty="0" err="1"/>
                        <a:t>event_id</a:t>
                      </a:r>
                      <a:r>
                        <a:rPr lang="en-US" dirty="0"/>
                        <a:t>) IS NULL </a:t>
                      </a:r>
                      <a:endParaRPr lang="ru-RU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""" </a:t>
                      </a:r>
                      <a:endParaRPr lang="ru-RU" dirty="0"/>
                    </a:p>
                    <a:p>
                      <a:r>
                        <a:rPr lang="en-US" dirty="0"/>
                        <a:t>checker = </a:t>
                      </a:r>
                      <a:r>
                        <a:rPr lang="en-US" dirty="0" err="1"/>
                        <a:t>BigQueryValueCheckOperator</a:t>
                      </a:r>
                      <a:r>
                        <a:rPr lang="en-US" dirty="0"/>
                        <a:t>( </a:t>
                      </a:r>
                      <a:endParaRPr lang="ru-RU" dirty="0"/>
                    </a:p>
                    <a:p>
                      <a:r>
                        <a:rPr lang="en-US" dirty="0" err="1"/>
                        <a:t>dag</a:t>
                      </a:r>
                      <a:r>
                        <a:rPr lang="en-US" dirty="0"/>
                        <a:t>=</a:t>
                      </a:r>
                      <a:r>
                        <a:rPr lang="en-US" dirty="0" err="1"/>
                        <a:t>dag</a:t>
                      </a:r>
                      <a:r>
                        <a:rPr lang="en-US" dirty="0"/>
                        <a:t>, </a:t>
                      </a:r>
                      <a:endParaRPr lang="ru-RU" dirty="0"/>
                    </a:p>
                    <a:p>
                      <a:r>
                        <a:rPr lang="en-US" dirty="0" err="1"/>
                        <a:t>task_id</a:t>
                      </a:r>
                      <a:r>
                        <a:rPr lang="en-US" dirty="0"/>
                        <a:t>='</a:t>
                      </a:r>
                      <a:r>
                        <a:rPr lang="en-US" dirty="0" err="1"/>
                        <a:t>bq_checker</a:t>
                      </a:r>
                      <a:r>
                        <a:rPr lang="en-US" dirty="0"/>
                        <a:t>’,</a:t>
                      </a:r>
                      <a:endParaRPr lang="ru-RU" dirty="0"/>
                    </a:p>
                    <a:p>
                      <a:r>
                        <a:rPr lang="en-US" dirty="0"/>
                        <a:t> </a:t>
                      </a:r>
                      <a:r>
                        <a:rPr lang="en-US" dirty="0" err="1"/>
                        <a:t>bigquery_conn_id</a:t>
                      </a:r>
                      <a:r>
                        <a:rPr lang="en-US" dirty="0"/>
                        <a:t>='</a:t>
                      </a:r>
                      <a:r>
                        <a:rPr lang="en-US" dirty="0" err="1"/>
                        <a:t>bq_connection_id</a:t>
                      </a:r>
                      <a:r>
                        <a:rPr lang="en-US" dirty="0"/>
                        <a:t>’, </a:t>
                      </a:r>
                      <a:endParaRPr lang="ru-RU" dirty="0"/>
                    </a:p>
                    <a:p>
                      <a:r>
                        <a:rPr lang="en-US" dirty="0" err="1"/>
                        <a:t>sql</a:t>
                      </a:r>
                      <a:r>
                        <a:rPr lang="en-US" dirty="0"/>
                        <a:t>=</a:t>
                      </a:r>
                      <a:r>
                        <a:rPr lang="en-US" dirty="0" err="1"/>
                        <a:t>sql</a:t>
                      </a:r>
                      <a:r>
                        <a:rPr lang="en-US" dirty="0"/>
                        <a:t>, </a:t>
                      </a:r>
                      <a:endParaRPr lang="ru-RU" dirty="0"/>
                    </a:p>
                    <a:p>
                      <a:r>
                        <a:rPr lang="en-US" dirty="0" err="1"/>
                        <a:t>pass_value</a:t>
                      </a:r>
                      <a:r>
                        <a:rPr lang="en-US" dirty="0"/>
                        <a:t>=expected)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22869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15790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Объект 11"/>
          <p:cNvGraphicFramePr>
            <a:graphicFrameLocks noChangeAspect="1"/>
          </p:cNvGraphicFramePr>
          <p:nvPr/>
        </p:nvGraphicFramePr>
        <p:xfrm>
          <a:off x="10289848" y="216259"/>
          <a:ext cx="1282735" cy="446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2" imgW="2566457" imgH="894201" progId="CorelDraw.Graphic.22">
                  <p:embed/>
                </p:oleObj>
              </mc:Choice>
              <mc:Fallback>
                <p:oleObj name="CorelDRAW" r:id="rId2" imgW="2566457" imgH="894201" progId="CorelDraw.Graphic.22">
                  <p:embed/>
                  <p:pic>
                    <p:nvPicPr>
                      <p:cNvPr id="12" name="Объект 1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289848" y="216259"/>
                        <a:ext cx="1282735" cy="4466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986118" y="756621"/>
            <a:ext cx="10586465" cy="21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5" y="228173"/>
            <a:ext cx="917722" cy="434968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BA7DCCDA-EF9D-4225-808E-BDF37EBA1571}"/>
              </a:ext>
            </a:extLst>
          </p:cNvPr>
          <p:cNvSpPr/>
          <p:nvPr/>
        </p:nvSpPr>
        <p:spPr>
          <a:xfrm>
            <a:off x="5116693" y="61725"/>
            <a:ext cx="195861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i="0" dirty="0">
                <a:solidFill>
                  <a:srgbClr val="181818"/>
                </a:solidFill>
                <a:effectLst/>
                <a:latin typeface="Mont"/>
              </a:rPr>
              <a:t> </a:t>
            </a:r>
            <a:r>
              <a:rPr lang="ru-RU" sz="3200" b="1" i="0" dirty="0">
                <a:solidFill>
                  <a:srgbClr val="181818"/>
                </a:solidFill>
                <a:effectLst/>
                <a:cs typeface="Times New Roman" panose="02020603050405020304" pitchFamily="18" charset="0"/>
              </a:rPr>
              <a:t>Введение</a:t>
            </a:r>
            <a:endParaRPr lang="ru-RU" dirty="0">
              <a:cs typeface="Times New Roman" panose="02020603050405020304" pitchFamily="18" charset="0"/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D4DF89FE-6358-4F20-BECA-DCAFF9C862D4}"/>
              </a:ext>
            </a:extLst>
          </p:cNvPr>
          <p:cNvSpPr/>
          <p:nvPr/>
        </p:nvSpPr>
        <p:spPr>
          <a:xfrm>
            <a:off x="653795" y="1574646"/>
            <a:ext cx="10918788" cy="37087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0" i="0" dirty="0">
                <a:solidFill>
                  <a:srgbClr val="313131"/>
                </a:solidFill>
                <a:effectLst/>
                <a:latin typeface="Open Sans"/>
              </a:rPr>
              <a:t>Средства автоматизации позволяют тестировать как всю систему целиком, учитывая окружение, так и отдельные её функции и компоненты. Прежде всего проверке подвергаются параметры, связанные с бизнес–метриками из техзадания.</a:t>
            </a:r>
            <a:endParaRPr lang="en-US" b="0" i="0" dirty="0">
              <a:solidFill>
                <a:srgbClr val="313131"/>
              </a:solidFill>
              <a:effectLst/>
              <a:latin typeface="Open Sans"/>
            </a:endParaRPr>
          </a:p>
          <a:p>
            <a:endParaRPr lang="ru-RU" b="0" i="0" dirty="0">
              <a:solidFill>
                <a:srgbClr val="313131"/>
              </a:solidFill>
              <a:effectLst/>
              <a:latin typeface="Open Sans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ru-RU" b="1" i="0" dirty="0">
                <a:solidFill>
                  <a:srgbClr val="313131"/>
                </a:solidFill>
                <a:effectLst/>
                <a:latin typeface="Open Sans"/>
              </a:rPr>
              <a:t>Это могут быть:</a:t>
            </a:r>
            <a:endParaRPr lang="ru-RU" b="0" i="0" dirty="0">
              <a:solidFill>
                <a:srgbClr val="313131"/>
              </a:solidFill>
              <a:effectLst/>
              <a:latin typeface="Open Sans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313131"/>
                </a:solidFill>
                <a:effectLst/>
                <a:latin typeface="Open Sans"/>
              </a:rPr>
              <a:t>Объем оперативной памяти;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313131"/>
                </a:solidFill>
                <a:effectLst/>
                <a:latin typeface="Open Sans"/>
              </a:rPr>
              <a:t>Производительность процессора;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313131"/>
                </a:solidFill>
                <a:effectLst/>
                <a:latin typeface="Open Sans"/>
              </a:rPr>
              <a:t>Скорость выполнения операций;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313131"/>
                </a:solidFill>
                <a:effectLst/>
                <a:latin typeface="Open Sans"/>
              </a:rPr>
              <a:t>Точность работы модели;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313131"/>
                </a:solidFill>
                <a:effectLst/>
                <a:latin typeface="Open Sans"/>
              </a:rPr>
              <a:t>Поддержка необходимых протоколов взаимодействия.</a:t>
            </a:r>
          </a:p>
        </p:txBody>
      </p:sp>
    </p:spTree>
    <p:extLst>
      <p:ext uri="{BB962C8B-B14F-4D97-AF65-F5344CB8AC3E}">
        <p14:creationId xmlns:p14="http://schemas.microsoft.com/office/powerpoint/2010/main" val="39419497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Объект 11"/>
          <p:cNvGraphicFramePr>
            <a:graphicFrameLocks noChangeAspect="1"/>
          </p:cNvGraphicFramePr>
          <p:nvPr/>
        </p:nvGraphicFramePr>
        <p:xfrm>
          <a:off x="10289848" y="216259"/>
          <a:ext cx="1282735" cy="446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2" imgW="2566457" imgH="894201" progId="CorelDraw.Graphic.22">
                  <p:embed/>
                </p:oleObj>
              </mc:Choice>
              <mc:Fallback>
                <p:oleObj name="CorelDRAW" r:id="rId2" imgW="2566457" imgH="894201" progId="CorelDraw.Graphic.22">
                  <p:embed/>
                  <p:pic>
                    <p:nvPicPr>
                      <p:cNvPr id="12" name="Объект 1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289848" y="216259"/>
                        <a:ext cx="1282735" cy="4466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986118" y="756621"/>
            <a:ext cx="10586465" cy="21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5" y="228173"/>
            <a:ext cx="917722" cy="434968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BC0F134F-3F94-45A5-9C5A-8AD7F50E0149}"/>
              </a:ext>
            </a:extLst>
          </p:cNvPr>
          <p:cNvSpPr/>
          <p:nvPr/>
        </p:nvSpPr>
        <p:spPr>
          <a:xfrm>
            <a:off x="4467541" y="139656"/>
            <a:ext cx="360201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/>
              <a:t>Тестирование данных</a:t>
            </a:r>
            <a:endParaRPr lang="ru-RU" sz="4000" dirty="0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65391D58-3B90-4FE9-9C0C-C8CE89524FB0}"/>
              </a:ext>
            </a:extLst>
          </p:cNvPr>
          <p:cNvSpPr/>
          <p:nvPr/>
        </p:nvSpPr>
        <p:spPr>
          <a:xfrm>
            <a:off x="653795" y="967394"/>
            <a:ext cx="1091878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0" i="0" dirty="0">
                <a:solidFill>
                  <a:srgbClr val="313131"/>
                </a:solidFill>
                <a:effectLst/>
                <a:latin typeface="Open Sans"/>
              </a:rPr>
              <a:t>Далее этот оператор следует встроить в общий граф с использованием стандартных средств </a:t>
            </a:r>
            <a:r>
              <a:rPr lang="ru-RU" b="0" i="0" dirty="0" err="1">
                <a:solidFill>
                  <a:srgbClr val="313131"/>
                </a:solidFill>
                <a:effectLst/>
                <a:latin typeface="Open Sans"/>
              </a:rPr>
              <a:t>Airflow</a:t>
            </a:r>
            <a:r>
              <a:rPr lang="ru-RU" b="0" i="0" dirty="0">
                <a:solidFill>
                  <a:srgbClr val="313131"/>
                </a:solidFill>
                <a:effectLst/>
                <a:latin typeface="Open Sans"/>
              </a:rPr>
              <a:t>, которые вы уже изучили.</a:t>
            </a:r>
            <a:endParaRPr lang="en-US" b="0" i="0" dirty="0">
              <a:solidFill>
                <a:srgbClr val="313131"/>
              </a:solidFill>
              <a:effectLst/>
              <a:latin typeface="Open Sans"/>
            </a:endParaRPr>
          </a:p>
          <a:p>
            <a:endParaRPr lang="ru-RU" b="0" i="0" dirty="0">
              <a:solidFill>
                <a:srgbClr val="313131"/>
              </a:solidFill>
              <a:effectLst/>
              <a:latin typeface="Open Sans"/>
            </a:endParaRPr>
          </a:p>
          <a:p>
            <a:r>
              <a:rPr lang="ru-RU" b="0" i="0" dirty="0">
                <a:solidFill>
                  <a:srgbClr val="313131"/>
                </a:solidFill>
                <a:effectLst/>
                <a:latin typeface="Open Sans"/>
              </a:rPr>
              <a:t>В системе тестирования данных </a:t>
            </a:r>
            <a:r>
              <a:rPr lang="ru-RU" b="0" i="0" dirty="0" err="1">
                <a:solidFill>
                  <a:srgbClr val="313131"/>
                </a:solidFill>
                <a:effectLst/>
                <a:latin typeface="Open Sans"/>
              </a:rPr>
              <a:t>Apache</a:t>
            </a:r>
            <a:r>
              <a:rPr lang="ru-RU" b="0" i="0" dirty="0">
                <a:solidFill>
                  <a:srgbClr val="313131"/>
                </a:solidFill>
                <a:effectLst/>
                <a:latin typeface="Open Sans"/>
              </a:rPr>
              <a:t> </a:t>
            </a:r>
            <a:r>
              <a:rPr lang="ru-RU" b="0" i="0" dirty="0" err="1">
                <a:solidFill>
                  <a:srgbClr val="313131"/>
                </a:solidFill>
                <a:effectLst/>
                <a:latin typeface="Open Sans"/>
              </a:rPr>
              <a:t>Airflow</a:t>
            </a:r>
            <a:r>
              <a:rPr lang="ru-RU" b="0" i="0" dirty="0">
                <a:solidFill>
                  <a:srgbClr val="313131"/>
                </a:solidFill>
                <a:effectLst/>
                <a:latin typeface="Open Sans"/>
              </a:rPr>
              <a:t> есть возможность направлять уведомления в мессенджеры сотруднику, отвечающему за оперативную поддержку или качество данных. Чтобы включить её, необходимо создать и добавить в </a:t>
            </a:r>
            <a:r>
              <a:rPr lang="ru-RU" b="0" i="0" dirty="0" err="1">
                <a:solidFill>
                  <a:srgbClr val="313131"/>
                </a:solidFill>
                <a:effectLst/>
                <a:latin typeface="Open Sans"/>
              </a:rPr>
              <a:t>Airflow</a:t>
            </a:r>
            <a:r>
              <a:rPr lang="ru-RU" b="0" i="0" dirty="0">
                <a:solidFill>
                  <a:srgbClr val="313131"/>
                </a:solidFill>
                <a:effectLst/>
                <a:latin typeface="Open Sans"/>
              </a:rPr>
              <a:t> DAG следующий оператор:</a:t>
            </a:r>
          </a:p>
        </p:txBody>
      </p:sp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022CCC2E-D116-4DF0-B8F3-EF52C8CE46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4539740"/>
              </p:ext>
            </p:extLst>
          </p:nvPr>
        </p:nvGraphicFramePr>
        <p:xfrm>
          <a:off x="653795" y="2910893"/>
          <a:ext cx="81280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14329160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slack = </a:t>
                      </a:r>
                      <a:r>
                        <a:rPr lang="en-US" dirty="0" err="1"/>
                        <a:t>SlackAPIPostOperator</a:t>
                      </a:r>
                      <a:r>
                        <a:rPr lang="en-US" dirty="0"/>
                        <a:t>( </a:t>
                      </a:r>
                    </a:p>
                    <a:p>
                      <a:r>
                        <a:rPr lang="en-US" dirty="0" err="1"/>
                        <a:t>dag</a:t>
                      </a:r>
                      <a:r>
                        <a:rPr lang="en-US" dirty="0"/>
                        <a:t>=</a:t>
                      </a:r>
                      <a:r>
                        <a:rPr lang="en-US" dirty="0" err="1"/>
                        <a:t>dag</a:t>
                      </a:r>
                      <a:r>
                        <a:rPr lang="en-US" dirty="0"/>
                        <a:t>, </a:t>
                      </a:r>
                    </a:p>
                    <a:p>
                      <a:r>
                        <a:rPr lang="en-US" dirty="0" err="1"/>
                        <a:t>task_id</a:t>
                      </a:r>
                      <a:r>
                        <a:rPr lang="en-US" dirty="0"/>
                        <a:t>='</a:t>
                      </a:r>
                      <a:r>
                        <a:rPr lang="en-US" dirty="0" err="1"/>
                        <a:t>post_error_message_to_slack</a:t>
                      </a:r>
                      <a:r>
                        <a:rPr lang="en-US" dirty="0"/>
                        <a:t>’, </a:t>
                      </a:r>
                    </a:p>
                    <a:p>
                      <a:r>
                        <a:rPr lang="en-US" dirty="0"/>
                        <a:t>token=YOUR_SLACK_TOKEN, </a:t>
                      </a:r>
                    </a:p>
                    <a:p>
                      <a:r>
                        <a:rPr lang="en-US" dirty="0"/>
                        <a:t>channel='#data-quality’</a:t>
                      </a:r>
                    </a:p>
                    <a:p>
                      <a:r>
                        <a:rPr lang="en-US" dirty="0"/>
                        <a:t>username='airflow’, </a:t>
                      </a:r>
                    </a:p>
                    <a:p>
                      <a:r>
                        <a:rPr lang="en-US" dirty="0"/>
                        <a:t>text='</a:t>
                      </a:r>
                      <a:r>
                        <a:rPr lang="en-US" dirty="0" err="1"/>
                        <a:t>event_log</a:t>
                      </a:r>
                      <a:r>
                        <a:rPr lang="en-US" dirty="0"/>
                        <a:t> on {{ </a:t>
                      </a:r>
                      <a:r>
                        <a:rPr lang="en-US" dirty="0" err="1"/>
                        <a:t>yesterday_ds_nodash</a:t>
                      </a:r>
                      <a:r>
                        <a:rPr lang="en-US" dirty="0"/>
                        <a:t> }} has record(s) whose </a:t>
                      </a:r>
                      <a:r>
                        <a:rPr lang="en-US" dirty="0" err="1"/>
                        <a:t>event_id</a:t>
                      </a:r>
                      <a:r>
                        <a:rPr lang="en-US" dirty="0"/>
                        <a:t> is null.', </a:t>
                      </a:r>
                      <a:r>
                        <a:rPr lang="en-US" dirty="0" err="1"/>
                        <a:t>trigger_rule</a:t>
                      </a:r>
                      <a:r>
                        <a:rPr lang="en-US" dirty="0"/>
                        <a:t>=</a:t>
                      </a:r>
                      <a:r>
                        <a:rPr lang="en-US" dirty="0" err="1"/>
                        <a:t>TriggerRule.ALL_FAILED</a:t>
                      </a:r>
                      <a:r>
                        <a:rPr lang="en-US" dirty="0"/>
                        <a:t>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20983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37406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Объект 11"/>
          <p:cNvGraphicFramePr>
            <a:graphicFrameLocks noChangeAspect="1"/>
          </p:cNvGraphicFramePr>
          <p:nvPr/>
        </p:nvGraphicFramePr>
        <p:xfrm>
          <a:off x="10289848" y="216259"/>
          <a:ext cx="1282735" cy="446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2" imgW="2566457" imgH="894201" progId="CorelDraw.Graphic.22">
                  <p:embed/>
                </p:oleObj>
              </mc:Choice>
              <mc:Fallback>
                <p:oleObj name="CorelDRAW" r:id="rId2" imgW="2566457" imgH="894201" progId="CorelDraw.Graphic.22">
                  <p:embed/>
                  <p:pic>
                    <p:nvPicPr>
                      <p:cNvPr id="12" name="Объект 1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289848" y="216259"/>
                        <a:ext cx="1282735" cy="4466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986118" y="756621"/>
            <a:ext cx="10586465" cy="21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5" y="228173"/>
            <a:ext cx="917722" cy="434968"/>
          </a:xfrm>
          <a:prstGeom prst="rect">
            <a:avLst/>
          </a:prstGeom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8B48CB2F-51B6-429F-9AA1-1527EE410AFA}"/>
              </a:ext>
            </a:extLst>
          </p:cNvPr>
          <p:cNvSpPr/>
          <p:nvPr/>
        </p:nvSpPr>
        <p:spPr>
          <a:xfrm>
            <a:off x="636109" y="1229578"/>
            <a:ext cx="19931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rgbClr val="582AE5"/>
                </a:solidFill>
                <a:effectLst/>
                <a:latin typeface="Open Sans"/>
              </a:rPr>
              <a:t>Unittest</a:t>
            </a:r>
            <a:r>
              <a:rPr lang="en-US" b="1" dirty="0">
                <a:solidFill>
                  <a:srgbClr val="582AE5"/>
                </a:solidFill>
                <a:effectLst/>
                <a:latin typeface="Open Sans"/>
              </a:rPr>
              <a:t> </a:t>
            </a:r>
            <a:r>
              <a:rPr lang="ru-RU" b="1" dirty="0">
                <a:solidFill>
                  <a:srgbClr val="582AE5"/>
                </a:solidFill>
                <a:effectLst/>
                <a:latin typeface="Open Sans"/>
              </a:rPr>
              <a:t>и </a:t>
            </a:r>
            <a:r>
              <a:rPr lang="en-US" b="1" dirty="0" err="1">
                <a:solidFill>
                  <a:srgbClr val="582AE5"/>
                </a:solidFill>
                <a:effectLst/>
                <a:latin typeface="Open Sans"/>
              </a:rPr>
              <a:t>Pytest</a:t>
            </a:r>
            <a:endParaRPr lang="en-US" b="1" dirty="0">
              <a:solidFill>
                <a:srgbClr val="646464"/>
              </a:solidFill>
              <a:effectLst/>
              <a:latin typeface="Open Sans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4A8C7C6-0FC3-48BF-9938-80F563BB51B4}"/>
              </a:ext>
            </a:extLst>
          </p:cNvPr>
          <p:cNvSpPr/>
          <p:nvPr/>
        </p:nvSpPr>
        <p:spPr>
          <a:xfrm>
            <a:off x="636109" y="1758390"/>
            <a:ext cx="1091878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0" i="0" dirty="0">
                <a:solidFill>
                  <a:srgbClr val="313131"/>
                </a:solidFill>
                <a:effectLst/>
                <a:latin typeface="Open Sans"/>
              </a:rPr>
              <a:t>Самые популярные </a:t>
            </a:r>
            <a:r>
              <a:rPr lang="ru-RU" b="0" i="0" dirty="0" err="1">
                <a:solidFill>
                  <a:srgbClr val="313131"/>
                </a:solidFill>
                <a:effectLst/>
                <a:latin typeface="Open Sans"/>
              </a:rPr>
              <a:t>Python</a:t>
            </a:r>
            <a:r>
              <a:rPr lang="ru-RU" b="0" i="0" dirty="0">
                <a:solidFill>
                  <a:srgbClr val="313131"/>
                </a:solidFill>
                <a:effectLst/>
                <a:latin typeface="Open Sans"/>
              </a:rPr>
              <a:t>–библиотеки для создания функциональных тестов сегодня — это </a:t>
            </a:r>
            <a:r>
              <a:rPr lang="ru-RU" b="1" i="0" dirty="0" err="1">
                <a:solidFill>
                  <a:srgbClr val="313131"/>
                </a:solidFill>
                <a:effectLst/>
                <a:latin typeface="Open Sans"/>
              </a:rPr>
              <a:t>Unittest</a:t>
            </a:r>
            <a:r>
              <a:rPr lang="ru-RU" b="0" i="0" dirty="0">
                <a:solidFill>
                  <a:srgbClr val="313131"/>
                </a:solidFill>
                <a:effectLst/>
                <a:latin typeface="Open Sans"/>
              </a:rPr>
              <a:t> и </a:t>
            </a:r>
            <a:r>
              <a:rPr lang="ru-RU" b="1" i="0" dirty="0" err="1">
                <a:solidFill>
                  <a:srgbClr val="313131"/>
                </a:solidFill>
                <a:effectLst/>
                <a:latin typeface="Open Sans"/>
              </a:rPr>
              <a:t>Pytest</a:t>
            </a:r>
            <a:r>
              <a:rPr lang="ru-RU" b="0" i="0" dirty="0">
                <a:solidFill>
                  <a:srgbClr val="313131"/>
                </a:solidFill>
                <a:effectLst/>
                <a:latin typeface="Open Sans"/>
              </a:rPr>
              <a:t>. Большинство задач тестирования в проектах разработки программного обеспечения вполне успешно решается с использованием этих библиотек. В этом юните мы их рассмотрим подробнее.</a:t>
            </a:r>
            <a:endParaRPr lang="ru-RU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24B16AA2-B397-477D-801B-831E61E34A54}"/>
              </a:ext>
            </a:extLst>
          </p:cNvPr>
          <p:cNvSpPr/>
          <p:nvPr/>
        </p:nvSpPr>
        <p:spPr>
          <a:xfrm>
            <a:off x="653795" y="3899281"/>
            <a:ext cx="10509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rgbClr val="582AE5"/>
                </a:solidFill>
                <a:effectLst/>
                <a:latin typeface="Open Sans"/>
              </a:rPr>
              <a:t>Unittest</a:t>
            </a:r>
            <a:endParaRPr lang="en-US" b="1" dirty="0">
              <a:solidFill>
                <a:srgbClr val="313131"/>
              </a:solidFill>
              <a:effectLst/>
              <a:latin typeface="Open Sans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575DFFA0-00F3-48F2-8668-546E9D0B0284}"/>
              </a:ext>
            </a:extLst>
          </p:cNvPr>
          <p:cNvSpPr/>
          <p:nvPr/>
        </p:nvSpPr>
        <p:spPr>
          <a:xfrm>
            <a:off x="653795" y="4401705"/>
            <a:ext cx="1091878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0" i="0" dirty="0">
                <a:solidFill>
                  <a:srgbClr val="313131"/>
                </a:solidFill>
                <a:effectLst/>
                <a:latin typeface="Open Sans"/>
              </a:rPr>
              <a:t>Создание </a:t>
            </a:r>
            <a:r>
              <a:rPr lang="ru-RU" b="0" i="0" dirty="0" err="1">
                <a:solidFill>
                  <a:srgbClr val="313131"/>
                </a:solidFill>
                <a:effectLst/>
                <a:latin typeface="Open Sans"/>
              </a:rPr>
              <a:t>Unittest</a:t>
            </a:r>
            <a:r>
              <a:rPr lang="ru-RU" b="0" i="0" dirty="0">
                <a:solidFill>
                  <a:srgbClr val="313131"/>
                </a:solidFill>
                <a:effectLst/>
                <a:latin typeface="Open Sans"/>
              </a:rPr>
              <a:t> было вдохновлено другим популярным инструментом — </a:t>
            </a:r>
            <a:r>
              <a:rPr lang="ru-RU" b="1" i="0" dirty="0" err="1">
                <a:solidFill>
                  <a:srgbClr val="313131"/>
                </a:solidFill>
                <a:effectLst/>
                <a:latin typeface="Open Sans"/>
              </a:rPr>
              <a:t>JUnit</a:t>
            </a:r>
            <a:r>
              <a:rPr lang="ru-RU" b="0" i="0" dirty="0">
                <a:solidFill>
                  <a:srgbClr val="313131"/>
                </a:solidFill>
                <a:effectLst/>
                <a:latin typeface="Open Sans"/>
              </a:rPr>
              <a:t>, библиотекой для тестирования программного обеспечения на языке </a:t>
            </a:r>
            <a:r>
              <a:rPr lang="ru-RU" b="0" i="0" dirty="0" err="1">
                <a:solidFill>
                  <a:srgbClr val="313131"/>
                </a:solidFill>
                <a:effectLst/>
                <a:latin typeface="Open Sans"/>
              </a:rPr>
              <a:t>Java</a:t>
            </a:r>
            <a:r>
              <a:rPr lang="ru-RU" b="0" i="0" dirty="0">
                <a:solidFill>
                  <a:srgbClr val="313131"/>
                </a:solidFill>
                <a:effectLst/>
                <a:latin typeface="Open Sans"/>
              </a:rPr>
              <a:t>. Ранее эта библиотека называлась </a:t>
            </a:r>
            <a:r>
              <a:rPr lang="ru-RU" b="1" i="0" dirty="0" err="1">
                <a:solidFill>
                  <a:srgbClr val="313131"/>
                </a:solidFill>
                <a:effectLst/>
                <a:latin typeface="Open Sans"/>
              </a:rPr>
              <a:t>Pyunit</a:t>
            </a:r>
            <a:r>
              <a:rPr lang="ru-RU" b="0" i="0" dirty="0">
                <a:solidFill>
                  <a:srgbClr val="313131"/>
                </a:solidFill>
                <a:effectLst/>
                <a:latin typeface="Open Sans"/>
              </a:rPr>
              <a:t>. Версия для Python2 называется Unittest2.</a:t>
            </a:r>
            <a:endParaRPr lang="ru-RU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BB0128D0-B36A-D001-057A-6BA749778BE0}"/>
              </a:ext>
            </a:extLst>
          </p:cNvPr>
          <p:cNvSpPr/>
          <p:nvPr/>
        </p:nvSpPr>
        <p:spPr>
          <a:xfrm>
            <a:off x="1971727" y="182460"/>
            <a:ext cx="62316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i="0" dirty="0">
                <a:solidFill>
                  <a:srgbClr val="181818"/>
                </a:solidFill>
                <a:effectLst/>
                <a:latin typeface="Mont"/>
              </a:rPr>
              <a:t>Модульное и функциональное тестирование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126632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Объект 11"/>
          <p:cNvGraphicFramePr>
            <a:graphicFrameLocks noChangeAspect="1"/>
          </p:cNvGraphicFramePr>
          <p:nvPr/>
        </p:nvGraphicFramePr>
        <p:xfrm>
          <a:off x="10289848" y="216259"/>
          <a:ext cx="1282735" cy="446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2" imgW="2566457" imgH="894201" progId="CorelDraw.Graphic.22">
                  <p:embed/>
                </p:oleObj>
              </mc:Choice>
              <mc:Fallback>
                <p:oleObj name="CorelDRAW" r:id="rId2" imgW="2566457" imgH="894201" progId="CorelDraw.Graphic.22">
                  <p:embed/>
                  <p:pic>
                    <p:nvPicPr>
                      <p:cNvPr id="12" name="Объект 1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289848" y="216259"/>
                        <a:ext cx="1282735" cy="4466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986118" y="756621"/>
            <a:ext cx="10586465" cy="21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5" y="228173"/>
            <a:ext cx="917722" cy="434968"/>
          </a:xfrm>
          <a:prstGeom prst="rect">
            <a:avLst/>
          </a:prstGeom>
        </p:spPr>
      </p:pic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BC6FCCAF-B4EC-42C5-B628-C30028E4C68D}"/>
              </a:ext>
            </a:extLst>
          </p:cNvPr>
          <p:cNvSpPr/>
          <p:nvPr/>
        </p:nvSpPr>
        <p:spPr>
          <a:xfrm>
            <a:off x="636606" y="2244060"/>
            <a:ext cx="10918788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ru-RU" b="1" dirty="0" err="1">
                <a:solidFill>
                  <a:srgbClr val="582AE5"/>
                </a:solidFill>
                <a:effectLst/>
                <a:latin typeface="Open Sans"/>
              </a:rPr>
              <a:t>Unittest</a:t>
            </a:r>
            <a:r>
              <a:rPr lang="ru-RU" b="1" dirty="0">
                <a:solidFill>
                  <a:srgbClr val="582AE5"/>
                </a:solidFill>
                <a:effectLst/>
                <a:latin typeface="Open Sans"/>
              </a:rPr>
              <a:t> поддерживает важные функции:</a:t>
            </a:r>
            <a:endParaRPr lang="ru-RU" b="1" dirty="0">
              <a:solidFill>
                <a:srgbClr val="313131"/>
              </a:solidFill>
              <a:effectLst/>
              <a:latin typeface="Open Sans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313131"/>
                </a:solidFill>
                <a:effectLst/>
                <a:latin typeface="inherit"/>
              </a:rPr>
              <a:t>автоматизация тестирования;</a:t>
            </a:r>
            <a:endParaRPr lang="ru-RU" b="0" i="0" dirty="0">
              <a:solidFill>
                <a:srgbClr val="313131"/>
              </a:solidFill>
              <a:effectLst/>
              <a:latin typeface="Open Sans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b="0" i="0" dirty="0" err="1">
                <a:solidFill>
                  <a:srgbClr val="313131"/>
                </a:solidFill>
                <a:effectLst/>
                <a:latin typeface="inherit"/>
              </a:rPr>
              <a:t>переиспользование</a:t>
            </a:r>
            <a:r>
              <a:rPr lang="ru-RU" b="0" i="0" dirty="0">
                <a:solidFill>
                  <a:srgbClr val="313131"/>
                </a:solidFill>
                <a:effectLst/>
                <a:latin typeface="inherit"/>
              </a:rPr>
              <a:t> кода для выполнения одинаковых операций в разных тестах, например, подготовка к тесту и завершение теста;</a:t>
            </a:r>
            <a:endParaRPr lang="ru-RU" b="0" i="0" dirty="0">
              <a:solidFill>
                <a:srgbClr val="313131"/>
              </a:solidFill>
              <a:effectLst/>
              <a:latin typeface="Open Sans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313131"/>
                </a:solidFill>
                <a:effectLst/>
                <a:latin typeface="inherit"/>
              </a:rPr>
              <a:t>агрегация тестов в коллекции;</a:t>
            </a:r>
            <a:endParaRPr lang="ru-RU" b="0" i="0" dirty="0">
              <a:solidFill>
                <a:srgbClr val="313131"/>
              </a:solidFill>
              <a:effectLst/>
              <a:latin typeface="Open Sans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313131"/>
                </a:solidFill>
                <a:effectLst/>
                <a:latin typeface="inherit"/>
              </a:rPr>
              <a:t>независимая работа тестов от контролирующей системы.</a:t>
            </a:r>
            <a:endParaRPr lang="ru-RU" b="0" i="0" dirty="0">
              <a:solidFill>
                <a:srgbClr val="313131"/>
              </a:solidFill>
              <a:effectLst/>
              <a:latin typeface="Open Sans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03ABA31E-9BA9-A147-9701-510FEE6FC004}"/>
              </a:ext>
            </a:extLst>
          </p:cNvPr>
          <p:cNvSpPr/>
          <p:nvPr/>
        </p:nvSpPr>
        <p:spPr>
          <a:xfrm>
            <a:off x="1971727" y="182460"/>
            <a:ext cx="62316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i="0" dirty="0">
                <a:solidFill>
                  <a:srgbClr val="181818"/>
                </a:solidFill>
                <a:effectLst/>
                <a:latin typeface="Mont"/>
              </a:rPr>
              <a:t>Модульное и функциональное тестирование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8399128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Объект 11"/>
          <p:cNvGraphicFramePr>
            <a:graphicFrameLocks noChangeAspect="1"/>
          </p:cNvGraphicFramePr>
          <p:nvPr/>
        </p:nvGraphicFramePr>
        <p:xfrm>
          <a:off x="10289848" y="216259"/>
          <a:ext cx="1282735" cy="446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2" imgW="2566457" imgH="894201" progId="CorelDraw.Graphic.22">
                  <p:embed/>
                </p:oleObj>
              </mc:Choice>
              <mc:Fallback>
                <p:oleObj name="CorelDRAW" r:id="rId2" imgW="2566457" imgH="894201" progId="CorelDraw.Graphic.22">
                  <p:embed/>
                  <p:pic>
                    <p:nvPicPr>
                      <p:cNvPr id="12" name="Объект 1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289848" y="216259"/>
                        <a:ext cx="1282735" cy="4466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986118" y="756621"/>
            <a:ext cx="10586465" cy="21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5" y="228173"/>
            <a:ext cx="917722" cy="434968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A0AF9EA-39C8-4BB6-9D18-8B52A1AF45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30845" y="871701"/>
            <a:ext cx="6697010" cy="3286584"/>
          </a:xfrm>
          <a:prstGeom prst="rect">
            <a:avLst/>
          </a:prstGeom>
        </p:spPr>
      </p:pic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AC36F9D2-2CBB-4560-9A7F-69A5BA65E2BA}"/>
              </a:ext>
            </a:extLst>
          </p:cNvPr>
          <p:cNvSpPr/>
          <p:nvPr/>
        </p:nvSpPr>
        <p:spPr>
          <a:xfrm>
            <a:off x="653795" y="4251765"/>
            <a:ext cx="109187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0" i="0" dirty="0">
                <a:solidFill>
                  <a:srgbClr val="313131"/>
                </a:solidFill>
                <a:effectLst/>
                <a:latin typeface="Open Sans"/>
              </a:rPr>
              <a:t>Тестовый кейс из этого пример наследуется от стандартного класса </a:t>
            </a:r>
            <a:r>
              <a:rPr lang="ru-RU" b="1" i="0" dirty="0" err="1">
                <a:solidFill>
                  <a:srgbClr val="313131"/>
                </a:solidFill>
                <a:effectLst/>
                <a:latin typeface="Open Sans"/>
              </a:rPr>
              <a:t>unittest.TestCase</a:t>
            </a:r>
            <a:r>
              <a:rPr lang="ru-RU" b="0" i="0" dirty="0">
                <a:solidFill>
                  <a:srgbClr val="313131"/>
                </a:solidFill>
                <a:effectLst/>
                <a:latin typeface="Open Sans"/>
              </a:rPr>
              <a:t> и содержит методы, выполняющие тестовые действия с помощью стандартных функций </a:t>
            </a:r>
            <a:r>
              <a:rPr lang="ru-RU" b="0" i="0" dirty="0" err="1">
                <a:solidFill>
                  <a:srgbClr val="313131"/>
                </a:solidFill>
                <a:effectLst/>
                <a:latin typeface="Open Sans"/>
              </a:rPr>
              <a:t>Unittest</a:t>
            </a:r>
            <a:r>
              <a:rPr lang="ru-RU" b="0" i="0" dirty="0">
                <a:solidFill>
                  <a:srgbClr val="313131"/>
                </a:solidFill>
                <a:effectLst/>
                <a:latin typeface="Open Sans"/>
              </a:rPr>
              <a:t>.</a:t>
            </a:r>
            <a:endParaRPr lang="ru-RU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E8B36D22-097C-4D49-91CC-AB5315707AEA}"/>
              </a:ext>
            </a:extLst>
          </p:cNvPr>
          <p:cNvSpPr/>
          <p:nvPr/>
        </p:nvSpPr>
        <p:spPr>
          <a:xfrm>
            <a:off x="653794" y="4898096"/>
            <a:ext cx="1091878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0" i="0" dirty="0">
                <a:solidFill>
                  <a:srgbClr val="313131"/>
                </a:solidFill>
                <a:effectLst/>
                <a:latin typeface="Open Sans"/>
              </a:rPr>
              <a:t>Каждый тест содержит метод </a:t>
            </a:r>
            <a:r>
              <a:rPr lang="ru-RU" b="1" i="0" dirty="0" err="1">
                <a:solidFill>
                  <a:srgbClr val="313131"/>
                </a:solidFill>
                <a:effectLst/>
                <a:latin typeface="Open Sans"/>
              </a:rPr>
              <a:t>assertEqual</a:t>
            </a:r>
            <a:r>
              <a:rPr lang="ru-RU" b="1" i="0" dirty="0">
                <a:solidFill>
                  <a:srgbClr val="313131"/>
                </a:solidFill>
                <a:effectLst/>
                <a:latin typeface="Open Sans"/>
              </a:rPr>
              <a:t>()</a:t>
            </a:r>
            <a:r>
              <a:rPr lang="ru-RU" b="0" i="0" dirty="0">
                <a:solidFill>
                  <a:srgbClr val="313131"/>
                </a:solidFill>
                <a:effectLst/>
                <a:latin typeface="Open Sans"/>
              </a:rPr>
              <a:t> для проверки выполнения равенства, </a:t>
            </a:r>
            <a:r>
              <a:rPr lang="ru-RU" b="1" i="0" dirty="0" err="1">
                <a:solidFill>
                  <a:srgbClr val="313131"/>
                </a:solidFill>
                <a:effectLst/>
                <a:latin typeface="Open Sans"/>
              </a:rPr>
              <a:t>assertTrue</a:t>
            </a:r>
            <a:r>
              <a:rPr lang="ru-RU" b="1" i="0" dirty="0">
                <a:solidFill>
                  <a:srgbClr val="313131"/>
                </a:solidFill>
                <a:effectLst/>
                <a:latin typeface="Open Sans"/>
              </a:rPr>
              <a:t>()</a:t>
            </a:r>
            <a:r>
              <a:rPr lang="ru-RU" b="0" i="0" dirty="0">
                <a:solidFill>
                  <a:srgbClr val="313131"/>
                </a:solidFill>
                <a:effectLst/>
                <a:latin typeface="Open Sans"/>
              </a:rPr>
              <a:t> или </a:t>
            </a:r>
            <a:r>
              <a:rPr lang="ru-RU" b="1" i="0" dirty="0" err="1">
                <a:solidFill>
                  <a:srgbClr val="313131"/>
                </a:solidFill>
                <a:effectLst/>
                <a:latin typeface="Open Sans"/>
              </a:rPr>
              <a:t>assertFalse</a:t>
            </a:r>
            <a:r>
              <a:rPr lang="ru-RU" b="1" i="0" dirty="0">
                <a:solidFill>
                  <a:srgbClr val="313131"/>
                </a:solidFill>
                <a:effectLst/>
                <a:latin typeface="Open Sans"/>
              </a:rPr>
              <a:t>()</a:t>
            </a:r>
            <a:r>
              <a:rPr lang="ru-RU" b="0" i="0" dirty="0">
                <a:solidFill>
                  <a:srgbClr val="313131"/>
                </a:solidFill>
                <a:effectLst/>
                <a:latin typeface="Open Sans"/>
              </a:rPr>
              <a:t> для проверки выполнения условия и </a:t>
            </a:r>
            <a:r>
              <a:rPr lang="ru-RU" b="1" i="0" dirty="0" err="1">
                <a:solidFill>
                  <a:srgbClr val="313131"/>
                </a:solidFill>
                <a:effectLst/>
                <a:latin typeface="Open Sans"/>
              </a:rPr>
              <a:t>assertRaises</a:t>
            </a:r>
            <a:r>
              <a:rPr lang="ru-RU" b="1" i="0" dirty="0">
                <a:solidFill>
                  <a:srgbClr val="313131"/>
                </a:solidFill>
                <a:effectLst/>
                <a:latin typeface="Open Sans"/>
              </a:rPr>
              <a:t>()</a:t>
            </a:r>
            <a:r>
              <a:rPr lang="ru-RU" b="0" i="0" dirty="0">
                <a:solidFill>
                  <a:srgbClr val="313131"/>
                </a:solidFill>
                <a:effectLst/>
                <a:latin typeface="Open Sans"/>
              </a:rPr>
              <a:t> для проверки появления исключительной ситуации.</a:t>
            </a:r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5FDCD7D7-CC7B-45A7-B59E-96C20E4E0CC0}"/>
              </a:ext>
            </a:extLst>
          </p:cNvPr>
          <p:cNvSpPr/>
          <p:nvPr/>
        </p:nvSpPr>
        <p:spPr>
          <a:xfrm>
            <a:off x="653792" y="5821426"/>
            <a:ext cx="1091878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0" i="0" dirty="0">
                <a:solidFill>
                  <a:srgbClr val="313131"/>
                </a:solidFill>
                <a:effectLst/>
                <a:latin typeface="Open Sans"/>
              </a:rPr>
              <a:t>Метод </a:t>
            </a:r>
            <a:r>
              <a:rPr lang="ru-RU" b="1" i="0" dirty="0" err="1">
                <a:solidFill>
                  <a:srgbClr val="313131"/>
                </a:solidFill>
                <a:effectLst/>
                <a:latin typeface="Open Sans"/>
              </a:rPr>
              <a:t>setUp</a:t>
            </a:r>
            <a:r>
              <a:rPr lang="ru-RU" b="1" i="0" dirty="0">
                <a:solidFill>
                  <a:srgbClr val="313131"/>
                </a:solidFill>
                <a:effectLst/>
                <a:latin typeface="Open Sans"/>
              </a:rPr>
              <a:t>()</a:t>
            </a:r>
            <a:r>
              <a:rPr lang="ru-RU" b="0" i="0" dirty="0">
                <a:solidFill>
                  <a:srgbClr val="313131"/>
                </a:solidFill>
                <a:effectLst/>
                <a:latin typeface="Open Sans"/>
              </a:rPr>
              <a:t> позволяет описать действия, выполняемые в начале каждого теста, а метод </a:t>
            </a:r>
            <a:r>
              <a:rPr lang="ru-RU" b="1" i="0" dirty="0" err="1">
                <a:solidFill>
                  <a:srgbClr val="313131"/>
                </a:solidFill>
                <a:effectLst/>
                <a:latin typeface="Open Sans"/>
              </a:rPr>
              <a:t>tearDown</a:t>
            </a:r>
            <a:r>
              <a:rPr lang="ru-RU" b="1" i="0" dirty="0">
                <a:solidFill>
                  <a:srgbClr val="313131"/>
                </a:solidFill>
                <a:effectLst/>
                <a:latin typeface="Open Sans"/>
              </a:rPr>
              <a:t>()</a:t>
            </a:r>
            <a:r>
              <a:rPr lang="ru-RU" b="0" i="0" dirty="0">
                <a:solidFill>
                  <a:srgbClr val="313131"/>
                </a:solidFill>
                <a:effectLst/>
                <a:latin typeface="Open Sans"/>
              </a:rPr>
              <a:t> содержит действия, выполняемые при завершении теста.</a:t>
            </a:r>
            <a:endParaRPr lang="ru-RU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3518BAB6-DD27-F224-17DB-F5974DF58749}"/>
              </a:ext>
            </a:extLst>
          </p:cNvPr>
          <p:cNvSpPr/>
          <p:nvPr/>
        </p:nvSpPr>
        <p:spPr>
          <a:xfrm>
            <a:off x="1971727" y="182460"/>
            <a:ext cx="62316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i="0" dirty="0">
                <a:solidFill>
                  <a:srgbClr val="181818"/>
                </a:solidFill>
                <a:effectLst/>
                <a:latin typeface="Mont"/>
              </a:rPr>
              <a:t>Модульное и функциональное тестирование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47573516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Объект 11"/>
          <p:cNvGraphicFramePr>
            <a:graphicFrameLocks noChangeAspect="1"/>
          </p:cNvGraphicFramePr>
          <p:nvPr/>
        </p:nvGraphicFramePr>
        <p:xfrm>
          <a:off x="10289848" y="216259"/>
          <a:ext cx="1282735" cy="446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2" imgW="2566457" imgH="894201" progId="CorelDraw.Graphic.22">
                  <p:embed/>
                </p:oleObj>
              </mc:Choice>
              <mc:Fallback>
                <p:oleObj name="CorelDRAW" r:id="rId2" imgW="2566457" imgH="894201" progId="CorelDraw.Graphic.22">
                  <p:embed/>
                  <p:pic>
                    <p:nvPicPr>
                      <p:cNvPr id="12" name="Объект 1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289848" y="216259"/>
                        <a:ext cx="1282735" cy="4466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986118" y="756621"/>
            <a:ext cx="10586465" cy="21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5" y="228173"/>
            <a:ext cx="917722" cy="434968"/>
          </a:xfrm>
          <a:prstGeom prst="rect">
            <a:avLst/>
          </a:prstGeom>
        </p:spPr>
      </p:pic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9444C9C4-5CBE-49F3-94B2-F8E2D5C87729}"/>
              </a:ext>
            </a:extLst>
          </p:cNvPr>
          <p:cNvSpPr/>
          <p:nvPr/>
        </p:nvSpPr>
        <p:spPr>
          <a:xfrm>
            <a:off x="625377" y="1451467"/>
            <a:ext cx="109187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0" i="0" dirty="0">
                <a:solidFill>
                  <a:srgbClr val="313131"/>
                </a:solidFill>
                <a:effectLst/>
                <a:latin typeface="Open Sans"/>
              </a:rPr>
              <a:t>После запуска данного скрипта вы увидите в консоли результат выполнения тестов:</a:t>
            </a:r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FCE7777-D264-4FD5-ACCD-A920C91C90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74372" y="1998022"/>
            <a:ext cx="6620799" cy="990738"/>
          </a:xfrm>
          <a:prstGeom prst="rect">
            <a:avLst/>
          </a:prstGeom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0E7AEB74-6AEB-4770-82FA-83DD46DD8FD3}"/>
              </a:ext>
            </a:extLst>
          </p:cNvPr>
          <p:cNvSpPr/>
          <p:nvPr/>
        </p:nvSpPr>
        <p:spPr>
          <a:xfrm>
            <a:off x="636606" y="3199194"/>
            <a:ext cx="65125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0" i="0" dirty="0" err="1">
                <a:solidFill>
                  <a:srgbClr val="313131"/>
                </a:solidFill>
                <a:effectLst/>
                <a:latin typeface="Open Sans"/>
              </a:rPr>
              <a:t>Unittest</a:t>
            </a:r>
            <a:r>
              <a:rPr lang="ru-RU" b="0" i="0" dirty="0">
                <a:solidFill>
                  <a:srgbClr val="313131"/>
                </a:solidFill>
                <a:effectLst/>
                <a:latin typeface="Open Sans"/>
              </a:rPr>
              <a:t> можно запускать из консоли с помощью команды:</a:t>
            </a:r>
            <a:endParaRPr lang="ru-RU" dirty="0"/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E740C357-4C98-430D-921C-29BCC89D98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2319392"/>
              </p:ext>
            </p:extLst>
          </p:nvPr>
        </p:nvGraphicFramePr>
        <p:xfrm>
          <a:off x="653794" y="3778960"/>
          <a:ext cx="47409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40940">
                  <a:extLst>
                    <a:ext uri="{9D8B030D-6E8A-4147-A177-3AD203B41FA5}">
                      <a16:colId xmlns:a16="http://schemas.microsoft.com/office/drawing/2014/main" val="25823885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python -m </a:t>
                      </a:r>
                      <a:r>
                        <a:rPr lang="en-US" dirty="0" err="1"/>
                        <a:t>unittest</a:t>
                      </a:r>
                      <a:r>
                        <a:rPr lang="en-US" dirty="0"/>
                        <a:t> test_module1 test_module2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6369982"/>
                  </a:ext>
                </a:extLst>
              </a:tr>
            </a:tbl>
          </a:graphicData>
        </a:graphic>
      </p:graphicFrame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BDEA73FD-3C0E-416A-8A78-AF5C31DFA2A6}"/>
              </a:ext>
            </a:extLst>
          </p:cNvPr>
          <p:cNvSpPr/>
          <p:nvPr/>
        </p:nvSpPr>
        <p:spPr>
          <a:xfrm>
            <a:off x="636606" y="4384125"/>
            <a:ext cx="109187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0" i="0" dirty="0">
                <a:solidFill>
                  <a:srgbClr val="313131"/>
                </a:solidFill>
                <a:effectLst/>
                <a:latin typeface="Open Sans"/>
              </a:rPr>
              <a:t>При этом </a:t>
            </a:r>
            <a:r>
              <a:rPr lang="ru-RU" b="1" i="0" dirty="0">
                <a:solidFill>
                  <a:srgbClr val="313131"/>
                </a:solidFill>
                <a:effectLst/>
                <a:latin typeface="Open Sans"/>
              </a:rPr>
              <a:t>test_module1</a:t>
            </a:r>
            <a:r>
              <a:rPr lang="ru-RU" b="0" i="0" dirty="0">
                <a:solidFill>
                  <a:srgbClr val="313131"/>
                </a:solidFill>
                <a:effectLst/>
                <a:latin typeface="Open Sans"/>
              </a:rPr>
              <a:t> и </a:t>
            </a:r>
            <a:r>
              <a:rPr lang="ru-RU" b="1" i="0" dirty="0">
                <a:solidFill>
                  <a:srgbClr val="313131"/>
                </a:solidFill>
                <a:effectLst/>
                <a:latin typeface="Open Sans"/>
              </a:rPr>
              <a:t>test_module2</a:t>
            </a:r>
            <a:r>
              <a:rPr lang="ru-RU" b="0" i="0" dirty="0">
                <a:solidFill>
                  <a:srgbClr val="313131"/>
                </a:solidFill>
                <a:effectLst/>
                <a:latin typeface="Open Sans"/>
              </a:rPr>
              <a:t> должны быть </a:t>
            </a:r>
            <a:r>
              <a:rPr lang="ru-RU" b="0" i="0" dirty="0" err="1">
                <a:solidFill>
                  <a:srgbClr val="313131"/>
                </a:solidFill>
                <a:effectLst/>
                <a:latin typeface="Open Sans"/>
              </a:rPr>
              <a:t>Python</a:t>
            </a:r>
            <a:r>
              <a:rPr lang="ru-RU" b="0" i="0" dirty="0">
                <a:solidFill>
                  <a:srgbClr val="313131"/>
                </a:solidFill>
                <a:effectLst/>
                <a:latin typeface="Open Sans"/>
              </a:rPr>
              <a:t>–модулями, то есть директориями, содержащими файл </a:t>
            </a:r>
            <a:r>
              <a:rPr lang="ru-RU" b="1" i="0" dirty="0">
                <a:solidFill>
                  <a:srgbClr val="313131"/>
                </a:solidFill>
                <a:effectLst/>
                <a:latin typeface="Open Sans"/>
              </a:rPr>
              <a:t>__init__.py</a:t>
            </a:r>
            <a:r>
              <a:rPr lang="ru-RU" b="0" i="0" dirty="0">
                <a:solidFill>
                  <a:srgbClr val="313131"/>
                </a:solidFill>
                <a:effectLst/>
                <a:latin typeface="Open Sans"/>
              </a:rPr>
              <a:t>.</a:t>
            </a:r>
            <a:endParaRPr lang="ru-RU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038494FC-DC64-457C-DA89-401DE8404A47}"/>
              </a:ext>
            </a:extLst>
          </p:cNvPr>
          <p:cNvSpPr/>
          <p:nvPr/>
        </p:nvSpPr>
        <p:spPr>
          <a:xfrm>
            <a:off x="1971727" y="182460"/>
            <a:ext cx="62316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i="0" dirty="0">
                <a:solidFill>
                  <a:srgbClr val="181818"/>
                </a:solidFill>
                <a:effectLst/>
                <a:latin typeface="Mont"/>
              </a:rPr>
              <a:t>Модульное и функциональное тестирование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421801875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Объект 11"/>
          <p:cNvGraphicFramePr>
            <a:graphicFrameLocks noChangeAspect="1"/>
          </p:cNvGraphicFramePr>
          <p:nvPr/>
        </p:nvGraphicFramePr>
        <p:xfrm>
          <a:off x="10289848" y="216259"/>
          <a:ext cx="1282735" cy="446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2" imgW="2566457" imgH="894201" progId="CorelDraw.Graphic.22">
                  <p:embed/>
                </p:oleObj>
              </mc:Choice>
              <mc:Fallback>
                <p:oleObj name="CorelDRAW" r:id="rId2" imgW="2566457" imgH="894201" progId="CorelDraw.Graphic.22">
                  <p:embed/>
                  <p:pic>
                    <p:nvPicPr>
                      <p:cNvPr id="12" name="Объект 1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289848" y="216259"/>
                        <a:ext cx="1282735" cy="4466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986118" y="756621"/>
            <a:ext cx="10586465" cy="21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5" y="228173"/>
            <a:ext cx="917722" cy="434968"/>
          </a:xfrm>
          <a:prstGeom prst="rect">
            <a:avLst/>
          </a:prstGeom>
        </p:spPr>
      </p:pic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4DF2C149-394A-404F-A39C-6E42A055C9DB}"/>
              </a:ext>
            </a:extLst>
          </p:cNvPr>
          <p:cNvSpPr/>
          <p:nvPr/>
        </p:nvSpPr>
        <p:spPr>
          <a:xfrm>
            <a:off x="636606" y="1530596"/>
            <a:ext cx="10918788" cy="3077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ru-RU" b="1" dirty="0">
                <a:solidFill>
                  <a:srgbClr val="582AE5"/>
                </a:solidFill>
                <a:effectLst/>
                <a:latin typeface="Open Sans"/>
              </a:rPr>
              <a:t>Опции </a:t>
            </a:r>
            <a:r>
              <a:rPr lang="ru-RU" b="1" dirty="0" err="1">
                <a:solidFill>
                  <a:srgbClr val="582AE5"/>
                </a:solidFill>
                <a:effectLst/>
                <a:latin typeface="Open Sans"/>
              </a:rPr>
              <a:t>unittest</a:t>
            </a:r>
            <a:r>
              <a:rPr lang="ru-RU" b="1" dirty="0">
                <a:solidFill>
                  <a:srgbClr val="582AE5"/>
                </a:solidFill>
                <a:effectLst/>
                <a:latin typeface="Open Sans"/>
              </a:rPr>
              <a:t>:</a:t>
            </a:r>
            <a:endParaRPr lang="ru-RU" b="1" dirty="0">
              <a:solidFill>
                <a:srgbClr val="313131"/>
              </a:solidFill>
              <a:effectLst/>
              <a:latin typeface="Open Sans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b="1" i="0" dirty="0">
                <a:solidFill>
                  <a:srgbClr val="313131"/>
                </a:solidFill>
                <a:effectLst/>
                <a:latin typeface="inherit"/>
              </a:rPr>
              <a:t>-b (--</a:t>
            </a:r>
            <a:r>
              <a:rPr lang="ru-RU" b="1" i="0" dirty="0" err="1">
                <a:solidFill>
                  <a:srgbClr val="313131"/>
                </a:solidFill>
                <a:effectLst/>
                <a:latin typeface="inherit"/>
              </a:rPr>
              <a:t>buffer</a:t>
            </a:r>
            <a:r>
              <a:rPr lang="ru-RU" b="1" i="0" dirty="0">
                <a:solidFill>
                  <a:srgbClr val="313131"/>
                </a:solidFill>
                <a:effectLst/>
                <a:latin typeface="inherit"/>
              </a:rPr>
              <a:t>)</a:t>
            </a:r>
            <a:r>
              <a:rPr lang="ru-RU" b="0" i="0" dirty="0">
                <a:solidFill>
                  <a:srgbClr val="313131"/>
                </a:solidFill>
                <a:effectLst/>
                <a:latin typeface="inherit"/>
              </a:rPr>
              <a:t> — вывод программы на консоль при неудачном тесте будет показан;</a:t>
            </a:r>
            <a:endParaRPr lang="ru-RU" b="0" i="0" dirty="0">
              <a:solidFill>
                <a:srgbClr val="313131"/>
              </a:solidFill>
              <a:effectLst/>
              <a:latin typeface="Open Sans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b="1" i="0" dirty="0">
                <a:solidFill>
                  <a:srgbClr val="313131"/>
                </a:solidFill>
                <a:effectLst/>
                <a:latin typeface="inherit"/>
              </a:rPr>
              <a:t>-c (--</a:t>
            </a:r>
            <a:r>
              <a:rPr lang="ru-RU" b="1" i="0" dirty="0" err="1">
                <a:solidFill>
                  <a:srgbClr val="313131"/>
                </a:solidFill>
                <a:effectLst/>
                <a:latin typeface="inherit"/>
              </a:rPr>
              <a:t>catch</a:t>
            </a:r>
            <a:r>
              <a:rPr lang="ru-RU" b="1" i="0" dirty="0">
                <a:solidFill>
                  <a:srgbClr val="313131"/>
                </a:solidFill>
                <a:effectLst/>
                <a:latin typeface="inherit"/>
              </a:rPr>
              <a:t>)</a:t>
            </a:r>
            <a:r>
              <a:rPr lang="ru-RU" b="0" i="0" dirty="0">
                <a:solidFill>
                  <a:srgbClr val="313131"/>
                </a:solidFill>
                <a:effectLst/>
                <a:latin typeface="inherit"/>
              </a:rPr>
              <a:t> — после нажатия комбинации </a:t>
            </a:r>
            <a:r>
              <a:rPr lang="ru-RU" b="0" i="0" dirty="0" err="1">
                <a:solidFill>
                  <a:srgbClr val="313131"/>
                </a:solidFill>
                <a:effectLst/>
                <a:latin typeface="inherit"/>
              </a:rPr>
              <a:t>Ctrl+C</a:t>
            </a:r>
            <a:r>
              <a:rPr lang="ru-RU" b="0" i="0" dirty="0">
                <a:solidFill>
                  <a:srgbClr val="313131"/>
                </a:solidFill>
                <a:effectLst/>
                <a:latin typeface="inherit"/>
              </a:rPr>
              <a:t> во время выполнения теста ожидается завершение текущего теста и затем сообщаются результаты на данный момент. Второе нажатие комбинации </a:t>
            </a:r>
            <a:r>
              <a:rPr lang="ru-RU" b="0" i="0" dirty="0" err="1">
                <a:solidFill>
                  <a:srgbClr val="313131"/>
                </a:solidFill>
                <a:effectLst/>
                <a:latin typeface="inherit"/>
              </a:rPr>
              <a:t>Ctrl+C</a:t>
            </a:r>
            <a:r>
              <a:rPr lang="ru-RU" b="0" i="0" dirty="0">
                <a:solidFill>
                  <a:srgbClr val="313131"/>
                </a:solidFill>
                <a:effectLst/>
                <a:latin typeface="inherit"/>
              </a:rPr>
              <a:t> вызывает обычное исключение </a:t>
            </a:r>
            <a:r>
              <a:rPr lang="ru-RU" b="0" i="0" dirty="0" err="1">
                <a:solidFill>
                  <a:srgbClr val="313131"/>
                </a:solidFill>
                <a:effectLst/>
                <a:latin typeface="inherit"/>
              </a:rPr>
              <a:t>KeyboardInterrupt</a:t>
            </a:r>
            <a:r>
              <a:rPr lang="ru-RU" b="0" i="0" dirty="0">
                <a:solidFill>
                  <a:srgbClr val="313131"/>
                </a:solidFill>
                <a:effectLst/>
                <a:latin typeface="inherit"/>
              </a:rPr>
              <a:t>;</a:t>
            </a:r>
            <a:endParaRPr lang="ru-RU" b="0" i="0" dirty="0">
              <a:solidFill>
                <a:srgbClr val="313131"/>
              </a:solidFill>
              <a:effectLst/>
              <a:latin typeface="Open Sans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b="1" i="0" dirty="0">
                <a:solidFill>
                  <a:srgbClr val="313131"/>
                </a:solidFill>
                <a:effectLst/>
                <a:latin typeface="inherit"/>
              </a:rPr>
              <a:t>-f (--</a:t>
            </a:r>
            <a:r>
              <a:rPr lang="ru-RU" b="1" i="0" dirty="0" err="1">
                <a:solidFill>
                  <a:srgbClr val="313131"/>
                </a:solidFill>
                <a:effectLst/>
                <a:latin typeface="inherit"/>
              </a:rPr>
              <a:t>failfast</a:t>
            </a:r>
            <a:r>
              <a:rPr lang="ru-RU" b="1" i="0" dirty="0">
                <a:solidFill>
                  <a:srgbClr val="313131"/>
                </a:solidFill>
                <a:effectLst/>
                <a:latin typeface="inherit"/>
              </a:rPr>
              <a:t>)</a:t>
            </a:r>
            <a:r>
              <a:rPr lang="ru-RU" b="0" i="0" dirty="0">
                <a:solidFill>
                  <a:srgbClr val="313131"/>
                </a:solidFill>
                <a:effectLst/>
                <a:latin typeface="inherit"/>
              </a:rPr>
              <a:t> — выход сразу после первого неудачного теста;</a:t>
            </a:r>
            <a:endParaRPr lang="ru-RU" b="0" i="0" dirty="0">
              <a:solidFill>
                <a:srgbClr val="313131"/>
              </a:solidFill>
              <a:effectLst/>
              <a:latin typeface="Open Sans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b="1" i="0" dirty="0">
                <a:solidFill>
                  <a:srgbClr val="313131"/>
                </a:solidFill>
                <a:effectLst/>
                <a:latin typeface="inherit"/>
              </a:rPr>
              <a:t>--</a:t>
            </a:r>
            <a:r>
              <a:rPr lang="ru-RU" b="1" i="0" dirty="0" err="1">
                <a:solidFill>
                  <a:srgbClr val="313131"/>
                </a:solidFill>
                <a:effectLst/>
                <a:latin typeface="inherit"/>
              </a:rPr>
              <a:t>locals</a:t>
            </a:r>
            <a:r>
              <a:rPr lang="ru-RU" b="0" i="0" dirty="0">
                <a:solidFill>
                  <a:srgbClr val="313131"/>
                </a:solidFill>
                <a:effectLst/>
                <a:latin typeface="inherit"/>
              </a:rPr>
              <a:t> (начиная с </a:t>
            </a:r>
            <a:r>
              <a:rPr lang="ru-RU" b="0" i="0" dirty="0" err="1">
                <a:solidFill>
                  <a:srgbClr val="313131"/>
                </a:solidFill>
                <a:effectLst/>
                <a:latin typeface="inherit"/>
              </a:rPr>
              <a:t>Python</a:t>
            </a:r>
            <a:r>
              <a:rPr lang="ru-RU" b="0" i="0" dirty="0">
                <a:solidFill>
                  <a:srgbClr val="313131"/>
                </a:solidFill>
                <a:effectLst/>
                <a:latin typeface="inherit"/>
              </a:rPr>
              <a:t> 3.5) — показывает локальные переменные для неуспешных тестов.</a:t>
            </a:r>
            <a:endParaRPr lang="ru-RU" b="0" i="0" dirty="0">
              <a:solidFill>
                <a:srgbClr val="313131"/>
              </a:solidFill>
              <a:effectLst/>
              <a:latin typeface="Open Sans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ru-RU" b="0" i="0" dirty="0">
                <a:solidFill>
                  <a:srgbClr val="313131"/>
                </a:solidFill>
                <a:effectLst/>
                <a:latin typeface="Open Sans"/>
              </a:rPr>
              <a:t>Для обнаружения тестов используется опция </a:t>
            </a:r>
            <a:r>
              <a:rPr lang="ru-RU" b="0" i="0" dirty="0" err="1">
                <a:solidFill>
                  <a:srgbClr val="313131"/>
                </a:solidFill>
                <a:effectLst/>
                <a:latin typeface="Open Sans"/>
              </a:rPr>
              <a:t>discover</a:t>
            </a:r>
            <a:r>
              <a:rPr lang="ru-RU" b="0" i="0" dirty="0">
                <a:solidFill>
                  <a:srgbClr val="313131"/>
                </a:solidFill>
                <a:effectLst/>
                <a:latin typeface="Open Sans"/>
              </a:rPr>
              <a:t> при этом тесты должны быть модулями:</a:t>
            </a:r>
          </a:p>
        </p:txBody>
      </p:sp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78B68074-E0D8-4186-B457-27E8D1C8B1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4234303"/>
              </p:ext>
            </p:extLst>
          </p:nvPr>
        </p:nvGraphicFramePr>
        <p:xfrm>
          <a:off x="653795" y="4686920"/>
          <a:ext cx="297593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5935">
                  <a:extLst>
                    <a:ext uri="{9D8B030D-6E8A-4147-A177-3AD203B41FA5}">
                      <a16:colId xmlns:a16="http://schemas.microsoft.com/office/drawing/2014/main" val="10712145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python3 -m </a:t>
                      </a:r>
                      <a:r>
                        <a:rPr lang="en-US" dirty="0" err="1"/>
                        <a:t>unittest</a:t>
                      </a:r>
                      <a:r>
                        <a:rPr lang="en-US" dirty="0"/>
                        <a:t> discover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7335189"/>
                  </a:ext>
                </a:extLst>
              </a:tr>
            </a:tbl>
          </a:graphicData>
        </a:graphic>
      </p:graphicFrame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569805A5-99A0-820E-A1B2-628AC4FBEE79}"/>
              </a:ext>
            </a:extLst>
          </p:cNvPr>
          <p:cNvSpPr/>
          <p:nvPr/>
        </p:nvSpPr>
        <p:spPr>
          <a:xfrm>
            <a:off x="1971727" y="182460"/>
            <a:ext cx="62316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i="0" dirty="0">
                <a:solidFill>
                  <a:srgbClr val="181818"/>
                </a:solidFill>
                <a:effectLst/>
                <a:latin typeface="Mont"/>
              </a:rPr>
              <a:t>Модульное и функциональное тестирование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55780324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Объект 11"/>
          <p:cNvGraphicFramePr>
            <a:graphicFrameLocks noChangeAspect="1"/>
          </p:cNvGraphicFramePr>
          <p:nvPr/>
        </p:nvGraphicFramePr>
        <p:xfrm>
          <a:off x="10289848" y="216259"/>
          <a:ext cx="1282735" cy="446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2" imgW="2566457" imgH="894201" progId="CorelDraw.Graphic.22">
                  <p:embed/>
                </p:oleObj>
              </mc:Choice>
              <mc:Fallback>
                <p:oleObj name="CorelDRAW" r:id="rId2" imgW="2566457" imgH="894201" progId="CorelDraw.Graphic.22">
                  <p:embed/>
                  <p:pic>
                    <p:nvPicPr>
                      <p:cNvPr id="12" name="Объект 1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289848" y="216259"/>
                        <a:ext cx="1282735" cy="4466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986118" y="756621"/>
            <a:ext cx="10586465" cy="21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5" y="228173"/>
            <a:ext cx="917722" cy="434968"/>
          </a:xfrm>
          <a:prstGeom prst="rect">
            <a:avLst/>
          </a:prstGeom>
        </p:spPr>
      </p:pic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5C5BADF9-A310-46CE-8F46-1B0DC2B75E31}"/>
              </a:ext>
            </a:extLst>
          </p:cNvPr>
          <p:cNvSpPr/>
          <p:nvPr/>
        </p:nvSpPr>
        <p:spPr>
          <a:xfrm>
            <a:off x="653795" y="898974"/>
            <a:ext cx="10918788" cy="3077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ru-RU" b="1" dirty="0">
                <a:solidFill>
                  <a:srgbClr val="582AE5"/>
                </a:solidFill>
                <a:effectLst/>
                <a:latin typeface="Open Sans"/>
              </a:rPr>
              <a:t>Эту команду можно выполнять со следующими параметрами:</a:t>
            </a:r>
            <a:endParaRPr lang="ru-RU" b="1" dirty="0">
              <a:solidFill>
                <a:srgbClr val="313131"/>
              </a:solidFill>
              <a:effectLst/>
              <a:latin typeface="Open Sans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b="1" i="0" dirty="0">
                <a:solidFill>
                  <a:srgbClr val="313131"/>
                </a:solidFill>
                <a:effectLst/>
                <a:latin typeface="inherit"/>
              </a:rPr>
              <a:t>-v (--</a:t>
            </a:r>
            <a:r>
              <a:rPr lang="ru-RU" b="1" i="0" dirty="0" err="1">
                <a:solidFill>
                  <a:srgbClr val="313131"/>
                </a:solidFill>
                <a:effectLst/>
                <a:latin typeface="inherit"/>
              </a:rPr>
              <a:t>verbose</a:t>
            </a:r>
            <a:r>
              <a:rPr lang="ru-RU" b="1" i="0" dirty="0">
                <a:solidFill>
                  <a:srgbClr val="313131"/>
                </a:solidFill>
                <a:effectLst/>
                <a:latin typeface="inherit"/>
              </a:rPr>
              <a:t>)</a:t>
            </a:r>
            <a:r>
              <a:rPr lang="ru-RU" b="0" i="0" dirty="0">
                <a:solidFill>
                  <a:srgbClr val="313131"/>
                </a:solidFill>
                <a:effectLst/>
                <a:latin typeface="inherit"/>
              </a:rPr>
              <a:t> — подробный вывод;</a:t>
            </a:r>
            <a:endParaRPr lang="ru-RU" b="0" i="0" dirty="0">
              <a:solidFill>
                <a:srgbClr val="313131"/>
              </a:solidFill>
              <a:effectLst/>
              <a:latin typeface="Open Sans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b="1" i="0" dirty="0">
                <a:solidFill>
                  <a:srgbClr val="313131"/>
                </a:solidFill>
                <a:effectLst/>
                <a:latin typeface="inherit"/>
              </a:rPr>
              <a:t>-s (--</a:t>
            </a:r>
            <a:r>
              <a:rPr lang="ru-RU" b="1" i="0" dirty="0" err="1">
                <a:solidFill>
                  <a:srgbClr val="313131"/>
                </a:solidFill>
                <a:effectLst/>
                <a:latin typeface="inherit"/>
              </a:rPr>
              <a:t>start-directory</a:t>
            </a:r>
            <a:r>
              <a:rPr lang="ru-RU" b="1" i="0" dirty="0">
                <a:solidFill>
                  <a:srgbClr val="313131"/>
                </a:solidFill>
                <a:effectLst/>
                <a:latin typeface="inherit"/>
              </a:rPr>
              <a:t>) </a:t>
            </a:r>
            <a:r>
              <a:rPr lang="ru-RU" b="1" i="0" dirty="0" err="1">
                <a:solidFill>
                  <a:srgbClr val="313131"/>
                </a:solidFill>
                <a:effectLst/>
                <a:latin typeface="inherit"/>
              </a:rPr>
              <a:t>directory_name</a:t>
            </a:r>
            <a:r>
              <a:rPr lang="ru-RU" b="0" i="0" dirty="0">
                <a:solidFill>
                  <a:srgbClr val="313131"/>
                </a:solidFill>
                <a:effectLst/>
                <a:latin typeface="inherit"/>
              </a:rPr>
              <a:t> — директория начала обнаружения тестов (текущая по умолчанию);</a:t>
            </a:r>
            <a:endParaRPr lang="ru-RU" b="0" i="0" dirty="0">
              <a:solidFill>
                <a:srgbClr val="313131"/>
              </a:solidFill>
              <a:effectLst/>
              <a:latin typeface="Open Sans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b="1" i="0" dirty="0">
                <a:solidFill>
                  <a:srgbClr val="313131"/>
                </a:solidFill>
                <a:effectLst/>
                <a:latin typeface="inherit"/>
              </a:rPr>
              <a:t>-p (--</a:t>
            </a:r>
            <a:r>
              <a:rPr lang="ru-RU" b="1" i="0" dirty="0" err="1">
                <a:solidFill>
                  <a:srgbClr val="313131"/>
                </a:solidFill>
                <a:effectLst/>
                <a:latin typeface="inherit"/>
              </a:rPr>
              <a:t>pattern</a:t>
            </a:r>
            <a:r>
              <a:rPr lang="ru-RU" b="1" i="0" dirty="0">
                <a:solidFill>
                  <a:srgbClr val="313131"/>
                </a:solidFill>
                <a:effectLst/>
                <a:latin typeface="inherit"/>
              </a:rPr>
              <a:t>) </a:t>
            </a:r>
            <a:r>
              <a:rPr lang="ru-RU" b="1" i="0" dirty="0" err="1">
                <a:solidFill>
                  <a:srgbClr val="313131"/>
                </a:solidFill>
                <a:effectLst/>
                <a:latin typeface="inherit"/>
              </a:rPr>
              <a:t>pattern</a:t>
            </a:r>
            <a:r>
              <a:rPr lang="ru-RU" b="0" i="0" dirty="0">
                <a:solidFill>
                  <a:srgbClr val="313131"/>
                </a:solidFill>
                <a:effectLst/>
                <a:latin typeface="inherit"/>
              </a:rPr>
              <a:t> — шаблон названия файлов с тестами (по умолчанию </a:t>
            </a:r>
            <a:r>
              <a:rPr lang="ru-RU" b="0" i="0" dirty="0" err="1">
                <a:solidFill>
                  <a:srgbClr val="313131"/>
                </a:solidFill>
                <a:effectLst/>
                <a:latin typeface="inherit"/>
              </a:rPr>
              <a:t>test</a:t>
            </a:r>
            <a:r>
              <a:rPr lang="ru-RU" b="0" i="0" dirty="0">
                <a:solidFill>
                  <a:srgbClr val="313131"/>
                </a:solidFill>
                <a:effectLst/>
                <a:latin typeface="inherit"/>
              </a:rPr>
              <a:t>*.</a:t>
            </a:r>
            <a:r>
              <a:rPr lang="ru-RU" b="0" i="0" dirty="0" err="1">
                <a:solidFill>
                  <a:srgbClr val="313131"/>
                </a:solidFill>
                <a:effectLst/>
                <a:latin typeface="inherit"/>
              </a:rPr>
              <a:t>py</a:t>
            </a:r>
            <a:r>
              <a:rPr lang="ru-RU" b="0" i="0" dirty="0">
                <a:solidFill>
                  <a:srgbClr val="313131"/>
                </a:solidFill>
                <a:effectLst/>
                <a:latin typeface="inherit"/>
              </a:rPr>
              <a:t>);</a:t>
            </a:r>
            <a:endParaRPr lang="ru-RU" b="0" i="0" dirty="0">
              <a:solidFill>
                <a:srgbClr val="313131"/>
              </a:solidFill>
              <a:effectLst/>
              <a:latin typeface="Open Sans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b="1" i="0" dirty="0">
                <a:solidFill>
                  <a:srgbClr val="313131"/>
                </a:solidFill>
                <a:effectLst/>
                <a:latin typeface="inherit"/>
              </a:rPr>
              <a:t>-t (--</a:t>
            </a:r>
            <a:r>
              <a:rPr lang="ru-RU" b="1" i="0" dirty="0" err="1">
                <a:solidFill>
                  <a:srgbClr val="313131"/>
                </a:solidFill>
                <a:effectLst/>
                <a:latin typeface="inherit"/>
              </a:rPr>
              <a:t>top-level-directory</a:t>
            </a:r>
            <a:r>
              <a:rPr lang="ru-RU" b="1" i="0" dirty="0">
                <a:solidFill>
                  <a:srgbClr val="313131"/>
                </a:solidFill>
                <a:effectLst/>
                <a:latin typeface="inherit"/>
              </a:rPr>
              <a:t>) </a:t>
            </a:r>
            <a:r>
              <a:rPr lang="ru-RU" b="1" i="0" dirty="0" err="1">
                <a:solidFill>
                  <a:srgbClr val="313131"/>
                </a:solidFill>
                <a:effectLst/>
                <a:latin typeface="inherit"/>
              </a:rPr>
              <a:t>directory_name</a:t>
            </a:r>
            <a:r>
              <a:rPr lang="ru-RU" b="0" i="0" dirty="0">
                <a:solidFill>
                  <a:srgbClr val="313131"/>
                </a:solidFill>
                <a:effectLst/>
                <a:latin typeface="inherit"/>
              </a:rPr>
              <a:t> — директория верхнего уровня проекта (по умолчанию равна </a:t>
            </a:r>
            <a:r>
              <a:rPr lang="ru-RU" b="0" i="0" dirty="0" err="1">
                <a:solidFill>
                  <a:srgbClr val="313131"/>
                </a:solidFill>
                <a:effectLst/>
                <a:latin typeface="inherit"/>
              </a:rPr>
              <a:t>start-directory</a:t>
            </a:r>
            <a:r>
              <a:rPr lang="ru-RU" b="0" i="0" dirty="0">
                <a:solidFill>
                  <a:srgbClr val="313131"/>
                </a:solidFill>
                <a:effectLst/>
                <a:latin typeface="inherit"/>
              </a:rPr>
              <a:t>).</a:t>
            </a:r>
            <a:endParaRPr lang="ru-RU" b="0" i="0" dirty="0">
              <a:solidFill>
                <a:srgbClr val="313131"/>
              </a:solidFill>
              <a:effectLst/>
              <a:latin typeface="Open Sans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ru-RU" b="0" i="0" dirty="0">
                <a:solidFill>
                  <a:srgbClr val="313131"/>
                </a:solidFill>
                <a:effectLst/>
                <a:latin typeface="Open Sans"/>
              </a:rPr>
              <a:t>Из других полезных вещей — </a:t>
            </a:r>
            <a:r>
              <a:rPr lang="ru-RU" b="0" i="0" dirty="0" err="1">
                <a:solidFill>
                  <a:srgbClr val="313131"/>
                </a:solidFill>
                <a:effectLst/>
                <a:latin typeface="Open Sans"/>
              </a:rPr>
              <a:t>Unittest</a:t>
            </a:r>
            <a:r>
              <a:rPr lang="ru-RU" b="0" i="0" dirty="0">
                <a:solidFill>
                  <a:srgbClr val="313131"/>
                </a:solidFill>
                <a:effectLst/>
                <a:latin typeface="Open Sans"/>
              </a:rPr>
              <a:t> содержит функции–декораторы, например, позволяющие пропустить отдельный тест (</a:t>
            </a:r>
            <a:r>
              <a:rPr lang="ru-RU" b="1" i="0" dirty="0">
                <a:solidFill>
                  <a:srgbClr val="313131"/>
                </a:solidFill>
                <a:effectLst/>
                <a:latin typeface="Open Sans"/>
              </a:rPr>
              <a:t>@</a:t>
            </a:r>
            <a:r>
              <a:rPr lang="ru-RU" b="1" i="0" dirty="0" err="1">
                <a:solidFill>
                  <a:srgbClr val="313131"/>
                </a:solidFill>
                <a:effectLst/>
                <a:latin typeface="Open Sans"/>
              </a:rPr>
              <a:t>skip</a:t>
            </a:r>
            <a:r>
              <a:rPr lang="ru-RU" b="0" i="0" dirty="0">
                <a:solidFill>
                  <a:srgbClr val="313131"/>
                </a:solidFill>
                <a:effectLst/>
                <a:latin typeface="Open Sans"/>
              </a:rPr>
              <a:t>, </a:t>
            </a:r>
            <a:r>
              <a:rPr lang="ru-RU" b="1" i="0" dirty="0">
                <a:solidFill>
                  <a:srgbClr val="313131"/>
                </a:solidFill>
                <a:effectLst/>
                <a:latin typeface="Open Sans"/>
              </a:rPr>
              <a:t>@</a:t>
            </a:r>
            <a:r>
              <a:rPr lang="ru-RU" b="1" i="0" dirty="0" err="1">
                <a:solidFill>
                  <a:srgbClr val="313131"/>
                </a:solidFill>
                <a:effectLst/>
                <a:latin typeface="Open Sans"/>
              </a:rPr>
              <a:t>skipIf</a:t>
            </a:r>
            <a:r>
              <a:rPr lang="ru-RU" b="0" i="0" dirty="0">
                <a:solidFill>
                  <a:srgbClr val="313131"/>
                </a:solidFill>
                <a:effectLst/>
                <a:latin typeface="Open Sans"/>
              </a:rPr>
              <a:t>).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722FAB0F-3642-4A89-A6F5-8AA9B101B31B}"/>
              </a:ext>
            </a:extLst>
          </p:cNvPr>
          <p:cNvSpPr/>
          <p:nvPr/>
        </p:nvSpPr>
        <p:spPr>
          <a:xfrm>
            <a:off x="653794" y="3976740"/>
            <a:ext cx="10918787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ru-RU" b="0" i="0" dirty="0" err="1">
                <a:solidFill>
                  <a:srgbClr val="313131"/>
                </a:solidFill>
                <a:effectLst/>
                <a:latin typeface="Open Sans"/>
              </a:rPr>
              <a:t>Unittest</a:t>
            </a:r>
            <a:r>
              <a:rPr lang="ru-RU" b="0" i="0" dirty="0">
                <a:solidFill>
                  <a:srgbClr val="313131"/>
                </a:solidFill>
                <a:effectLst/>
                <a:latin typeface="Open Sans"/>
              </a:rPr>
              <a:t> хорошо подходит для модульного тестирования, позволяет писать и выполнять тесты, поддерживает генерацию отчетов. К </a:t>
            </a:r>
            <a:r>
              <a:rPr lang="ru-RU" b="1" i="0" dirty="0">
                <a:solidFill>
                  <a:srgbClr val="313131"/>
                </a:solidFill>
                <a:effectLst/>
                <a:latin typeface="Open Sans"/>
              </a:rPr>
              <a:t>недостаткам</a:t>
            </a:r>
            <a:r>
              <a:rPr lang="ru-RU" b="0" i="0" dirty="0">
                <a:solidFill>
                  <a:srgbClr val="313131"/>
                </a:solidFill>
                <a:effectLst/>
                <a:latin typeface="Open Sans"/>
              </a:rPr>
              <a:t>, которые не соответствуют парадигме </a:t>
            </a:r>
            <a:r>
              <a:rPr lang="ru-RU" b="0" i="0" dirty="0" err="1">
                <a:solidFill>
                  <a:srgbClr val="313131"/>
                </a:solidFill>
                <a:effectLst/>
                <a:latin typeface="Open Sans"/>
              </a:rPr>
              <a:t>python</a:t>
            </a:r>
            <a:r>
              <a:rPr lang="ru-RU" b="0" i="0" dirty="0">
                <a:solidFill>
                  <a:srgbClr val="313131"/>
                </a:solidFill>
                <a:effectLst/>
                <a:latin typeface="Open Sans"/>
              </a:rPr>
              <a:t> и поэтому могут оказаться неудобными, можно отнести: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313131"/>
                </a:solidFill>
                <a:effectLst/>
                <a:latin typeface="inherit"/>
              </a:rPr>
              <a:t>недостаточную понятность кода в виду использования абстракций при наследовании классов,</a:t>
            </a:r>
            <a:endParaRPr lang="ru-RU" b="0" i="0" dirty="0">
              <a:solidFill>
                <a:srgbClr val="313131"/>
              </a:solidFill>
              <a:effectLst/>
              <a:latin typeface="Open Sans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313131"/>
                </a:solidFill>
                <a:effectLst/>
                <a:latin typeface="inherit"/>
              </a:rPr>
              <a:t>большое количество шаблонного кода, </a:t>
            </a:r>
            <a:endParaRPr lang="ru-RU" b="0" i="0" dirty="0">
              <a:solidFill>
                <a:srgbClr val="313131"/>
              </a:solidFill>
              <a:effectLst/>
              <a:latin typeface="Open Sans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313131"/>
                </a:solidFill>
                <a:effectLst/>
                <a:latin typeface="inherit"/>
              </a:rPr>
              <a:t>использование принятой в </a:t>
            </a:r>
            <a:r>
              <a:rPr lang="ru-RU" b="0" i="0" dirty="0" err="1">
                <a:solidFill>
                  <a:srgbClr val="313131"/>
                </a:solidFill>
                <a:effectLst/>
                <a:latin typeface="inherit"/>
              </a:rPr>
              <a:t>JUnit</a:t>
            </a:r>
            <a:r>
              <a:rPr lang="ru-RU" b="0" i="0" dirty="0">
                <a:solidFill>
                  <a:srgbClr val="313131"/>
                </a:solidFill>
                <a:effectLst/>
                <a:latin typeface="inherit"/>
              </a:rPr>
              <a:t> </a:t>
            </a:r>
            <a:r>
              <a:rPr lang="ru-RU" b="0" i="0" dirty="0" err="1">
                <a:solidFill>
                  <a:srgbClr val="313131"/>
                </a:solidFill>
                <a:effectLst/>
                <a:latin typeface="inherit"/>
              </a:rPr>
              <a:t>camel</a:t>
            </a:r>
            <a:r>
              <a:rPr lang="ru-RU" b="0" i="0" dirty="0">
                <a:solidFill>
                  <a:srgbClr val="313131"/>
                </a:solidFill>
                <a:effectLst/>
                <a:latin typeface="inherit"/>
              </a:rPr>
              <a:t>-нотации (например, </a:t>
            </a:r>
            <a:r>
              <a:rPr lang="ru-RU" b="0" i="0" dirty="0" err="1">
                <a:solidFill>
                  <a:srgbClr val="313131"/>
                </a:solidFill>
                <a:effectLst/>
                <a:latin typeface="inherit"/>
              </a:rPr>
              <a:t>CamelNotation</a:t>
            </a:r>
            <a:r>
              <a:rPr lang="ru-RU" b="0" i="0" dirty="0">
                <a:solidFill>
                  <a:srgbClr val="313131"/>
                </a:solidFill>
                <a:effectLst/>
                <a:latin typeface="inherit"/>
              </a:rPr>
              <a:t>) вместо принятой в </a:t>
            </a:r>
            <a:r>
              <a:rPr lang="ru-RU" b="0" i="0" dirty="0" err="1">
                <a:solidFill>
                  <a:srgbClr val="313131"/>
                </a:solidFill>
                <a:effectLst/>
                <a:latin typeface="inherit"/>
              </a:rPr>
              <a:t>python</a:t>
            </a:r>
            <a:r>
              <a:rPr lang="ru-RU" b="0" i="0" dirty="0">
                <a:solidFill>
                  <a:srgbClr val="313131"/>
                </a:solidFill>
                <a:effectLst/>
                <a:latin typeface="inherit"/>
              </a:rPr>
              <a:t> </a:t>
            </a:r>
            <a:r>
              <a:rPr lang="ru-RU" b="0" i="0" dirty="0" err="1">
                <a:solidFill>
                  <a:srgbClr val="313131"/>
                </a:solidFill>
                <a:effectLst/>
                <a:latin typeface="inherit"/>
              </a:rPr>
              <a:t>snake</a:t>
            </a:r>
            <a:r>
              <a:rPr lang="ru-RU" b="0" i="0" dirty="0">
                <a:solidFill>
                  <a:srgbClr val="313131"/>
                </a:solidFill>
                <a:effectLst/>
                <a:latin typeface="inherit"/>
              </a:rPr>
              <a:t>-нотации (</a:t>
            </a:r>
            <a:r>
              <a:rPr lang="ru-RU" b="0" i="0" dirty="0" err="1">
                <a:solidFill>
                  <a:srgbClr val="313131"/>
                </a:solidFill>
                <a:effectLst/>
                <a:latin typeface="inherit"/>
              </a:rPr>
              <a:t>snake_notation</a:t>
            </a:r>
            <a:r>
              <a:rPr lang="ru-RU" b="0" i="0" dirty="0">
                <a:solidFill>
                  <a:srgbClr val="313131"/>
                </a:solidFill>
                <a:effectLst/>
                <a:latin typeface="inherit"/>
              </a:rPr>
              <a:t>).</a:t>
            </a:r>
            <a:endParaRPr lang="ru-RU" b="0" i="0" dirty="0">
              <a:solidFill>
                <a:srgbClr val="313131"/>
              </a:solidFill>
              <a:effectLst/>
              <a:latin typeface="Open Sans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ABC030B8-A9D6-E173-3783-75BACDFA749F}"/>
              </a:ext>
            </a:extLst>
          </p:cNvPr>
          <p:cNvSpPr/>
          <p:nvPr/>
        </p:nvSpPr>
        <p:spPr>
          <a:xfrm>
            <a:off x="1971727" y="182460"/>
            <a:ext cx="62316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i="0" dirty="0">
                <a:solidFill>
                  <a:srgbClr val="181818"/>
                </a:solidFill>
                <a:effectLst/>
                <a:latin typeface="Mont"/>
              </a:rPr>
              <a:t>Модульное и функциональное тестирование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72672532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Объект 11"/>
          <p:cNvGraphicFramePr>
            <a:graphicFrameLocks noChangeAspect="1"/>
          </p:cNvGraphicFramePr>
          <p:nvPr/>
        </p:nvGraphicFramePr>
        <p:xfrm>
          <a:off x="10289848" y="216259"/>
          <a:ext cx="1282735" cy="446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2" imgW="2566457" imgH="894201" progId="CorelDraw.Graphic.22">
                  <p:embed/>
                </p:oleObj>
              </mc:Choice>
              <mc:Fallback>
                <p:oleObj name="CorelDRAW" r:id="rId2" imgW="2566457" imgH="894201" progId="CorelDraw.Graphic.22">
                  <p:embed/>
                  <p:pic>
                    <p:nvPicPr>
                      <p:cNvPr id="12" name="Объект 1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289848" y="216259"/>
                        <a:ext cx="1282735" cy="4466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986118" y="756621"/>
            <a:ext cx="10586465" cy="21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5" y="228173"/>
            <a:ext cx="917722" cy="434968"/>
          </a:xfrm>
          <a:prstGeom prst="rect">
            <a:avLst/>
          </a:prstGeom>
        </p:spPr>
      </p:pic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2ED7BFA8-40E8-4A55-9EE4-82F2A0D25B20}"/>
              </a:ext>
            </a:extLst>
          </p:cNvPr>
          <p:cNvSpPr/>
          <p:nvPr/>
        </p:nvSpPr>
        <p:spPr>
          <a:xfrm>
            <a:off x="653794" y="898974"/>
            <a:ext cx="1104201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err="1">
                <a:solidFill>
                  <a:srgbClr val="582AE5"/>
                </a:solidFill>
                <a:effectLst/>
                <a:latin typeface="Open Sans"/>
              </a:rPr>
              <a:t>Pytest</a:t>
            </a:r>
            <a:endParaRPr lang="en-US" b="1" dirty="0">
              <a:solidFill>
                <a:srgbClr val="582AE5"/>
              </a:solidFill>
              <a:effectLst/>
              <a:latin typeface="Open Sans"/>
            </a:endParaRPr>
          </a:p>
          <a:p>
            <a:endParaRPr lang="ru-RU" b="1" dirty="0">
              <a:solidFill>
                <a:srgbClr val="313131"/>
              </a:solidFill>
              <a:effectLst/>
              <a:latin typeface="Open Sans"/>
            </a:endParaRPr>
          </a:p>
          <a:p>
            <a:r>
              <a:rPr lang="ru-RU" b="0" i="0" dirty="0">
                <a:solidFill>
                  <a:srgbClr val="313131"/>
                </a:solidFill>
                <a:effectLst/>
                <a:latin typeface="Open Sans"/>
              </a:rPr>
              <a:t>Более гибкая и функциональная альтернатива для </a:t>
            </a:r>
            <a:r>
              <a:rPr lang="ru-RU" b="0" i="0" dirty="0" err="1">
                <a:solidFill>
                  <a:srgbClr val="313131"/>
                </a:solidFill>
                <a:effectLst/>
                <a:latin typeface="Open Sans"/>
              </a:rPr>
              <a:t>unittest</a:t>
            </a:r>
            <a:r>
              <a:rPr lang="ru-RU" b="0" i="0" dirty="0">
                <a:solidFill>
                  <a:srgbClr val="313131"/>
                </a:solidFill>
                <a:effectLst/>
                <a:latin typeface="Open Sans"/>
              </a:rPr>
              <a:t> это </a:t>
            </a:r>
            <a:r>
              <a:rPr lang="ru-RU" b="1" i="0" dirty="0">
                <a:solidFill>
                  <a:srgbClr val="313131"/>
                </a:solidFill>
                <a:effectLst/>
                <a:latin typeface="Open Sans"/>
              </a:rPr>
              <a:t>библиотека </a:t>
            </a:r>
            <a:r>
              <a:rPr lang="ru-RU" b="1" i="0" dirty="0" err="1">
                <a:solidFill>
                  <a:srgbClr val="313131"/>
                </a:solidFill>
                <a:effectLst/>
                <a:latin typeface="Open Sans"/>
              </a:rPr>
              <a:t>Pytest</a:t>
            </a:r>
            <a:r>
              <a:rPr lang="ru-RU" b="0" i="0" dirty="0">
                <a:solidFill>
                  <a:srgbClr val="313131"/>
                </a:solidFill>
                <a:effectLst/>
                <a:latin typeface="Open Sans"/>
              </a:rPr>
              <a:t>. Она часто используется для написания тест кейсов для API.</a:t>
            </a: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734A537E-3188-4594-9D73-F4360B22141F}"/>
              </a:ext>
            </a:extLst>
          </p:cNvPr>
          <p:cNvSpPr/>
          <p:nvPr/>
        </p:nvSpPr>
        <p:spPr>
          <a:xfrm>
            <a:off x="744279" y="2275367"/>
            <a:ext cx="10828304" cy="10738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/>
              <a:t>В отличие от Unittest библиотека Pytest не входит в стандартный набор программ, устанавливаемый вместе с python, поэтому ее необходимо устанавливать отдельно.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AB6E443-B75A-4A0B-A87E-3035CD3761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33205" y="3710974"/>
            <a:ext cx="6725589" cy="1743318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050E3911-2A92-A854-60BF-57C5BA1E4800}"/>
              </a:ext>
            </a:extLst>
          </p:cNvPr>
          <p:cNvSpPr/>
          <p:nvPr/>
        </p:nvSpPr>
        <p:spPr>
          <a:xfrm>
            <a:off x="1971727" y="182460"/>
            <a:ext cx="62316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i="0" dirty="0">
                <a:solidFill>
                  <a:srgbClr val="181818"/>
                </a:solidFill>
                <a:effectLst/>
                <a:latin typeface="Mont"/>
              </a:rPr>
              <a:t>Модульное и функциональное тестирование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408759356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Объект 11"/>
          <p:cNvGraphicFramePr>
            <a:graphicFrameLocks noChangeAspect="1"/>
          </p:cNvGraphicFramePr>
          <p:nvPr/>
        </p:nvGraphicFramePr>
        <p:xfrm>
          <a:off x="10289848" y="216259"/>
          <a:ext cx="1282735" cy="446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2" imgW="2566457" imgH="894201" progId="CorelDraw.Graphic.22">
                  <p:embed/>
                </p:oleObj>
              </mc:Choice>
              <mc:Fallback>
                <p:oleObj name="CorelDRAW" r:id="rId2" imgW="2566457" imgH="894201" progId="CorelDraw.Graphic.22">
                  <p:embed/>
                  <p:pic>
                    <p:nvPicPr>
                      <p:cNvPr id="12" name="Объект 1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289848" y="216259"/>
                        <a:ext cx="1282735" cy="4466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986118" y="756621"/>
            <a:ext cx="10586465" cy="21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5" y="228173"/>
            <a:ext cx="917722" cy="434968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636E0BFA-ABB9-47D2-B5EA-414A9885166B}"/>
              </a:ext>
            </a:extLst>
          </p:cNvPr>
          <p:cNvSpPr/>
          <p:nvPr/>
        </p:nvSpPr>
        <p:spPr>
          <a:xfrm>
            <a:off x="1971727" y="182460"/>
            <a:ext cx="62316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i="0" dirty="0">
                <a:solidFill>
                  <a:srgbClr val="181818"/>
                </a:solidFill>
                <a:effectLst/>
                <a:latin typeface="Mont"/>
              </a:rPr>
              <a:t>Модульное и функциональное тестирование</a:t>
            </a:r>
            <a:endParaRPr lang="ru-RU" sz="2400" dirty="0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59442C8B-0CFD-4A75-8452-18E9AFC5B504}"/>
              </a:ext>
            </a:extLst>
          </p:cNvPr>
          <p:cNvSpPr/>
          <p:nvPr/>
        </p:nvSpPr>
        <p:spPr>
          <a:xfrm>
            <a:off x="653795" y="898974"/>
            <a:ext cx="83519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0" i="0" dirty="0">
                <a:solidFill>
                  <a:srgbClr val="313131"/>
                </a:solidFill>
                <a:effectLst/>
                <a:latin typeface="Open Sans"/>
              </a:rPr>
              <a:t>Знакомство с </a:t>
            </a:r>
            <a:r>
              <a:rPr lang="ru-RU" b="0" i="0" dirty="0" err="1">
                <a:solidFill>
                  <a:srgbClr val="313131"/>
                </a:solidFill>
                <a:effectLst/>
                <a:latin typeface="Open Sans"/>
              </a:rPr>
              <a:t>pytest</a:t>
            </a:r>
            <a:r>
              <a:rPr lang="ru-RU" b="0" i="0" dirty="0">
                <a:solidFill>
                  <a:srgbClr val="313131"/>
                </a:solidFill>
                <a:effectLst/>
                <a:latin typeface="Open Sans"/>
              </a:rPr>
              <a:t> проще всего начать с примера. Создадим папку </a:t>
            </a:r>
            <a:r>
              <a:rPr lang="ru-RU" b="1" i="0" dirty="0" err="1">
                <a:solidFill>
                  <a:srgbClr val="313131"/>
                </a:solidFill>
                <a:effectLst/>
                <a:latin typeface="Open Sans"/>
              </a:rPr>
              <a:t>tests</a:t>
            </a:r>
            <a:r>
              <a:rPr lang="ru-RU" b="0" i="0" dirty="0">
                <a:solidFill>
                  <a:srgbClr val="313131"/>
                </a:solidFill>
                <a:effectLst/>
                <a:latin typeface="Open Sans"/>
              </a:rPr>
              <a:t>:</a:t>
            </a:r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28F17FC-E1D3-4A5A-9966-72514F1086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11792" y="1420083"/>
            <a:ext cx="6735115" cy="857370"/>
          </a:xfrm>
          <a:prstGeom prst="rect">
            <a:avLst/>
          </a:prstGeom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71533DD5-DFB2-45A7-B5A4-3915D95E1EEF}"/>
              </a:ext>
            </a:extLst>
          </p:cNvPr>
          <p:cNvSpPr/>
          <p:nvPr/>
        </p:nvSpPr>
        <p:spPr>
          <a:xfrm>
            <a:off x="653795" y="2644852"/>
            <a:ext cx="109187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0" i="0" dirty="0">
                <a:solidFill>
                  <a:srgbClr val="313131"/>
                </a:solidFill>
                <a:effectLst/>
                <a:latin typeface="Open Sans"/>
              </a:rPr>
              <a:t>Внутри создадим файл </a:t>
            </a:r>
            <a:r>
              <a:rPr lang="ru-RU" b="1" i="0" dirty="0">
                <a:solidFill>
                  <a:srgbClr val="313131"/>
                </a:solidFill>
                <a:effectLst/>
                <a:latin typeface="Open Sans"/>
              </a:rPr>
              <a:t>test.py</a:t>
            </a:r>
            <a:r>
              <a:rPr lang="ru-RU" b="0" i="0" dirty="0">
                <a:solidFill>
                  <a:srgbClr val="313131"/>
                </a:solidFill>
                <a:effectLst/>
                <a:latin typeface="Open Sans"/>
              </a:rPr>
              <a:t>, содержащий тест. Вот так выглядит тест:</a:t>
            </a:r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54281DE-571C-43FD-BF09-49A9434DE3F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33232" y="3134937"/>
            <a:ext cx="6525536" cy="2629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15594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Объект 11"/>
          <p:cNvGraphicFramePr>
            <a:graphicFrameLocks noChangeAspect="1"/>
          </p:cNvGraphicFramePr>
          <p:nvPr/>
        </p:nvGraphicFramePr>
        <p:xfrm>
          <a:off x="10289848" y="216259"/>
          <a:ext cx="1282735" cy="446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2" imgW="2566457" imgH="894201" progId="CorelDraw.Graphic.22">
                  <p:embed/>
                </p:oleObj>
              </mc:Choice>
              <mc:Fallback>
                <p:oleObj name="CorelDRAW" r:id="rId2" imgW="2566457" imgH="894201" progId="CorelDraw.Graphic.22">
                  <p:embed/>
                  <p:pic>
                    <p:nvPicPr>
                      <p:cNvPr id="12" name="Объект 1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289848" y="216259"/>
                        <a:ext cx="1282735" cy="4466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986118" y="756621"/>
            <a:ext cx="10586465" cy="21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5" y="228173"/>
            <a:ext cx="917722" cy="434968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32FADB57-3B26-43C4-8195-09B2521E83B6}"/>
              </a:ext>
            </a:extLst>
          </p:cNvPr>
          <p:cNvSpPr/>
          <p:nvPr/>
        </p:nvSpPr>
        <p:spPr>
          <a:xfrm>
            <a:off x="1827889" y="197972"/>
            <a:ext cx="62316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i="0" dirty="0">
                <a:solidFill>
                  <a:srgbClr val="181818"/>
                </a:solidFill>
                <a:effectLst/>
                <a:latin typeface="Mont"/>
              </a:rPr>
              <a:t>Модульное и функциональное тестирование</a:t>
            </a:r>
            <a:endParaRPr lang="ru-RU" sz="2400" dirty="0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385B2D4D-F7A4-4DCE-80B7-7D1B13DEAE70}"/>
              </a:ext>
            </a:extLst>
          </p:cNvPr>
          <p:cNvSpPr/>
          <p:nvPr/>
        </p:nvSpPr>
        <p:spPr>
          <a:xfrm>
            <a:off x="653794" y="898974"/>
            <a:ext cx="97767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0" i="0" dirty="0">
                <a:solidFill>
                  <a:srgbClr val="313131"/>
                </a:solidFill>
                <a:effectLst/>
                <a:latin typeface="Open Sans"/>
              </a:rPr>
              <a:t>Этот тест легко запустить с помощью </a:t>
            </a:r>
            <a:r>
              <a:rPr lang="ru-RU" b="0" i="0" dirty="0" err="1">
                <a:solidFill>
                  <a:srgbClr val="313131"/>
                </a:solidFill>
                <a:effectLst/>
                <a:latin typeface="Open Sans"/>
              </a:rPr>
              <a:t>Pytest</a:t>
            </a:r>
            <a:r>
              <a:rPr lang="ru-RU" b="0" i="0" dirty="0">
                <a:solidFill>
                  <a:srgbClr val="313131"/>
                </a:solidFill>
                <a:effectLst/>
                <a:latin typeface="Open Sans"/>
              </a:rPr>
              <a:t>, чтобы увидеть результаты выполнения теста:</a:t>
            </a:r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3FC88E1-CB70-4109-9E38-D5F41238F0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97503" y="1389059"/>
            <a:ext cx="6763694" cy="1895740"/>
          </a:xfrm>
          <a:prstGeom prst="rect">
            <a:avLst/>
          </a:prstGeom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0B18BCB6-98D6-479E-879F-9AB0FB8C656C}"/>
              </a:ext>
            </a:extLst>
          </p:cNvPr>
          <p:cNvSpPr/>
          <p:nvPr/>
        </p:nvSpPr>
        <p:spPr>
          <a:xfrm>
            <a:off x="653793" y="3405552"/>
            <a:ext cx="1091878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0" i="0" dirty="0">
                <a:solidFill>
                  <a:srgbClr val="313131"/>
                </a:solidFill>
                <a:effectLst/>
                <a:latin typeface="Open Sans"/>
              </a:rPr>
              <a:t>Давайте внесем в файл намеренную ошибку, чтобы увидеть как в интерфейсе </a:t>
            </a:r>
            <a:r>
              <a:rPr lang="ru-RU" b="0" i="0" dirty="0" err="1">
                <a:solidFill>
                  <a:srgbClr val="313131"/>
                </a:solidFill>
                <a:effectLst/>
                <a:latin typeface="Open Sans"/>
              </a:rPr>
              <a:t>Pytest</a:t>
            </a:r>
            <a:r>
              <a:rPr lang="ru-RU" b="0" i="0" dirty="0">
                <a:solidFill>
                  <a:srgbClr val="313131"/>
                </a:solidFill>
                <a:effectLst/>
                <a:latin typeface="Open Sans"/>
              </a:rPr>
              <a:t> будет отображен неправильно выполненный тест. Для этого поправим файл </a:t>
            </a:r>
            <a:r>
              <a:rPr lang="ru-RU" b="1" i="0" dirty="0">
                <a:solidFill>
                  <a:srgbClr val="313131"/>
                </a:solidFill>
                <a:effectLst/>
                <a:latin typeface="Open Sans"/>
              </a:rPr>
              <a:t>test.py</a:t>
            </a:r>
            <a:r>
              <a:rPr lang="ru-RU" b="0" i="0" dirty="0">
                <a:solidFill>
                  <a:srgbClr val="313131"/>
                </a:solidFill>
                <a:effectLst/>
                <a:latin typeface="Open Sans"/>
              </a:rPr>
              <a:t>:</a:t>
            </a:r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830B522-2562-4781-96C5-CBDFF756667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35635" y="4172636"/>
            <a:ext cx="6487430" cy="2410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900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Объект 11"/>
          <p:cNvGraphicFramePr>
            <a:graphicFrameLocks noChangeAspect="1"/>
          </p:cNvGraphicFramePr>
          <p:nvPr/>
        </p:nvGraphicFramePr>
        <p:xfrm>
          <a:off x="10289848" y="216259"/>
          <a:ext cx="1282735" cy="446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2" imgW="2566457" imgH="894201" progId="CorelDraw.Graphic.22">
                  <p:embed/>
                </p:oleObj>
              </mc:Choice>
              <mc:Fallback>
                <p:oleObj name="CorelDRAW" r:id="rId2" imgW="2566457" imgH="894201" progId="CorelDraw.Graphic.22">
                  <p:embed/>
                  <p:pic>
                    <p:nvPicPr>
                      <p:cNvPr id="12" name="Объект 1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289848" y="216259"/>
                        <a:ext cx="1282735" cy="4466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986118" y="756621"/>
            <a:ext cx="10586465" cy="21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5" y="228173"/>
            <a:ext cx="917722" cy="434968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7ED215AF-1BAC-46CB-A3AF-137DD87851D4}"/>
              </a:ext>
            </a:extLst>
          </p:cNvPr>
          <p:cNvSpPr/>
          <p:nvPr/>
        </p:nvSpPr>
        <p:spPr>
          <a:xfrm>
            <a:off x="5116693" y="61725"/>
            <a:ext cx="195861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i="0" dirty="0">
                <a:solidFill>
                  <a:srgbClr val="181818"/>
                </a:solidFill>
                <a:effectLst/>
              </a:rPr>
              <a:t> </a:t>
            </a:r>
            <a:r>
              <a:rPr lang="ru-RU" sz="3200" b="1" i="0" dirty="0">
                <a:solidFill>
                  <a:srgbClr val="181818"/>
                </a:solidFill>
                <a:effectLst/>
                <a:cs typeface="Times New Roman" panose="02020603050405020304" pitchFamily="18" charset="0"/>
              </a:rPr>
              <a:t>Введение</a:t>
            </a:r>
            <a:endParaRPr lang="ru-RU" dirty="0">
              <a:cs typeface="Times New Roman" panose="02020603050405020304" pitchFamily="18" charset="0"/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6A0EF978-32F3-44CA-B149-7BB04DC3C1FA}"/>
              </a:ext>
            </a:extLst>
          </p:cNvPr>
          <p:cNvSpPr/>
          <p:nvPr/>
        </p:nvSpPr>
        <p:spPr>
          <a:xfrm>
            <a:off x="653795" y="1713145"/>
            <a:ext cx="7467600" cy="34317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582AE5"/>
                </a:solidFill>
                <a:effectLst/>
                <a:cs typeface="Times New Roman" panose="02020603050405020304" pitchFamily="18" charset="0"/>
              </a:rPr>
              <a:t>В этом </a:t>
            </a:r>
            <a:r>
              <a:rPr lang="ru-RU" b="1" dirty="0">
                <a:solidFill>
                  <a:srgbClr val="582AE5"/>
                </a:solidFill>
                <a:cs typeface="Times New Roman" panose="02020603050405020304" pitchFamily="18" charset="0"/>
              </a:rPr>
              <a:t>лекции</a:t>
            </a:r>
            <a:r>
              <a:rPr lang="ru-RU" b="1" dirty="0">
                <a:solidFill>
                  <a:srgbClr val="582AE5"/>
                </a:solidFill>
                <a:effectLst/>
                <a:cs typeface="Times New Roman" panose="02020603050405020304" pitchFamily="18" charset="0"/>
              </a:rPr>
              <a:t> мы рассмотрим следующие вопросы:</a:t>
            </a:r>
          </a:p>
          <a:p>
            <a:endParaRPr lang="ru-RU" b="1" dirty="0">
              <a:solidFill>
                <a:srgbClr val="646464"/>
              </a:solidFill>
              <a:effectLst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313131"/>
                </a:solidFill>
                <a:effectLst/>
                <a:cs typeface="Times New Roman" panose="02020603050405020304" pitchFamily="18" charset="0"/>
              </a:rPr>
              <a:t>Роль процесса тестирования в проекте разработки программного обеспечения.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313131"/>
                </a:solidFill>
                <a:effectLst/>
                <a:cs typeface="Times New Roman" panose="02020603050405020304" pitchFamily="18" charset="0"/>
              </a:rPr>
              <a:t>Виды тестирования.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313131"/>
                </a:solidFill>
                <a:effectLst/>
                <a:cs typeface="Times New Roman" panose="02020603050405020304" pitchFamily="18" charset="0"/>
              </a:rPr>
              <a:t>Особенности тестирования для проектов машинного обучения.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313131"/>
                </a:solidFill>
                <a:effectLst/>
                <a:cs typeface="Times New Roman" panose="02020603050405020304" pitchFamily="18" charset="0"/>
              </a:rPr>
              <a:t>Тестирование данных.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313131"/>
                </a:solidFill>
                <a:effectLst/>
                <a:cs typeface="Times New Roman" panose="02020603050405020304" pitchFamily="18" charset="0"/>
              </a:rPr>
              <a:t>Средства автоматизации тестирования.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b="1" i="0" dirty="0" err="1">
                <a:solidFill>
                  <a:srgbClr val="313131"/>
                </a:solidFill>
                <a:effectLst/>
                <a:cs typeface="Times New Roman" panose="02020603050405020304" pitchFamily="18" charset="0"/>
              </a:rPr>
              <a:t>Unittest</a:t>
            </a:r>
            <a:r>
              <a:rPr lang="ru-RU" b="0" i="0" dirty="0">
                <a:solidFill>
                  <a:srgbClr val="313131"/>
                </a:solidFill>
                <a:effectLst/>
                <a:cs typeface="Times New Roman" panose="02020603050405020304" pitchFamily="18" charset="0"/>
              </a:rPr>
              <a:t> и </a:t>
            </a:r>
            <a:r>
              <a:rPr lang="ru-RU" b="1" i="0" dirty="0" err="1">
                <a:solidFill>
                  <a:srgbClr val="313131"/>
                </a:solidFill>
                <a:effectLst/>
                <a:cs typeface="Times New Roman" panose="02020603050405020304" pitchFamily="18" charset="0"/>
              </a:rPr>
              <a:t>Pytest</a:t>
            </a:r>
            <a:r>
              <a:rPr lang="ru-RU" b="0" i="0" dirty="0">
                <a:solidFill>
                  <a:srgbClr val="313131"/>
                </a:solidFill>
                <a:effectLst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2238354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Объект 11"/>
          <p:cNvGraphicFramePr>
            <a:graphicFrameLocks noChangeAspect="1"/>
          </p:cNvGraphicFramePr>
          <p:nvPr/>
        </p:nvGraphicFramePr>
        <p:xfrm>
          <a:off x="10289848" y="216259"/>
          <a:ext cx="1282735" cy="446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2" imgW="2566457" imgH="894201" progId="CorelDraw.Graphic.22">
                  <p:embed/>
                </p:oleObj>
              </mc:Choice>
              <mc:Fallback>
                <p:oleObj name="CorelDRAW" r:id="rId2" imgW="2566457" imgH="894201" progId="CorelDraw.Graphic.22">
                  <p:embed/>
                  <p:pic>
                    <p:nvPicPr>
                      <p:cNvPr id="12" name="Объект 1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289848" y="216259"/>
                        <a:ext cx="1282735" cy="4466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986118" y="756621"/>
            <a:ext cx="10586465" cy="21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5" y="228173"/>
            <a:ext cx="917722" cy="434968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4624C728-C3FE-470C-9DBF-2B998283317C}"/>
              </a:ext>
            </a:extLst>
          </p:cNvPr>
          <p:cNvSpPr/>
          <p:nvPr/>
        </p:nvSpPr>
        <p:spPr>
          <a:xfrm>
            <a:off x="3163529" y="174203"/>
            <a:ext cx="62316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i="0" dirty="0">
                <a:solidFill>
                  <a:srgbClr val="181818"/>
                </a:solidFill>
                <a:effectLst/>
                <a:latin typeface="Mont"/>
              </a:rPr>
              <a:t>Модульное и функциональное тестирование</a:t>
            </a:r>
            <a:endParaRPr lang="ru-RU" sz="2400" dirty="0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0F40273B-E21E-4BE8-AD71-486FC2A9A0ED}"/>
              </a:ext>
            </a:extLst>
          </p:cNvPr>
          <p:cNvSpPr/>
          <p:nvPr/>
        </p:nvSpPr>
        <p:spPr>
          <a:xfrm>
            <a:off x="653795" y="979599"/>
            <a:ext cx="49934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0" i="0" dirty="0">
                <a:solidFill>
                  <a:srgbClr val="313131"/>
                </a:solidFill>
                <a:effectLst/>
                <a:latin typeface="Open Sans"/>
              </a:rPr>
              <a:t>После запуска </a:t>
            </a:r>
            <a:r>
              <a:rPr lang="ru-RU" b="0" i="0" dirty="0" err="1">
                <a:solidFill>
                  <a:srgbClr val="313131"/>
                </a:solidFill>
                <a:effectLst/>
                <a:latin typeface="Open Sans"/>
              </a:rPr>
              <a:t>Pytest</a:t>
            </a:r>
            <a:r>
              <a:rPr lang="ru-RU" b="0" i="0" dirty="0">
                <a:solidFill>
                  <a:srgbClr val="313131"/>
                </a:solidFill>
                <a:effectLst/>
                <a:latin typeface="Open Sans"/>
              </a:rPr>
              <a:t> увидим такой результат:</a:t>
            </a:r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2B0D467-6D4E-4681-82F3-0E2286951C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73256" y="2167944"/>
            <a:ext cx="8645487" cy="3710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8022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Объект 11"/>
          <p:cNvGraphicFramePr>
            <a:graphicFrameLocks noChangeAspect="1"/>
          </p:cNvGraphicFramePr>
          <p:nvPr/>
        </p:nvGraphicFramePr>
        <p:xfrm>
          <a:off x="10289848" y="216259"/>
          <a:ext cx="1282735" cy="446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2" imgW="2566457" imgH="894201" progId="CorelDraw.Graphic.22">
                  <p:embed/>
                </p:oleObj>
              </mc:Choice>
              <mc:Fallback>
                <p:oleObj name="CorelDRAW" r:id="rId2" imgW="2566457" imgH="894201" progId="CorelDraw.Graphic.22">
                  <p:embed/>
                  <p:pic>
                    <p:nvPicPr>
                      <p:cNvPr id="12" name="Объект 1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289848" y="216259"/>
                        <a:ext cx="1282735" cy="4466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986118" y="756621"/>
            <a:ext cx="10586465" cy="21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5" y="228173"/>
            <a:ext cx="917722" cy="434968"/>
          </a:xfrm>
          <a:prstGeom prst="rect">
            <a:avLst/>
          </a:prstGeom>
        </p:spPr>
      </p:pic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EF02155A-0D8A-4194-83F2-013F1D2ED1C7}"/>
              </a:ext>
            </a:extLst>
          </p:cNvPr>
          <p:cNvSpPr/>
          <p:nvPr/>
        </p:nvSpPr>
        <p:spPr>
          <a:xfrm>
            <a:off x="653795" y="989126"/>
            <a:ext cx="1091878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0" i="0" dirty="0">
                <a:solidFill>
                  <a:srgbClr val="313131"/>
                </a:solidFill>
                <a:effectLst/>
                <a:latin typeface="Open Sans"/>
              </a:rPr>
              <a:t>Более того, если выполнить </a:t>
            </a:r>
            <a:r>
              <a:rPr lang="ru-RU" b="0" i="0" dirty="0" err="1">
                <a:solidFill>
                  <a:srgbClr val="313131"/>
                </a:solidFill>
                <a:effectLst/>
                <a:latin typeface="Open Sans"/>
              </a:rPr>
              <a:t>pytest</a:t>
            </a:r>
            <a:r>
              <a:rPr lang="ru-RU" b="0" i="0" dirty="0">
                <a:solidFill>
                  <a:srgbClr val="313131"/>
                </a:solidFill>
                <a:effectLst/>
                <a:latin typeface="Open Sans"/>
              </a:rPr>
              <a:t> с флагом </a:t>
            </a:r>
            <a:r>
              <a:rPr lang="ru-RU" b="1" i="0" dirty="0">
                <a:solidFill>
                  <a:srgbClr val="313131"/>
                </a:solidFill>
                <a:effectLst/>
                <a:latin typeface="Open Sans"/>
              </a:rPr>
              <a:t>-v</a:t>
            </a:r>
            <a:r>
              <a:rPr lang="ru-RU" b="0" i="0" dirty="0">
                <a:solidFill>
                  <a:srgbClr val="313131"/>
                </a:solidFill>
                <a:effectLst/>
                <a:latin typeface="Open Sans"/>
              </a:rPr>
              <a:t>, то можно увидеть еще более подробное описание, указывающее на причину ошибки. Например, для нашего случая будет в явном виде указано правильное значение 4 вместо неправильного 5:</a:t>
            </a:r>
            <a:endParaRPr lang="ru-RU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B7ABCBC8-658D-4FAE-858A-3C7F5E68D593}"/>
              </a:ext>
            </a:extLst>
          </p:cNvPr>
          <p:cNvSpPr/>
          <p:nvPr/>
        </p:nvSpPr>
        <p:spPr>
          <a:xfrm>
            <a:off x="2249129" y="179744"/>
            <a:ext cx="62316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i="0" dirty="0">
                <a:solidFill>
                  <a:srgbClr val="181818"/>
                </a:solidFill>
                <a:effectLst/>
                <a:latin typeface="Mont"/>
              </a:rPr>
              <a:t>Модульное и функциональное тестирование</a:t>
            </a:r>
            <a:endParaRPr lang="ru-RU" sz="2400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57B3A98-77BD-41E3-AE50-F1A52C1043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22985" y="2027668"/>
            <a:ext cx="7980407" cy="4354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27119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Объект 11"/>
          <p:cNvGraphicFramePr>
            <a:graphicFrameLocks noChangeAspect="1"/>
          </p:cNvGraphicFramePr>
          <p:nvPr/>
        </p:nvGraphicFramePr>
        <p:xfrm>
          <a:off x="10289848" y="216259"/>
          <a:ext cx="1282735" cy="446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2" imgW="2566457" imgH="894201" progId="CorelDraw.Graphic.22">
                  <p:embed/>
                </p:oleObj>
              </mc:Choice>
              <mc:Fallback>
                <p:oleObj name="CorelDRAW" r:id="rId2" imgW="2566457" imgH="894201" progId="CorelDraw.Graphic.22">
                  <p:embed/>
                  <p:pic>
                    <p:nvPicPr>
                      <p:cNvPr id="12" name="Объект 1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289848" y="216259"/>
                        <a:ext cx="1282735" cy="4466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986118" y="756621"/>
            <a:ext cx="10586465" cy="21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5" y="228173"/>
            <a:ext cx="917722" cy="434968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CC109482-40AF-4D36-99E9-E0BC3EE40BC3}"/>
              </a:ext>
            </a:extLst>
          </p:cNvPr>
          <p:cNvSpPr/>
          <p:nvPr/>
        </p:nvSpPr>
        <p:spPr>
          <a:xfrm>
            <a:off x="2174083" y="216259"/>
            <a:ext cx="62316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i="0" dirty="0">
                <a:solidFill>
                  <a:srgbClr val="181818"/>
                </a:solidFill>
                <a:effectLst/>
                <a:latin typeface="Mont"/>
              </a:rPr>
              <a:t>Модульное и функциональное тестирование</a:t>
            </a:r>
            <a:endParaRPr lang="ru-RU" sz="2400" dirty="0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DFB41CB8-BAE3-447A-A85F-87145C3779CE}"/>
              </a:ext>
            </a:extLst>
          </p:cNvPr>
          <p:cNvSpPr/>
          <p:nvPr/>
        </p:nvSpPr>
        <p:spPr>
          <a:xfrm>
            <a:off x="653795" y="898974"/>
            <a:ext cx="109187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0" i="0" dirty="0">
                <a:solidFill>
                  <a:srgbClr val="313131"/>
                </a:solidFill>
                <a:effectLst/>
                <a:latin typeface="Open Sans"/>
              </a:rPr>
              <a:t>Если для указания ошибки необходимо выделить позицию ошибки в тексте, то </a:t>
            </a:r>
            <a:r>
              <a:rPr lang="ru-RU" b="0" i="0" dirty="0" err="1">
                <a:solidFill>
                  <a:srgbClr val="313131"/>
                </a:solidFill>
                <a:effectLst/>
                <a:latin typeface="Open Sans"/>
              </a:rPr>
              <a:t>pytest</a:t>
            </a:r>
            <a:r>
              <a:rPr lang="ru-RU" b="0" i="0" dirty="0">
                <a:solidFill>
                  <a:srgbClr val="313131"/>
                </a:solidFill>
                <a:effectLst/>
                <a:latin typeface="Open Sans"/>
              </a:rPr>
              <a:t> использует для этого символ «^». Например, для неправильного символа в строке:</a:t>
            </a:r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07C4A1E-A638-429E-8971-BD78DBC772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22835" y="1666058"/>
            <a:ext cx="6677957" cy="1057423"/>
          </a:xfrm>
          <a:prstGeom prst="rect">
            <a:avLst/>
          </a:prstGeom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090C93DD-7393-487E-9DF3-1749A584FAC3}"/>
              </a:ext>
            </a:extLst>
          </p:cNvPr>
          <p:cNvSpPr/>
          <p:nvPr/>
        </p:nvSpPr>
        <p:spPr>
          <a:xfrm>
            <a:off x="653795" y="3920010"/>
            <a:ext cx="30405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0" i="0" dirty="0">
                <a:solidFill>
                  <a:srgbClr val="313131"/>
                </a:solidFill>
                <a:effectLst/>
                <a:latin typeface="Open Sans"/>
              </a:rPr>
              <a:t>Будет указана его позиция:</a:t>
            </a:r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F117E09-7584-48B4-887E-0C6CF161840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61772" y="3019480"/>
            <a:ext cx="6221431" cy="3664317"/>
          </a:xfrm>
          <a:prstGeom prst="rect">
            <a:avLst/>
          </a:prstGeo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68FE2ABB-DE9E-4E8E-87BA-D6B05FABDAAA}"/>
              </a:ext>
            </a:extLst>
          </p:cNvPr>
          <p:cNvSpPr/>
          <p:nvPr/>
        </p:nvSpPr>
        <p:spPr>
          <a:xfrm>
            <a:off x="603821" y="4359522"/>
            <a:ext cx="411701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0" i="0" dirty="0">
                <a:solidFill>
                  <a:srgbClr val="313131"/>
                </a:solidFill>
                <a:effectLst/>
                <a:latin typeface="Open Sans"/>
              </a:rPr>
              <a:t>При планировании тестирования вы можете заставить </a:t>
            </a:r>
            <a:r>
              <a:rPr lang="ru-RU" b="0" i="0" dirty="0" err="1">
                <a:solidFill>
                  <a:srgbClr val="313131"/>
                </a:solidFill>
                <a:effectLst/>
                <a:latin typeface="Open Sans"/>
              </a:rPr>
              <a:t>Pytest</a:t>
            </a:r>
            <a:r>
              <a:rPr lang="ru-RU" b="0" i="0" dirty="0">
                <a:solidFill>
                  <a:srgbClr val="313131"/>
                </a:solidFill>
                <a:effectLst/>
                <a:latin typeface="Open Sans"/>
              </a:rPr>
              <a:t> пропустить тест, используя функции–декораторы </a:t>
            </a:r>
            <a:r>
              <a:rPr lang="ru-RU" b="1" i="0" dirty="0">
                <a:solidFill>
                  <a:srgbClr val="313131"/>
                </a:solidFill>
                <a:effectLst/>
                <a:latin typeface="Open Sans"/>
              </a:rPr>
              <a:t>@</a:t>
            </a:r>
            <a:r>
              <a:rPr lang="ru-RU" b="1" i="0" dirty="0" err="1">
                <a:solidFill>
                  <a:srgbClr val="313131"/>
                </a:solidFill>
                <a:effectLst/>
                <a:latin typeface="Open Sans"/>
              </a:rPr>
              <a:t>pytest.mark.skip</a:t>
            </a:r>
            <a:r>
              <a:rPr lang="ru-RU" b="1" i="0" dirty="0">
                <a:solidFill>
                  <a:srgbClr val="313131"/>
                </a:solidFill>
                <a:effectLst/>
                <a:latin typeface="Open Sans"/>
              </a:rPr>
              <a:t>()</a:t>
            </a:r>
            <a:r>
              <a:rPr lang="ru-RU" b="0" i="0" dirty="0">
                <a:solidFill>
                  <a:srgbClr val="313131"/>
                </a:solidFill>
                <a:effectLst/>
                <a:latin typeface="Open Sans"/>
              </a:rPr>
              <a:t> или </a:t>
            </a:r>
            <a:r>
              <a:rPr lang="ru-RU" b="1" i="0" dirty="0" err="1">
                <a:solidFill>
                  <a:srgbClr val="313131"/>
                </a:solidFill>
                <a:effectLst/>
                <a:latin typeface="Open Sans"/>
              </a:rPr>
              <a:t>pytest.mark.skipif</a:t>
            </a:r>
            <a:r>
              <a:rPr lang="ru-RU" b="1" i="0" dirty="0">
                <a:solidFill>
                  <a:srgbClr val="313131"/>
                </a:solidFill>
                <a:effectLst/>
                <a:latin typeface="Open Sans"/>
              </a:rPr>
              <a:t>()</a:t>
            </a:r>
            <a:r>
              <a:rPr lang="ru-RU" b="0" i="0" dirty="0">
                <a:solidFill>
                  <a:srgbClr val="313131"/>
                </a:solidFill>
                <a:effectLst/>
                <a:latin typeface="Open Sans"/>
              </a:rPr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0090444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Объект 11"/>
          <p:cNvGraphicFramePr>
            <a:graphicFrameLocks noChangeAspect="1"/>
          </p:cNvGraphicFramePr>
          <p:nvPr/>
        </p:nvGraphicFramePr>
        <p:xfrm>
          <a:off x="10289848" y="216259"/>
          <a:ext cx="1282735" cy="446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2" imgW="2566457" imgH="894201" progId="CorelDraw.Graphic.22">
                  <p:embed/>
                </p:oleObj>
              </mc:Choice>
              <mc:Fallback>
                <p:oleObj name="CorelDRAW" r:id="rId2" imgW="2566457" imgH="894201" progId="CorelDraw.Graphic.22">
                  <p:embed/>
                  <p:pic>
                    <p:nvPicPr>
                      <p:cNvPr id="12" name="Объект 1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289848" y="216259"/>
                        <a:ext cx="1282735" cy="4466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986118" y="756621"/>
            <a:ext cx="10586465" cy="21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5" y="228173"/>
            <a:ext cx="917722" cy="434968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61280996-CA6B-464F-9D43-906BB1E95BD1}"/>
              </a:ext>
            </a:extLst>
          </p:cNvPr>
          <p:cNvSpPr/>
          <p:nvPr/>
        </p:nvSpPr>
        <p:spPr>
          <a:xfrm>
            <a:off x="2064194" y="201211"/>
            <a:ext cx="62316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i="0" dirty="0">
                <a:solidFill>
                  <a:srgbClr val="181818"/>
                </a:solidFill>
                <a:effectLst/>
                <a:latin typeface="Mont"/>
              </a:rPr>
              <a:t>Модульное и функциональное тестирование</a:t>
            </a:r>
            <a:endParaRPr lang="ru-RU" sz="2400" dirty="0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889C9812-C6DF-4C1C-BBFF-30C3FE85CC30}"/>
              </a:ext>
            </a:extLst>
          </p:cNvPr>
          <p:cNvSpPr/>
          <p:nvPr/>
        </p:nvSpPr>
        <p:spPr>
          <a:xfrm>
            <a:off x="653794" y="2044005"/>
            <a:ext cx="10918789" cy="27699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ru-RU" b="1" dirty="0" err="1">
                <a:solidFill>
                  <a:srgbClr val="582AE5"/>
                </a:solidFill>
                <a:effectLst/>
                <a:latin typeface="Open Sans"/>
              </a:rPr>
              <a:t>Фикстуры</a:t>
            </a:r>
            <a:r>
              <a:rPr lang="ru-RU" b="1" dirty="0">
                <a:solidFill>
                  <a:srgbClr val="582AE5"/>
                </a:solidFill>
                <a:effectLst/>
                <a:latin typeface="Open Sans"/>
              </a:rPr>
              <a:t> (</a:t>
            </a:r>
            <a:r>
              <a:rPr lang="ru-RU" b="1" dirty="0" err="1">
                <a:solidFill>
                  <a:srgbClr val="582AE5"/>
                </a:solidFill>
                <a:effectLst/>
                <a:latin typeface="Open Sans"/>
              </a:rPr>
              <a:t>Fixtures</a:t>
            </a:r>
            <a:r>
              <a:rPr lang="ru-RU" b="1" dirty="0">
                <a:solidFill>
                  <a:srgbClr val="582AE5"/>
                </a:solidFill>
                <a:effectLst/>
                <a:latin typeface="Open Sans"/>
              </a:rPr>
              <a:t>)</a:t>
            </a:r>
            <a:endParaRPr lang="ru-RU" b="1" dirty="0">
              <a:solidFill>
                <a:srgbClr val="313131"/>
              </a:solidFill>
              <a:effectLst/>
              <a:latin typeface="Open Sans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ru-RU" b="0" i="0" dirty="0">
                <a:solidFill>
                  <a:srgbClr val="313131"/>
                </a:solidFill>
                <a:effectLst/>
                <a:latin typeface="Open Sans"/>
              </a:rPr>
              <a:t>Наконец, давайте познакомимся с понятием </a:t>
            </a:r>
            <a:r>
              <a:rPr lang="ru-RU" b="1" i="0" dirty="0" err="1">
                <a:solidFill>
                  <a:srgbClr val="313131"/>
                </a:solidFill>
                <a:effectLst/>
                <a:latin typeface="Open Sans"/>
              </a:rPr>
              <a:t>фикстур</a:t>
            </a:r>
            <a:r>
              <a:rPr lang="ru-RU" b="1" i="0" dirty="0">
                <a:solidFill>
                  <a:srgbClr val="313131"/>
                </a:solidFill>
                <a:effectLst/>
                <a:latin typeface="Open Sans"/>
              </a:rPr>
              <a:t> (</a:t>
            </a:r>
            <a:r>
              <a:rPr lang="ru-RU" b="1" i="0" dirty="0" err="1">
                <a:solidFill>
                  <a:srgbClr val="313131"/>
                </a:solidFill>
                <a:effectLst/>
                <a:latin typeface="Open Sans"/>
              </a:rPr>
              <a:t>fixture</a:t>
            </a:r>
            <a:r>
              <a:rPr lang="ru-RU" b="1" i="0" dirty="0">
                <a:solidFill>
                  <a:srgbClr val="313131"/>
                </a:solidFill>
                <a:effectLst/>
                <a:latin typeface="Open Sans"/>
              </a:rPr>
              <a:t>)</a:t>
            </a:r>
            <a:r>
              <a:rPr lang="ru-RU" b="0" i="0" dirty="0">
                <a:solidFill>
                  <a:srgbClr val="313131"/>
                </a:solidFill>
                <a:effectLst/>
                <a:latin typeface="Open Sans"/>
              </a:rPr>
              <a:t>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ru-RU" b="0" i="0" dirty="0" err="1">
                <a:solidFill>
                  <a:srgbClr val="313131"/>
                </a:solidFill>
                <a:effectLst/>
                <a:latin typeface="Open Sans"/>
              </a:rPr>
              <a:t>Фикстуры</a:t>
            </a:r>
            <a:r>
              <a:rPr lang="ru-RU" b="0" i="0" dirty="0">
                <a:solidFill>
                  <a:srgbClr val="313131"/>
                </a:solidFill>
                <a:effectLst/>
                <a:latin typeface="Open Sans"/>
              </a:rPr>
              <a:t> необходимы для структурирования тестирующего кода, давая возможность добавлять стандартные части кода, необходимые для конкретной программной среды. Это функции, выполняемые </a:t>
            </a:r>
            <a:r>
              <a:rPr lang="ru-RU" b="0" i="0" dirty="0" err="1">
                <a:solidFill>
                  <a:srgbClr val="313131"/>
                </a:solidFill>
                <a:effectLst/>
                <a:latin typeface="Open Sans"/>
              </a:rPr>
              <a:t>Pytest</a:t>
            </a:r>
            <a:r>
              <a:rPr lang="ru-RU" b="0" i="0" dirty="0">
                <a:solidFill>
                  <a:srgbClr val="313131"/>
                </a:solidFill>
                <a:effectLst/>
                <a:latin typeface="Open Sans"/>
              </a:rPr>
              <a:t> до или после тестовых функций для инициализации или завершения теста.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ru-RU" b="0" i="0" dirty="0">
                <a:solidFill>
                  <a:srgbClr val="313131"/>
                </a:solidFill>
                <a:effectLst/>
                <a:latin typeface="Open Sans"/>
              </a:rPr>
              <a:t>Код в </a:t>
            </a:r>
            <a:r>
              <a:rPr lang="ru-RU" b="0" i="0" dirty="0" err="1">
                <a:solidFill>
                  <a:srgbClr val="313131"/>
                </a:solidFill>
                <a:effectLst/>
                <a:latin typeface="Open Sans"/>
              </a:rPr>
              <a:t>фикстуре</a:t>
            </a:r>
            <a:r>
              <a:rPr lang="ru-RU" b="0" i="0" dirty="0">
                <a:solidFill>
                  <a:srgbClr val="313131"/>
                </a:solidFill>
                <a:effectLst/>
                <a:latin typeface="Open Sans"/>
              </a:rPr>
              <a:t> может выполнять любые операции. Например, вы можете использовать </a:t>
            </a:r>
            <a:r>
              <a:rPr lang="ru-RU" b="0" i="0" dirty="0" err="1">
                <a:solidFill>
                  <a:srgbClr val="313131"/>
                </a:solidFill>
                <a:effectLst/>
                <a:latin typeface="Open Sans"/>
              </a:rPr>
              <a:t>фикстуры</a:t>
            </a:r>
            <a:r>
              <a:rPr lang="ru-RU" b="0" i="0" dirty="0">
                <a:solidFill>
                  <a:srgbClr val="313131"/>
                </a:solidFill>
                <a:effectLst/>
                <a:latin typeface="Open Sans"/>
              </a:rPr>
              <a:t>, чтобы загрузить </a:t>
            </a:r>
            <a:r>
              <a:rPr lang="ru-RU" b="0" i="0" dirty="0" err="1">
                <a:solidFill>
                  <a:srgbClr val="313131"/>
                </a:solidFill>
                <a:effectLst/>
                <a:latin typeface="Open Sans"/>
              </a:rPr>
              <a:t>датасет</a:t>
            </a:r>
            <a:r>
              <a:rPr lang="ru-RU" b="0" i="0" dirty="0">
                <a:solidFill>
                  <a:srgbClr val="313131"/>
                </a:solidFill>
                <a:effectLst/>
                <a:latin typeface="Open Sans"/>
              </a:rPr>
              <a:t>. Это позволяет правильно инициализировать тестовое окружение, а также корректно освободить ресурсы после завершения работы.</a:t>
            </a:r>
          </a:p>
        </p:txBody>
      </p:sp>
    </p:spTree>
    <p:extLst>
      <p:ext uri="{BB962C8B-B14F-4D97-AF65-F5344CB8AC3E}">
        <p14:creationId xmlns:p14="http://schemas.microsoft.com/office/powerpoint/2010/main" val="81057233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Объект 11"/>
          <p:cNvGraphicFramePr>
            <a:graphicFrameLocks noChangeAspect="1"/>
          </p:cNvGraphicFramePr>
          <p:nvPr/>
        </p:nvGraphicFramePr>
        <p:xfrm>
          <a:off x="10289848" y="216259"/>
          <a:ext cx="1282735" cy="446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2" imgW="2566457" imgH="894201" progId="CorelDraw.Graphic.22">
                  <p:embed/>
                </p:oleObj>
              </mc:Choice>
              <mc:Fallback>
                <p:oleObj name="CorelDRAW" r:id="rId2" imgW="2566457" imgH="894201" progId="CorelDraw.Graphic.22">
                  <p:embed/>
                  <p:pic>
                    <p:nvPicPr>
                      <p:cNvPr id="12" name="Объект 1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289848" y="216259"/>
                        <a:ext cx="1282735" cy="4466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986118" y="756621"/>
            <a:ext cx="10586465" cy="21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5" y="228173"/>
            <a:ext cx="917722" cy="434968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EADDC09D-9476-41D6-B37A-D2245E8334CD}"/>
              </a:ext>
            </a:extLst>
          </p:cNvPr>
          <p:cNvSpPr/>
          <p:nvPr/>
        </p:nvSpPr>
        <p:spPr>
          <a:xfrm>
            <a:off x="3163529" y="174203"/>
            <a:ext cx="62316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i="0" dirty="0">
                <a:solidFill>
                  <a:srgbClr val="181818"/>
                </a:solidFill>
                <a:effectLst/>
                <a:latin typeface="Mont"/>
              </a:rPr>
              <a:t>Модульное и функциональное тестирование</a:t>
            </a:r>
            <a:endParaRPr lang="ru-RU" sz="2400" dirty="0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8B59D356-3647-41B2-AB3A-83E3BA350B25}"/>
              </a:ext>
            </a:extLst>
          </p:cNvPr>
          <p:cNvSpPr/>
          <p:nvPr/>
        </p:nvSpPr>
        <p:spPr>
          <a:xfrm>
            <a:off x="4221192" y="1159226"/>
            <a:ext cx="37496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i="0" dirty="0">
                <a:solidFill>
                  <a:srgbClr val="313131"/>
                </a:solidFill>
                <a:effectLst/>
                <a:latin typeface="Open Sans"/>
              </a:rPr>
              <a:t>Вот простой пример </a:t>
            </a:r>
            <a:r>
              <a:rPr lang="ru-RU" b="1" i="0" dirty="0" err="1">
                <a:solidFill>
                  <a:srgbClr val="313131"/>
                </a:solidFill>
                <a:effectLst/>
                <a:latin typeface="Open Sans"/>
              </a:rPr>
              <a:t>фикстуры</a:t>
            </a:r>
            <a:r>
              <a:rPr lang="ru-RU" b="1" i="0" dirty="0">
                <a:solidFill>
                  <a:srgbClr val="313131"/>
                </a:solidFill>
                <a:effectLst/>
                <a:latin typeface="Open Sans"/>
              </a:rPr>
              <a:t>:</a:t>
            </a:r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49B6081-B07E-4609-8F1D-165AEFD056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54661" y="1792979"/>
            <a:ext cx="6649378" cy="3905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49654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Объект 11"/>
          <p:cNvGraphicFramePr>
            <a:graphicFrameLocks noChangeAspect="1"/>
          </p:cNvGraphicFramePr>
          <p:nvPr/>
        </p:nvGraphicFramePr>
        <p:xfrm>
          <a:off x="10289848" y="216259"/>
          <a:ext cx="1282735" cy="446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2" imgW="2566457" imgH="894201" progId="CorelDraw.Graphic.22">
                  <p:embed/>
                </p:oleObj>
              </mc:Choice>
              <mc:Fallback>
                <p:oleObj name="CorelDRAW" r:id="rId2" imgW="2566457" imgH="894201" progId="CorelDraw.Graphic.22">
                  <p:embed/>
                  <p:pic>
                    <p:nvPicPr>
                      <p:cNvPr id="12" name="Объект 1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289848" y="216259"/>
                        <a:ext cx="1282735" cy="4466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986118" y="756621"/>
            <a:ext cx="10586465" cy="21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5" y="228173"/>
            <a:ext cx="917722" cy="434968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B89E52D7-F6C3-4A0D-9C89-5E16670378A9}"/>
              </a:ext>
            </a:extLst>
          </p:cNvPr>
          <p:cNvSpPr/>
          <p:nvPr/>
        </p:nvSpPr>
        <p:spPr>
          <a:xfrm>
            <a:off x="3163529" y="174203"/>
            <a:ext cx="62316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i="0" dirty="0">
                <a:solidFill>
                  <a:srgbClr val="181818"/>
                </a:solidFill>
                <a:effectLst/>
                <a:latin typeface="Mont"/>
              </a:rPr>
              <a:t>Модульное и функциональное тестирование</a:t>
            </a:r>
            <a:endParaRPr lang="ru-RU" sz="2400" dirty="0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744F5F05-E60E-49E0-A7A8-0F1875193021}"/>
              </a:ext>
            </a:extLst>
          </p:cNvPr>
          <p:cNvSpPr/>
          <p:nvPr/>
        </p:nvSpPr>
        <p:spPr>
          <a:xfrm>
            <a:off x="4002348" y="1043395"/>
            <a:ext cx="45540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i="0" dirty="0">
                <a:solidFill>
                  <a:srgbClr val="313131"/>
                </a:solidFill>
                <a:effectLst/>
                <a:latin typeface="Open Sans"/>
              </a:rPr>
              <a:t>Результат функции с ее выполнением:</a:t>
            </a:r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B575C31-8A74-4C36-893C-0EB3C9FA6A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58739" y="1560943"/>
            <a:ext cx="8641221" cy="2585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67891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Объект 11"/>
          <p:cNvGraphicFramePr>
            <a:graphicFrameLocks noChangeAspect="1"/>
          </p:cNvGraphicFramePr>
          <p:nvPr/>
        </p:nvGraphicFramePr>
        <p:xfrm>
          <a:off x="10289848" y="216259"/>
          <a:ext cx="1282735" cy="446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2" imgW="2566457" imgH="894201" progId="CorelDraw.Graphic.22">
                  <p:embed/>
                </p:oleObj>
              </mc:Choice>
              <mc:Fallback>
                <p:oleObj name="CorelDRAW" r:id="rId2" imgW="2566457" imgH="894201" progId="CorelDraw.Graphic.22">
                  <p:embed/>
                  <p:pic>
                    <p:nvPicPr>
                      <p:cNvPr id="12" name="Объект 1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289848" y="216259"/>
                        <a:ext cx="1282735" cy="4466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986118" y="756621"/>
            <a:ext cx="10586465" cy="21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5" y="228173"/>
            <a:ext cx="917722" cy="434968"/>
          </a:xfrm>
          <a:prstGeom prst="rect">
            <a:avLst/>
          </a:prstGeo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0EC56B35-9517-42A2-A1DD-8500DF3997F8}"/>
              </a:ext>
            </a:extLst>
          </p:cNvPr>
          <p:cNvSpPr/>
          <p:nvPr/>
        </p:nvSpPr>
        <p:spPr>
          <a:xfrm>
            <a:off x="5559891" y="201211"/>
            <a:ext cx="10722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i="0" dirty="0">
                <a:solidFill>
                  <a:srgbClr val="181818"/>
                </a:solidFill>
                <a:effectLst/>
                <a:latin typeface="Mont"/>
              </a:rPr>
              <a:t>ИТОГИ</a:t>
            </a:r>
            <a:endParaRPr lang="ru-RU" sz="2400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3A7E90E3-6855-4BCB-AA86-01208F8F35B2}"/>
              </a:ext>
            </a:extLst>
          </p:cNvPr>
          <p:cNvSpPr/>
          <p:nvPr/>
        </p:nvSpPr>
        <p:spPr>
          <a:xfrm>
            <a:off x="653795" y="921992"/>
            <a:ext cx="10918788" cy="49705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582AE5"/>
                </a:solidFill>
                <a:latin typeface="Open Sans"/>
              </a:rPr>
              <a:t>Теперь вы знаете основные виды тестирования:</a:t>
            </a:r>
          </a:p>
          <a:p>
            <a:endParaRPr lang="ru-RU" b="1" dirty="0">
              <a:solidFill>
                <a:srgbClr val="313131"/>
              </a:solidFill>
              <a:latin typeface="Open Sans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b="1" dirty="0">
                <a:solidFill>
                  <a:srgbClr val="313131"/>
                </a:solidFill>
                <a:latin typeface="Open Sans"/>
              </a:rPr>
              <a:t>Модульное</a:t>
            </a:r>
            <a:r>
              <a:rPr lang="ru-RU" dirty="0">
                <a:solidFill>
                  <a:srgbClr val="313131"/>
                </a:solidFill>
                <a:latin typeface="inherit"/>
              </a:rPr>
              <a:t> — применяется для тестирования отдельных модулей;</a:t>
            </a:r>
            <a:endParaRPr lang="ru-RU" dirty="0">
              <a:solidFill>
                <a:srgbClr val="313131"/>
              </a:solidFill>
              <a:latin typeface="Open Sans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b="1" dirty="0">
                <a:solidFill>
                  <a:srgbClr val="313131"/>
                </a:solidFill>
                <a:latin typeface="Open Sans"/>
              </a:rPr>
              <a:t>Интеграционное</a:t>
            </a:r>
            <a:r>
              <a:rPr lang="ru-RU" dirty="0">
                <a:solidFill>
                  <a:srgbClr val="313131"/>
                </a:solidFill>
                <a:latin typeface="inherit"/>
              </a:rPr>
              <a:t> — для тестирования взаимодействия компонентов системы между собой;</a:t>
            </a:r>
            <a:endParaRPr lang="ru-RU" dirty="0">
              <a:solidFill>
                <a:srgbClr val="313131"/>
              </a:solidFill>
              <a:latin typeface="Open Sans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b="1" dirty="0">
                <a:solidFill>
                  <a:srgbClr val="313131"/>
                </a:solidFill>
                <a:latin typeface="Open Sans"/>
              </a:rPr>
              <a:t>Системное</a:t>
            </a:r>
            <a:r>
              <a:rPr lang="ru-RU" dirty="0">
                <a:solidFill>
                  <a:srgbClr val="313131"/>
                </a:solidFill>
                <a:latin typeface="inherit"/>
              </a:rPr>
              <a:t> — для тестирования системы в целом;</a:t>
            </a:r>
            <a:endParaRPr lang="ru-RU" dirty="0">
              <a:solidFill>
                <a:srgbClr val="313131"/>
              </a:solidFill>
              <a:latin typeface="Open Sans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b="1" dirty="0">
                <a:solidFill>
                  <a:srgbClr val="313131"/>
                </a:solidFill>
                <a:latin typeface="Open Sans"/>
              </a:rPr>
              <a:t>Нагрузочное</a:t>
            </a:r>
            <a:r>
              <a:rPr lang="ru-RU" dirty="0">
                <a:solidFill>
                  <a:srgbClr val="313131"/>
                </a:solidFill>
                <a:latin typeface="inherit"/>
              </a:rPr>
              <a:t> — для проверки работы системы в течении долгого времени под нагрузкой.</a:t>
            </a:r>
            <a:endParaRPr lang="ru-RU" dirty="0">
              <a:solidFill>
                <a:srgbClr val="313131"/>
              </a:solidFill>
              <a:latin typeface="Open Sans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ru-RU" dirty="0">
                <a:solidFill>
                  <a:srgbClr val="313131"/>
                </a:solidFill>
                <a:latin typeface="Open Sans"/>
              </a:rPr>
              <a:t>Вы узнали, что </a:t>
            </a:r>
            <a:r>
              <a:rPr lang="ru-RU" b="1" dirty="0">
                <a:solidFill>
                  <a:srgbClr val="313131"/>
                </a:solidFill>
                <a:latin typeface="Open Sans"/>
              </a:rPr>
              <a:t>ручное тестирование</a:t>
            </a:r>
            <a:r>
              <a:rPr lang="ru-RU" dirty="0">
                <a:solidFill>
                  <a:srgbClr val="313131"/>
                </a:solidFill>
                <a:latin typeface="Open Sans"/>
              </a:rPr>
              <a:t> является более затратным и подходит больше для нестандартных ситуаций, в которых необходимо проявить творческое мышление, и которые невозможно описать типовыми кейсами.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ru-RU" dirty="0">
                <a:solidFill>
                  <a:srgbClr val="313131"/>
                </a:solidFill>
                <a:latin typeface="Open Sans"/>
              </a:rPr>
              <a:t>Для тестирования больших проектов, содержащего большое количество стандартных повторяемых операций, лучше подходит </a:t>
            </a:r>
            <a:r>
              <a:rPr lang="ru-RU" b="1" dirty="0">
                <a:solidFill>
                  <a:srgbClr val="313131"/>
                </a:solidFill>
                <a:latin typeface="Open Sans"/>
              </a:rPr>
              <a:t>автоматическое тестирование</a:t>
            </a:r>
            <a:r>
              <a:rPr lang="ru-RU" dirty="0">
                <a:solidFill>
                  <a:srgbClr val="313131"/>
                </a:solidFill>
                <a:latin typeface="Open Sans"/>
              </a:rPr>
              <a:t>. По этой причине в проектах машинного обучения предпочтительнее применять автоматизацию тестирования.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ru-RU" dirty="0">
                <a:solidFill>
                  <a:srgbClr val="313131"/>
                </a:solidFill>
                <a:latin typeface="Open Sans"/>
              </a:rPr>
              <a:t>Вы знаете основные библиотеки и фреймворки для автоматизации тестирования и умеете применять две типовых </a:t>
            </a:r>
            <a:r>
              <a:rPr lang="ru-RU" dirty="0" err="1">
                <a:solidFill>
                  <a:srgbClr val="313131"/>
                </a:solidFill>
                <a:latin typeface="Open Sans"/>
              </a:rPr>
              <a:t>Python</a:t>
            </a:r>
            <a:r>
              <a:rPr lang="ru-RU" dirty="0">
                <a:solidFill>
                  <a:srgbClr val="313131"/>
                </a:solidFill>
                <a:latin typeface="Open Sans"/>
              </a:rPr>
              <a:t>–библиотеки для автоматизации тестирования: </a:t>
            </a:r>
            <a:r>
              <a:rPr lang="ru-RU" b="1" dirty="0" err="1">
                <a:solidFill>
                  <a:srgbClr val="313131"/>
                </a:solidFill>
                <a:latin typeface="Open Sans"/>
              </a:rPr>
              <a:t>Unittest</a:t>
            </a:r>
            <a:r>
              <a:rPr lang="ru-RU" dirty="0">
                <a:solidFill>
                  <a:srgbClr val="313131"/>
                </a:solidFill>
                <a:latin typeface="Open Sans"/>
              </a:rPr>
              <a:t> и </a:t>
            </a:r>
            <a:r>
              <a:rPr lang="ru-RU" b="1" dirty="0" err="1">
                <a:solidFill>
                  <a:srgbClr val="313131"/>
                </a:solidFill>
                <a:latin typeface="Open Sans"/>
              </a:rPr>
              <a:t>Pytest</a:t>
            </a:r>
            <a:r>
              <a:rPr lang="ru-RU" dirty="0">
                <a:solidFill>
                  <a:srgbClr val="313131"/>
                </a:solidFill>
                <a:latin typeface="Open Sans"/>
              </a:rPr>
              <a:t>.</a:t>
            </a:r>
            <a:endParaRPr lang="ru-RU" b="0" i="0" dirty="0">
              <a:solidFill>
                <a:srgbClr val="313131"/>
              </a:solidFill>
              <a:effectLst/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06744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Объект 11"/>
          <p:cNvGraphicFramePr>
            <a:graphicFrameLocks noChangeAspect="1"/>
          </p:cNvGraphicFramePr>
          <p:nvPr/>
        </p:nvGraphicFramePr>
        <p:xfrm>
          <a:off x="10289848" y="216259"/>
          <a:ext cx="1282735" cy="446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2" imgW="2566457" imgH="894201" progId="CorelDraw.Graphic.22">
                  <p:embed/>
                </p:oleObj>
              </mc:Choice>
              <mc:Fallback>
                <p:oleObj name="CorelDRAW" r:id="rId2" imgW="2566457" imgH="894201" progId="CorelDraw.Graphic.22">
                  <p:embed/>
                  <p:pic>
                    <p:nvPicPr>
                      <p:cNvPr id="12" name="Объект 1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289848" y="216259"/>
                        <a:ext cx="1282735" cy="4466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986118" y="756621"/>
            <a:ext cx="10586465" cy="21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5" y="228173"/>
            <a:ext cx="917722" cy="434968"/>
          </a:xfrm>
          <a:prstGeom prst="rect">
            <a:avLst/>
          </a:prstGeom>
        </p:spPr>
      </p:pic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073A4A8B-1C33-415B-AA38-A907C552708D}"/>
              </a:ext>
            </a:extLst>
          </p:cNvPr>
          <p:cNvSpPr/>
          <p:nvPr/>
        </p:nvSpPr>
        <p:spPr>
          <a:xfrm>
            <a:off x="4467541" y="139656"/>
            <a:ext cx="32569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i="0" dirty="0">
                <a:solidFill>
                  <a:srgbClr val="181818"/>
                </a:solidFill>
                <a:effectLst/>
              </a:rPr>
              <a:t>Виды тестирования</a:t>
            </a:r>
            <a:endParaRPr lang="ru-RU" sz="2800" dirty="0"/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D17463FA-616F-4576-AD95-277EC0BBA5BE}"/>
              </a:ext>
            </a:extLst>
          </p:cNvPr>
          <p:cNvSpPr/>
          <p:nvPr/>
        </p:nvSpPr>
        <p:spPr>
          <a:xfrm>
            <a:off x="619417" y="1142172"/>
            <a:ext cx="10953166" cy="14460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b="1" i="0" dirty="0">
                <a:solidFill>
                  <a:schemeClr val="bg1"/>
                </a:solidFill>
                <a:effectLst/>
                <a:latin typeface="Open Sans"/>
              </a:rPr>
              <a:t>Цель тестирования</a:t>
            </a:r>
            <a:r>
              <a:rPr lang="ru-RU" b="0" i="0" dirty="0">
                <a:solidFill>
                  <a:schemeClr val="bg1"/>
                </a:solidFill>
                <a:effectLst/>
                <a:latin typeface="Open Sans"/>
              </a:rPr>
              <a:t> в любом проекте разработки программного обеспечения одна: </a:t>
            </a:r>
            <a:r>
              <a:rPr lang="ru-RU" b="0" i="1" dirty="0">
                <a:solidFill>
                  <a:schemeClr val="bg1"/>
                </a:solidFill>
                <a:effectLst/>
                <a:latin typeface="Open Sans"/>
              </a:rPr>
              <a:t>с помощью тестов проверяют, что после внесенных изменений в программном коде и настройках разрабатываемая система продолжает работать в соответствии с функциональными и техническими требованиями, по которым эта система разрабатывается</a:t>
            </a:r>
            <a:r>
              <a:rPr lang="ru-RU" b="0" i="0" dirty="0">
                <a:solidFill>
                  <a:schemeClr val="bg1"/>
                </a:solidFill>
                <a:effectLst/>
                <a:latin typeface="Open Sans"/>
              </a:rPr>
              <a:t>.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3273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Объект 11"/>
          <p:cNvGraphicFramePr>
            <a:graphicFrameLocks noChangeAspect="1"/>
          </p:cNvGraphicFramePr>
          <p:nvPr/>
        </p:nvGraphicFramePr>
        <p:xfrm>
          <a:off x="10289848" y="216259"/>
          <a:ext cx="1282735" cy="446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2" imgW="2566457" imgH="894201" progId="CorelDraw.Graphic.22">
                  <p:embed/>
                </p:oleObj>
              </mc:Choice>
              <mc:Fallback>
                <p:oleObj name="CorelDRAW" r:id="rId2" imgW="2566457" imgH="894201" progId="CorelDraw.Graphic.22">
                  <p:embed/>
                  <p:pic>
                    <p:nvPicPr>
                      <p:cNvPr id="12" name="Объект 1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289848" y="216259"/>
                        <a:ext cx="1282735" cy="4466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986118" y="756621"/>
            <a:ext cx="10586465" cy="21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5" y="228173"/>
            <a:ext cx="917722" cy="434968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706EDE64-3213-4695-9AE5-7CE7F05FA57C}"/>
              </a:ext>
            </a:extLst>
          </p:cNvPr>
          <p:cNvSpPr/>
          <p:nvPr/>
        </p:nvSpPr>
        <p:spPr>
          <a:xfrm>
            <a:off x="4467541" y="139656"/>
            <a:ext cx="32569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i="0" dirty="0">
                <a:solidFill>
                  <a:srgbClr val="181818"/>
                </a:solidFill>
                <a:effectLst/>
              </a:rPr>
              <a:t>Виды тестирования</a:t>
            </a:r>
            <a:endParaRPr lang="ru-RU" sz="2800" dirty="0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B3F14ED4-2C7B-44AA-825B-F838B57169AD}"/>
              </a:ext>
            </a:extLst>
          </p:cNvPr>
          <p:cNvSpPr/>
          <p:nvPr/>
        </p:nvSpPr>
        <p:spPr>
          <a:xfrm>
            <a:off x="2306316" y="1393993"/>
            <a:ext cx="744373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>
                <a:solidFill>
                  <a:srgbClr val="582AE5"/>
                </a:solidFill>
                <a:effectLst/>
              </a:rPr>
              <a:t>Требования не универсальны, они могут затрагивать:</a:t>
            </a:r>
            <a:endParaRPr lang="ru-RU" sz="2400" b="1" dirty="0">
              <a:solidFill>
                <a:srgbClr val="313131"/>
              </a:solidFill>
              <a:effectLst/>
            </a:endParaRPr>
          </a:p>
        </p:txBody>
      </p:sp>
      <p:sp>
        <p:nvSpPr>
          <p:cNvPr id="3" name="Овал 2">
            <a:extLst>
              <a:ext uri="{FF2B5EF4-FFF2-40B4-BE49-F238E27FC236}">
                <a16:creationId xmlns:a16="http://schemas.microsoft.com/office/drawing/2014/main" id="{DC93B727-F77D-4A16-A88D-C88D2899D86B}"/>
              </a:ext>
            </a:extLst>
          </p:cNvPr>
          <p:cNvSpPr/>
          <p:nvPr/>
        </p:nvSpPr>
        <p:spPr>
          <a:xfrm>
            <a:off x="1212111" y="3157870"/>
            <a:ext cx="2806995" cy="14237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небольшие части программного обеспечения</a:t>
            </a: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97304CCD-BCCB-4C10-BDC5-DB008EC76D6A}"/>
              </a:ext>
            </a:extLst>
          </p:cNvPr>
          <p:cNvSpPr/>
          <p:nvPr/>
        </p:nvSpPr>
        <p:spPr>
          <a:xfrm>
            <a:off x="4784650" y="3108083"/>
            <a:ext cx="2806994" cy="15233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всю систему целиком</a:t>
            </a:r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17E31814-A952-4DB7-A388-C813919170E5}"/>
              </a:ext>
            </a:extLst>
          </p:cNvPr>
          <p:cNvSpPr/>
          <p:nvPr/>
        </p:nvSpPr>
        <p:spPr>
          <a:xfrm>
            <a:off x="8357188" y="3108083"/>
            <a:ext cx="2806994" cy="15233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/>
              <a:t>взаимодействие ПО с окружающими системами</a:t>
            </a:r>
          </a:p>
        </p:txBody>
      </p:sp>
      <p:cxnSp>
        <p:nvCxnSpPr>
          <p:cNvPr id="20" name="Соединитель: изогнутый 19">
            <a:extLst>
              <a:ext uri="{FF2B5EF4-FFF2-40B4-BE49-F238E27FC236}">
                <a16:creationId xmlns:a16="http://schemas.microsoft.com/office/drawing/2014/main" id="{53D4DA09-D77A-47BE-9A37-384FC4D8E66B}"/>
              </a:ext>
            </a:extLst>
          </p:cNvPr>
          <p:cNvCxnSpPr>
            <a:cxnSpLocks/>
            <a:endCxn id="3" idx="0"/>
          </p:cNvCxnSpPr>
          <p:nvPr/>
        </p:nvCxnSpPr>
        <p:spPr>
          <a:xfrm rot="10800000" flipV="1">
            <a:off x="2615610" y="1855656"/>
            <a:ext cx="1987213" cy="130221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Соединитель: изогнутый 21">
            <a:extLst>
              <a:ext uri="{FF2B5EF4-FFF2-40B4-BE49-F238E27FC236}">
                <a16:creationId xmlns:a16="http://schemas.microsoft.com/office/drawing/2014/main" id="{1A02CE2A-8988-4D36-9457-0F61074DA88B}"/>
              </a:ext>
            </a:extLst>
          </p:cNvPr>
          <p:cNvCxnSpPr>
            <a:cxnSpLocks/>
          </p:cNvCxnSpPr>
          <p:nvPr/>
        </p:nvCxnSpPr>
        <p:spPr>
          <a:xfrm rot="16200000" flipH="1">
            <a:off x="5372682" y="2391449"/>
            <a:ext cx="1252425" cy="159961"/>
          </a:xfrm>
          <a:prstGeom prst="curvedConnector3">
            <a:avLst>
              <a:gd name="adj1" fmla="val 9329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Соединитель: изогнутый 23">
            <a:extLst>
              <a:ext uri="{FF2B5EF4-FFF2-40B4-BE49-F238E27FC236}">
                <a16:creationId xmlns:a16="http://schemas.microsoft.com/office/drawing/2014/main" id="{081B127F-D902-4464-9545-D5431D090802}"/>
              </a:ext>
            </a:extLst>
          </p:cNvPr>
          <p:cNvCxnSpPr>
            <a:cxnSpLocks/>
          </p:cNvCxnSpPr>
          <p:nvPr/>
        </p:nvCxnSpPr>
        <p:spPr>
          <a:xfrm>
            <a:off x="6935056" y="1855656"/>
            <a:ext cx="2705604" cy="1252426"/>
          </a:xfrm>
          <a:prstGeom prst="curvedConnector3">
            <a:avLst>
              <a:gd name="adj1" fmla="val 10126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41103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Объект 11"/>
          <p:cNvGraphicFramePr>
            <a:graphicFrameLocks noChangeAspect="1"/>
          </p:cNvGraphicFramePr>
          <p:nvPr/>
        </p:nvGraphicFramePr>
        <p:xfrm>
          <a:off x="10289848" y="216259"/>
          <a:ext cx="1282735" cy="446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2" imgW="2566457" imgH="894201" progId="CorelDraw.Graphic.22">
                  <p:embed/>
                </p:oleObj>
              </mc:Choice>
              <mc:Fallback>
                <p:oleObj name="CorelDRAW" r:id="rId2" imgW="2566457" imgH="894201" progId="CorelDraw.Graphic.22">
                  <p:embed/>
                  <p:pic>
                    <p:nvPicPr>
                      <p:cNvPr id="12" name="Объект 1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289848" y="216259"/>
                        <a:ext cx="1282735" cy="4466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986118" y="756621"/>
            <a:ext cx="10586465" cy="21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5" y="228173"/>
            <a:ext cx="917722" cy="434968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2BD9B853-80B4-4C81-94E5-BDCE23DE5C61}"/>
              </a:ext>
            </a:extLst>
          </p:cNvPr>
          <p:cNvSpPr/>
          <p:nvPr/>
        </p:nvSpPr>
        <p:spPr>
          <a:xfrm>
            <a:off x="4467541" y="139656"/>
            <a:ext cx="32569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i="0" dirty="0">
                <a:solidFill>
                  <a:srgbClr val="181818"/>
                </a:solidFill>
                <a:effectLst/>
              </a:rPr>
              <a:t>Виды тестирования</a:t>
            </a:r>
            <a:endParaRPr lang="ru-RU" sz="2800" dirty="0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46C34C8F-8604-432A-A227-FB0972C6BC87}"/>
              </a:ext>
            </a:extLst>
          </p:cNvPr>
          <p:cNvSpPr/>
          <p:nvPr/>
        </p:nvSpPr>
        <p:spPr>
          <a:xfrm>
            <a:off x="4467541" y="915970"/>
            <a:ext cx="33187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>
                <a:solidFill>
                  <a:srgbClr val="582AE5"/>
                </a:solidFill>
                <a:effectLst/>
              </a:rPr>
              <a:t>Виды тестирования</a:t>
            </a:r>
            <a:endParaRPr lang="ru-RU" sz="2800" b="1" dirty="0">
              <a:solidFill>
                <a:srgbClr val="646464"/>
              </a:solidFill>
              <a:effectLst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D57F1698-760B-4262-B419-3B8BCFD42053}"/>
              </a:ext>
            </a:extLst>
          </p:cNvPr>
          <p:cNvSpPr/>
          <p:nvPr/>
        </p:nvSpPr>
        <p:spPr>
          <a:xfrm>
            <a:off x="570613" y="1606328"/>
            <a:ext cx="11001969" cy="43858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582AE5"/>
                </a:solidFill>
                <a:effectLst/>
                <a:latin typeface="Open Sans"/>
              </a:rPr>
              <a:t>Классификация по способу выполнения тестов:</a:t>
            </a:r>
          </a:p>
          <a:p>
            <a:endParaRPr lang="ru-RU" b="1" dirty="0">
              <a:solidFill>
                <a:srgbClr val="313131"/>
              </a:solidFill>
              <a:effectLst/>
              <a:latin typeface="Open Sans"/>
            </a:endParaRPr>
          </a:p>
          <a:p>
            <a:r>
              <a:rPr lang="ru-RU" b="1" i="0" dirty="0">
                <a:solidFill>
                  <a:srgbClr val="313131"/>
                </a:solidFill>
                <a:effectLst/>
                <a:latin typeface="Open Sans"/>
              </a:rPr>
              <a:t>Ручное тестирование</a:t>
            </a:r>
            <a:r>
              <a:rPr lang="ru-RU" b="0" i="0" dirty="0">
                <a:solidFill>
                  <a:srgbClr val="313131"/>
                </a:solidFill>
                <a:effectLst/>
                <a:latin typeface="Open Sans"/>
              </a:rPr>
              <a:t> выполняется специалистом, взаимодействующим с системой через интерфейсы (GUI, API, устройства ввода-вывода).</a:t>
            </a:r>
          </a:p>
          <a:p>
            <a:endParaRPr lang="ru-RU" b="0" i="0" dirty="0">
              <a:solidFill>
                <a:srgbClr val="313131"/>
              </a:solidFill>
              <a:effectLst/>
              <a:latin typeface="Open Sans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313131"/>
                </a:solidFill>
                <a:effectLst/>
                <a:latin typeface="Open Sans"/>
              </a:rPr>
              <a:t>Этот вид тестирования очень затратен, так как объем выполняемой работы ограничен человеческими возможностями.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313131"/>
                </a:solidFill>
                <a:effectLst/>
                <a:latin typeface="Open Sans"/>
              </a:rPr>
              <a:t>Скорость такого тестирования невелика.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313131"/>
                </a:solidFill>
                <a:effectLst/>
                <a:latin typeface="Open Sans"/>
              </a:rPr>
              <a:t>Высока вероятность ошибки из-за «человеческого фактора».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313131"/>
                </a:solidFill>
                <a:effectLst/>
                <a:latin typeface="Open Sans"/>
              </a:rPr>
              <a:t>На больших объемах этот вид тестирования менее предпочтителен.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313131"/>
                </a:solidFill>
                <a:effectLst/>
                <a:latin typeface="Open Sans"/>
              </a:rPr>
              <a:t>Лучше всего это тестирование подходит для задач, где при тестировании необходимо проявить смекалку, придумать нестандартную ситуацию, которую нельзя описать шаблонным сценарием и автоматизировать.</a:t>
            </a:r>
          </a:p>
        </p:txBody>
      </p:sp>
    </p:spTree>
    <p:extLst>
      <p:ext uri="{BB962C8B-B14F-4D97-AF65-F5344CB8AC3E}">
        <p14:creationId xmlns:p14="http://schemas.microsoft.com/office/powerpoint/2010/main" val="34506883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Объект 11"/>
          <p:cNvGraphicFramePr>
            <a:graphicFrameLocks noChangeAspect="1"/>
          </p:cNvGraphicFramePr>
          <p:nvPr/>
        </p:nvGraphicFramePr>
        <p:xfrm>
          <a:off x="10289848" y="216259"/>
          <a:ext cx="1282735" cy="446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2" imgW="2566457" imgH="894201" progId="CorelDraw.Graphic.22">
                  <p:embed/>
                </p:oleObj>
              </mc:Choice>
              <mc:Fallback>
                <p:oleObj name="CorelDRAW" r:id="rId2" imgW="2566457" imgH="894201" progId="CorelDraw.Graphic.22">
                  <p:embed/>
                  <p:pic>
                    <p:nvPicPr>
                      <p:cNvPr id="12" name="Объект 1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289848" y="216259"/>
                        <a:ext cx="1282735" cy="4466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986118" y="756621"/>
            <a:ext cx="10586465" cy="21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5" y="228173"/>
            <a:ext cx="917722" cy="434968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03B91551-F191-4BE6-8F5C-AE53712D4579}"/>
              </a:ext>
            </a:extLst>
          </p:cNvPr>
          <p:cNvSpPr/>
          <p:nvPr/>
        </p:nvSpPr>
        <p:spPr>
          <a:xfrm>
            <a:off x="4467541" y="139656"/>
            <a:ext cx="32569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i="0" dirty="0">
                <a:solidFill>
                  <a:srgbClr val="181818"/>
                </a:solidFill>
                <a:effectLst/>
              </a:rPr>
              <a:t>Виды тестирования</a:t>
            </a:r>
            <a:endParaRPr lang="ru-RU" sz="2800" dirty="0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A987B408-B896-4AD3-B0A2-03A94646F10D}"/>
              </a:ext>
            </a:extLst>
          </p:cNvPr>
          <p:cNvSpPr/>
          <p:nvPr/>
        </p:nvSpPr>
        <p:spPr>
          <a:xfrm>
            <a:off x="653795" y="2136338"/>
            <a:ext cx="10918788" cy="32008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ru-RU" b="1" i="0">
                <a:solidFill>
                  <a:srgbClr val="313131"/>
                </a:solidFill>
                <a:effectLst/>
              </a:rPr>
              <a:t>Автоматическое тестирование</a:t>
            </a:r>
            <a:r>
              <a:rPr lang="ru-RU" b="0" i="0">
                <a:solidFill>
                  <a:srgbClr val="313131"/>
                </a:solidFill>
                <a:effectLst/>
              </a:rPr>
              <a:t> применяется для проверки с использованием стандартных повторяемых операций, которые можно описать в виде шаблонов тестирования.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b="0" i="0">
                <a:solidFill>
                  <a:srgbClr val="313131"/>
                </a:solidFill>
                <a:effectLst/>
              </a:rPr>
              <a:t>С использованием алгоритмов можно выполнить большой объем тестирования в короткое время.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b="0" i="0">
                <a:solidFill>
                  <a:srgbClr val="313131"/>
                </a:solidFill>
                <a:effectLst/>
              </a:rPr>
              <a:t>Можно запустить длительное тестирование, чтобы оценить стабильности системы под длительной нагрузкой.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b="0" i="0">
                <a:solidFill>
                  <a:srgbClr val="313131"/>
                </a:solidFill>
                <a:effectLst/>
              </a:rPr>
              <a:t>Автоматизация позволяет выполнять тесты в любое время, например, ночью. В большинстве проектов тесты как раз проводятся по ночам, когда разработка не ведется.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b="0" i="0">
                <a:solidFill>
                  <a:srgbClr val="313131"/>
                </a:solidFill>
                <a:effectLst/>
              </a:rPr>
              <a:t>Автоматическое тестирование является важной частью </a:t>
            </a:r>
            <a:r>
              <a:rPr lang="ru-RU" b="0" i="1">
                <a:solidFill>
                  <a:srgbClr val="313131"/>
                </a:solidFill>
                <a:effectLst/>
              </a:rPr>
              <a:t>непрерывной интеграции (CI)</a:t>
            </a:r>
            <a:r>
              <a:rPr lang="ru-RU" b="0" i="0">
                <a:solidFill>
                  <a:srgbClr val="313131"/>
                </a:solidFill>
                <a:effectLst/>
              </a:rPr>
              <a:t> и </a:t>
            </a:r>
            <a:r>
              <a:rPr lang="ru-RU" b="0" i="1">
                <a:solidFill>
                  <a:srgbClr val="313131"/>
                </a:solidFill>
                <a:effectLst/>
              </a:rPr>
              <a:t>непрерывного развертывания (CD)</a:t>
            </a:r>
            <a:r>
              <a:rPr lang="ru-RU" b="0" i="0">
                <a:solidFill>
                  <a:srgbClr val="313131"/>
                </a:solidFill>
                <a:effectLst/>
              </a:rPr>
              <a:t>, которые мы изучали в предыдущих модулях.</a:t>
            </a:r>
            <a:endParaRPr lang="ru-RU" b="0" i="0" dirty="0">
              <a:solidFill>
                <a:srgbClr val="313131"/>
              </a:solidFill>
              <a:effectLst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817C3DF0-333E-49B5-B283-9FC4DDC4D390}"/>
              </a:ext>
            </a:extLst>
          </p:cNvPr>
          <p:cNvSpPr/>
          <p:nvPr/>
        </p:nvSpPr>
        <p:spPr>
          <a:xfrm>
            <a:off x="656657" y="1520786"/>
            <a:ext cx="56226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>
                <a:solidFill>
                  <a:srgbClr val="582AE5"/>
                </a:solidFill>
                <a:effectLst/>
                <a:latin typeface="Open Sans"/>
              </a:rPr>
              <a:t>Классификация по способу выполнения тестов:</a:t>
            </a:r>
            <a:endParaRPr lang="ru-RU" b="1" dirty="0">
              <a:solidFill>
                <a:srgbClr val="313131"/>
              </a:solidFill>
              <a:effectLst/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2807249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Объект 11"/>
          <p:cNvGraphicFramePr>
            <a:graphicFrameLocks noChangeAspect="1"/>
          </p:cNvGraphicFramePr>
          <p:nvPr/>
        </p:nvGraphicFramePr>
        <p:xfrm>
          <a:off x="10289848" y="216259"/>
          <a:ext cx="1282735" cy="446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2" imgW="2566457" imgH="894201" progId="CorelDraw.Graphic.22">
                  <p:embed/>
                </p:oleObj>
              </mc:Choice>
              <mc:Fallback>
                <p:oleObj name="CorelDRAW" r:id="rId2" imgW="2566457" imgH="894201" progId="CorelDraw.Graphic.22">
                  <p:embed/>
                  <p:pic>
                    <p:nvPicPr>
                      <p:cNvPr id="12" name="Объект 1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289848" y="216259"/>
                        <a:ext cx="1282735" cy="4466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986118" y="756621"/>
            <a:ext cx="10586465" cy="21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5" y="228173"/>
            <a:ext cx="917722" cy="434968"/>
          </a:xfrm>
          <a:prstGeom prst="rect">
            <a:avLst/>
          </a:prstGeom>
        </p:spPr>
      </p:pic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4830D3D1-7AA6-46E1-B1EC-A849E45D7510}"/>
              </a:ext>
            </a:extLst>
          </p:cNvPr>
          <p:cNvSpPr/>
          <p:nvPr/>
        </p:nvSpPr>
        <p:spPr>
          <a:xfrm>
            <a:off x="653795" y="979323"/>
            <a:ext cx="109187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582AE5"/>
                </a:solidFill>
                <a:effectLst/>
                <a:latin typeface="Open Sans"/>
              </a:rPr>
              <a:t>Классификация по выполняемым задачам и месту в общей архитектуре программного обеспечения:</a:t>
            </a:r>
            <a:endParaRPr lang="ru-RU" b="1" dirty="0">
              <a:solidFill>
                <a:srgbClr val="313131"/>
              </a:solidFill>
              <a:effectLst/>
              <a:latin typeface="Open Sans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C7A6BE27-565C-44FF-B47F-4F0BB1AE7333}"/>
              </a:ext>
            </a:extLst>
          </p:cNvPr>
          <p:cNvSpPr/>
          <p:nvPr/>
        </p:nvSpPr>
        <p:spPr>
          <a:xfrm>
            <a:off x="4467541" y="139656"/>
            <a:ext cx="32569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i="0" dirty="0">
                <a:solidFill>
                  <a:srgbClr val="181818"/>
                </a:solidFill>
                <a:effectLst/>
              </a:rPr>
              <a:t>Виды тестирования</a:t>
            </a:r>
            <a:endParaRPr lang="ru-RU" sz="2800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F53B320B-8F55-4B1C-B8EC-3B92D8181531}"/>
              </a:ext>
            </a:extLst>
          </p:cNvPr>
          <p:cNvSpPr/>
          <p:nvPr/>
        </p:nvSpPr>
        <p:spPr>
          <a:xfrm>
            <a:off x="653795" y="1814996"/>
            <a:ext cx="10817671" cy="4462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b="1" i="0" dirty="0">
                <a:solidFill>
                  <a:srgbClr val="313131"/>
                </a:solidFill>
                <a:effectLst/>
                <a:latin typeface="Open Sans"/>
              </a:rPr>
              <a:t>Модульное тестирование.</a:t>
            </a:r>
            <a:r>
              <a:rPr lang="ru-RU" b="0" i="0" dirty="0">
                <a:solidFill>
                  <a:srgbClr val="313131"/>
                </a:solidFill>
                <a:effectLst/>
                <a:latin typeface="Open Sans"/>
              </a:rPr>
              <a:t> Расположено ближе всего к исходному программному коду. Проверяет работу отдельных функций и модулей.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b="1" i="0" dirty="0">
                <a:solidFill>
                  <a:srgbClr val="313131"/>
                </a:solidFill>
                <a:effectLst/>
                <a:latin typeface="Open Sans"/>
              </a:rPr>
              <a:t>Функциональное тестирование.</a:t>
            </a:r>
            <a:r>
              <a:rPr lang="ru-RU" b="0" i="0" dirty="0">
                <a:solidFill>
                  <a:srgbClr val="313131"/>
                </a:solidFill>
                <a:effectLst/>
                <a:latin typeface="Open Sans"/>
              </a:rPr>
              <a:t> Проверяет соответствие бизнес требованиям, изложенным в техническом задании, то есть правильность функционирования разработанной системы.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b="1" i="0" dirty="0">
                <a:solidFill>
                  <a:srgbClr val="313131"/>
                </a:solidFill>
                <a:effectLst/>
                <a:latin typeface="Open Sans"/>
              </a:rPr>
              <a:t>Интеграционное тестирование.</a:t>
            </a:r>
            <a:r>
              <a:rPr lang="ru-RU" b="0" i="0" dirty="0">
                <a:solidFill>
                  <a:srgbClr val="313131"/>
                </a:solidFill>
                <a:effectLst/>
                <a:latin typeface="Open Sans"/>
              </a:rPr>
              <a:t> Проверяет совместную работу нескольких компонентов системы и их взаимодействие между собой.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b="1" i="0" dirty="0">
                <a:solidFill>
                  <a:srgbClr val="313131"/>
                </a:solidFill>
                <a:effectLst/>
                <a:latin typeface="Open Sans"/>
              </a:rPr>
              <a:t>Системное тестирование.</a:t>
            </a:r>
            <a:r>
              <a:rPr lang="ru-RU" b="0" i="0" dirty="0">
                <a:solidFill>
                  <a:srgbClr val="313131"/>
                </a:solidFill>
                <a:effectLst/>
                <a:latin typeface="Open Sans"/>
              </a:rPr>
              <a:t> Проверяет работу системы в целом.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b="1" i="0" dirty="0">
                <a:solidFill>
                  <a:srgbClr val="313131"/>
                </a:solidFill>
                <a:effectLst/>
                <a:latin typeface="Open Sans"/>
              </a:rPr>
              <a:t>Приемочные тесты. </a:t>
            </a:r>
            <a:r>
              <a:rPr lang="ru-RU" b="0" i="0" dirty="0">
                <a:solidFill>
                  <a:srgbClr val="313131"/>
                </a:solidFill>
                <a:effectLst/>
                <a:latin typeface="Open Sans"/>
              </a:rPr>
              <a:t>Предполагают проверку выполнения требований пользователя, описанных в </a:t>
            </a:r>
            <a:r>
              <a:rPr lang="ru-RU" b="0" i="0" dirty="0" err="1">
                <a:solidFill>
                  <a:srgbClr val="313131"/>
                </a:solidFill>
                <a:effectLst/>
                <a:latin typeface="Open Sans"/>
              </a:rPr>
              <a:t>приемо</a:t>
            </a:r>
            <a:r>
              <a:rPr lang="ru-RU" b="0" i="0" dirty="0">
                <a:solidFill>
                  <a:srgbClr val="313131"/>
                </a:solidFill>
                <a:effectLst/>
                <a:latin typeface="Open Sans"/>
              </a:rPr>
              <a:t>–сдаточной документации. Часто пишутся на основе техзадания, в их выполнении принимают участие специалисты заказчика системы.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b="1" i="0" dirty="0">
                <a:solidFill>
                  <a:srgbClr val="313131"/>
                </a:solidFill>
                <a:effectLst/>
                <a:latin typeface="Open Sans"/>
              </a:rPr>
              <a:t>Регрессионное тестирование.</a:t>
            </a:r>
            <a:r>
              <a:rPr lang="ru-RU" b="0" i="0" dirty="0">
                <a:solidFill>
                  <a:srgbClr val="313131"/>
                </a:solidFill>
                <a:effectLst/>
                <a:latin typeface="Open Sans"/>
              </a:rPr>
              <a:t> Проверяет, что внесенные в код или настройки изменения не приводят к найденным ранее и уже известным ошибкам. Позволяют убедиться, что изменения не вызывают ошибки повторно.</a:t>
            </a:r>
          </a:p>
        </p:txBody>
      </p:sp>
    </p:spTree>
    <p:extLst>
      <p:ext uri="{BB962C8B-B14F-4D97-AF65-F5344CB8AC3E}">
        <p14:creationId xmlns:p14="http://schemas.microsoft.com/office/powerpoint/2010/main" val="89919291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</TotalTime>
  <Words>3670</Words>
  <Application>Microsoft Macintosh PowerPoint</Application>
  <PresentationFormat>Широкоэкранный</PresentationFormat>
  <Paragraphs>325</Paragraphs>
  <Slides>46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46</vt:i4>
      </vt:variant>
    </vt:vector>
  </HeadingPairs>
  <TitlesOfParts>
    <vt:vector size="54" baseType="lpstr">
      <vt:lpstr>Arial</vt:lpstr>
      <vt:lpstr>Calibri</vt:lpstr>
      <vt:lpstr>Calibri Light</vt:lpstr>
      <vt:lpstr>inherit</vt:lpstr>
      <vt:lpstr>Mont</vt:lpstr>
      <vt:lpstr>Open Sans</vt:lpstr>
      <vt:lpstr>Тема Office</vt:lpstr>
      <vt:lpstr>CorelDRAW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Александр Владимирович Токарев</dc:creator>
  <cp:lastModifiedBy>Microsoft Office User</cp:lastModifiedBy>
  <cp:revision>13</cp:revision>
  <dcterms:created xsi:type="dcterms:W3CDTF">2023-04-19T06:15:37Z</dcterms:created>
  <dcterms:modified xsi:type="dcterms:W3CDTF">2023-04-24T08:48:32Z</dcterms:modified>
</cp:coreProperties>
</file>