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9" r:id="rId40"/>
    <p:sldId id="298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9" autoAdjust="0"/>
    <p:restoredTop sz="94702"/>
  </p:normalViewPr>
  <p:slideViewPr>
    <p:cSldViewPr snapToGrid="0">
      <p:cViewPr varScale="1">
        <p:scale>
          <a:sx n="151" d="100"/>
          <a:sy n="151" d="100"/>
        </p:scale>
        <p:origin x="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91895-2E76-45CC-A772-1351728650B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AAD29-FF14-4E23-A2CC-F82DCA328A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72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Конечно, перечень популярных инструментов постоянно изменяется: появляются новые сервисы, устаревают и отключаются неподдерживаемые. В вышеуказанный перечень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добавлены различные коммерческие инструменты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которых также большое множество. Задача инженера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MLOps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состоит в качественной и бесперебойной организации работы этих сервисов, поскольку это влияет на качество и скорость проекта. В следующих юнитах мы разберем отдельные сервисы и инструменты.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AAD29-FF14-4E23-A2CC-F82DCA328AA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937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список сильно зависит от решаемых в проекте задач, масштаба проекта, объема данных для хранения, вычислительной нагрузки, потребностей команды.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AAD29-FF14-4E23-A2CC-F82DCA328AA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740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в состав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Ansible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входят и другие полезные модули, например 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Используя уже известные вам команды, можно поставить скрипты для любых задач для удаленных серверов. Эти знания понадобятся вам в дальнейшем при выполнении практических заданий данного модуля.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AAD29-FF14-4E23-A2CC-F82DCA328AA8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65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9B0EB7-BAB8-4A70-9DF1-CA0C920C4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CE96D7-9D7E-4E81-9958-F496F7F90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18FC0D-A776-42DF-A87F-C3EC12B4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70EE-5417-4C8D-BE1D-45C405A1BAC8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03E409-5355-44F6-A7E2-5AFFAD36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398E3E-6387-4F6F-9705-D638699A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9C7F-62E9-4363-8235-BA24C5BA4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69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9D3A8-B4A2-4F1C-87B6-4189FDCF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DC11F0-502F-4C10-8424-61C0473D2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A67D9C-8DCA-400B-8B57-70351708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70EE-5417-4C8D-BE1D-45C405A1BAC8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E70AF5-5185-4527-A055-42B97943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6B145C-DB4B-4A69-97B2-2F8BBF2B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9C7F-62E9-4363-8235-BA24C5BA4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79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9B4F90-238A-4740-AB45-C592700A9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570B90-6E16-4102-A4F1-865367857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DE10FD-351C-47BE-938B-4D3C810A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70EE-5417-4C8D-BE1D-45C405A1BAC8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4CB66-051B-4C00-B0D1-D840691D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DD7C35-7D27-4DC3-9693-330CE821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9C7F-62E9-4363-8235-BA24C5BA4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17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6AA40-809D-48B1-B673-0EADA11E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CA9753-B439-41A3-B69C-BCE0E9163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CE5E2-30E0-4338-80CB-7E8071A1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70EE-5417-4C8D-BE1D-45C405A1BAC8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A2BAC5-2436-4999-88C3-5332F7C4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080F09-338E-4E41-9C3B-DED2C142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9C7F-62E9-4363-8235-BA24C5BA4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40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E68BF-7F41-4DEF-B003-D0450EC9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D9F6B1-86C4-4A55-82DA-EB30C7CB9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67EE23-FDED-41B9-BAAA-AADF60F6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70EE-5417-4C8D-BE1D-45C405A1BAC8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895EDE-7970-4BB8-91C5-BA954A22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22B176-32B5-4619-A485-D1F653A8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9C7F-62E9-4363-8235-BA24C5BA4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8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46228-DD86-4109-8CC6-FC31C67F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76AD07-C964-4D9A-8F49-7614FAEDE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4B327E-BFE7-4644-B93F-6B65F7245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395FE1-DE16-48D2-A3CA-8D1CC635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70EE-5417-4C8D-BE1D-45C405A1BAC8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0C9CEC-0C1D-423F-9D82-B63C7D50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9862D7-1B15-481A-95F9-788ED9C3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9C7F-62E9-4363-8235-BA24C5BA4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15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88847-DD7E-4670-B2B8-D17244C2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634CD3-E838-4FEF-99BD-67C6F5447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DDE564-A93D-431F-944B-4453D8459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3D5CD1-A550-4C0F-8F21-47DB22FD9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69CC5C7-291F-4445-99F8-FC6A3661B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74AAA3-E5C0-43DF-9FF3-F4537E45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70EE-5417-4C8D-BE1D-45C405A1BAC8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FE73D1-8892-4F47-A594-CF49DFC3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C123D8-61A0-4B73-9273-2DFB87D8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9C7F-62E9-4363-8235-BA24C5BA4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73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AE825-7DB7-4C0C-9EFB-9A66834F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9D54DA-D30E-48D5-89B2-130937E7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70EE-5417-4C8D-BE1D-45C405A1BAC8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7422DE-1EEB-4955-B6B1-CBD6EB5D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704FBB-B5F9-4A45-A318-C802723B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9C7F-62E9-4363-8235-BA24C5BA4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50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023FAD-BB6E-4355-B4D8-A7EEA753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70EE-5417-4C8D-BE1D-45C405A1BAC8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B7DE4D-D985-40BA-A688-2F42174F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833EA4-C19B-42C8-9BD3-92E0E5BF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9C7F-62E9-4363-8235-BA24C5BA4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73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A87C4-9897-47D8-8726-408A2636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E5AD60-CB96-456D-81D0-24C652EE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AD14FB-9963-4B25-A9E2-BE9192716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9C8E8F-D808-47A7-BA63-DAC4FDA5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70EE-5417-4C8D-BE1D-45C405A1BAC8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674A64-3A43-4B7B-A56E-E1FCF2F6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63E833-21D4-4C8E-A320-0C6E6A4F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9C7F-62E9-4363-8235-BA24C5BA4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59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3F9A6-D16A-40B2-8974-93872199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22A287B-2EAB-4CC6-9675-0CA9E4B5F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8C07C5-F0F6-46E8-A640-2D8948C4A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EB6A24-0FB1-4C08-96B0-34B9CCC0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70EE-5417-4C8D-BE1D-45C405A1BAC8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6F3414-FA86-4A7F-AFDA-804FBCA2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E4DC69-E286-4C2B-8A70-836C6F78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9C7F-62E9-4363-8235-BA24C5BA4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16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7113D-A4EE-4AD6-B491-25338571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FDB2B4-D963-43CC-BC12-49B8445D9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CA490E-56BC-4614-B408-0519B3B4B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E70EE-5417-4C8D-BE1D-45C405A1BAC8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C62084-F1D8-4E8E-8B54-44067E9D7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6C3548-3ED2-475E-878E-C805463AB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F9C7F-62E9-4363-8235-BA24C5BA4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0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bout.gitlab.com/" TargetMode="External"/><Relationship Id="rId3" Type="http://schemas.openxmlformats.org/officeDocument/2006/relationships/image" Target="../media/image4.emf"/><Relationship Id="rId7" Type="http://schemas.openxmlformats.org/officeDocument/2006/relationships/hyperlink" Target="https://jupyter.org/" TargetMode="External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etbrains.com/ru-ru/pycharm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github.com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ite.org/" TargetMode="External"/><Relationship Id="rId3" Type="http://schemas.openxmlformats.org/officeDocument/2006/relationships/image" Target="../media/image4.emf"/><Relationship Id="rId7" Type="http://schemas.openxmlformats.org/officeDocument/2006/relationships/hyperlink" Target="https://www.postgresql.org/" TargetMode="External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irflow.apache.org/" TargetMode="External"/><Relationship Id="rId5" Type="http://schemas.openxmlformats.org/officeDocument/2006/relationships/hyperlink" Target="https://kafka.apache.org/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dvc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vc.org/" TargetMode="External"/><Relationship Id="rId5" Type="http://schemas.openxmlformats.org/officeDocument/2006/relationships/hyperlink" Target="https://snakemake.readthedocs.io/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rraform.io/" TargetMode="External"/><Relationship Id="rId3" Type="http://schemas.openxmlformats.org/officeDocument/2006/relationships/image" Target="../media/image4.emf"/><Relationship Id="rId7" Type="http://schemas.openxmlformats.org/officeDocument/2006/relationships/hyperlink" Target="https://www.ansible.com/" TargetMode="External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ppet.com/" TargetMode="External"/><Relationship Id="rId5" Type="http://schemas.openxmlformats.org/officeDocument/2006/relationships/hyperlink" Target="https://www.chef.io/" TargetMode="Externa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5.png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oleObject" Target="../embeddings/oleObject30.bin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" y="0"/>
            <a:ext cx="12147899" cy="6858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302" r="3901" b="12632"/>
          <a:stretch/>
        </p:blipFill>
        <p:spPr>
          <a:xfrm>
            <a:off x="777904" y="610624"/>
            <a:ext cx="2229493" cy="1301015"/>
          </a:xfrm>
          <a:prstGeom prst="rect">
            <a:avLst/>
          </a:prstGeom>
        </p:spPr>
      </p:pic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8309657" y="656695"/>
          <a:ext cx="1145277" cy="50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3084412" imgH="1354813" progId="CorelDraw.Graphic.22">
                  <p:embed/>
                </p:oleObj>
              </mc:Choice>
              <mc:Fallback>
                <p:oleObj name="CorelDRAW" r:id="rId4" imgW="3084412" imgH="1354813" progId="CorelDraw.Graphic.22">
                  <p:embed/>
                  <p:pic>
                    <p:nvPicPr>
                      <p:cNvPr id="18" name="Объект 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09657" y="656695"/>
                        <a:ext cx="1145277" cy="50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1374021" y="2053321"/>
            <a:ext cx="7488832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Запуск проекта в промышленном окружении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33015" y="4798740"/>
            <a:ext cx="252222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Докладчик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Корелин</a:t>
            </a: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 Иван</a:t>
            </a:r>
          </a:p>
        </p:txBody>
      </p: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1C3DB68-1BE5-4950-8698-46764882B497}"/>
              </a:ext>
            </a:extLst>
          </p:cNvPr>
          <p:cNvSpPr/>
          <p:nvPr/>
        </p:nvSpPr>
        <p:spPr>
          <a:xfrm>
            <a:off x="819956" y="1720840"/>
            <a:ext cx="109187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В команде проекта машинного обучения есть много ролей, которых нет в обычных проектах, например:</a:t>
            </a:r>
          </a:p>
          <a:p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инженер данных (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Data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Engineer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),</a:t>
            </a:r>
          </a:p>
          <a:p>
            <a:pPr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исследователь данных (Data Scientist, Data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Researcher</a:t>
            </a:r>
            <a:r>
              <a:rPr lang="en-US" dirty="0">
                <a:solidFill>
                  <a:srgbClr val="313131"/>
                </a:solidFill>
                <a:latin typeface="inherit"/>
              </a:rPr>
              <a:t>, Data Analyst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),</a:t>
            </a:r>
          </a:p>
          <a:p>
            <a:pPr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исследователь моделей машинного обучения (ML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Researcher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),</a:t>
            </a:r>
          </a:p>
          <a:p>
            <a:pPr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инженер качества данных (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Data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Quality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Engineer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),</a:t>
            </a:r>
          </a:p>
          <a:p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MLOps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 инженер.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820EE97-66CD-4DAA-AC89-2C31C8615034}"/>
              </a:ext>
            </a:extLst>
          </p:cNvPr>
          <p:cNvSpPr/>
          <p:nvPr/>
        </p:nvSpPr>
        <p:spPr>
          <a:xfrm>
            <a:off x="3167726" y="195581"/>
            <a:ext cx="6223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Сервисы и инструменты в проектах машинного обучения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315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5D6FB81-3C16-4A1C-B823-357926E14723}"/>
              </a:ext>
            </a:extLst>
          </p:cNvPr>
          <p:cNvSpPr/>
          <p:nvPr/>
        </p:nvSpPr>
        <p:spPr>
          <a:xfrm>
            <a:off x="653795" y="1945215"/>
            <a:ext cx="10823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При этом в проектах машинного обучения важно обеспечить повторяемость результатов и быструю воспроизводимость эксперимента, чтобы команда проекта могла получать качественные и содержательные сведения для улучшения качества работы системы.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4A353E-B697-44F5-AE0B-F2EA926D0B07}"/>
              </a:ext>
            </a:extLst>
          </p:cNvPr>
          <p:cNvSpPr/>
          <p:nvPr/>
        </p:nvSpPr>
        <p:spPr>
          <a:xfrm>
            <a:off x="653795" y="1010456"/>
            <a:ext cx="10501587" cy="862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i="0" dirty="0">
                <a:solidFill>
                  <a:schemeClr val="bg1"/>
                </a:solidFill>
                <a:effectLst/>
                <a:latin typeface="Open Sans"/>
              </a:rPr>
              <a:t>главная цель проекта </a:t>
            </a:r>
            <a:r>
              <a:rPr lang="ru-RU" b="0" i="0" dirty="0">
                <a:solidFill>
                  <a:schemeClr val="bg1"/>
                </a:solidFill>
                <a:effectLst/>
                <a:latin typeface="Open Sans"/>
              </a:rPr>
              <a:t>— это вывести разрабатываемую систему как можно скорее и с минимумом ошибок в производственное окружение (</a:t>
            </a:r>
            <a:r>
              <a:rPr lang="ru-RU" b="0" i="0" dirty="0" err="1">
                <a:solidFill>
                  <a:schemeClr val="bg1"/>
                </a:solidFill>
                <a:effectLst/>
                <a:latin typeface="Open Sans"/>
              </a:rPr>
              <a:t>production</a:t>
            </a:r>
            <a:r>
              <a:rPr lang="ru-RU" b="0" i="0" dirty="0">
                <a:solidFill>
                  <a:schemeClr val="bg1"/>
                </a:solidFill>
                <a:effectLst/>
                <a:latin typeface="Open Sans"/>
              </a:rPr>
              <a:t>).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D6F23A6-D415-4C0F-90C8-883C7504EBA3}"/>
              </a:ext>
            </a:extLst>
          </p:cNvPr>
          <p:cNvSpPr/>
          <p:nvPr/>
        </p:nvSpPr>
        <p:spPr>
          <a:xfrm>
            <a:off x="653795" y="2940982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Обобщая опыт, полученный в предыдущих модулях, вы сейчас можете собрать список необходимых инструментов и задач в проекте машинного обучения.</a:t>
            </a:r>
            <a:endParaRPr lang="ru-RU" dirty="0"/>
          </a:p>
        </p:txBody>
      </p:sp>
      <p:pic>
        <p:nvPicPr>
          <p:cNvPr id="11268" name="Picture 4" descr="https://lms.skillfactory.ru/assets/courseware/v1/258664ad786ba4bd1555bcd45b18e53a/asset-v1:SkillFactory+URFUML21p2s+FEB2022+type@asset+block/MLOps7_45.png">
            <a:extLst>
              <a:ext uri="{FF2B5EF4-FFF2-40B4-BE49-F238E27FC236}">
                <a16:creationId xmlns:a16="http://schemas.microsoft.com/office/drawing/2014/main" id="{8CF81FAC-2C64-433A-A224-10152A667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732" y="3659750"/>
            <a:ext cx="70580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357CE33-6E24-4EF5-9F17-BEAC7F73C1BA}"/>
              </a:ext>
            </a:extLst>
          </p:cNvPr>
          <p:cNvSpPr/>
          <p:nvPr/>
        </p:nvSpPr>
        <p:spPr>
          <a:xfrm>
            <a:off x="3167726" y="195581"/>
            <a:ext cx="6223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Сервисы и инструменты в проектах машинного обучения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443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D1C144C-9808-44DF-95F2-C6DF23A65356}"/>
              </a:ext>
            </a:extLst>
          </p:cNvPr>
          <p:cNvSpPr/>
          <p:nvPr/>
        </p:nvSpPr>
        <p:spPr>
          <a:xfrm>
            <a:off x="183278" y="782330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313131"/>
                </a:solidFill>
                <a:effectLst/>
                <a:latin typeface="Open Sans"/>
              </a:rPr>
              <a:t>Ниже приведен далеко не полный перечень различных инструментов для решения этих задач: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1F0E8BE-4F3D-4443-BFCE-A9D5E31CE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57540"/>
              </p:ext>
            </p:extLst>
          </p:nvPr>
        </p:nvGraphicFramePr>
        <p:xfrm>
          <a:off x="183278" y="1410262"/>
          <a:ext cx="11736279" cy="538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626">
                  <a:extLst>
                    <a:ext uri="{9D8B030D-6E8A-4147-A177-3AD203B41FA5}">
                      <a16:colId xmlns:a16="http://schemas.microsoft.com/office/drawing/2014/main" val="2396846775"/>
                    </a:ext>
                  </a:extLst>
                </a:gridCol>
                <a:gridCol w="2317072">
                  <a:extLst>
                    <a:ext uri="{9D8B030D-6E8A-4147-A177-3AD203B41FA5}">
                      <a16:colId xmlns:a16="http://schemas.microsoft.com/office/drawing/2014/main" val="1124101234"/>
                    </a:ext>
                  </a:extLst>
                </a:gridCol>
                <a:gridCol w="6924581">
                  <a:extLst>
                    <a:ext uri="{9D8B030D-6E8A-4147-A177-3AD203B41FA5}">
                      <a16:colId xmlns:a16="http://schemas.microsoft.com/office/drawing/2014/main" val="1157491527"/>
                    </a:ext>
                  </a:extLst>
                </a:gridCol>
              </a:tblGrid>
              <a:tr h="458963"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Этап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Инструменты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Описание, ссылка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795606023"/>
                  </a:ext>
                </a:extLst>
              </a:tr>
              <a:tr h="458963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Разработка</a:t>
                      </a:r>
                      <a:endParaRPr lang="ru-RU">
                        <a:solidFill>
                          <a:srgbClr val="313131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365079"/>
                  </a:ext>
                </a:extLst>
              </a:tr>
              <a:tr h="810483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код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VSCode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solidFill>
                            <a:srgbClr val="0075B4"/>
                          </a:solidFill>
                          <a:effectLst/>
                          <a:latin typeface="inherit"/>
                          <a:hlinkClick r:id="rId5"/>
                        </a:rPr>
                        <a:t>https://code.visualstudio.com</a:t>
                      </a:r>
                      <a:r>
                        <a:rPr lang="en-US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, IDE (Integrated Development Environment, 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интегрированная программная среда)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765123569"/>
                  </a:ext>
                </a:extLst>
              </a:tr>
              <a:tr h="1042634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код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PyCharm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0075B4"/>
                          </a:solidFill>
                          <a:effectLst/>
                          <a:latin typeface="inherit"/>
                          <a:hlinkClick r:id="rId6"/>
                        </a:rPr>
                        <a:t>https://www.jetbrains.com/ru-ru/pycharm</a:t>
                      </a:r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, IDE (Integrated Development Environment, </a:t>
                      </a:r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интегрированная программная среда)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988742472"/>
                  </a:ext>
                </a:extLst>
              </a:tr>
              <a:tr h="771023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код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Jupyter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solidFill>
                            <a:srgbClr val="0075B4"/>
                          </a:solidFill>
                          <a:effectLst/>
                          <a:latin typeface="inherit"/>
                          <a:hlinkClick r:id="rId7"/>
                        </a:rPr>
                        <a:t>https://jupyter.org</a:t>
                      </a:r>
                      <a:r>
                        <a:rPr lang="en-US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, IDE (Integrated Development Environment, 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интегрированная программная среда)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24177703"/>
                  </a:ext>
                </a:extLst>
              </a:tr>
              <a:tr h="1095204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код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JupyterHub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u="none" strike="noStrike">
                          <a:solidFill>
                            <a:srgbClr val="0075B4"/>
                          </a:solidFill>
                          <a:effectLst/>
                          <a:latin typeface="inherit"/>
                          <a:hlinkClick r:id="rId7"/>
                        </a:rPr>
                        <a:t>https://jupyter.org</a:t>
                      </a:r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, IDE для командной работы (Integrated Development Environment, интегрированная программная среда)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134907150"/>
                  </a:ext>
                </a:extLst>
              </a:tr>
              <a:tr h="729478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версионирование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git (gitlab, github)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u="none" strike="noStrike" dirty="0">
                          <a:solidFill>
                            <a:srgbClr val="0075B4"/>
                          </a:solidFill>
                          <a:effectLst/>
                          <a:latin typeface="inherit"/>
                          <a:hlinkClick r:id="rId8"/>
                        </a:rPr>
                        <a:t>https://about.gitlab.com/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, </a:t>
                      </a:r>
                      <a:r>
                        <a:rPr lang="ru-RU" u="none" strike="noStrike" dirty="0">
                          <a:solidFill>
                            <a:srgbClr val="0075B4"/>
                          </a:solidFill>
                          <a:effectLst/>
                          <a:latin typeface="inherit"/>
                          <a:hlinkClick r:id="rId9"/>
                        </a:rPr>
                        <a:t>https://github.com/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. Хранение кода и метаданных, </a:t>
                      </a:r>
                      <a:r>
                        <a:rPr lang="ru-RU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версионирование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436216316"/>
                  </a:ext>
                </a:extLst>
              </a:tr>
            </a:tbl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4DA1519-9F80-4C4E-A4F3-749275EDB4EA}"/>
              </a:ext>
            </a:extLst>
          </p:cNvPr>
          <p:cNvSpPr/>
          <p:nvPr/>
        </p:nvSpPr>
        <p:spPr>
          <a:xfrm>
            <a:off x="3167726" y="195581"/>
            <a:ext cx="6223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Сервисы и инструменты в проектах машинного обучения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391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ED7B84F9-4E8E-4976-822D-FFBACFF0D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41710"/>
              </p:ext>
            </p:extLst>
          </p:nvPr>
        </p:nvGraphicFramePr>
        <p:xfrm>
          <a:off x="263371" y="1213923"/>
          <a:ext cx="11665257" cy="5012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294">
                  <a:extLst>
                    <a:ext uri="{9D8B030D-6E8A-4147-A177-3AD203B41FA5}">
                      <a16:colId xmlns:a16="http://schemas.microsoft.com/office/drawing/2014/main" val="3524490369"/>
                    </a:ext>
                  </a:extLst>
                </a:gridCol>
                <a:gridCol w="2459115">
                  <a:extLst>
                    <a:ext uri="{9D8B030D-6E8A-4147-A177-3AD203B41FA5}">
                      <a16:colId xmlns:a16="http://schemas.microsoft.com/office/drawing/2014/main" val="1031625660"/>
                    </a:ext>
                  </a:extLst>
                </a:gridCol>
                <a:gridCol w="6977848">
                  <a:extLst>
                    <a:ext uri="{9D8B030D-6E8A-4147-A177-3AD203B41FA5}">
                      <a16:colId xmlns:a16="http://schemas.microsoft.com/office/drawing/2014/main" val="2836986009"/>
                    </a:ext>
                  </a:extLst>
                </a:gridCol>
              </a:tblGrid>
              <a:tr h="486635"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Этап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Инструменты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Описание, ссылка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891255249"/>
                  </a:ext>
                </a:extLst>
              </a:tr>
              <a:tr h="365606"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Данные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96855"/>
                  </a:ext>
                </a:extLst>
              </a:tr>
              <a:tr h="365606"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сбор, обработка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Kafka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u="none" strike="noStrike">
                          <a:solidFill>
                            <a:srgbClr val="0075B4"/>
                          </a:solidFill>
                          <a:effectLst/>
                          <a:latin typeface="inherit"/>
                          <a:hlinkClick r:id="rId5"/>
                        </a:rPr>
                        <a:t>https://kafka.apache.org</a:t>
                      </a:r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. Инструмент для потокового сбора и обработки данных.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937529728"/>
                  </a:ext>
                </a:extLst>
              </a:tr>
              <a:tr h="365606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сбор, обработка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Airflow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u="none" strike="noStrike">
                          <a:solidFill>
                            <a:srgbClr val="0075B4"/>
                          </a:solidFill>
                          <a:effectLst/>
                          <a:latin typeface="inherit"/>
                          <a:hlinkClick r:id="rId6"/>
                        </a:rPr>
                        <a:t>https://airflow.apache.org</a:t>
                      </a:r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. Автоматизация сбора данных и других операций.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687456881"/>
                  </a:ext>
                </a:extLst>
              </a:tr>
              <a:tr h="365606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хранение, обработка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PostgreSQL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u="none" strike="noStrike">
                          <a:solidFill>
                            <a:srgbClr val="0075B4"/>
                          </a:solidFill>
                          <a:effectLst/>
                          <a:latin typeface="inherit"/>
                          <a:hlinkClick r:id="rId7"/>
                        </a:rPr>
                        <a:t>https://www.postgresql.org</a:t>
                      </a:r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. Высокопроизводительная реляционная база данных.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487097950"/>
                  </a:ext>
                </a:extLst>
              </a:tr>
              <a:tr h="365606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хранение, обработка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Sqlite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u="none" strike="noStrike">
                          <a:solidFill>
                            <a:srgbClr val="0075B4"/>
                          </a:solidFill>
                          <a:effectLst/>
                          <a:latin typeface="inherit"/>
                          <a:hlinkClick r:id="rId8"/>
                        </a:rPr>
                        <a:t>https://www.sqlite.org</a:t>
                      </a:r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. Небольшая реляционная база данных, невысокая производительность.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286609992"/>
                  </a:ext>
                </a:extLst>
              </a:tr>
              <a:tr h="365606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хранение, обработка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EdgeDB, MongoDB, TerminusDB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Нереляционные базы данных.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446960428"/>
                  </a:ext>
                </a:extLst>
              </a:tr>
              <a:tr h="365606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версионирование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dvc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u="none" strike="noStrike" dirty="0">
                          <a:solidFill>
                            <a:srgbClr val="0075B4"/>
                          </a:solidFill>
                          <a:effectLst/>
                          <a:latin typeface="inherit"/>
                          <a:hlinkClick r:id="rId9"/>
                        </a:rPr>
                        <a:t>https://dvc.org/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. </a:t>
                      </a:r>
                      <a:r>
                        <a:rPr lang="ru-RU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Версионирование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 </a:t>
                      </a:r>
                      <a:r>
                        <a:rPr lang="ru-RU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датасетов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. 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71280116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F4F7C6F-55F8-460D-A4ED-0F61272172A4}"/>
              </a:ext>
            </a:extLst>
          </p:cNvPr>
          <p:cNvSpPr/>
          <p:nvPr/>
        </p:nvSpPr>
        <p:spPr>
          <a:xfrm>
            <a:off x="3167726" y="195581"/>
            <a:ext cx="6223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Сервисы и инструменты в проектах машинного обучения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238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F886942-E13B-4753-92BC-5CE97F965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06589"/>
              </p:ext>
            </p:extLst>
          </p:nvPr>
        </p:nvGraphicFramePr>
        <p:xfrm>
          <a:off x="2032000" y="1211879"/>
          <a:ext cx="8127999" cy="488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125878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499553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014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Этап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Инструменты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Описание, ссылка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01071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86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Создание, обучение, использование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Snakemake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u="none" strike="noStrike">
                          <a:solidFill>
                            <a:srgbClr val="0075B4"/>
                          </a:solidFill>
                          <a:effectLst/>
                          <a:latin typeface="inherit"/>
                          <a:hlinkClick r:id="rId5"/>
                        </a:rPr>
                        <a:t>https://snakemake.readthedocs.io</a:t>
                      </a:r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. Трекинг моделей машинного обучения.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19520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Создание, обучение, использование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dvc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u="none" strike="noStrike">
                          <a:solidFill>
                            <a:srgbClr val="0075B4"/>
                          </a:solidFill>
                          <a:effectLst/>
                          <a:latin typeface="inherit"/>
                          <a:hlinkClick r:id="rId6"/>
                        </a:rPr>
                        <a:t>https://dvc.org/</a:t>
                      </a:r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. Трекинг моделей машинного обучения.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53951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Создание, обучение, использование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Airflow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Автоматизация операций.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33891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Обучение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Python, Numpy, Sklearn, Tensorflow, PyTorch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Множество различных библиотек машинного обучения.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64530869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2094A2-6E32-4C52-B574-B17921C8CDC0}"/>
              </a:ext>
            </a:extLst>
          </p:cNvPr>
          <p:cNvSpPr/>
          <p:nvPr/>
        </p:nvSpPr>
        <p:spPr>
          <a:xfrm>
            <a:off x="3167726" y="195581"/>
            <a:ext cx="6223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Сервисы и инструменты в проектах машинного обучения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184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E8B162B-C76E-486A-962E-B7301A0B3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645814"/>
              </p:ext>
            </p:extLst>
          </p:nvPr>
        </p:nvGraphicFramePr>
        <p:xfrm>
          <a:off x="653796" y="914901"/>
          <a:ext cx="10918788" cy="5892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8911">
                  <a:extLst>
                    <a:ext uri="{9D8B030D-6E8A-4147-A177-3AD203B41FA5}">
                      <a16:colId xmlns:a16="http://schemas.microsoft.com/office/drawing/2014/main" val="612587823"/>
                    </a:ext>
                  </a:extLst>
                </a:gridCol>
                <a:gridCol w="2210540">
                  <a:extLst>
                    <a:ext uri="{9D8B030D-6E8A-4147-A177-3AD203B41FA5}">
                      <a16:colId xmlns:a16="http://schemas.microsoft.com/office/drawing/2014/main" val="1649955331"/>
                    </a:ext>
                  </a:extLst>
                </a:gridCol>
                <a:gridCol w="5349337">
                  <a:extLst>
                    <a:ext uri="{9D8B030D-6E8A-4147-A177-3AD203B41FA5}">
                      <a16:colId xmlns:a16="http://schemas.microsoft.com/office/drawing/2014/main" val="3301497260"/>
                    </a:ext>
                  </a:extLst>
                </a:gridCol>
              </a:tblGrid>
              <a:tr h="461237"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Этап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Инструменты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Описание, ссылка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010714133"/>
                  </a:ext>
                </a:extLst>
              </a:tr>
              <a:tr h="635146"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Развертывание и эксплуатация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869775"/>
                  </a:ext>
                </a:extLst>
              </a:tr>
              <a:tr h="461237"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Организация </a:t>
                      </a:r>
                      <a:r>
                        <a:rPr lang="ru-RU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микросервиса</a:t>
                      </a:r>
                      <a:endParaRPr lang="ru-RU" dirty="0">
                        <a:solidFill>
                          <a:srgbClr val="313131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Django, Flask, FastAPI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Фреймворки для веб сервисов.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595293217"/>
                  </a:ext>
                </a:extLst>
              </a:tr>
              <a:tr h="461237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Настройка окружения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Terraform, Ansible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Инструменты для автоматизации настройки окружения для работы системы.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576396934"/>
                  </a:ext>
                </a:extLst>
              </a:tr>
              <a:tr h="461237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Мониторинг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Grafana, Prometeus, ELK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Сбор и мониторинг работы системы в производственном окружении.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124053937"/>
                  </a:ext>
                </a:extLst>
              </a:tr>
              <a:tr h="461237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Оркестрация микросервисов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Docker, Docker-compose, Kubernetes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Запуск и мониторинг сервисов.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506406651"/>
                  </a:ext>
                </a:extLst>
              </a:tr>
              <a:tr h="461237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Организация окружения 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Nginx, Gunicorn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Веб–серверы. Организация доступа к сервису извне, графический интерфейс, распределение нагрузки, обратное </a:t>
                      </a:r>
                      <a:r>
                        <a:rPr lang="ru-RU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проксирование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 — сокрытие топологии системы для пользователя.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389850368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296CE27-F0E5-42A4-A0BF-5A9AE5BA1AB1}"/>
              </a:ext>
            </a:extLst>
          </p:cNvPr>
          <p:cNvSpPr/>
          <p:nvPr/>
        </p:nvSpPr>
        <p:spPr>
          <a:xfrm>
            <a:off x="3167726" y="195581"/>
            <a:ext cx="6223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Сервисы и инструменты в проектах машинного обучения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8702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1A598A8-D1BA-42D7-B468-4AF8386EDF92}"/>
              </a:ext>
            </a:extLst>
          </p:cNvPr>
          <p:cNvSpPr/>
          <p:nvPr/>
        </p:nvSpPr>
        <p:spPr>
          <a:xfrm>
            <a:off x="2354062" y="228173"/>
            <a:ext cx="7483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Организация рабочего пространства проекта машинного обучения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0B1477-03B1-4CB7-B93D-72E4BB4F716B}"/>
              </a:ext>
            </a:extLst>
          </p:cNvPr>
          <p:cNvSpPr/>
          <p:nvPr/>
        </p:nvSpPr>
        <p:spPr>
          <a:xfrm>
            <a:off x="653795" y="871701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Любая разработка содержит множество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объектов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 которые используются в процессе разработки и эксплуатации, а также множество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артефактов 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как результат выполнения отдельных задач.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E0B4DF5-F9ED-4FAD-B7E0-1B206E5B93BF}"/>
              </a:ext>
            </a:extLst>
          </p:cNvPr>
          <p:cNvSpPr/>
          <p:nvPr/>
        </p:nvSpPr>
        <p:spPr>
          <a:xfrm>
            <a:off x="754602" y="1757779"/>
            <a:ext cx="10817981" cy="84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/>
              <a:t>Объекты</a:t>
            </a:r>
            <a:r>
              <a:rPr lang="ru-RU"/>
              <a:t> в проекте — это исполняемые файлы, код программного обеспечения, значения переменных среды, библиотеки. А </a:t>
            </a:r>
            <a:r>
              <a:rPr lang="ru-RU" b="1"/>
              <a:t>артефакты</a:t>
            </a:r>
            <a:r>
              <a:rPr lang="ru-RU"/>
              <a:t> — результаты вычислений, динамически генерируемые HTML–страницы для отображения в пользовательском интерфейсе, сгенерированные графики и изображения.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C78F633-14AB-469A-91D0-6BC20B2AFF56}"/>
              </a:ext>
            </a:extLst>
          </p:cNvPr>
          <p:cNvSpPr/>
          <p:nvPr/>
        </p:nvSpPr>
        <p:spPr>
          <a:xfrm>
            <a:off x="653795" y="2949253"/>
            <a:ext cx="109187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Для удобства разработки важно создать удобное, непротиворечивое, эффективное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рабочее пространство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 в котором все сущности проекта будут на своем месте, а участники большой команды проекта не будут иметь проблем с доступом к нужным им объектам и артефактам.</a:t>
            </a:r>
          </a:p>
          <a:p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Хорошо продуманная файловая структура позволяет быстро найти нужный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датасет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, скрипт или программный код.</a:t>
            </a:r>
          </a:p>
          <a:p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Правильное распределение инструментария по отдельным серверам, позволяет поддерживать совместимость библиотек и окружений на разных этапах работы с моделью машинного обучения: анализ данных, обучение модели, тестирование, эксплуатация.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5246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D8C241-3B55-4F84-9AEA-A2EDAA24079A}"/>
              </a:ext>
            </a:extLst>
          </p:cNvPr>
          <p:cNvSpPr/>
          <p:nvPr/>
        </p:nvSpPr>
        <p:spPr>
          <a:xfrm>
            <a:off x="2354062" y="228173"/>
            <a:ext cx="7483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Организация рабочего пространства проекта машинного обучения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B3258E-A688-48E6-8733-8E161B69E6DF}"/>
              </a:ext>
            </a:extLst>
          </p:cNvPr>
          <p:cNvSpPr/>
          <p:nvPr/>
        </p:nvSpPr>
        <p:spPr>
          <a:xfrm>
            <a:off x="653795" y="937337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>
                <a:solidFill>
                  <a:srgbClr val="313131"/>
                </a:solidFill>
                <a:effectLst/>
                <a:latin typeface="Open Sans"/>
              </a:rPr>
              <a:t>Во всех проектах разработки многофункционального ПО сложная структура, поскольку они состоят из множества отдельных функций, модулей, библиотек, сервисов.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C510146-197B-49C1-973B-5ED64051631D}"/>
              </a:ext>
            </a:extLst>
          </p:cNvPr>
          <p:cNvSpPr/>
          <p:nvPr/>
        </p:nvSpPr>
        <p:spPr>
          <a:xfrm>
            <a:off x="3701785" y="1583668"/>
            <a:ext cx="478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313131"/>
                </a:solidFill>
                <a:effectLst/>
                <a:latin typeface="Open Sans"/>
              </a:rPr>
              <a:t>Сущности проекта машинного обучения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AB27784-A4CF-4246-A977-DA746A86AD2B}"/>
              </a:ext>
            </a:extLst>
          </p:cNvPr>
          <p:cNvSpPr/>
          <p:nvPr/>
        </p:nvSpPr>
        <p:spPr>
          <a:xfrm>
            <a:off x="115410" y="1960051"/>
            <a:ext cx="4612799" cy="4458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/>
              <a:t>1. Наборы данных (</a:t>
            </a:r>
            <a:r>
              <a:rPr lang="ru-RU" b="1" dirty="0" err="1"/>
              <a:t>датасеты</a:t>
            </a:r>
            <a:r>
              <a:rPr lang="ru-RU" b="1" dirty="0"/>
              <a:t>):</a:t>
            </a:r>
            <a:endParaRPr lang="ru-RU" dirty="0"/>
          </a:p>
          <a:p>
            <a:r>
              <a:rPr lang="ru-RU" dirty="0"/>
              <a:t>Исходные сырые данные;</a:t>
            </a:r>
          </a:p>
          <a:p>
            <a:r>
              <a:rPr lang="ru-RU" dirty="0"/>
              <a:t>Обработанные данные: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dirty="0"/>
              <a:t>Удаленные пропуски (</a:t>
            </a:r>
            <a:r>
              <a:rPr lang="ru-RU" dirty="0" err="1"/>
              <a:t>NaN</a:t>
            </a:r>
            <a:r>
              <a:rPr lang="ru-RU" dirty="0"/>
              <a:t>);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dirty="0"/>
              <a:t>Заполненные пропуски (</a:t>
            </a:r>
            <a:r>
              <a:rPr lang="ru-RU" dirty="0" err="1"/>
              <a:t>NaN</a:t>
            </a:r>
            <a:r>
              <a:rPr lang="ru-RU" dirty="0"/>
              <a:t>);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Добавленные новые признаки;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dirty="0"/>
              <a:t>Измененные типы полей.</a:t>
            </a:r>
          </a:p>
          <a:p>
            <a:r>
              <a:rPr lang="ru-RU" dirty="0"/>
              <a:t>Данные для выбора модели;</a:t>
            </a:r>
          </a:p>
          <a:p>
            <a:r>
              <a:rPr lang="ru-RU" dirty="0"/>
              <a:t>Данные для обучения модели;</a:t>
            </a:r>
          </a:p>
          <a:p>
            <a:r>
              <a:rPr lang="ru-RU" dirty="0"/>
              <a:t>Данные для тестирования модели;</a:t>
            </a:r>
          </a:p>
          <a:p>
            <a:r>
              <a:rPr lang="ru-RU" dirty="0"/>
              <a:t>Эталонные данные для проверок.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8D66425-47FF-48F3-8109-EA3C02DB0793}"/>
              </a:ext>
            </a:extLst>
          </p:cNvPr>
          <p:cNvSpPr/>
          <p:nvPr/>
        </p:nvSpPr>
        <p:spPr>
          <a:xfrm>
            <a:off x="4847207" y="1960051"/>
            <a:ext cx="3986074" cy="1933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/>
              <a:t>2. Модели машинного обучения:</a:t>
            </a:r>
            <a:endParaRPr lang="ru-RU" dirty="0"/>
          </a:p>
          <a:p>
            <a:r>
              <a:rPr lang="ru-RU" dirty="0"/>
              <a:t>Веса моделей;</a:t>
            </a:r>
          </a:p>
          <a:p>
            <a:r>
              <a:rPr lang="ru-RU" dirty="0" err="1"/>
              <a:t>Гиперпараметры</a:t>
            </a:r>
            <a:r>
              <a:rPr lang="ru-RU" dirty="0"/>
              <a:t> моделей;</a:t>
            </a:r>
          </a:p>
          <a:p>
            <a:r>
              <a:rPr lang="ru-RU" dirty="0"/>
              <a:t>Метрики, полученные в результате обучения и оценки моделей.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5FDF9EA-E857-4D78-827F-B91026F92239}"/>
              </a:ext>
            </a:extLst>
          </p:cNvPr>
          <p:cNvSpPr/>
          <p:nvPr/>
        </p:nvSpPr>
        <p:spPr>
          <a:xfrm>
            <a:off x="4847207" y="4312984"/>
            <a:ext cx="3986074" cy="2105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/>
              <a:t>3. Окружения:</a:t>
            </a:r>
            <a:endParaRPr lang="ru-RU" dirty="0"/>
          </a:p>
          <a:p>
            <a:r>
              <a:rPr lang="ru-RU" dirty="0"/>
              <a:t>Версии библиотек;</a:t>
            </a:r>
          </a:p>
          <a:p>
            <a:r>
              <a:rPr lang="ru-RU" dirty="0"/>
              <a:t>Значения переменных среды окружения.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EABB8D5-193D-4926-9B04-63253E0B938D}"/>
              </a:ext>
            </a:extLst>
          </p:cNvPr>
          <p:cNvSpPr/>
          <p:nvPr/>
        </p:nvSpPr>
        <p:spPr>
          <a:xfrm>
            <a:off x="8952279" y="2541775"/>
            <a:ext cx="2675138" cy="2867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/>
              <a:t>4. Конвейеры операций.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581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92433CC-D03A-4508-9B91-2BD64F324CA3}"/>
              </a:ext>
            </a:extLst>
          </p:cNvPr>
          <p:cNvSpPr/>
          <p:nvPr/>
        </p:nvSpPr>
        <p:spPr>
          <a:xfrm>
            <a:off x="2354062" y="228173"/>
            <a:ext cx="7483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Организация рабочего пространства проекта машинного обучения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8648632-2F5D-4D07-9CDE-41911EA27B25}"/>
              </a:ext>
            </a:extLst>
          </p:cNvPr>
          <p:cNvSpPr/>
          <p:nvPr/>
        </p:nvSpPr>
        <p:spPr>
          <a:xfrm>
            <a:off x="653795" y="871701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Давайте рассмотрим пример правильной структуры данных проекта машинного обучения, а именно, организации структуры хранения артефактов проекта: файлов, данных, моделей, скриптов.</a:t>
            </a:r>
            <a:endParaRPr lang="ru-RU" dirty="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A709E4B4-628C-4259-9644-A95A2462D4F9}"/>
              </a:ext>
            </a:extLst>
          </p:cNvPr>
          <p:cNvSpPr/>
          <p:nvPr/>
        </p:nvSpPr>
        <p:spPr>
          <a:xfrm>
            <a:off x="819956" y="1995304"/>
            <a:ext cx="10586465" cy="463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/>
              <a:t>Ваш проект может иметь следующую структуру папок:</a:t>
            </a:r>
          </a:p>
          <a:p>
            <a:r>
              <a:rPr lang="ru-RU" b="1"/>
              <a:t>/data — директорий для хранения наборов данных (датасетов):</a:t>
            </a:r>
            <a:endParaRPr lang="ru-RU"/>
          </a:p>
          <a:p>
            <a:r>
              <a:rPr lang="ru-RU"/>
              <a:t>/raw — «сырые» необработанные данные;</a:t>
            </a:r>
          </a:p>
          <a:p>
            <a:r>
              <a:rPr lang="ru-RU"/>
              <a:t>/external — различные данные из внешних источников (API, базы знаний, экспертные отчеты, данные от других компаний, датасеты из соревнований или научно-исследовательские данные из статей);</a:t>
            </a:r>
          </a:p>
          <a:p>
            <a:r>
              <a:rPr lang="ru-RU"/>
              <a:t>/preprocessed — «промежуточные» обработанные данные (очистка, добавление, слияние данных из разных датасетов);</a:t>
            </a:r>
          </a:p>
          <a:p>
            <a:r>
              <a:rPr lang="ru-RU"/>
              <a:t>/baselines — данные, на которых были получены отдельные бейзлайны работы моделей машинного обучения;</a:t>
            </a:r>
          </a:p>
          <a:p>
            <a:r>
              <a:rPr lang="ru-RU"/>
              <a:t>/articles — данные проекта, которые использовались для написания статей;</a:t>
            </a:r>
          </a:p>
          <a:p>
            <a:r>
              <a:rPr lang="ru-RU"/>
              <a:t>/competitions — данные для проведения соревнований или хакатонов, которые вы можете организовать для поиска идей решения задачи;</a:t>
            </a:r>
          </a:p>
          <a:p>
            <a:r>
              <a:rPr lang="ru-RU"/>
              <a:t>/final — итоговые данные для использования в обучении модели, не подлежащие изменению.</a:t>
            </a:r>
          </a:p>
        </p:txBody>
      </p:sp>
    </p:spTree>
    <p:extLst>
      <p:ext uri="{BB962C8B-B14F-4D97-AF65-F5344CB8AC3E}">
        <p14:creationId xmlns:p14="http://schemas.microsoft.com/office/powerpoint/2010/main" val="2524543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1C43A53-41A0-400E-99E4-F92F3512DF5F}"/>
              </a:ext>
            </a:extLst>
          </p:cNvPr>
          <p:cNvSpPr/>
          <p:nvPr/>
        </p:nvSpPr>
        <p:spPr>
          <a:xfrm>
            <a:off x="2354062" y="228173"/>
            <a:ext cx="7483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Организация рабочего пространства проекта машинного обучения</a:t>
            </a:r>
            <a:endParaRPr lang="ru-RU" dirty="0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54C055E0-402F-46B2-9F80-77095D74AAB4}"/>
              </a:ext>
            </a:extLst>
          </p:cNvPr>
          <p:cNvSpPr/>
          <p:nvPr/>
        </p:nvSpPr>
        <p:spPr>
          <a:xfrm>
            <a:off x="986118" y="1201054"/>
            <a:ext cx="10475650" cy="4900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/>
              <a:t>/scripts — скрипты для работы с данными, признаками и моделями:</a:t>
            </a:r>
            <a:endParaRPr lang="ru-RU"/>
          </a:p>
          <a:p>
            <a:r>
              <a:rPr lang="ru-RU"/>
              <a:t>/data_scripts:</a:t>
            </a:r>
          </a:p>
          <a:p>
            <a:pPr lvl="2"/>
            <a:r>
              <a:rPr lang="ru-RU"/>
              <a:t>Получение;</a:t>
            </a:r>
          </a:p>
          <a:p>
            <a:pPr lvl="2"/>
            <a:r>
              <a:rPr lang="ru-RU"/>
              <a:t>Преобразование типов;</a:t>
            </a:r>
          </a:p>
          <a:p>
            <a:pPr lvl="2"/>
            <a:r>
              <a:rPr lang="ru-RU"/>
              <a:t>Очистка;</a:t>
            </a:r>
          </a:p>
          <a:p>
            <a:pPr lvl="2"/>
            <a:r>
              <a:rPr lang="ru-RU"/>
              <a:t>Нормализация.</a:t>
            </a:r>
          </a:p>
          <a:p>
            <a:r>
              <a:rPr lang="ru-RU"/>
              <a:t>/feature_engineering_scripts:</a:t>
            </a:r>
          </a:p>
          <a:p>
            <a:pPr lvl="2"/>
            <a:r>
              <a:rPr lang="ru-RU"/>
              <a:t>Добавление признаков;</a:t>
            </a:r>
          </a:p>
          <a:p>
            <a:pPr lvl="2"/>
            <a:r>
              <a:rPr lang="ru-RU"/>
              <a:t>Создание новых признаков.</a:t>
            </a:r>
          </a:p>
          <a:p>
            <a:r>
              <a:rPr lang="ru-RU"/>
              <a:t>/model_scripts:</a:t>
            </a:r>
          </a:p>
          <a:p>
            <a:pPr lvl="2"/>
            <a:r>
              <a:rPr lang="ru-RU"/>
              <a:t>Подготовка датасета для обучения модели;</a:t>
            </a:r>
          </a:p>
          <a:p>
            <a:pPr lvl="2"/>
            <a:r>
              <a:rPr lang="ru-RU"/>
              <a:t>Выбор модели;</a:t>
            </a:r>
          </a:p>
          <a:p>
            <a:pPr lvl="2"/>
            <a:r>
              <a:rPr lang="ru-RU"/>
              <a:t>Обучение модели;</a:t>
            </a:r>
          </a:p>
          <a:p>
            <a:pPr lvl="2"/>
            <a:r>
              <a:rPr lang="ru-RU"/>
              <a:t>Тестирование, оценка качества работы модели, оценка производительности;</a:t>
            </a:r>
          </a:p>
          <a:p>
            <a:pPr lvl="2"/>
            <a:r>
              <a:rPr lang="ru-RU"/>
              <a:t>Сохранение результатов экспериментов во внешний файл (база данных, xml,  csv или json).</a:t>
            </a:r>
          </a:p>
        </p:txBody>
      </p:sp>
    </p:spTree>
    <p:extLst>
      <p:ext uri="{BB962C8B-B14F-4D97-AF65-F5344CB8AC3E}">
        <p14:creationId xmlns:p14="http://schemas.microsoft.com/office/powerpoint/2010/main" val="281721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05EA26A-AD96-475E-8B2B-61954EDEF734}"/>
              </a:ext>
            </a:extLst>
          </p:cNvPr>
          <p:cNvSpPr/>
          <p:nvPr/>
        </p:nvSpPr>
        <p:spPr>
          <a:xfrm>
            <a:off x="1702433" y="254901"/>
            <a:ext cx="8456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181818"/>
                </a:solidFill>
                <a:effectLst/>
                <a:latin typeface="Mont"/>
              </a:rPr>
              <a:t>Архитектуры программных проектов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D733323-EDD4-44C7-BEB5-760CFFE3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95" y="959806"/>
            <a:ext cx="11878733" cy="1262261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Виды архитектур: монолитная и </a:t>
            </a:r>
            <a:r>
              <a:rPr lang="ru-RU" b="1" dirty="0" err="1"/>
              <a:t>микросервисная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4C8873-6ECF-4F2F-9E7B-DB0F84DF7E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Изначально программные системы имели небольшой набор функций, поэтому для их создания не требовались какие-то специальные сложные архитектуры. С добавлением новых функций, их выносят в отдельные модули, но отдельные компоненты взаимодействуют в рамках одной платформы как части одной программы. Такая архитектура называется </a:t>
            </a:r>
            <a:r>
              <a:rPr lang="ru-RU" b="1" dirty="0"/>
              <a:t>«монолитной»</a:t>
            </a:r>
            <a:r>
              <a:rPr lang="ru-RU" dirty="0"/>
              <a:t>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9818F72-FD93-4E11-848A-3C82FEA8EF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Усложнение функциональных спецификаций программных систем привело к появлению специализации. Отдельные команды или даже организации специализируются на работе над одним компонентом, который работает независимо от других. Их продукт взаимодействует с остальной программной системой по стандартному специфицированному интерфейсу. Такая архитектура называется </a:t>
            </a:r>
            <a:r>
              <a:rPr lang="ru-RU" b="1" dirty="0"/>
              <a:t>«</a:t>
            </a:r>
            <a:r>
              <a:rPr lang="ru-RU" b="1" dirty="0" err="1"/>
              <a:t>микросервисной</a:t>
            </a:r>
            <a:r>
              <a:rPr lang="ru-RU" b="1" dirty="0"/>
              <a:t>»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6EBA3A1-CCB3-487F-AE11-E47EDC6B38AF}"/>
              </a:ext>
            </a:extLst>
          </p:cNvPr>
          <p:cNvSpPr/>
          <p:nvPr/>
        </p:nvSpPr>
        <p:spPr>
          <a:xfrm>
            <a:off x="2354062" y="228173"/>
            <a:ext cx="7483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Организация рабочего пространства проекта машинного обучения</a:t>
            </a:r>
            <a:endParaRPr lang="ru-RU" dirty="0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0788509A-0E29-48B7-B281-6554590ED3F2}"/>
              </a:ext>
            </a:extLst>
          </p:cNvPr>
          <p:cNvSpPr/>
          <p:nvPr/>
        </p:nvSpPr>
        <p:spPr>
          <a:xfrm>
            <a:off x="2757995" y="1047565"/>
            <a:ext cx="6676007" cy="2739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/>
              <a:t>/venv — папка виртуального окружения;</a:t>
            </a:r>
            <a:endParaRPr lang="ru-RU"/>
          </a:p>
          <a:p>
            <a:r>
              <a:rPr lang="ru-RU" b="1"/>
              <a:t>/settings — папка настроечных файлов;</a:t>
            </a:r>
            <a:endParaRPr lang="ru-RU"/>
          </a:p>
          <a:p>
            <a:r>
              <a:rPr lang="ru-RU" b="1"/>
              <a:t>/docker — папка для организации работы docker;</a:t>
            </a:r>
            <a:endParaRPr lang="ru-RU"/>
          </a:p>
          <a:p>
            <a:r>
              <a:rPr lang="ru-RU" b="1"/>
              <a:t>/git — папка для организации взаимодействия с серверами версионирования программного кода;</a:t>
            </a:r>
            <a:endParaRPr lang="ru-RU"/>
          </a:p>
          <a:p>
            <a:r>
              <a:rPr lang="ru-RU" b="1"/>
              <a:t>/dvc — папка для организации взаимодействия с серверами версионирования наборов данных (датасетов).</a:t>
            </a:r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3360716-10F7-46B3-A10E-5C1368F2A446}"/>
              </a:ext>
            </a:extLst>
          </p:cNvPr>
          <p:cNvSpPr/>
          <p:nvPr/>
        </p:nvSpPr>
        <p:spPr>
          <a:xfrm>
            <a:off x="653795" y="4056264"/>
            <a:ext cx="10918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Вы уже знакомы с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инструментами 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git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 для 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версионирования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 и управления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программным кодом и служебными файлами, а также с 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dvc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 для 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версионирования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 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датасетов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 Эти инструменты используются для быстрого развертывания правильного окружения для обучения или эксплуатации модели, что важно для повторяемости результатов и исключения ошибок. При настройке взаимодействия с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git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– и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dvc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–репозиториями устанавливаются связи между ними и директориями проекта.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62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355867E-F156-4C71-A5FC-12A2CD8A923A}"/>
              </a:ext>
            </a:extLst>
          </p:cNvPr>
          <p:cNvSpPr/>
          <p:nvPr/>
        </p:nvSpPr>
        <p:spPr>
          <a:xfrm>
            <a:off x="636605" y="1339676"/>
            <a:ext cx="10918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Гораздо эффективнее использовать специальный инструмент для работы с данными: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базы данных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A812A8A-C177-4D61-BDC3-0A656B9EFCDA}"/>
              </a:ext>
            </a:extLst>
          </p:cNvPr>
          <p:cNvSpPr/>
          <p:nvPr/>
        </p:nvSpPr>
        <p:spPr>
          <a:xfrm>
            <a:off x="2354062" y="228173"/>
            <a:ext cx="7483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Организация рабочего пространства проекта машинного обучения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697656E-324D-4E5C-B47D-DC97772465AF}"/>
              </a:ext>
            </a:extLst>
          </p:cNvPr>
          <p:cNvSpPr/>
          <p:nvPr/>
        </p:nvSpPr>
        <p:spPr>
          <a:xfrm>
            <a:off x="1864480" y="2270464"/>
            <a:ext cx="8202798" cy="231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/>
              <a:t>В проектах машинного обучения базы данных тоже часто используются для хранения: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служебных настроек,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результатов работы модели,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гиперпараметров</a:t>
            </a:r>
            <a:r>
              <a:rPr lang="ru-RU" dirty="0"/>
              <a:t> модели,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информации о пользователях.</a:t>
            </a:r>
          </a:p>
        </p:txBody>
      </p:sp>
    </p:spTree>
    <p:extLst>
      <p:ext uri="{BB962C8B-B14F-4D97-AF65-F5344CB8AC3E}">
        <p14:creationId xmlns:p14="http://schemas.microsoft.com/office/powerpoint/2010/main" val="182186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BCBB52-62F7-43BB-B213-8EF6E8D4867C}"/>
              </a:ext>
            </a:extLst>
          </p:cNvPr>
          <p:cNvSpPr/>
          <p:nvPr/>
        </p:nvSpPr>
        <p:spPr>
          <a:xfrm>
            <a:off x="2354062" y="228173"/>
            <a:ext cx="7483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Организация рабочего пространства проекта машинного обучения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64CFA59-9DA3-4A96-9B8F-43983241C0A8}"/>
              </a:ext>
            </a:extLst>
          </p:cNvPr>
          <p:cNvSpPr/>
          <p:nvPr/>
        </p:nvSpPr>
        <p:spPr>
          <a:xfrm>
            <a:off x="653795" y="804385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Кроме эффективной организации хранения сущностей проекта также необходимо правильно организовывать различные элементы, используемые в проекте.</a:t>
            </a:r>
            <a:endParaRPr lang="ru-RU" dirty="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2E08172-BAEE-4E88-A0F9-D9B26DB8F2F5}"/>
              </a:ext>
            </a:extLst>
          </p:cNvPr>
          <p:cNvSpPr/>
          <p:nvPr/>
        </p:nvSpPr>
        <p:spPr>
          <a:xfrm>
            <a:off x="88777" y="1871866"/>
            <a:ext cx="4276284" cy="4454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/>
              <a:t>1. Аппаратное обеспечение:</a:t>
            </a:r>
            <a:endParaRPr lang="ru-RU" dirty="0"/>
          </a:p>
          <a:p>
            <a:r>
              <a:rPr lang="ru-RU" dirty="0"/>
              <a:t>Серверы:</a:t>
            </a:r>
          </a:p>
          <a:p>
            <a:pPr lvl="2"/>
            <a:r>
              <a:rPr lang="ru-RU" dirty="0"/>
              <a:t>Разработка (DEV);</a:t>
            </a:r>
          </a:p>
          <a:p>
            <a:pPr lvl="2"/>
            <a:r>
              <a:rPr lang="ru-RU" dirty="0"/>
              <a:t>Тестирование (TEST, STAGE);</a:t>
            </a:r>
          </a:p>
          <a:p>
            <a:pPr lvl="2"/>
            <a:r>
              <a:rPr lang="ru-RU" dirty="0"/>
              <a:t>Производственная эксплуатация (PROD);</a:t>
            </a:r>
          </a:p>
          <a:p>
            <a:pPr lvl="2"/>
            <a:r>
              <a:rPr lang="ru-RU" dirty="0"/>
              <a:t>Хранилище данных (DATA_STORAGE);</a:t>
            </a:r>
          </a:p>
          <a:p>
            <a:pPr lvl="2"/>
            <a:r>
              <a:rPr lang="ru-RU" dirty="0"/>
              <a:t>Хранилище программного кода, моделей, метаинформации (GIT).</a:t>
            </a:r>
          </a:p>
          <a:p>
            <a:r>
              <a:rPr lang="ru-RU" dirty="0"/>
              <a:t>CPU/GPU;</a:t>
            </a:r>
          </a:p>
          <a:p>
            <a:r>
              <a:rPr lang="ru-RU" dirty="0"/>
              <a:t>Оперативная память;</a:t>
            </a:r>
          </a:p>
          <a:p>
            <a:r>
              <a:rPr lang="ru-RU" dirty="0"/>
              <a:t>Дисковое пространство.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AF28623-AA27-471E-B812-8A264CBB7710}"/>
              </a:ext>
            </a:extLst>
          </p:cNvPr>
          <p:cNvSpPr/>
          <p:nvPr/>
        </p:nvSpPr>
        <p:spPr>
          <a:xfrm>
            <a:off x="4432382" y="1871866"/>
            <a:ext cx="4005104" cy="4454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/>
              <a:t>2. Общее программное обеспечение:</a:t>
            </a:r>
            <a:endParaRPr lang="ru-RU"/>
          </a:p>
          <a:p>
            <a:r>
              <a:rPr lang="ru-RU"/>
              <a:t>Рабочие операционные системы;</a:t>
            </a:r>
          </a:p>
          <a:p>
            <a:r>
              <a:rPr lang="ru-RU"/>
              <a:t>Управление пользователями, авторизация;</a:t>
            </a:r>
          </a:p>
          <a:p>
            <a:r>
              <a:rPr lang="ru-RU"/>
              <a:t>Системы резервирования;</a:t>
            </a:r>
          </a:p>
          <a:p>
            <a:r>
              <a:rPr lang="ru-RU"/>
              <a:t>Контейнеризация Docker, Kubernetes;</a:t>
            </a:r>
          </a:p>
          <a:p>
            <a:r>
              <a:rPr lang="ru-RU"/>
              <a:t>Низкоуровневое программное обеспечение, драйверы;</a:t>
            </a:r>
          </a:p>
          <a:p>
            <a:r>
              <a:rPr lang="ru-RU"/>
              <a:t>Системы виртуализации;</a:t>
            </a:r>
          </a:p>
          <a:p>
            <a:r>
              <a:rPr lang="ru-RU"/>
              <a:t>Системы мониторинга.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CFA9288-17ED-4222-B44D-7A6BFA73EFFB}"/>
              </a:ext>
            </a:extLst>
          </p:cNvPr>
          <p:cNvSpPr/>
          <p:nvPr/>
        </p:nvSpPr>
        <p:spPr>
          <a:xfrm>
            <a:off x="8504807" y="1871866"/>
            <a:ext cx="3515557" cy="4454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/>
              <a:t>3. Специализированное программное обеспечение:</a:t>
            </a:r>
            <a:endParaRPr lang="ru-RU" dirty="0"/>
          </a:p>
          <a:p>
            <a:r>
              <a:rPr lang="ru-RU" dirty="0"/>
              <a:t>IDE (интегрированные среды разработки);</a:t>
            </a:r>
          </a:p>
          <a:p>
            <a:r>
              <a:rPr lang="ru-RU" dirty="0"/>
              <a:t>Библиотеки для различных участников команды;</a:t>
            </a:r>
          </a:p>
          <a:p>
            <a:r>
              <a:rPr lang="ru-RU" dirty="0"/>
              <a:t>Инструменты для командной работы:</a:t>
            </a:r>
          </a:p>
          <a:p>
            <a:pPr lvl="2"/>
            <a:r>
              <a:rPr lang="ru-RU" dirty="0" err="1"/>
              <a:t>Jira</a:t>
            </a:r>
            <a:r>
              <a:rPr lang="ru-RU" dirty="0"/>
              <a:t>;</a:t>
            </a:r>
          </a:p>
          <a:p>
            <a:pPr lvl="2"/>
            <a:r>
              <a:rPr lang="ru-RU" dirty="0" err="1"/>
              <a:t>Confluence</a:t>
            </a:r>
            <a:r>
              <a:rPr lang="ru-RU" dirty="0"/>
              <a:t>;</a:t>
            </a:r>
          </a:p>
          <a:p>
            <a:pPr lvl="2"/>
            <a:r>
              <a:rPr lang="ru-RU" dirty="0" err="1"/>
              <a:t>Git</a:t>
            </a:r>
            <a:r>
              <a:rPr lang="ru-RU" dirty="0"/>
              <a:t>.</a:t>
            </a:r>
          </a:p>
          <a:p>
            <a:pPr algn="ctr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F837C6F-B0AE-4BE7-B08C-3948903AEE58}"/>
              </a:ext>
            </a:extLst>
          </p:cNvPr>
          <p:cNvSpPr/>
          <p:nvPr/>
        </p:nvSpPr>
        <p:spPr>
          <a:xfrm>
            <a:off x="3920435" y="1502534"/>
            <a:ext cx="4351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313131"/>
                </a:solidFill>
                <a:effectLst/>
                <a:latin typeface="Open Sans"/>
              </a:rPr>
              <a:t>Инструменты и средства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82465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6C7FB9F-27D2-4D58-BC56-D1D95C54BF1F}"/>
              </a:ext>
            </a:extLst>
          </p:cNvPr>
          <p:cNvSpPr/>
          <p:nvPr/>
        </p:nvSpPr>
        <p:spPr>
          <a:xfrm>
            <a:off x="2354062" y="228173"/>
            <a:ext cx="7483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Организация рабочего пространства проекта машинного обучения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1F19104-C405-41F8-B1EF-2BC6F980F9F7}"/>
              </a:ext>
            </a:extLst>
          </p:cNvPr>
          <p:cNvSpPr/>
          <p:nvPr/>
        </p:nvSpPr>
        <p:spPr>
          <a:xfrm>
            <a:off x="580007" y="871701"/>
            <a:ext cx="109925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Немаловажен и бюджет проекта, потому что разнесение функций на отдельные сервера — дорогое удовольствие. Поэтому для небольших проектов они могут быть объединены на одном вычислительном ресурсе.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89B895-B045-4785-9051-6DD1094B735A}"/>
              </a:ext>
            </a:extLst>
          </p:cNvPr>
          <p:cNvSpPr/>
          <p:nvPr/>
        </p:nvSpPr>
        <p:spPr>
          <a:xfrm>
            <a:off x="431801" y="1795031"/>
            <a:ext cx="10683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313131"/>
                </a:solidFill>
                <a:effectLst/>
                <a:latin typeface="Open Sans"/>
              </a:rPr>
              <a:t>Обычно в проекте машинного обучения решаются следующие практические задачи: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41DF4B8-08D2-4729-A2E6-B6CD13596406}"/>
              </a:ext>
            </a:extLst>
          </p:cNvPr>
          <p:cNvSpPr/>
          <p:nvPr/>
        </p:nvSpPr>
        <p:spPr>
          <a:xfrm>
            <a:off x="580007" y="2263806"/>
            <a:ext cx="11351581" cy="4377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/>
              <a:t>A. Развертывание рабочего окружения для исследований и  обучения модели:</a:t>
            </a:r>
            <a:endParaRPr lang="ru-RU" dirty="0"/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Создание рабочего окружения для работы исследователей данных 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Researcher</a:t>
            </a:r>
            <a:r>
              <a:rPr lang="ru-RU" dirty="0"/>
              <a:t>) и моделей машинного обучения (ML </a:t>
            </a:r>
            <a:r>
              <a:rPr lang="ru-RU" dirty="0" err="1"/>
              <a:t>Researcher</a:t>
            </a:r>
            <a:r>
              <a:rPr lang="ru-RU" dirty="0"/>
              <a:t>) с использованием </a:t>
            </a:r>
            <a:r>
              <a:rPr lang="ru-RU" dirty="0" err="1"/>
              <a:t>JupyterHub</a:t>
            </a:r>
            <a:r>
              <a:rPr lang="ru-RU" dirty="0"/>
              <a:t>;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Создание виртуального окружения, установка необходимых библиотек, сохранение параметров виртуального окружения для повторяемости результатов;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Получение и сохранение данных, создание файловой структуры для хранения данных, создание </a:t>
            </a:r>
            <a:r>
              <a:rPr lang="ru-RU" dirty="0" err="1"/>
              <a:t>dvc</a:t>
            </a:r>
            <a:r>
              <a:rPr lang="ru-RU" dirty="0"/>
              <a:t> репозитория;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Создание различных моделей машинного обучения для решения задачи;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Анализ данных, формирование обучающего </a:t>
            </a:r>
            <a:r>
              <a:rPr lang="ru-RU" dirty="0" err="1"/>
              <a:t>датасета</a:t>
            </a:r>
            <a:r>
              <a:rPr lang="ru-RU" dirty="0"/>
              <a:t> с использованием наиболее важных признаков, выполнение необходимой предобработки признаков (например, заполнение пропущенных значений, преобразование текстовых признаков в числовые);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Выполнение обучения моделей, подбор </a:t>
            </a:r>
            <a:r>
              <a:rPr lang="ru-RU" dirty="0" err="1"/>
              <a:t>гиперпараметров</a:t>
            </a:r>
            <a:r>
              <a:rPr lang="ru-RU" dirty="0"/>
              <a:t>;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Сохранение результатов обучения моделей, метрик, весов;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Сохранение кода лучшей модели и данных виртуального окружения в </a:t>
            </a:r>
            <a:r>
              <a:rPr lang="ru-RU" dirty="0" err="1"/>
              <a:t>git</a:t>
            </a:r>
            <a:r>
              <a:rPr lang="ru-RU" dirty="0"/>
              <a:t>;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Сохранение использованного </a:t>
            </a:r>
            <a:r>
              <a:rPr lang="ru-RU" dirty="0" err="1"/>
              <a:t>датасета</a:t>
            </a:r>
            <a:r>
              <a:rPr lang="ru-RU" dirty="0"/>
              <a:t> в </a:t>
            </a:r>
            <a:r>
              <a:rPr lang="ru-RU" dirty="0" err="1"/>
              <a:t>dvc</a:t>
            </a:r>
            <a:r>
              <a:rPr lang="ru-RU" dirty="0"/>
              <a:t> хранилище.</a:t>
            </a:r>
          </a:p>
        </p:txBody>
      </p:sp>
    </p:spTree>
    <p:extLst>
      <p:ext uri="{BB962C8B-B14F-4D97-AF65-F5344CB8AC3E}">
        <p14:creationId xmlns:p14="http://schemas.microsoft.com/office/powerpoint/2010/main" val="322438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33CCD32-997B-4754-A39B-11088686C2C7}"/>
              </a:ext>
            </a:extLst>
          </p:cNvPr>
          <p:cNvSpPr/>
          <p:nvPr/>
        </p:nvSpPr>
        <p:spPr>
          <a:xfrm>
            <a:off x="2354062" y="228173"/>
            <a:ext cx="7483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Организация рабочего пространства проекта машинного обучения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4794EB3-79E9-419C-9DFB-E0BD422C4E21}"/>
              </a:ext>
            </a:extLst>
          </p:cNvPr>
          <p:cNvSpPr/>
          <p:nvPr/>
        </p:nvSpPr>
        <p:spPr>
          <a:xfrm>
            <a:off x="986118" y="1839139"/>
            <a:ext cx="8412278" cy="3705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/>
              <a:t>B. Улучшение качества работы модели:</a:t>
            </a:r>
          </a:p>
          <a:p>
            <a:endParaRPr lang="ru-RU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Загрузка данных в новое окружение;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Изменение </a:t>
            </a:r>
            <a:r>
              <a:rPr lang="ru-RU" dirty="0" err="1"/>
              <a:t>датасета</a:t>
            </a:r>
            <a:r>
              <a:rPr lang="ru-RU" dirty="0"/>
              <a:t>, добавление новых признаков;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Выполнение обучения на новом </a:t>
            </a:r>
            <a:r>
              <a:rPr lang="ru-RU" dirty="0" err="1"/>
              <a:t>датасете</a:t>
            </a:r>
            <a:r>
              <a:rPr lang="ru-RU" dirty="0"/>
              <a:t>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Сохранение результатов обучения моделей, метрик, весов;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Сохранение кода модели и данных виртуального окружения в </a:t>
            </a:r>
            <a:r>
              <a:rPr lang="ru-RU" dirty="0" err="1"/>
              <a:t>git</a:t>
            </a:r>
            <a:r>
              <a:rPr lang="ru-RU" dirty="0"/>
              <a:t>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Сохранение использованного </a:t>
            </a:r>
            <a:r>
              <a:rPr lang="ru-RU" dirty="0" err="1"/>
              <a:t>датасета</a:t>
            </a:r>
            <a:r>
              <a:rPr lang="ru-RU" dirty="0"/>
              <a:t> в </a:t>
            </a:r>
            <a:r>
              <a:rPr lang="ru-RU" dirty="0" err="1"/>
              <a:t>dvc</a:t>
            </a:r>
            <a:r>
              <a:rPr lang="ru-RU" dirty="0"/>
              <a:t> хранилище.</a:t>
            </a:r>
          </a:p>
        </p:txBody>
      </p:sp>
    </p:spTree>
    <p:extLst>
      <p:ext uri="{BB962C8B-B14F-4D97-AF65-F5344CB8AC3E}">
        <p14:creationId xmlns:p14="http://schemas.microsoft.com/office/powerpoint/2010/main" val="13468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D61C15-5F3B-4594-9B90-965C78952580}"/>
              </a:ext>
            </a:extLst>
          </p:cNvPr>
          <p:cNvSpPr/>
          <p:nvPr/>
        </p:nvSpPr>
        <p:spPr>
          <a:xfrm>
            <a:off x="2354062" y="228173"/>
            <a:ext cx="7483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Организация рабочего пространства проекта машинного обучения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EE3D031-EA56-444F-9088-9242DA619A6C}"/>
              </a:ext>
            </a:extLst>
          </p:cNvPr>
          <p:cNvSpPr/>
          <p:nvPr/>
        </p:nvSpPr>
        <p:spPr>
          <a:xfrm>
            <a:off x="1723746" y="1634723"/>
            <a:ext cx="8744505" cy="446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/>
              <a:t>C. Вывод модели в </a:t>
            </a:r>
            <a:r>
              <a:rPr lang="ru-RU" b="1" dirty="0" err="1"/>
              <a:t>prod</a:t>
            </a:r>
            <a:r>
              <a:rPr lang="ru-RU" b="1" dirty="0"/>
              <a:t>:</a:t>
            </a:r>
          </a:p>
          <a:p>
            <a:endParaRPr lang="ru-RU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Выполнение скриптов для организации производственного окружения;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Непрерывное развертывание всего решения;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Загрузка модели;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Эксплуатация модели на тестовых данных;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Вывод модели из эксплуатации (остановка сервиса).</a:t>
            </a:r>
          </a:p>
        </p:txBody>
      </p:sp>
    </p:spTree>
    <p:extLst>
      <p:ext uri="{BB962C8B-B14F-4D97-AF65-F5344CB8AC3E}">
        <p14:creationId xmlns:p14="http://schemas.microsoft.com/office/powerpoint/2010/main" val="19785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6285CFB-9DA5-48A3-9BC4-EF1EE899BEF4}"/>
              </a:ext>
            </a:extLst>
          </p:cNvPr>
          <p:cNvSpPr/>
          <p:nvPr/>
        </p:nvSpPr>
        <p:spPr>
          <a:xfrm>
            <a:off x="2354062" y="228173"/>
            <a:ext cx="7483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Организация рабочего пространства проекта машинного обучения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7777FE0-1260-4B28-849A-CA7063647FB3}"/>
              </a:ext>
            </a:extLst>
          </p:cNvPr>
          <p:cNvSpPr/>
          <p:nvPr/>
        </p:nvSpPr>
        <p:spPr>
          <a:xfrm>
            <a:off x="986118" y="937337"/>
            <a:ext cx="10586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Давайте рассмотрим очень простой пример организации инфраструктуры проекта машинного обучения, который включает в себя только наиболее важные элементы:</a:t>
            </a:r>
            <a:endParaRPr lang="ru-RU" dirty="0"/>
          </a:p>
        </p:txBody>
      </p:sp>
      <p:pic>
        <p:nvPicPr>
          <p:cNvPr id="26628" name="Picture 4" descr="https://lms.skillfactory.ru/assets/courseware/v1/0ab311759578a8c037e89c1ad7ab072c/asset-v1:SkillFactory+URFUML21p2s+FEB2022+type@asset+block/MLOps7_44.png">
            <a:extLst>
              <a:ext uri="{FF2B5EF4-FFF2-40B4-BE49-F238E27FC236}">
                <a16:creationId xmlns:a16="http://schemas.microsoft.com/office/drawing/2014/main" id="{3A0733C4-9F71-421A-BF3D-8C50C8D78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460" y="1583668"/>
            <a:ext cx="6849078" cy="494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382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388AA97-45D9-4BCF-93EF-86D17E29C0B6}"/>
              </a:ext>
            </a:extLst>
          </p:cNvPr>
          <p:cNvSpPr/>
          <p:nvPr/>
        </p:nvSpPr>
        <p:spPr>
          <a:xfrm>
            <a:off x="2354062" y="228173"/>
            <a:ext cx="7483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Организация рабочего пространства проекта машинного обучения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E13C1EB-CA2B-4569-A6C7-C374C871764B}"/>
              </a:ext>
            </a:extLst>
          </p:cNvPr>
          <p:cNvSpPr/>
          <p:nvPr/>
        </p:nvSpPr>
        <p:spPr>
          <a:xfrm>
            <a:off x="653795" y="1443841"/>
            <a:ext cx="1091878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Эта инфраструктура состоит из нескольких важных элементов:</a:t>
            </a:r>
          </a:p>
          <a:p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сервер для проведения разведочного анализа данных, экспериментов и проверки первичных гипотез,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сервер для обучения модели, обычно имеет улучшенные аппаратные характеристики,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сервер для эксплуатации модели,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хранилище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датасетов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,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хранилище кода моделей, параметров сред окружения, метаданных,</a:t>
            </a:r>
          </a:p>
          <a:p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Для организации такой инфраструктуры можно использовать физически выделенные аппаратные серверы, либо пользоваться сервисами виртуальных серверов от провайдеров облачных сервисов.</a:t>
            </a:r>
          </a:p>
        </p:txBody>
      </p:sp>
    </p:spTree>
    <p:extLst>
      <p:ext uri="{BB962C8B-B14F-4D97-AF65-F5344CB8AC3E}">
        <p14:creationId xmlns:p14="http://schemas.microsoft.com/office/powerpoint/2010/main" val="4103257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CB2CA82-C42A-4355-9706-FB3C4A57DEFE}"/>
              </a:ext>
            </a:extLst>
          </p:cNvPr>
          <p:cNvSpPr/>
          <p:nvPr/>
        </p:nvSpPr>
        <p:spPr>
          <a:xfrm>
            <a:off x="4047490" y="254901"/>
            <a:ext cx="4097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solidFill>
                  <a:srgbClr val="181818"/>
                </a:solidFill>
                <a:effectLst/>
                <a:latin typeface="Mont"/>
              </a:rPr>
              <a:t>Системы управления конфигурациями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CA5CDC1-4C68-43FB-9878-E6413838EC71}"/>
              </a:ext>
            </a:extLst>
          </p:cNvPr>
          <p:cNvSpPr/>
          <p:nvPr/>
        </p:nvSpPr>
        <p:spPr>
          <a:xfrm>
            <a:off x="653795" y="871701"/>
            <a:ext cx="109187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Итак, вы уже знаете, что в инфраструктуре проекта машинного обучения как правило используется несколько рабочих узлов —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серверов для выполнения различных задач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 Настройка таких серверов предполагает выполнение большого количества операций в определенной последовательности.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27FF313-3F8B-4583-BA8A-1103A31D1AF5}"/>
              </a:ext>
            </a:extLst>
          </p:cNvPr>
          <p:cNvSpPr/>
          <p:nvPr/>
        </p:nvSpPr>
        <p:spPr>
          <a:xfrm>
            <a:off x="653795" y="2165510"/>
            <a:ext cx="109187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Гораздо эффективнее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описывать необходимую инфраструктуру скриптами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 как, например,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в системах контейнеризации 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docker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или 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kubernetes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</a:t>
            </a:r>
          </a:p>
          <a:p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Однако системы контейнеризации добавляют расходы, поскольку используют общие ресурсы для выполнения своих задач.</a:t>
            </a:r>
          </a:p>
          <a:p>
            <a:pPr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Также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docker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 или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kubernetes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 могут не подойти для проекта потому, что для их использования необходима дополнительная квалификация участников.</a:t>
            </a:r>
          </a:p>
          <a:p>
            <a:pPr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И, наконец, инструменты контейнеризации могут содержать ошибки или уязвимости в коде.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89304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26EF543-79AB-4685-A4AE-869CD7F3BA08}"/>
              </a:ext>
            </a:extLst>
          </p:cNvPr>
          <p:cNvSpPr/>
          <p:nvPr/>
        </p:nvSpPr>
        <p:spPr>
          <a:xfrm>
            <a:off x="4047490" y="254901"/>
            <a:ext cx="4097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solidFill>
                  <a:srgbClr val="181818"/>
                </a:solidFill>
                <a:effectLst/>
                <a:latin typeface="Mont"/>
              </a:rPr>
              <a:t>Системы управления конфигурациями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6EDA67D-92DD-4C88-965B-25A656B617B5}"/>
              </a:ext>
            </a:extLst>
          </p:cNvPr>
          <p:cNvSpPr/>
          <p:nvPr/>
        </p:nvSpPr>
        <p:spPr>
          <a:xfrm>
            <a:off x="653795" y="1002073"/>
            <a:ext cx="109187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Если по любой из вышеперечисленных причин вам не подходят виртуальные машины или контейнеры для решения задачи автоматизированного развертывания инфраструктуры, то вы можете применить специальный инструмент, который называется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система управления конфигурациями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 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21BDB33-9FEA-4B48-902A-2964884733F7}"/>
              </a:ext>
            </a:extLst>
          </p:cNvPr>
          <p:cNvSpPr/>
          <p:nvPr/>
        </p:nvSpPr>
        <p:spPr>
          <a:xfrm>
            <a:off x="653794" y="2426254"/>
            <a:ext cx="109187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Системы управления конфигурациями незаменимы для системных администраторов, инженеров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DevOps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или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MLOps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  поскольку позволяют автоматизировать рутинные операции по развертыванию сложных систем, или простых систем, которых очень много. Этот подход укладывается в идеологию 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Infrastructure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-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As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-A-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Code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 (IAAC)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«инфраструктура-как-код»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 которая лежит в основе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DevOps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</a:t>
            </a:r>
          </a:p>
          <a:p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Примеры систем управления конфигурациями: 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Chef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 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Ansible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 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Terraform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 Мы в данном юните подробно разберем инструмент 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Ansible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602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256189-08C9-4192-ADC0-A4B709F5B7F3}"/>
              </a:ext>
            </a:extLst>
          </p:cNvPr>
          <p:cNvSpPr/>
          <p:nvPr/>
        </p:nvSpPr>
        <p:spPr>
          <a:xfrm>
            <a:off x="1833349" y="254901"/>
            <a:ext cx="8456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181818"/>
                </a:solidFill>
                <a:effectLst/>
                <a:latin typeface="Mont"/>
              </a:rPr>
              <a:t>Архитектуры программных проектов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6FC98EE-2FFE-4D43-AC7F-9D92B5EDC7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56" y="1905192"/>
            <a:ext cx="9714132" cy="3841079"/>
          </a:xfrm>
        </p:spPr>
      </p:pic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6C48417C-D481-48B8-BD10-C1331D89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8939"/>
            <a:ext cx="10896600" cy="1313061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Виды архитектур: монолитная и </a:t>
            </a:r>
            <a:r>
              <a:rPr lang="ru-RU" b="1" dirty="0" err="1"/>
              <a:t>микросервисная</a:t>
            </a:r>
            <a:br>
              <a:rPr lang="ru-RU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8420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AFE7D24-03F6-486E-88FB-6CC5E64AB79F}"/>
              </a:ext>
            </a:extLst>
          </p:cNvPr>
          <p:cNvSpPr/>
          <p:nvPr/>
        </p:nvSpPr>
        <p:spPr>
          <a:xfrm>
            <a:off x="287094" y="778221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Системы управления конфигурациями позволяют настраивать оборудования по заранее подготовленным сценариям-скриптам.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8D050EC-28EA-404B-8FEF-0BFBEF711CE3}"/>
              </a:ext>
            </a:extLst>
          </p:cNvPr>
          <p:cNvSpPr/>
          <p:nvPr/>
        </p:nvSpPr>
        <p:spPr>
          <a:xfrm>
            <a:off x="4047490" y="254901"/>
            <a:ext cx="4097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solidFill>
                  <a:srgbClr val="181818"/>
                </a:solidFill>
                <a:effectLst/>
                <a:latin typeface="Mont"/>
              </a:rPr>
              <a:t>Системы управления конфигурациями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17C4C25-18C2-4BEE-AF38-4EF4DAF33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40160"/>
              </p:ext>
            </p:extLst>
          </p:nvPr>
        </p:nvGraphicFramePr>
        <p:xfrm>
          <a:off x="130205" y="1496225"/>
          <a:ext cx="11931588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754">
                  <a:extLst>
                    <a:ext uri="{9D8B030D-6E8A-4147-A177-3AD203B41FA5}">
                      <a16:colId xmlns:a16="http://schemas.microsoft.com/office/drawing/2014/main" val="4292524211"/>
                    </a:ext>
                  </a:extLst>
                </a:gridCol>
                <a:gridCol w="2618913">
                  <a:extLst>
                    <a:ext uri="{9D8B030D-6E8A-4147-A177-3AD203B41FA5}">
                      <a16:colId xmlns:a16="http://schemas.microsoft.com/office/drawing/2014/main" val="2625780613"/>
                    </a:ext>
                  </a:extLst>
                </a:gridCol>
                <a:gridCol w="7915921">
                  <a:extLst>
                    <a:ext uri="{9D8B030D-6E8A-4147-A177-3AD203B41FA5}">
                      <a16:colId xmlns:a16="http://schemas.microsoft.com/office/drawing/2014/main" val="1553013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Chef</a:t>
                      </a:r>
                      <a:endParaRPr lang="en-US" dirty="0">
                        <a:solidFill>
                          <a:srgbClr val="313131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solidFill>
                            <a:srgbClr val="0075B4"/>
                          </a:solidFill>
                          <a:effectLst/>
                          <a:latin typeface="inherit"/>
                          <a:hlinkClick r:id="rId5"/>
                        </a:rPr>
                        <a:t>https://www.chef.io</a:t>
                      </a:r>
                      <a:endParaRPr lang="en-US" dirty="0">
                        <a:solidFill>
                          <a:srgbClr val="313131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Система управления конфигурациями, написанная на </a:t>
                      </a:r>
                      <a:r>
                        <a:rPr lang="ru-RU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Ruby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 (клиентская часть) и </a:t>
                      </a:r>
                      <a:r>
                        <a:rPr lang="ru-RU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Erlang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 (серверная часть). Для описания необходимый действий используются «рецепты», описывающие управление приложениями, включая версии пакетов, службы, создаваемые файлы.</a:t>
                      </a:r>
                    </a:p>
                  </a:txBody>
                  <a:tcPr marL="95250" marR="95250" marT="95250" marB="9525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01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Puppet</a:t>
                      </a:r>
                      <a:endParaRPr lang="en-US">
                        <a:solidFill>
                          <a:srgbClr val="313131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0075B4"/>
                          </a:solidFill>
                          <a:effectLst/>
                          <a:latin typeface="inherit"/>
                          <a:hlinkClick r:id="rId6"/>
                        </a:rPr>
                        <a:t>https://puppet.com</a:t>
                      </a:r>
                      <a:endParaRPr lang="en-US">
                        <a:solidFill>
                          <a:srgbClr val="313131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Кроссплатформенное клиент-серверное приложение, которое позволяет централизованно управлять конфигурацией операционных систем и программ, установленных на нескольких компьютерах.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54242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Ansible</a:t>
                      </a:r>
                      <a:endParaRPr lang="en-US">
                        <a:solidFill>
                          <a:srgbClr val="313131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0075B4"/>
                          </a:solidFill>
                          <a:effectLst/>
                          <a:latin typeface="inherit"/>
                          <a:hlinkClick r:id="rId7"/>
                        </a:rPr>
                        <a:t>https://www.ansible.com</a:t>
                      </a:r>
                      <a:endParaRPr lang="en-US">
                        <a:solidFill>
                          <a:srgbClr val="313131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Система управления конфигурациями, написанная на языке программирования Python, с использованием yaml разметки для описания конфигураций. Используется для автоматизации настройки и развертывания программного обеспечения.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66731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Terraform</a:t>
                      </a:r>
                      <a:endParaRPr lang="en-US">
                        <a:solidFill>
                          <a:srgbClr val="313131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0075B4"/>
                          </a:solidFill>
                          <a:effectLst/>
                          <a:latin typeface="inherit"/>
                          <a:hlinkClick r:id="rId8"/>
                        </a:rPr>
                        <a:t>https://www.terraform.io</a:t>
                      </a:r>
                      <a:endParaRPr lang="en-US">
                        <a:solidFill>
                          <a:srgbClr val="313131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Программное обеспечение с открытым исходным кодом. Позволяет описывать инфраструктуру центра обработки данных с помощью декларативного языка конфигурации, известного как </a:t>
                      </a:r>
                      <a:r>
                        <a:rPr lang="ru-RU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HashiCorp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 </a:t>
                      </a:r>
                      <a:r>
                        <a:rPr lang="ru-RU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Configuration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 </a:t>
                      </a:r>
                      <a:r>
                        <a:rPr lang="ru-RU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Language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 или JSON.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636696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47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93D7C76-4FE2-47B0-B5ED-3DABA87FD3C8}"/>
              </a:ext>
            </a:extLst>
          </p:cNvPr>
          <p:cNvSpPr/>
          <p:nvPr/>
        </p:nvSpPr>
        <p:spPr>
          <a:xfrm>
            <a:off x="4047490" y="254901"/>
            <a:ext cx="4097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solidFill>
                  <a:srgbClr val="181818"/>
                </a:solidFill>
                <a:effectLst/>
                <a:latin typeface="Mont"/>
              </a:rPr>
              <a:t>Системы управления конфигурациями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8F04FCD-D561-4F46-94F0-8481DBFE23B1}"/>
              </a:ext>
            </a:extLst>
          </p:cNvPr>
          <p:cNvSpPr/>
          <p:nvPr/>
        </p:nvSpPr>
        <p:spPr>
          <a:xfrm>
            <a:off x="653795" y="1997839"/>
            <a:ext cx="109187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Ansible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— это простой инструмент, не требующий специальных настроек. Он максимально использует элементы стандартной сетевой инфраструктуры и типовое программное обеспечение, например:</a:t>
            </a:r>
          </a:p>
          <a:p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python3 для выполнения скриптов;</a:t>
            </a:r>
          </a:p>
          <a:p>
            <a:pPr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существующую инфраструктуру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ssh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 для взаимодействия узлов;</a:t>
            </a:r>
          </a:p>
          <a:p>
            <a:pPr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существующие пользовательские роли и пользователей для выполнения операций на узлах;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файлы формата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yaml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 для хранения настроечных данных.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59367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F78E880-DEF8-474C-B3DE-0B5C7F2D0AEB}"/>
              </a:ext>
            </a:extLst>
          </p:cNvPr>
          <p:cNvSpPr/>
          <p:nvPr/>
        </p:nvSpPr>
        <p:spPr>
          <a:xfrm>
            <a:off x="4047490" y="254901"/>
            <a:ext cx="4097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solidFill>
                  <a:srgbClr val="181818"/>
                </a:solidFill>
                <a:effectLst/>
                <a:latin typeface="Mont"/>
              </a:rPr>
              <a:t>Системы управления конфигурациями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EC056A-A96B-46A8-BC59-AF991D989E37}"/>
              </a:ext>
            </a:extLst>
          </p:cNvPr>
          <p:cNvSpPr/>
          <p:nvPr/>
        </p:nvSpPr>
        <p:spPr>
          <a:xfrm>
            <a:off x="653795" y="910609"/>
            <a:ext cx="109187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При использовании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Ansible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системные администраторы или инженеры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DevOps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/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MLOps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с одного или нескольких управляющий серверов подключаются к удаленным скриптам через сеть передачи данных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по защищенному протоколу 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ssh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и настраивают удаленные серверы на основе описанных в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плейбуках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команд.</a:t>
            </a:r>
            <a:endParaRPr lang="ru-RU" dirty="0"/>
          </a:p>
        </p:txBody>
      </p:sp>
      <p:pic>
        <p:nvPicPr>
          <p:cNvPr id="32774" name="Picture 6" descr="https://lms.skillfactory.ru/assets/courseware/v1/3ec42d49f4edc87b8d2f5f80c89642cf/asset-v1:SkillFactory+URFUML21p2s+FEB2022+type@asset+block/unnamed.png">
            <a:extLst>
              <a:ext uri="{FF2B5EF4-FFF2-40B4-BE49-F238E27FC236}">
                <a16:creationId xmlns:a16="http://schemas.microsoft.com/office/drawing/2014/main" id="{06D6FB6F-1EB3-43B9-A59B-B46CE8531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558" y="2243326"/>
            <a:ext cx="8593584" cy="370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903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90CFFD7-6265-4E1D-AF22-39072E13F536}"/>
              </a:ext>
            </a:extLst>
          </p:cNvPr>
          <p:cNvSpPr/>
          <p:nvPr/>
        </p:nvSpPr>
        <p:spPr>
          <a:xfrm>
            <a:off x="4047490" y="254901"/>
            <a:ext cx="4097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solidFill>
                  <a:srgbClr val="181818"/>
                </a:solidFill>
                <a:effectLst/>
                <a:latin typeface="Mont"/>
              </a:rPr>
              <a:t>Системы управления конфигурациями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7050788-3DF8-4837-8013-B27F808591B9}"/>
              </a:ext>
            </a:extLst>
          </p:cNvPr>
          <p:cNvSpPr/>
          <p:nvPr/>
        </p:nvSpPr>
        <p:spPr>
          <a:xfrm>
            <a:off x="636605" y="1384704"/>
            <a:ext cx="109187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Основные задачи, которые решает 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Ansible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:</a:t>
            </a:r>
          </a:p>
          <a:p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Управление конфигурациями серверов, быстрая и точная настройка;</a:t>
            </a:r>
          </a:p>
          <a:p>
            <a:pPr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Управление процессом развертывания новых серверов, установка и обновление приложений;</a:t>
            </a:r>
          </a:p>
          <a:p>
            <a:pPr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Оркестрация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, координация компонентов всей инфраструктуры при выполнении сложного развертывания с множеством зависимостей между отдельными компонентами и узлами;</a:t>
            </a:r>
          </a:p>
          <a:p>
            <a:pPr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Мониторинг и логирование информации.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94845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547930C-BF53-48F7-A6B5-4C5EC2449F60}"/>
              </a:ext>
            </a:extLst>
          </p:cNvPr>
          <p:cNvSpPr/>
          <p:nvPr/>
        </p:nvSpPr>
        <p:spPr>
          <a:xfrm>
            <a:off x="4047490" y="254901"/>
            <a:ext cx="4097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solidFill>
                  <a:srgbClr val="181818"/>
                </a:solidFill>
                <a:effectLst/>
                <a:latin typeface="Mont"/>
              </a:rPr>
              <a:t>Системы управления конфигурациями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AC8032A-95C8-45D2-B392-89DB5DCA1E29}"/>
              </a:ext>
            </a:extLst>
          </p:cNvPr>
          <p:cNvSpPr/>
          <p:nvPr/>
        </p:nvSpPr>
        <p:spPr>
          <a:xfrm>
            <a:off x="653795" y="871701"/>
            <a:ext cx="10918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Для настройки и понимания принципов работы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Ansible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вам надо уметь работать с 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ssh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 (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secure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 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shell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)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0CFB29D-A476-4765-806E-F06725D6D40A}"/>
              </a:ext>
            </a:extLst>
          </p:cNvPr>
          <p:cNvSpPr/>
          <p:nvPr/>
        </p:nvSpPr>
        <p:spPr>
          <a:xfrm>
            <a:off x="451185" y="1516963"/>
            <a:ext cx="11324008" cy="5280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err="1"/>
              <a:t>ssh</a:t>
            </a:r>
            <a:r>
              <a:rPr lang="ru-RU" dirty="0"/>
              <a:t> — это сетевой протокол прикладного уровня, который позволяет в защищенном режиме взаимодействовать с удаленным сервером, например, управлять операционной системой. В работе </a:t>
            </a:r>
            <a:r>
              <a:rPr lang="ru-RU" dirty="0" err="1"/>
              <a:t>ssh</a:t>
            </a:r>
            <a:r>
              <a:rPr lang="ru-RU" dirty="0"/>
              <a:t> использует два компонента: </a:t>
            </a:r>
            <a:r>
              <a:rPr lang="ru-RU" dirty="0" err="1"/>
              <a:t>ssh</a:t>
            </a:r>
            <a:r>
              <a:rPr lang="ru-RU" dirty="0"/>
              <a:t>-сервер и </a:t>
            </a:r>
            <a:r>
              <a:rPr lang="ru-RU" dirty="0" err="1"/>
              <a:t>ssh</a:t>
            </a:r>
            <a:r>
              <a:rPr lang="ru-RU" dirty="0"/>
              <a:t>-клиент. Работающий </a:t>
            </a:r>
            <a:r>
              <a:rPr lang="ru-RU" dirty="0" err="1"/>
              <a:t>ssh</a:t>
            </a:r>
            <a:r>
              <a:rPr lang="ru-RU" dirty="0"/>
              <a:t>-сервер ожидает входящие запросы на установление соединения на порте 22 (по умолчанию), а также обеспечивает выполнение требования аутентификации сторон. Есть несколько вариантов проверки аутентификации соединения:</a:t>
            </a:r>
          </a:p>
          <a:p>
            <a:endParaRPr lang="ru-RU" dirty="0"/>
          </a:p>
          <a:p>
            <a:r>
              <a:rPr lang="ru-RU" b="1" dirty="0"/>
              <a:t>Пароль</a:t>
            </a:r>
            <a:r>
              <a:rPr lang="ru-RU" dirty="0"/>
              <a:t>. Используется чаще всего. При таком типе аутентификации между клиентом и сервером создаётся общий секретный ключ: он шифрует трафик.</a:t>
            </a:r>
          </a:p>
          <a:p>
            <a:endParaRPr lang="ru-RU" dirty="0"/>
          </a:p>
          <a:p>
            <a:r>
              <a:rPr lang="ru-RU" b="1" dirty="0"/>
              <a:t>С помощью пары ключей, открытого публичного и закрытого приватного.</a:t>
            </a:r>
            <a:r>
              <a:rPr lang="ru-RU" dirty="0"/>
              <a:t> Предварительно генерируется открытый ключ (</a:t>
            </a:r>
            <a:r>
              <a:rPr lang="ru-RU" dirty="0" err="1"/>
              <a:t>private</a:t>
            </a:r>
            <a:r>
              <a:rPr lang="ru-RU" dirty="0"/>
              <a:t> </a:t>
            </a:r>
            <a:r>
              <a:rPr lang="ru-RU" dirty="0" err="1"/>
              <a:t>key</a:t>
            </a:r>
            <a:r>
              <a:rPr lang="ru-RU" dirty="0"/>
              <a:t>) и закрытый ключ (</a:t>
            </a: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key</a:t>
            </a:r>
            <a:r>
              <a:rPr lang="ru-RU" dirty="0"/>
              <a:t>). На устройстве, с которого нужно подключиться, хранится закрытый ключ, а на сервере, к которому выполняется удаленное подключение, хранится открытый ключ. При подключении файлы ключей не передаются, система только проверяет, что устройство имеет доступ не только к открытому, но и к закрытому ключу.</a:t>
            </a:r>
          </a:p>
          <a:p>
            <a:endParaRPr lang="ru-RU" dirty="0"/>
          </a:p>
          <a:p>
            <a:r>
              <a:rPr lang="ru-RU" b="1" dirty="0"/>
              <a:t>IP–адрес</a:t>
            </a:r>
            <a:r>
              <a:rPr lang="ru-RU" dirty="0"/>
              <a:t>. При подключении система идентифицирует устройство по IP адресу. Такой тип аутентификации небезопасен и используется редко.</a:t>
            </a:r>
          </a:p>
        </p:txBody>
      </p:sp>
    </p:spTree>
    <p:extLst>
      <p:ext uri="{BB962C8B-B14F-4D97-AF65-F5344CB8AC3E}">
        <p14:creationId xmlns:p14="http://schemas.microsoft.com/office/powerpoint/2010/main" val="3027498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2458365-A207-493F-95EF-9F0F78D8684B}"/>
              </a:ext>
            </a:extLst>
          </p:cNvPr>
          <p:cNvSpPr/>
          <p:nvPr/>
        </p:nvSpPr>
        <p:spPr>
          <a:xfrm>
            <a:off x="4047490" y="254901"/>
            <a:ext cx="4097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solidFill>
                  <a:srgbClr val="181818"/>
                </a:solidFill>
                <a:effectLst/>
                <a:latin typeface="Mont"/>
              </a:rPr>
              <a:t>Системы управления конфигурациями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EEFFE06-0271-4AC8-A982-32EFFB981F3E}"/>
              </a:ext>
            </a:extLst>
          </p:cNvPr>
          <p:cNvSpPr/>
          <p:nvPr/>
        </p:nvSpPr>
        <p:spPr>
          <a:xfrm>
            <a:off x="653795" y="2274838"/>
            <a:ext cx="109187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313131"/>
                </a:solidFill>
                <a:effectLst/>
                <a:latin typeface="Open Sans"/>
              </a:rPr>
              <a:t>Давайте теперь запустим </a:t>
            </a:r>
            <a:r>
              <a:rPr lang="ru-RU" b="1" dirty="0" err="1">
                <a:solidFill>
                  <a:srgbClr val="313131"/>
                </a:solidFill>
                <a:effectLst/>
                <a:latin typeface="Open Sans"/>
              </a:rPr>
              <a:t>Ansible</a:t>
            </a:r>
            <a:r>
              <a:rPr lang="ru-RU" b="1" dirty="0">
                <a:solidFill>
                  <a:srgbClr val="313131"/>
                </a:solidFill>
                <a:effectLst/>
                <a:latin typeface="Open Sans"/>
              </a:rPr>
              <a:t>. Для этого нужно:</a:t>
            </a:r>
          </a:p>
          <a:p>
            <a:endParaRPr lang="ru-RU" b="1" dirty="0">
              <a:solidFill>
                <a:srgbClr val="313131"/>
              </a:solidFill>
              <a:effectLst/>
              <a:latin typeface="Open Sans"/>
            </a:endParaRPr>
          </a:p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1. Запустить серверы, которые мы хотим администрировать. В примерах ниже у нас два сервера: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EDA_server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(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sudo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пользователь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data-engineer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) и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ML_server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(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sudo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пользователь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ml-engineer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). Также отдельно запустим сервер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admin_server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 на котором работает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mlops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–инженер (пользователь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mlops-engineer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), выполняющий роль системного администратора или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mlops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–инженера. На серверах должен быть установлен python3. Также на серверах необходимо установить и настроить безопасный протокол доступа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ssh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 это описано в следующих шагах.</a:t>
            </a:r>
          </a:p>
        </p:txBody>
      </p:sp>
    </p:spTree>
    <p:extLst>
      <p:ext uri="{BB962C8B-B14F-4D97-AF65-F5344CB8AC3E}">
        <p14:creationId xmlns:p14="http://schemas.microsoft.com/office/powerpoint/2010/main" val="2512752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2EF734-53C3-4AF4-9337-910BA4E74349}"/>
              </a:ext>
            </a:extLst>
          </p:cNvPr>
          <p:cNvSpPr/>
          <p:nvPr/>
        </p:nvSpPr>
        <p:spPr>
          <a:xfrm>
            <a:off x="4047490" y="254901"/>
            <a:ext cx="4097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solidFill>
                  <a:srgbClr val="181818"/>
                </a:solidFill>
                <a:effectLst/>
                <a:latin typeface="Mont"/>
              </a:rPr>
              <a:t>Системы управления конфигурациями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AD83D12-77D1-4EDE-B756-A681CCB8C985}"/>
              </a:ext>
            </a:extLst>
          </p:cNvPr>
          <p:cNvSpPr/>
          <p:nvPr/>
        </p:nvSpPr>
        <p:spPr>
          <a:xfrm>
            <a:off x="750332" y="2456111"/>
            <a:ext cx="1642369" cy="42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ssh</a:t>
            </a:r>
            <a:r>
              <a:rPr lang="en-US" dirty="0"/>
              <a:t>-keygen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DAA255-1CB5-49AE-B4DA-9620565837A7}"/>
              </a:ext>
            </a:extLst>
          </p:cNvPr>
          <p:cNvSpPr/>
          <p:nvPr/>
        </p:nvSpPr>
        <p:spPr>
          <a:xfrm>
            <a:off x="453689" y="938332"/>
            <a:ext cx="10918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2. Настроить протокол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ssh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для взаимодействия. Для этого на сервере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mlops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–инженера, с которого в дальнейшем будет осуществляться вход на удаленные сервера для администрирования, понадобится создать открытый и закрытый ключи, это делается с помощью команды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linux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:</a:t>
            </a:r>
            <a:r>
              <a:rPr lang="en-US" b="0" i="0" dirty="0">
                <a:solidFill>
                  <a:srgbClr val="313131"/>
                </a:solidFill>
                <a:effectLst/>
                <a:latin typeface="Open Sans"/>
              </a:rPr>
              <a:t> 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или с использованием исполняемого файла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puttygen.exe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в Windows.</a:t>
            </a:r>
            <a:endParaRPr lang="en-US" b="0" i="0" dirty="0">
              <a:solidFill>
                <a:srgbClr val="313131"/>
              </a:solidFill>
              <a:effectLst/>
              <a:latin typeface="Open Sans"/>
            </a:endParaRPr>
          </a:p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При этом создаются файлы закрытого и публичного ключа в директории .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ssh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:</a:t>
            </a:r>
          </a:p>
          <a:p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A29DA8F-A5B7-4C62-926F-F2DEE581B902}"/>
              </a:ext>
            </a:extLst>
          </p:cNvPr>
          <p:cNvSpPr/>
          <p:nvPr/>
        </p:nvSpPr>
        <p:spPr>
          <a:xfrm>
            <a:off x="289313" y="4507048"/>
            <a:ext cx="110153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rgbClr val="313131"/>
                </a:solidFill>
                <a:effectLst/>
                <a:latin typeface="Open Sans"/>
              </a:rPr>
              <a:t>Если вы знаете пароль пользователя, то процесс можно упростить. Теперь надо передать на удаленный сервер, который вы хотите администрировать удаленно, файл открытого ключа id_rsa.pub. Это можно сделать вручную, создав новый файл и скопировав в него содержимое файла id_rsa.pub, или перенеся файл с помощью </a:t>
            </a:r>
            <a:r>
              <a:rPr lang="ru-RU" sz="1600" b="0" i="0" dirty="0" err="1">
                <a:solidFill>
                  <a:srgbClr val="313131"/>
                </a:solidFill>
                <a:effectLst/>
                <a:latin typeface="Open Sans"/>
              </a:rPr>
              <a:t>ftp</a:t>
            </a:r>
            <a:r>
              <a:rPr lang="ru-RU" sz="1600" b="0" i="0" dirty="0">
                <a:solidFill>
                  <a:srgbClr val="313131"/>
                </a:solidFill>
                <a:effectLst/>
                <a:latin typeface="Open Sans"/>
              </a:rPr>
              <a:t>. Кроме этого, есть удобная возможность, команда:</a:t>
            </a:r>
            <a:endParaRPr lang="ru-RU" sz="16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B9A944A-56B9-4894-BEC9-91B31624DA5F}"/>
              </a:ext>
            </a:extLst>
          </p:cNvPr>
          <p:cNvSpPr/>
          <p:nvPr/>
        </p:nvSpPr>
        <p:spPr>
          <a:xfrm>
            <a:off x="619417" y="6019242"/>
            <a:ext cx="2499847" cy="497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ssh</a:t>
            </a:r>
            <a:r>
              <a:rPr lang="en-US" dirty="0"/>
              <a:t>-copy-id </a:t>
            </a:r>
            <a:r>
              <a:rPr lang="en-US" dirty="0" err="1"/>
              <a:t>user@server</a:t>
            </a:r>
            <a:endParaRPr lang="ru-RU" dirty="0"/>
          </a:p>
        </p:txBody>
      </p:sp>
      <p:pic>
        <p:nvPicPr>
          <p:cNvPr id="36874" name="Picture 10" descr="https://lms.skillfactory.ru/assets/courseware/v1/d515b055203db4282b4d5f7fc8ea3dc0/asset-v1:SkillFactory+URFUML21p2s+FEB2022+type@asset+block/MLOps7_46.png">
            <a:extLst>
              <a:ext uri="{FF2B5EF4-FFF2-40B4-BE49-F238E27FC236}">
                <a16:creationId xmlns:a16="http://schemas.microsoft.com/office/drawing/2014/main" id="{A7C7D15F-C641-4259-B637-E103D127F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068" y="2456111"/>
            <a:ext cx="5336030" cy="192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1BB6BD-C93D-DE16-B105-5E709F1D0828}"/>
              </a:ext>
            </a:extLst>
          </p:cNvPr>
          <p:cNvSpPr txBox="1"/>
          <p:nvPr/>
        </p:nvSpPr>
        <p:spPr>
          <a:xfrm>
            <a:off x="3818466" y="590736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Она позволяет скопировать ключ на нужный вам сервер, не редактируя файлы вручную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3438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08ECBDD-52A9-4422-B238-E1179A3A3FE5}"/>
              </a:ext>
            </a:extLst>
          </p:cNvPr>
          <p:cNvSpPr/>
          <p:nvPr/>
        </p:nvSpPr>
        <p:spPr>
          <a:xfrm>
            <a:off x="4047490" y="254901"/>
            <a:ext cx="4097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solidFill>
                  <a:srgbClr val="181818"/>
                </a:solidFill>
                <a:effectLst/>
                <a:latin typeface="Mont"/>
              </a:rPr>
              <a:t>Системы управления конфигурациями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9B8C799-6D3E-44E4-B13B-19E44BD80DDB}"/>
              </a:ext>
            </a:extLst>
          </p:cNvPr>
          <p:cNvSpPr/>
          <p:nvPr/>
        </p:nvSpPr>
        <p:spPr>
          <a:xfrm>
            <a:off x="653795" y="8717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3. Установить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ansible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на сервере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mlops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инженера: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4772F72-E85E-4D38-AE23-BA9FAF323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516782"/>
              </p:ext>
            </p:extLst>
          </p:nvPr>
        </p:nvGraphicFramePr>
        <p:xfrm>
          <a:off x="6663266" y="874557"/>
          <a:ext cx="232891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910">
                  <a:extLst>
                    <a:ext uri="{9D8B030D-6E8A-4147-A177-3AD203B41FA5}">
                      <a16:colId xmlns:a16="http://schemas.microsoft.com/office/drawing/2014/main" val="478052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sudo</a:t>
                      </a:r>
                      <a:r>
                        <a:rPr lang="en-US" dirty="0"/>
                        <a:t> apt update </a:t>
                      </a:r>
                      <a:r>
                        <a:rPr lang="en-US" dirty="0" err="1"/>
                        <a:t>sudo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apt install ansible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273917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8CC763D-5CB3-4503-AA27-B364EE034FA4}"/>
              </a:ext>
            </a:extLst>
          </p:cNvPr>
          <p:cNvSpPr/>
          <p:nvPr/>
        </p:nvSpPr>
        <p:spPr>
          <a:xfrm>
            <a:off x="653795" y="1465552"/>
            <a:ext cx="10918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4. Отредактировать файл инвентаризации /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etc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/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ansible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/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hosts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 В этом файле необходимо прописать правильно сервера, которые будем удаленно администрировать, а также прописать интерпретатор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python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 Проверить файл инвентаризации можно командами:</a:t>
            </a:r>
            <a:endParaRPr lang="ru-RU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204F4EE2-814E-4A9F-975E-5FEB75F9E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029696"/>
              </p:ext>
            </p:extLst>
          </p:nvPr>
        </p:nvGraphicFramePr>
        <p:xfrm>
          <a:off x="744738" y="2427981"/>
          <a:ext cx="25755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511">
                  <a:extLst>
                    <a:ext uri="{9D8B030D-6E8A-4147-A177-3AD203B41FA5}">
                      <a16:colId xmlns:a16="http://schemas.microsoft.com/office/drawing/2014/main" val="2906316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ansible-inventory --list -y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651722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8E2159E3-773B-4CC5-A6D8-78126BCDC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8004"/>
              </p:ext>
            </p:extLst>
          </p:nvPr>
        </p:nvGraphicFramePr>
        <p:xfrm>
          <a:off x="4222977" y="2427981"/>
          <a:ext cx="2204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456">
                  <a:extLst>
                    <a:ext uri="{9D8B030D-6E8A-4147-A177-3AD203B41FA5}">
                      <a16:colId xmlns:a16="http://schemas.microsoft.com/office/drawing/2014/main" val="2906316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ansible all --list-hosts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6517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FB6263-E47C-4909-AD91-3F479FFE665E}"/>
              </a:ext>
            </a:extLst>
          </p:cNvPr>
          <p:cNvSpPr txBox="1"/>
          <p:nvPr/>
        </p:nvSpPr>
        <p:spPr>
          <a:xfrm>
            <a:off x="3495736" y="242948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или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620D507-8A80-41ED-A9D5-C54CC23DEA67}"/>
              </a:ext>
            </a:extLst>
          </p:cNvPr>
          <p:cNvSpPr/>
          <p:nvPr/>
        </p:nvSpPr>
        <p:spPr>
          <a:xfrm>
            <a:off x="653795" y="2782669"/>
            <a:ext cx="7771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5. Проверить связность и доступность серверов с помощью команды:</a:t>
            </a:r>
            <a:endParaRPr lang="ru-RU" dirty="0"/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6B5DA4A8-60C4-4254-8B46-EC25B5050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596221"/>
              </p:ext>
            </p:extLst>
          </p:nvPr>
        </p:nvGraphicFramePr>
        <p:xfrm>
          <a:off x="744738" y="3134341"/>
          <a:ext cx="4430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0944">
                  <a:extLst>
                    <a:ext uri="{9D8B030D-6E8A-4147-A177-3AD203B41FA5}">
                      <a16:colId xmlns:a16="http://schemas.microsoft.com/office/drawing/2014/main" val="2594232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ansible -m ping all –u</a:t>
                      </a:r>
                      <a:r>
                        <a:rPr lang="ru-RU" dirty="0"/>
                        <a:t> «имя пользователя»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637816"/>
                  </a:ext>
                </a:extLst>
              </a:tr>
            </a:tbl>
          </a:graphicData>
        </a:graphic>
      </p:graphicFrame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2041BDD-0448-445E-9574-2C23E07304B6}"/>
              </a:ext>
            </a:extLst>
          </p:cNvPr>
          <p:cNvSpPr/>
          <p:nvPr/>
        </p:nvSpPr>
        <p:spPr>
          <a:xfrm>
            <a:off x="653795" y="3487521"/>
            <a:ext cx="10918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При выполнении этой команды может случиться вот такая ошибка:</a:t>
            </a:r>
            <a:endParaRPr lang="ru-RU" dirty="0"/>
          </a:p>
        </p:txBody>
      </p:sp>
      <p:pic>
        <p:nvPicPr>
          <p:cNvPr id="37896" name="Picture 8" descr="https://lms.skillfactory.ru/assets/courseware/v1/424e301a130cf706148cadd299fd7832/asset-v1:SkillFactory+URFUML21p2s+FEB2022+type@asset+block/MLOps7_49.png">
            <a:extLst>
              <a:ext uri="{FF2B5EF4-FFF2-40B4-BE49-F238E27FC236}">
                <a16:creationId xmlns:a16="http://schemas.microsoft.com/office/drawing/2014/main" id="{CBDAAA45-6F88-42DB-B295-E3C3B12A6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276" y="3897460"/>
            <a:ext cx="92678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002469A-6FCA-44F9-8A98-A73C5FC68D7B}"/>
              </a:ext>
            </a:extLst>
          </p:cNvPr>
          <p:cNvSpPr/>
          <p:nvPr/>
        </p:nvSpPr>
        <p:spPr>
          <a:xfrm>
            <a:off x="653794" y="5114938"/>
            <a:ext cx="10918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В этом случае надо установить утилиту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sshpass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на сервере, на котором работает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mlops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–инженер и откуда он осуществляет подключения на удаленные сервера для администрирования:</a:t>
            </a:r>
            <a:endParaRPr lang="ru-RU" dirty="0"/>
          </a:p>
        </p:txBody>
      </p:sp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C31C5C45-D770-46FA-B5FE-DEEDFDD30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61001"/>
              </p:ext>
            </p:extLst>
          </p:nvPr>
        </p:nvGraphicFramePr>
        <p:xfrm>
          <a:off x="709228" y="5761269"/>
          <a:ext cx="283296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963">
                  <a:extLst>
                    <a:ext uri="{9D8B030D-6E8A-4147-A177-3AD203B41FA5}">
                      <a16:colId xmlns:a16="http://schemas.microsoft.com/office/drawing/2014/main" val="2877401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sudo</a:t>
                      </a:r>
                      <a:r>
                        <a:rPr lang="en-US" dirty="0"/>
                        <a:t> apt-get install </a:t>
                      </a:r>
                      <a:r>
                        <a:rPr lang="en-US" dirty="0" err="1"/>
                        <a:t>sshpass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126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80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412C7AF-41F7-4F7C-B18E-69D2FC405D91}"/>
              </a:ext>
            </a:extLst>
          </p:cNvPr>
          <p:cNvSpPr/>
          <p:nvPr/>
        </p:nvSpPr>
        <p:spPr>
          <a:xfrm>
            <a:off x="653795" y="962695"/>
            <a:ext cx="109187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В качестве имени пользователя надо использовать то имя, которое есть на удаленных серверах, к которым хочет подключаться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mlops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инженер. Из соображений безопасности не стоит использовать пользователя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root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 хотя он и присутствует на всех серверах. Вместо этого на всех серверах, которые мы хотим администрировать удаленно с помощью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Ansible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 надо создать пользователя, например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mlops-engineer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 и наделить его правами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sudo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</a:t>
            </a:r>
          </a:p>
          <a:p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В случае проблем можно отлаживать ситуацию с использованием опции -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vvv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DEA7F6F-9B50-4AB6-973A-C0C05D8DDB02}"/>
              </a:ext>
            </a:extLst>
          </p:cNvPr>
          <p:cNvSpPr/>
          <p:nvPr/>
        </p:nvSpPr>
        <p:spPr>
          <a:xfrm>
            <a:off x="4047490" y="254901"/>
            <a:ext cx="4097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solidFill>
                  <a:srgbClr val="181818"/>
                </a:solidFill>
                <a:effectLst/>
                <a:latin typeface="Mont"/>
              </a:rPr>
              <a:t>Системы управления конфигурациями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C61BE4C4-14F0-4FFF-936F-DDBF06E7B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947038"/>
              </p:ext>
            </p:extLst>
          </p:nvPr>
        </p:nvGraphicFramePr>
        <p:xfrm>
          <a:off x="9076971" y="2623180"/>
          <a:ext cx="24956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612">
                  <a:extLst>
                    <a:ext uri="{9D8B030D-6E8A-4147-A177-3AD203B41FA5}">
                      <a16:colId xmlns:a16="http://schemas.microsoft.com/office/drawing/2014/main" val="1803606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ansible -m ping all -</a:t>
                      </a:r>
                      <a:r>
                        <a:rPr lang="en-US" dirty="0" err="1"/>
                        <a:t>vvv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61752"/>
                  </a:ext>
                </a:extLst>
              </a:tr>
            </a:tbl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8C9094-9B66-4AD5-96E3-FAD629E90D6E}"/>
              </a:ext>
            </a:extLst>
          </p:cNvPr>
          <p:cNvSpPr/>
          <p:nvPr/>
        </p:nvSpPr>
        <p:spPr>
          <a:xfrm>
            <a:off x="653795" y="2993828"/>
            <a:ext cx="7490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6. Выполнить команды на удаленных серверах с помощью команды:</a:t>
            </a: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2A57428-87EF-4D08-A7FC-3E8D85D5A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160983"/>
              </p:ext>
            </p:extLst>
          </p:nvPr>
        </p:nvGraphicFramePr>
        <p:xfrm>
          <a:off x="8015550" y="2992320"/>
          <a:ext cx="262877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777">
                  <a:extLst>
                    <a:ext uri="{9D8B030D-6E8A-4147-A177-3AD203B41FA5}">
                      <a16:colId xmlns:a16="http://schemas.microsoft.com/office/drawing/2014/main" val="1390272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ansible all -a </a:t>
                      </a:r>
                      <a:r>
                        <a:rPr lang="ru-RU" dirty="0"/>
                        <a:t> «команда»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86144"/>
                  </a:ext>
                </a:extLst>
              </a:tr>
            </a:tbl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F739FD3-2960-4205-944E-8B0604E8F6BC}"/>
              </a:ext>
            </a:extLst>
          </p:cNvPr>
          <p:cNvSpPr/>
          <p:nvPr/>
        </p:nvSpPr>
        <p:spPr>
          <a:xfrm>
            <a:off x="636605" y="3717260"/>
            <a:ext cx="10918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Вот результат выполнения команды «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Open Sans"/>
              </a:rPr>
              <a:t>uname</a:t>
            </a:r>
            <a:r>
              <a:rPr lang="en-US" b="0" i="0" dirty="0">
                <a:solidFill>
                  <a:srgbClr val="313131"/>
                </a:solidFill>
                <a:effectLst/>
                <a:latin typeface="Open Sans"/>
              </a:rPr>
              <a:t> –a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» </a:t>
            </a:r>
            <a:r>
              <a:rPr lang="ru-RU" dirty="0"/>
              <a:t>которая дает развернутую информацию о системе.</a:t>
            </a:r>
          </a:p>
        </p:txBody>
      </p:sp>
      <p:pic>
        <p:nvPicPr>
          <p:cNvPr id="38918" name="Picture 6" descr="https://lms.skillfactory.ru/assets/courseware/v1/408f4726406743b904a0862ea928a056/asset-v1:SkillFactory+URFUML21p2s+FEB2022+type@asset+block/MLOps7_48.png">
            <a:extLst>
              <a:ext uri="{FF2B5EF4-FFF2-40B4-BE49-F238E27FC236}">
                <a16:creationId xmlns:a16="http://schemas.microsoft.com/office/drawing/2014/main" id="{735401BC-B17B-4BA4-8E43-84D0D66BC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49" y="4537338"/>
            <a:ext cx="104013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1080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4170C9-78AC-47E5-B8E7-5E38AD8D1897}"/>
              </a:ext>
            </a:extLst>
          </p:cNvPr>
          <p:cNvSpPr/>
          <p:nvPr/>
        </p:nvSpPr>
        <p:spPr>
          <a:xfrm>
            <a:off x="4047490" y="254901"/>
            <a:ext cx="4097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solidFill>
                  <a:srgbClr val="181818"/>
                </a:solidFill>
                <a:effectLst/>
                <a:latin typeface="Mont"/>
              </a:rPr>
              <a:t>Системы управления конфигурациями</a:t>
            </a:r>
            <a:endParaRPr lang="ru-RU" dirty="0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10906A1D-06E1-439B-BE59-FEFAFBF3F2D8}"/>
              </a:ext>
            </a:extLst>
          </p:cNvPr>
          <p:cNvSpPr/>
          <p:nvPr/>
        </p:nvSpPr>
        <p:spPr>
          <a:xfrm>
            <a:off x="85963" y="860329"/>
            <a:ext cx="3961527" cy="5721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/>
              <a:t>Для организации работы Ansible использует следующие сущности:</a:t>
            </a:r>
          </a:p>
          <a:p>
            <a:r>
              <a:rPr lang="ru-RU"/>
              <a:t>Файл конфигурации Ansible;</a:t>
            </a:r>
          </a:p>
          <a:p>
            <a:r>
              <a:rPr lang="ru-RU"/>
              <a:t>Переменные, групповые (общие) или частные (отдельных хостов);</a:t>
            </a:r>
          </a:p>
          <a:p>
            <a:r>
              <a:rPr lang="ru-RU"/>
              <a:t>Плейбуки (playbook), сценарии, по которым работает Ansible, пишутся в формате yaml;</a:t>
            </a:r>
          </a:p>
          <a:p>
            <a:r>
              <a:rPr lang="ru-RU"/>
              <a:t>Роли, это структурированные плейбуки;</a:t>
            </a:r>
          </a:p>
          <a:p>
            <a:r>
              <a:rPr lang="ru-RU"/>
              <a:t>Списки групп хостов, удаленных серверов, которые управляются с помощью Ansible.</a:t>
            </a:r>
          </a:p>
          <a:p>
            <a:r>
              <a:rPr lang="ru-RU"/>
              <a:t>Файл конфигурации Ansible описывается в формате </a:t>
            </a:r>
            <a:r>
              <a:rPr lang="ru-RU" b="1"/>
              <a:t>INI</a:t>
            </a:r>
            <a:r>
              <a:rPr lang="ru-RU"/>
              <a:t>, имеет расширение </a:t>
            </a:r>
            <a:r>
              <a:rPr lang="ru-RU" b="1"/>
              <a:t>cfg</a:t>
            </a:r>
            <a:r>
              <a:rPr lang="ru-RU"/>
              <a:t>. Можно переопределить часть или всю конфигурацию в параметрах плейбука или переменных окружения.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B92FE7E1-77ED-4C40-AC94-E2FC1ED9F96C}"/>
              </a:ext>
            </a:extLst>
          </p:cNvPr>
          <p:cNvSpPr/>
          <p:nvPr/>
        </p:nvSpPr>
        <p:spPr>
          <a:xfrm>
            <a:off x="4115235" y="860329"/>
            <a:ext cx="3961527" cy="5721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/>
              <a:t>При исполнении команд Ansible проверяет наличие файла конфигурации в следующих местах:</a:t>
            </a:r>
          </a:p>
          <a:p>
            <a:r>
              <a:rPr lang="ru-RU"/>
              <a:t>В переменной окружения ANSIBLE_CONFIG;</a:t>
            </a:r>
          </a:p>
          <a:p>
            <a:r>
              <a:rPr lang="ru-RU"/>
              <a:t>Файл в текущей директории: ./ansible.cfg;</a:t>
            </a:r>
          </a:p>
          <a:p>
            <a:r>
              <a:rPr lang="ru-RU"/>
              <a:t>Файл в домашней директории: ~/.ansible.cf;</a:t>
            </a:r>
          </a:p>
          <a:p>
            <a:r>
              <a:rPr lang="ru-RU"/>
              <a:t>Файл в директории, созданной при установке ansible: ./etc/ansible/ansible.cfg.</a:t>
            </a:r>
          </a:p>
          <a:p>
            <a:r>
              <a:rPr lang="ru-RU"/>
              <a:t>Все действия, которые мы хотим выполнить при удаленном администрировании серверов, необходимо записывать в плейбуки.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B183F9D7-9A63-4DE7-9592-98DC17193A63}"/>
              </a:ext>
            </a:extLst>
          </p:cNvPr>
          <p:cNvSpPr/>
          <p:nvPr/>
        </p:nvSpPr>
        <p:spPr>
          <a:xfrm>
            <a:off x="8144507" y="860329"/>
            <a:ext cx="3961527" cy="5699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/>
              <a:t>В </a:t>
            </a:r>
            <a:r>
              <a:rPr lang="ru-RU" b="1" dirty="0" err="1"/>
              <a:t>плейбуке</a:t>
            </a:r>
            <a:r>
              <a:rPr lang="ru-RU" b="1" dirty="0"/>
              <a:t> указываются:</a:t>
            </a:r>
          </a:p>
          <a:p>
            <a:r>
              <a:rPr lang="ru-RU" dirty="0"/>
              <a:t>Целевая группа хостов, к которым применяются действия (</a:t>
            </a:r>
            <a:r>
              <a:rPr lang="ru-RU" dirty="0" err="1"/>
              <a:t>hosts</a:t>
            </a:r>
            <a:r>
              <a:rPr lang="ru-RU" dirty="0"/>
              <a:t>);</a:t>
            </a:r>
          </a:p>
          <a:p>
            <a:r>
              <a:rPr lang="ru-RU" dirty="0"/>
              <a:t>Действия (</a:t>
            </a:r>
            <a:r>
              <a:rPr lang="ru-RU" dirty="0" err="1"/>
              <a:t>tasks</a:t>
            </a:r>
            <a:r>
              <a:rPr lang="ru-RU" dirty="0"/>
              <a:t>) или роли (</a:t>
            </a:r>
            <a:r>
              <a:rPr lang="ru-RU" dirty="0" err="1"/>
              <a:t>roles</a:t>
            </a:r>
            <a:r>
              <a:rPr lang="ru-RU" dirty="0"/>
              <a:t>);</a:t>
            </a:r>
          </a:p>
          <a:p>
            <a:r>
              <a:rPr lang="ru-RU" dirty="0"/>
              <a:t>Пользователь для </a:t>
            </a:r>
            <a:r>
              <a:rPr lang="ru-RU" dirty="0" err="1"/>
              <a:t>ssh-connect</a:t>
            </a:r>
            <a:r>
              <a:rPr lang="ru-RU" dirty="0"/>
              <a:t> (</a:t>
            </a:r>
            <a:r>
              <a:rPr lang="ru-RU" dirty="0" err="1"/>
              <a:t>remote_user</a:t>
            </a:r>
            <a:r>
              <a:rPr lang="ru-RU" dirty="0"/>
              <a:t>);</a:t>
            </a:r>
          </a:p>
          <a:p>
            <a:r>
              <a:rPr lang="ru-RU" dirty="0"/>
              <a:t>Пользователь </a:t>
            </a:r>
            <a:r>
              <a:rPr lang="ru-RU" dirty="0" err="1"/>
              <a:t>sudo</a:t>
            </a:r>
            <a:r>
              <a:rPr lang="ru-RU" dirty="0"/>
              <a:t> (</a:t>
            </a:r>
            <a:r>
              <a:rPr lang="ru-RU" dirty="0" err="1"/>
              <a:t>become_user</a:t>
            </a:r>
            <a:r>
              <a:rPr lang="ru-RU" dirty="0"/>
              <a:t>);</a:t>
            </a:r>
          </a:p>
          <a:p>
            <a:r>
              <a:rPr lang="ru-RU" dirty="0"/>
              <a:t>Необходимость использования повышенных привилегий, прав суперпользователя (</a:t>
            </a:r>
            <a:r>
              <a:rPr lang="ru-RU" dirty="0" err="1"/>
              <a:t>become</a:t>
            </a:r>
            <a:r>
              <a:rPr lang="ru-RU" dirty="0"/>
              <a:t>: </a:t>
            </a:r>
            <a:r>
              <a:rPr lang="ru-RU" dirty="0" err="1"/>
              <a:t>True</a:t>
            </a:r>
            <a:r>
              <a:rPr lang="ru-RU" dirty="0"/>
              <a:t>/</a:t>
            </a:r>
            <a:r>
              <a:rPr lang="ru-RU" dirty="0" err="1"/>
              <a:t>False</a:t>
            </a:r>
            <a:r>
              <a:rPr lang="ru-RU" dirty="0"/>
              <a:t>);</a:t>
            </a:r>
          </a:p>
          <a:p>
            <a:r>
              <a:rPr lang="ru-RU" dirty="0"/>
              <a:t>Переменные (</a:t>
            </a:r>
            <a:r>
              <a:rPr lang="ru-RU" dirty="0" err="1"/>
              <a:t>vars</a:t>
            </a:r>
            <a:r>
              <a:rPr lang="ru-RU" dirty="0"/>
              <a:t>);</a:t>
            </a:r>
          </a:p>
          <a:p>
            <a:r>
              <a:rPr lang="ru-RU" dirty="0"/>
              <a:t>Файлы переменных (</a:t>
            </a:r>
            <a:r>
              <a:rPr lang="ru-RU" dirty="0" err="1"/>
              <a:t>vars_files</a:t>
            </a:r>
            <a:r>
              <a:rPr lang="ru-RU" dirty="0"/>
              <a:t>);</a:t>
            </a:r>
          </a:p>
          <a:p>
            <a:r>
              <a:rPr lang="ru-RU" dirty="0"/>
              <a:t>Количество одновременных коннектов (</a:t>
            </a:r>
            <a:r>
              <a:rPr lang="ru-RU" dirty="0" err="1"/>
              <a:t>serial</a:t>
            </a:r>
            <a:r>
              <a:rPr lang="ru-RU" dirty="0"/>
              <a:t>).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752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338211D-015A-40FF-8ADA-74D707AFB9E8}"/>
              </a:ext>
            </a:extLst>
          </p:cNvPr>
          <p:cNvSpPr/>
          <p:nvPr/>
        </p:nvSpPr>
        <p:spPr>
          <a:xfrm>
            <a:off x="1833349" y="228173"/>
            <a:ext cx="8456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181818"/>
                </a:solidFill>
                <a:effectLst/>
                <a:latin typeface="Mont"/>
              </a:rPr>
              <a:t>Архитектуры программных проектов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AC302F8-6926-40C7-AA9B-84C1684DC83C}"/>
              </a:ext>
            </a:extLst>
          </p:cNvPr>
          <p:cNvSpPr/>
          <p:nvPr/>
        </p:nvSpPr>
        <p:spPr>
          <a:xfrm>
            <a:off x="653795" y="4863448"/>
            <a:ext cx="10918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/>
              <a:t>В качестве отдельных компонентов–микросервисов могут выступать базы данных, бэкенд–функции, веб-сервер, системы управления очередями задач и многое другое. Популярные технологии для организации работы таких микросервисов это уже известные вам </a:t>
            </a:r>
            <a:r>
              <a:rPr lang="ru-RU" b="1"/>
              <a:t>docker</a:t>
            </a:r>
            <a:r>
              <a:rPr lang="ru-RU"/>
              <a:t> и </a:t>
            </a:r>
            <a:r>
              <a:rPr lang="ru-RU" b="1"/>
              <a:t>kubernetes</a:t>
            </a:r>
            <a:r>
              <a:rPr lang="ru-RU"/>
              <a:t>.</a:t>
            </a:r>
            <a:endParaRPr lang="ru-RU" b="1" dirty="0">
              <a:solidFill>
                <a:srgbClr val="313131"/>
              </a:solidFill>
              <a:effectLst/>
              <a:latin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80BE44-3F12-4BC0-A6D6-4451E9747045}"/>
              </a:ext>
            </a:extLst>
          </p:cNvPr>
          <p:cNvSpPr txBox="1"/>
          <p:nvPr/>
        </p:nvSpPr>
        <p:spPr>
          <a:xfrm>
            <a:off x="653795" y="1485956"/>
            <a:ext cx="10918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Микросервисная</a:t>
            </a:r>
            <a:r>
              <a:rPr lang="ru-RU" b="1" dirty="0"/>
              <a:t> архитектура лучше подходит функционально распределенным командам</a:t>
            </a:r>
          </a:p>
          <a:p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Микросервисная</a:t>
            </a:r>
            <a:r>
              <a:rPr lang="ru-RU" b="1" dirty="0"/>
              <a:t> архитектура позволяет масштабировать решение более гибко</a:t>
            </a:r>
          </a:p>
          <a:p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Независимость компонентов повышает стабильность и безопасность всей системы</a:t>
            </a:r>
          </a:p>
          <a:p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Микросервисная</a:t>
            </a:r>
            <a:r>
              <a:rPr lang="ru-RU" b="1" dirty="0"/>
              <a:t> архитектура способствует эффективному распределению ролей в большой команде проекта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0180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B481BAC-2FFB-46BB-9B7B-2AF1EC44AD06}"/>
              </a:ext>
            </a:extLst>
          </p:cNvPr>
          <p:cNvSpPr/>
          <p:nvPr/>
        </p:nvSpPr>
        <p:spPr>
          <a:xfrm>
            <a:off x="4047490" y="254901"/>
            <a:ext cx="4097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solidFill>
                  <a:srgbClr val="181818"/>
                </a:solidFill>
                <a:effectLst/>
                <a:latin typeface="Mont"/>
              </a:rPr>
              <a:t>Системы управления конфигурациями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D312389-0539-4BD3-ABC0-98268ED051D6}"/>
              </a:ext>
            </a:extLst>
          </p:cNvPr>
          <p:cNvSpPr/>
          <p:nvPr/>
        </p:nvSpPr>
        <p:spPr>
          <a:xfrm>
            <a:off x="653795" y="910609"/>
            <a:ext cx="50367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Вот пример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Ansible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скрипта, который устанавливает утилиту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htop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на удаленные сервера:</a:t>
            </a:r>
            <a:endParaRPr lang="ru-RU" dirty="0"/>
          </a:p>
        </p:txBody>
      </p:sp>
      <p:pic>
        <p:nvPicPr>
          <p:cNvPr id="39941" name="Picture 5" descr="https://lms.skillfactory.ru/assets/courseware/v1/d8163cf7ea3f87be34f6a8d9dd5a6f7e/asset-v1:SkillFactory+URFUML21p2s+FEB2022+type@asset+block/MLOps7_51.png">
            <a:extLst>
              <a:ext uri="{FF2B5EF4-FFF2-40B4-BE49-F238E27FC236}">
                <a16:creationId xmlns:a16="http://schemas.microsoft.com/office/drawing/2014/main" id="{D75ED1B1-9288-4D09-B870-E8E3D7E47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871701"/>
            <a:ext cx="2961977" cy="165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6F8CACD-E29E-4417-9200-F32EC86DDDCB}"/>
              </a:ext>
            </a:extLst>
          </p:cNvPr>
          <p:cNvSpPr/>
          <p:nvPr/>
        </p:nvSpPr>
        <p:spPr>
          <a:xfrm>
            <a:off x="653795" y="2769915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Утилита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htop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используется для расширенного мониторинга ресурсов системы. На удаленных серверах этой утилиты нет:</a:t>
            </a:r>
            <a:endParaRPr lang="ru-RU" dirty="0"/>
          </a:p>
        </p:txBody>
      </p:sp>
      <p:pic>
        <p:nvPicPr>
          <p:cNvPr id="39945" name="Picture 9" descr="https://lms.skillfactory.ru/assets/courseware/v1/5ddadfd75a7d499f5ae43a1a3bac39e6/asset-v1:SkillFactory+URFUML21p2s+FEB2022+type@asset+block/MLOps7_50.png">
            <a:extLst>
              <a:ext uri="{FF2B5EF4-FFF2-40B4-BE49-F238E27FC236}">
                <a16:creationId xmlns:a16="http://schemas.microsoft.com/office/drawing/2014/main" id="{A177CCF8-6580-4F67-B201-FD103897D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94" y="3663714"/>
            <a:ext cx="43148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9" name="Picture 13" descr="https://lms.skillfactory.ru/assets/courseware/v1/ee1fc9b07aa2cb6c98e736c3b1eb4b70/asset-v1:SkillFactory+URFUML21p2s+FEB2022+type@asset+block/MLOps7_54.png">
            <a:extLst>
              <a:ext uri="{FF2B5EF4-FFF2-40B4-BE49-F238E27FC236}">
                <a16:creationId xmlns:a16="http://schemas.microsoft.com/office/drawing/2014/main" id="{EA8F6F17-1F19-4A73-96E4-E8E631A03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586" y="3473213"/>
            <a:ext cx="49053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863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B157AD7-65EB-40C2-9E34-118C90933789}"/>
              </a:ext>
            </a:extLst>
          </p:cNvPr>
          <p:cNvSpPr/>
          <p:nvPr/>
        </p:nvSpPr>
        <p:spPr>
          <a:xfrm>
            <a:off x="4047490" y="254901"/>
            <a:ext cx="4097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solidFill>
                  <a:srgbClr val="181818"/>
                </a:solidFill>
                <a:effectLst/>
                <a:latin typeface="Mont"/>
              </a:rPr>
              <a:t>Системы управления конфигурациями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85441DC-3CFE-482F-A378-39E52E65886A}"/>
              </a:ext>
            </a:extLst>
          </p:cNvPr>
          <p:cNvSpPr/>
          <p:nvPr/>
        </p:nvSpPr>
        <p:spPr>
          <a:xfrm>
            <a:off x="2278408" y="1178375"/>
            <a:ext cx="7490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Проверим доступность серверов на которых хотим установить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htop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:</a:t>
            </a:r>
            <a:endParaRPr lang="ru-RU" dirty="0"/>
          </a:p>
        </p:txBody>
      </p:sp>
      <p:pic>
        <p:nvPicPr>
          <p:cNvPr id="41988" name="Picture 4" descr="https://lms.skillfactory.ru/assets/courseware/v1/cdae4afbf8bcc8aae57b7dba5afad918/asset-v1:SkillFactory+URFUML21p2s+FEB2022+type@asset+block/MLOps7_52.png">
            <a:extLst>
              <a:ext uri="{FF2B5EF4-FFF2-40B4-BE49-F238E27FC236}">
                <a16:creationId xmlns:a16="http://schemas.microsoft.com/office/drawing/2014/main" id="{BD7D3B2F-37EB-4C63-B137-449E4C870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6" y="1947862"/>
            <a:ext cx="576262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702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AB4ECE5-A4D4-4E17-8A7C-703333AA1998}"/>
              </a:ext>
            </a:extLst>
          </p:cNvPr>
          <p:cNvSpPr/>
          <p:nvPr/>
        </p:nvSpPr>
        <p:spPr>
          <a:xfrm>
            <a:off x="4047490" y="254901"/>
            <a:ext cx="4097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solidFill>
                  <a:srgbClr val="181818"/>
                </a:solidFill>
                <a:effectLst/>
                <a:latin typeface="Mont"/>
              </a:rPr>
              <a:t>Системы управления конфигурациями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A814DEB-D665-413D-A1BF-6D137EA7CD0B}"/>
              </a:ext>
            </a:extLst>
          </p:cNvPr>
          <p:cNvSpPr/>
          <p:nvPr/>
        </p:nvSpPr>
        <p:spPr>
          <a:xfrm>
            <a:off x="4812217" y="980528"/>
            <a:ext cx="293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Запускаем скрипт </a:t>
            </a:r>
            <a:r>
              <a:rPr lang="en-US" b="0" i="0" dirty="0">
                <a:solidFill>
                  <a:srgbClr val="313131"/>
                </a:solidFill>
                <a:effectLst/>
                <a:latin typeface="Open Sans"/>
              </a:rPr>
              <a:t>Ansible:</a:t>
            </a:r>
            <a:endParaRPr lang="ru-RU" dirty="0"/>
          </a:p>
        </p:txBody>
      </p:sp>
      <p:pic>
        <p:nvPicPr>
          <p:cNvPr id="43012" name="Picture 4" descr="https://lms.skillfactory.ru/assets/courseware/v1/1c104a7a9f2613bf511e023285e97c09/asset-v1:SkillFactory+URFUML21p2s+FEB2022+type@asset+block/MLOps7_53.png">
            <a:extLst>
              <a:ext uri="{FF2B5EF4-FFF2-40B4-BE49-F238E27FC236}">
                <a16:creationId xmlns:a16="http://schemas.microsoft.com/office/drawing/2014/main" id="{BC6F0535-F27E-45CC-AF2D-6F5631143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1" y="1552167"/>
            <a:ext cx="70008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7906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E6EA0C6-B8C6-4E76-A4A9-02221EAE06A8}"/>
              </a:ext>
            </a:extLst>
          </p:cNvPr>
          <p:cNvSpPr/>
          <p:nvPr/>
        </p:nvSpPr>
        <p:spPr>
          <a:xfrm>
            <a:off x="4047490" y="254901"/>
            <a:ext cx="4097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solidFill>
                  <a:srgbClr val="181818"/>
                </a:solidFill>
                <a:effectLst/>
                <a:latin typeface="Mont"/>
              </a:rPr>
              <a:t>Системы управления конфигурациями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0484C54-D47B-452F-BD0B-603C27C824F8}"/>
              </a:ext>
            </a:extLst>
          </p:cNvPr>
          <p:cNvSpPr/>
          <p:nvPr/>
        </p:nvSpPr>
        <p:spPr>
          <a:xfrm>
            <a:off x="653794" y="871701"/>
            <a:ext cx="10434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В результате мы установили утилиту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htop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на удаленные серверы, теперь ей можно пользоваться:</a:t>
            </a:r>
            <a:endParaRPr lang="ru-RU" dirty="0"/>
          </a:p>
        </p:txBody>
      </p:sp>
      <p:pic>
        <p:nvPicPr>
          <p:cNvPr id="44036" name="Picture 4" descr="https://lms.skillfactory.ru/assets/courseware/v1/fdf1653b18ac9c7ec8d30ca4f1d65834/asset-v1:SkillFactory+URFUML21p2s+FEB2022+type@asset+block/MLOps7_55.png">
            <a:extLst>
              <a:ext uri="{FF2B5EF4-FFF2-40B4-BE49-F238E27FC236}">
                <a16:creationId xmlns:a16="http://schemas.microsoft.com/office/drawing/2014/main" id="{73082FA6-664D-4491-A846-D08A0D079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165" y="1334513"/>
            <a:ext cx="675322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0632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3453B87-C9E7-474C-B89C-6225BE5EE0C9}"/>
              </a:ext>
            </a:extLst>
          </p:cNvPr>
          <p:cNvSpPr/>
          <p:nvPr/>
        </p:nvSpPr>
        <p:spPr>
          <a:xfrm>
            <a:off x="4047490" y="254901"/>
            <a:ext cx="4097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solidFill>
                  <a:srgbClr val="181818"/>
                </a:solidFill>
                <a:effectLst/>
                <a:latin typeface="Mont"/>
              </a:rPr>
              <a:t>Системы управления конфигурациями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CE51091-E206-411A-94D4-C6E1B4026469}"/>
              </a:ext>
            </a:extLst>
          </p:cNvPr>
          <p:cNvSpPr/>
          <p:nvPr/>
        </p:nvSpPr>
        <p:spPr>
          <a:xfrm>
            <a:off x="653795" y="1720840"/>
            <a:ext cx="109187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313131"/>
                </a:solidFill>
                <a:effectLst/>
                <a:latin typeface="Open Sans"/>
              </a:rPr>
              <a:t>Вот важные сведения о написании </a:t>
            </a:r>
            <a:r>
              <a:rPr lang="ru-RU" b="1" dirty="0" err="1">
                <a:solidFill>
                  <a:srgbClr val="313131"/>
                </a:solidFill>
                <a:effectLst/>
                <a:latin typeface="Open Sans"/>
              </a:rPr>
              <a:t>плейбуков</a:t>
            </a:r>
            <a:r>
              <a:rPr lang="ru-RU" b="1" dirty="0">
                <a:solidFill>
                  <a:srgbClr val="313131"/>
                </a:solidFill>
                <a:effectLst/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effectLst/>
                <a:latin typeface="Open Sans"/>
              </a:rPr>
              <a:t>Ansible</a:t>
            </a:r>
            <a:r>
              <a:rPr lang="ru-RU" b="1" dirty="0">
                <a:solidFill>
                  <a:srgbClr val="313131"/>
                </a:solidFill>
                <a:effectLst/>
                <a:latin typeface="Open Sans"/>
              </a:rPr>
              <a:t>:</a:t>
            </a:r>
            <a:endParaRPr lang="en-US" b="1" dirty="0">
              <a:solidFill>
                <a:srgbClr val="313131"/>
              </a:solidFill>
              <a:effectLst/>
              <a:latin typeface="Open Sans"/>
            </a:endParaRPr>
          </a:p>
          <a:p>
            <a:endParaRPr lang="ru-RU" b="1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Все YAML файлы должны начинаться с «---». Это часть формата YAML и означает начало документа;</a:t>
            </a:r>
            <a:endParaRPr lang="en-US" b="0" i="0" dirty="0">
              <a:solidFill>
                <a:srgbClr val="313131"/>
              </a:solidFill>
              <a:effectLst/>
              <a:latin typeface="inherit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Все члены списка должны находится с одинаковым отступом от начала строки, и должны начинаться с пробела или «-»;</a:t>
            </a:r>
            <a:endParaRPr lang="en-US" b="0" i="0" dirty="0">
              <a:solidFill>
                <a:srgbClr val="313131"/>
              </a:solidFill>
              <a:effectLst/>
              <a:latin typeface="inherit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Комментарии начинаются с «#»;</a:t>
            </a:r>
            <a:endParaRPr lang="en-US" b="0" i="0" dirty="0">
              <a:solidFill>
                <a:srgbClr val="313131"/>
              </a:solidFill>
              <a:effectLst/>
              <a:latin typeface="inherit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Словарь представлен в виде «ключ:» (двоеточие и пробел) «значение»;</a:t>
            </a:r>
            <a:endParaRPr lang="en-US" b="0" i="0" dirty="0">
              <a:solidFill>
                <a:srgbClr val="313131"/>
              </a:solidFill>
              <a:effectLst/>
              <a:latin typeface="inherit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Для переменных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Ansible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 использует «{{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var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 }}» из формата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jinja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410728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E75D22F-5498-4DE4-8AF7-854807C76DBF}"/>
              </a:ext>
            </a:extLst>
          </p:cNvPr>
          <p:cNvSpPr/>
          <p:nvPr/>
        </p:nvSpPr>
        <p:spPr>
          <a:xfrm>
            <a:off x="4047490" y="254901"/>
            <a:ext cx="4097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solidFill>
                  <a:srgbClr val="181818"/>
                </a:solidFill>
                <a:effectLst/>
                <a:latin typeface="Mont"/>
              </a:rPr>
              <a:t>Системы управления конфигурациями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17CA0E6-7F50-474E-8486-977FD3EDC190}"/>
              </a:ext>
            </a:extLst>
          </p:cNvPr>
          <p:cNvSpPr/>
          <p:nvPr/>
        </p:nvSpPr>
        <p:spPr>
          <a:xfrm>
            <a:off x="653795" y="910609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Пример 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плейбука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, который устанавливает и запускает на удаленном сервере веб-сервер 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nginx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:</a:t>
            </a:r>
            <a:endParaRPr lang="ru-RU" dirty="0"/>
          </a:p>
        </p:txBody>
      </p:sp>
      <p:pic>
        <p:nvPicPr>
          <p:cNvPr id="46084" name="Picture 4" descr="https://lms.skillfactory.ru/assets/courseware/v1/4a6e74914cec1ce46f0f78d6b38eb4b6/asset-v1:SkillFactory+URFUML21p2s+FEB2022+type@asset+block/dop2.png">
            <a:extLst>
              <a:ext uri="{FF2B5EF4-FFF2-40B4-BE49-F238E27FC236}">
                <a16:creationId xmlns:a16="http://schemas.microsoft.com/office/drawing/2014/main" id="{9F66DECB-0113-432B-A676-7741C7A20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4" y="1884747"/>
            <a:ext cx="70294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4843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DDB7BF3-F174-49BF-87B0-308C98230597}"/>
              </a:ext>
            </a:extLst>
          </p:cNvPr>
          <p:cNvSpPr/>
          <p:nvPr/>
        </p:nvSpPr>
        <p:spPr>
          <a:xfrm>
            <a:off x="4047490" y="254901"/>
            <a:ext cx="4097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solidFill>
                  <a:srgbClr val="181818"/>
                </a:solidFill>
                <a:effectLst/>
                <a:latin typeface="Mont"/>
              </a:rPr>
              <a:t>Системы управления конфигурациями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4D00878-543E-4F23-A83F-45841321B340}"/>
              </a:ext>
            </a:extLst>
          </p:cNvPr>
          <p:cNvSpPr/>
          <p:nvPr/>
        </p:nvSpPr>
        <p:spPr>
          <a:xfrm>
            <a:off x="626435" y="871701"/>
            <a:ext cx="10946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После выполнения этого скрипта на управляющем сервере вы увидите следующий результат:</a:t>
            </a:r>
            <a:endParaRPr lang="ru-RU" dirty="0"/>
          </a:p>
        </p:txBody>
      </p:sp>
      <p:pic>
        <p:nvPicPr>
          <p:cNvPr id="47108" name="Picture 4" descr="https://lms.skillfactory.ru/assets/courseware/v1/2cda5057c6948a3d1b96aa1d74b22c18/asset-v1:SkillFactory+URFUML21p2s+FEB2022+type@asset+block/dop3.png">
            <a:extLst>
              <a:ext uri="{FF2B5EF4-FFF2-40B4-BE49-F238E27FC236}">
                <a16:creationId xmlns:a16="http://schemas.microsoft.com/office/drawing/2014/main" id="{72FC0344-9024-4CCE-A579-FEC06C12C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076" y="1334513"/>
            <a:ext cx="7631848" cy="512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0149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1BF1086-54E4-4D16-85A7-D95233C5F51B}"/>
              </a:ext>
            </a:extLst>
          </p:cNvPr>
          <p:cNvSpPr/>
          <p:nvPr/>
        </p:nvSpPr>
        <p:spPr>
          <a:xfrm>
            <a:off x="4047490" y="254901"/>
            <a:ext cx="4097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solidFill>
                  <a:srgbClr val="181818"/>
                </a:solidFill>
                <a:effectLst/>
                <a:latin typeface="Mont"/>
              </a:rPr>
              <a:t>Системы управления конфигурациями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EE9B1FF-9DB6-4B5F-B96D-90C319CE8E2B}"/>
              </a:ext>
            </a:extLst>
          </p:cNvPr>
          <p:cNvSpPr/>
          <p:nvPr/>
        </p:nvSpPr>
        <p:spPr>
          <a:xfrm>
            <a:off x="3211450" y="910609"/>
            <a:ext cx="5514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На удаленном сервере запущен веб-сервер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nginx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:</a:t>
            </a:r>
            <a:endParaRPr lang="ru-RU" dirty="0"/>
          </a:p>
        </p:txBody>
      </p:sp>
      <p:pic>
        <p:nvPicPr>
          <p:cNvPr id="48132" name="Picture 4" descr="https://lms.skillfactory.ru/assets/courseware/v1/bb44200911324d961d16eed314a639ba/asset-v1:SkillFactory+URFUML21p2s+FEB2022+type@asset+block/dop4.png">
            <a:extLst>
              <a:ext uri="{FF2B5EF4-FFF2-40B4-BE49-F238E27FC236}">
                <a16:creationId xmlns:a16="http://schemas.microsoft.com/office/drawing/2014/main" id="{C029E542-C4EB-4FC9-85A5-22BC0A251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450" y="1583029"/>
            <a:ext cx="5769099" cy="440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6337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9790E8-AA2D-4FB8-8818-8DA52E486659}"/>
              </a:ext>
            </a:extLst>
          </p:cNvPr>
          <p:cNvSpPr/>
          <p:nvPr/>
        </p:nvSpPr>
        <p:spPr>
          <a:xfrm>
            <a:off x="4047490" y="254901"/>
            <a:ext cx="4097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solidFill>
                  <a:srgbClr val="181818"/>
                </a:solidFill>
                <a:effectLst/>
                <a:latin typeface="Mont"/>
              </a:rPr>
              <a:t>Системы управления конфигурациями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64AC3B2-F6F7-4F3B-B143-1ACE01B10345}"/>
              </a:ext>
            </a:extLst>
          </p:cNvPr>
          <p:cNvSpPr/>
          <p:nvPr/>
        </p:nvSpPr>
        <p:spPr>
          <a:xfrm>
            <a:off x="653795" y="871701"/>
            <a:ext cx="109187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82AE5"/>
                </a:solidFill>
                <a:effectLst/>
                <a:latin typeface="Open Sans"/>
              </a:rPr>
              <a:t>Модули </a:t>
            </a:r>
            <a:r>
              <a:rPr lang="ru-RU" b="1" dirty="0" err="1">
                <a:solidFill>
                  <a:srgbClr val="582AE5"/>
                </a:solidFill>
                <a:effectLst/>
                <a:latin typeface="Open Sans"/>
              </a:rPr>
              <a:t>Ansible</a:t>
            </a:r>
            <a:endParaRPr lang="ru-RU" b="1" dirty="0">
              <a:solidFill>
                <a:srgbClr val="646464"/>
              </a:solidFill>
              <a:effectLst/>
              <a:latin typeface="Open Sans"/>
            </a:endParaRPr>
          </a:p>
          <a:p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Напоследнок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давайте изучим полезный инструмент,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модули 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Ansible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 Модули — это набор команд, которые вы можете использовать в скриптах-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плейбуках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для решения определенных задач. Например, наиболее часто используемые модули: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E696FF7-6E3A-46D9-979A-10FE70557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93772"/>
              </p:ext>
            </p:extLst>
          </p:nvPr>
        </p:nvGraphicFramePr>
        <p:xfrm>
          <a:off x="214543" y="2072436"/>
          <a:ext cx="11762913" cy="4895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523">
                  <a:extLst>
                    <a:ext uri="{9D8B030D-6E8A-4147-A177-3AD203B41FA5}">
                      <a16:colId xmlns:a16="http://schemas.microsoft.com/office/drawing/2014/main" val="3602990579"/>
                    </a:ext>
                  </a:extLst>
                </a:gridCol>
                <a:gridCol w="4083728">
                  <a:extLst>
                    <a:ext uri="{9D8B030D-6E8A-4147-A177-3AD203B41FA5}">
                      <a16:colId xmlns:a16="http://schemas.microsoft.com/office/drawing/2014/main" val="889251377"/>
                    </a:ext>
                  </a:extLst>
                </a:gridCol>
                <a:gridCol w="6011662">
                  <a:extLst>
                    <a:ext uri="{9D8B030D-6E8A-4147-A177-3AD203B41FA5}">
                      <a16:colId xmlns:a16="http://schemas.microsoft.com/office/drawing/2014/main" val="345820457"/>
                    </a:ext>
                  </a:extLst>
                </a:gridCol>
              </a:tblGrid>
              <a:tr h="349137"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Имя модуля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Описание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Пример скрипта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967758637"/>
                  </a:ext>
                </a:extLst>
              </a:tr>
              <a:tr h="1484328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command</a:t>
                      </a:r>
                      <a:endParaRPr lang="en-US">
                        <a:solidFill>
                          <a:srgbClr val="313131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Принимает команду и аргументы и обеспечивает выполнение этой команды на удаленном сервере.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Перезагрузка</a:t>
                      </a:r>
                      <a:endParaRPr lang="en-US" dirty="0">
                        <a:solidFill>
                          <a:srgbClr val="313131"/>
                        </a:solidFill>
                        <a:effectLst/>
                        <a:latin typeface="Open Sans"/>
                      </a:endParaRPr>
                    </a:p>
                    <a:p>
                      <a:pPr algn="l" fontAlgn="t"/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 серверов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657935539"/>
                  </a:ext>
                </a:extLst>
              </a:tr>
              <a:tr h="1109709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copy</a:t>
                      </a:r>
                      <a:endParaRPr lang="en-US">
                        <a:solidFill>
                          <a:srgbClr val="313131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Модуль для копирования файлов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endParaRPr lang="ru-RU" dirty="0">
                        <a:solidFill>
                          <a:srgbClr val="313131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675865419"/>
                  </a:ext>
                </a:extLst>
              </a:tr>
              <a:tr h="1733897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raw</a:t>
                      </a:r>
                      <a:endParaRPr lang="en-US">
                        <a:solidFill>
                          <a:srgbClr val="313131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Используется тогда, когда другие модули использовать не получается. Обеспечивает запуск команд на удаленных управляемых серверуах по ssh. Может работать без python3.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b="0" i="0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Записать данные</a:t>
                      </a:r>
                      <a:endParaRPr lang="en-US" b="0" i="0" dirty="0">
                        <a:solidFill>
                          <a:srgbClr val="313131"/>
                        </a:solidFill>
                        <a:effectLst/>
                        <a:latin typeface="Open Sans"/>
                      </a:endParaRPr>
                    </a:p>
                    <a:p>
                      <a:pPr algn="l" fontAlgn="t"/>
                      <a:r>
                        <a:rPr lang="ru-RU" b="0" i="0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 в файл</a:t>
                      </a:r>
                    </a:p>
                    <a:p>
                      <a:br>
                        <a:rPr lang="ru-RU" dirty="0">
                          <a:effectLst/>
                        </a:rPr>
                      </a:br>
                      <a:endParaRPr lang="ru-RU" dirty="0"/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938476007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CDD992-4FD2-48AD-9EA1-97990479A4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4862" y="2611256"/>
            <a:ext cx="3787897" cy="135777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A5C0B6-02BD-434E-AC8A-DA63240ED9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4863" y="4059458"/>
            <a:ext cx="3787898" cy="103301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B496CB-E25E-4CCF-929D-97852BDD49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4863" y="5227023"/>
            <a:ext cx="3787898" cy="154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065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E1C8D92-984A-48AD-849C-456AD02E4A9B}"/>
              </a:ext>
            </a:extLst>
          </p:cNvPr>
          <p:cNvSpPr/>
          <p:nvPr/>
        </p:nvSpPr>
        <p:spPr>
          <a:xfrm>
            <a:off x="2682820" y="213613"/>
            <a:ext cx="719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Пример создания инфраструктуры для проекта машинного обучения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EB4135D-E837-43F8-AF80-0FF914F0D6D5}"/>
              </a:ext>
            </a:extLst>
          </p:cNvPr>
          <p:cNvSpPr/>
          <p:nvPr/>
        </p:nvSpPr>
        <p:spPr>
          <a:xfrm>
            <a:off x="653795" y="1720840"/>
            <a:ext cx="109187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82AE5"/>
                </a:solidFill>
                <a:effectLst/>
                <a:latin typeface="Open Sans"/>
              </a:rPr>
              <a:t>Задача</a:t>
            </a:r>
            <a:endParaRPr lang="ru-RU" b="1" dirty="0">
              <a:solidFill>
                <a:srgbClr val="646464"/>
              </a:solidFill>
              <a:effectLst/>
              <a:latin typeface="Open Sans"/>
            </a:endParaRPr>
          </a:p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Давайте рассмотрим практическую задачу. Это уже известная нам по kaggle.com задача «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Titanic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Disaster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».</a:t>
            </a:r>
            <a:endParaRPr lang="en-US" b="0" i="0" dirty="0">
              <a:solidFill>
                <a:srgbClr val="313131"/>
              </a:solidFill>
              <a:effectLst/>
              <a:latin typeface="Open Sans"/>
            </a:endParaRPr>
          </a:p>
          <a:p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Пусть нам требуется организовать инфраструктуру проекта машинного обучения для создания продукта, классифицирующего пассажиров Титаника. Эта цель потребует создания сервера для анализа данных и проверки гипотез, сервера для обучения модели и производственного сервера, на котором модель будет эксплуатироваться.</a:t>
            </a:r>
            <a:endParaRPr lang="en-US" b="0" i="0" dirty="0">
              <a:solidFill>
                <a:srgbClr val="313131"/>
              </a:solidFill>
              <a:effectLst/>
              <a:latin typeface="Open Sans"/>
            </a:endParaRPr>
          </a:p>
          <a:p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Конечно, модели из соревнований kaggle.com редко попадают в промышленное окружение, но мы поставим перед собой такую задачу в учебных целях.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В итоге нам нужна инфраструктура, которая содержит следующие серверы: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3479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176E1DD-7340-4F54-AFDD-7AAC2043AC72}"/>
              </a:ext>
            </a:extLst>
          </p:cNvPr>
          <p:cNvSpPr/>
          <p:nvPr/>
        </p:nvSpPr>
        <p:spPr>
          <a:xfrm>
            <a:off x="653795" y="1155061"/>
            <a:ext cx="10918788" cy="3371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Open Sans"/>
              </a:rPr>
              <a:t>При развертывании модели машинного обучения в </a:t>
            </a:r>
            <a:r>
              <a:rPr lang="ru-RU" b="1" dirty="0" err="1">
                <a:effectLst/>
                <a:latin typeface="Open Sans"/>
              </a:rPr>
              <a:t>docker</a:t>
            </a:r>
            <a:r>
              <a:rPr lang="ru-RU" b="1" dirty="0">
                <a:effectLst/>
                <a:latin typeface="Open Sans"/>
              </a:rPr>
              <a:t>–контейнере в качестве </a:t>
            </a:r>
            <a:r>
              <a:rPr lang="ru-RU" b="1" dirty="0" err="1">
                <a:effectLst/>
                <a:latin typeface="Open Sans"/>
              </a:rPr>
              <a:t>микросервиса</a:t>
            </a:r>
            <a:r>
              <a:rPr lang="ru-RU" b="1" dirty="0">
                <a:effectLst/>
                <a:latin typeface="Open Sans"/>
              </a:rPr>
              <a:t> есть ряд неоспоримых преимуществ: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inherit"/>
              </a:rPr>
              <a:t>Возможность развернуть нужную нам инфраструктуру с учетом всех требуемых зависимостей;</a:t>
            </a:r>
            <a:endParaRPr lang="ru-RU" b="0" i="0" dirty="0">
              <a:effectLst/>
              <a:latin typeface="Open Sans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inherit"/>
              </a:rPr>
              <a:t>Контроль ресурсов, расходуемых контейнером;</a:t>
            </a:r>
            <a:endParaRPr lang="ru-RU" b="0" i="0" dirty="0">
              <a:effectLst/>
              <a:latin typeface="Open Sans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inherit"/>
              </a:rPr>
              <a:t>Возможность масштабировать решение, например запустить несколько экземпляров контейнеров с моделью машинного обучения и распределить между ними нагрузку;</a:t>
            </a:r>
            <a:endParaRPr lang="ru-RU" b="0" i="0" dirty="0">
              <a:effectLst/>
              <a:latin typeface="Open Sans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inherit"/>
              </a:rPr>
              <a:t>Контроль контейнера, в том числе перезапуск в случае аварии.</a:t>
            </a:r>
            <a:endParaRPr lang="ru-RU" b="0" i="0" dirty="0">
              <a:effectLst/>
              <a:latin typeface="Open Sans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inherit"/>
              </a:rPr>
              <a:t>Быстрая </a:t>
            </a:r>
            <a:r>
              <a:rPr lang="ru-RU" b="0" i="0" dirty="0" err="1">
                <a:effectLst/>
                <a:latin typeface="inherit"/>
              </a:rPr>
              <a:t>пересборка</a:t>
            </a:r>
            <a:r>
              <a:rPr lang="ru-RU" b="0" i="0" dirty="0">
                <a:effectLst/>
                <a:latin typeface="inherit"/>
              </a:rPr>
              <a:t> контейнера при незначительных изменениях программного обеспечения.</a:t>
            </a:r>
            <a:endParaRPr lang="ru-RU" b="0" i="0" dirty="0">
              <a:effectLst/>
              <a:latin typeface="Open San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C4DA76A-0A42-409C-8A92-5B63365A410C}"/>
              </a:ext>
            </a:extLst>
          </p:cNvPr>
          <p:cNvSpPr/>
          <p:nvPr/>
        </p:nvSpPr>
        <p:spPr>
          <a:xfrm>
            <a:off x="1833349" y="216259"/>
            <a:ext cx="8456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181818"/>
                </a:solidFill>
                <a:effectLst/>
                <a:latin typeface="Mont"/>
              </a:rPr>
              <a:t>Архитектуры программных проектов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20598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5A7F2852-2945-445A-B3D2-0EDC851DC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462348"/>
              </p:ext>
            </p:extLst>
          </p:nvPr>
        </p:nvGraphicFramePr>
        <p:xfrm>
          <a:off x="205666" y="176337"/>
          <a:ext cx="11780667" cy="717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256">
                  <a:extLst>
                    <a:ext uri="{9D8B030D-6E8A-4147-A177-3AD203B41FA5}">
                      <a16:colId xmlns:a16="http://schemas.microsoft.com/office/drawing/2014/main" val="7210688"/>
                    </a:ext>
                  </a:extLst>
                </a:gridCol>
                <a:gridCol w="4119239">
                  <a:extLst>
                    <a:ext uri="{9D8B030D-6E8A-4147-A177-3AD203B41FA5}">
                      <a16:colId xmlns:a16="http://schemas.microsoft.com/office/drawing/2014/main" val="450856040"/>
                    </a:ext>
                  </a:extLst>
                </a:gridCol>
                <a:gridCol w="6047172">
                  <a:extLst>
                    <a:ext uri="{9D8B030D-6E8A-4147-A177-3AD203B41FA5}">
                      <a16:colId xmlns:a16="http://schemas.microsoft.com/office/drawing/2014/main" val="1800172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Название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Назначение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Программное обеспечение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88941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EDA_server 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Для организации работы исследователей данных и моделей машинного обучения, проведения разведочного анализа данных (EDA, </a:t>
                      </a:r>
                      <a:r>
                        <a:rPr lang="ru-RU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Exploratory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 </a:t>
                      </a:r>
                      <a:r>
                        <a:rPr lang="ru-RU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Data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 </a:t>
                      </a:r>
                      <a:r>
                        <a:rPr lang="ru-RU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Analyze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), проверки первичных гипотез, экспериментов.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jupyterhub</a:t>
                      </a:r>
                      <a:r>
                        <a:rPr lang="en-US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, python3, </a:t>
                      </a:r>
                      <a:r>
                        <a:rPr lang="en-US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conda</a:t>
                      </a:r>
                      <a:r>
                        <a:rPr lang="en-US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, </a:t>
                      </a:r>
                      <a:r>
                        <a:rPr lang="en-US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dvc</a:t>
                      </a:r>
                      <a:endParaRPr lang="en-US" dirty="0">
                        <a:solidFill>
                          <a:srgbClr val="313131"/>
                        </a:solidFill>
                        <a:effectLst/>
                        <a:latin typeface="Open Sans"/>
                      </a:endParaRPr>
                    </a:p>
                    <a:p>
                      <a:pPr algn="l" fontAlgn="t"/>
                      <a:br>
                        <a:rPr lang="en-US" dirty="0">
                          <a:effectLst/>
                        </a:rPr>
                      </a:b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В виртуальной среде </a:t>
                      </a:r>
                      <a:r>
                        <a:rPr lang="en-US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conda</a:t>
                      </a:r>
                      <a:r>
                        <a:rPr lang="en-US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 </a:t>
                      </a:r>
                      <a:r>
                        <a:rPr lang="ru-RU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устанавливливаются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 нужные версии </a:t>
                      </a:r>
                      <a:r>
                        <a:rPr lang="en-US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python 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библиотек для исследований, файл </a:t>
                      </a:r>
                      <a:r>
                        <a:rPr lang="en-US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requirements.txt 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сохраняется в </a:t>
                      </a:r>
                      <a:r>
                        <a:rPr lang="en-US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git 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репозиторий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92088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ML_server 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Для обучения моделей, обычно содержит GPU, так как выполнение задач связано с большой вычислительной нагрузкой.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python3, conda</a:t>
                      </a:r>
                    </a:p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В виртуальной среде conda устанавливливаются нужные версии python библиотек для исследований, файл requirements.txt сохраняется в git репозиторий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89336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PROD_server 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Для эксплуатации моделей.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python3, docker</a:t>
                      </a:r>
                    </a:p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В docker контейнерах поднимаются необходимые сервисы: web-сервер, фреймворк для бэкенда, база данных, система мониторинга и пр.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684464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DATA_server 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Для хранения данных.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python3, ssh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539448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admin_server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Для работы </a:t>
                      </a:r>
                      <a:r>
                        <a:rPr lang="en-US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MLOps</a:t>
                      </a:r>
                      <a:r>
                        <a:rPr lang="en-US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 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инженера.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ssh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, </a:t>
                      </a:r>
                      <a:r>
                        <a:rPr lang="ru-RU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ansible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, </a:t>
                      </a:r>
                      <a:r>
                        <a:rPr lang="ru-RU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Airflow</a:t>
                      </a:r>
                      <a:endParaRPr lang="ru-RU" dirty="0">
                        <a:solidFill>
                          <a:srgbClr val="313131"/>
                        </a:solidFill>
                        <a:effectLst/>
                        <a:latin typeface="Open Sans"/>
                      </a:endParaRPr>
                    </a:p>
                    <a:p>
                      <a:pPr algn="l" fontAlgn="t"/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Также на этот сервер может быть установлено и другое программное обеспечение, например, </a:t>
                      </a:r>
                      <a:r>
                        <a:rPr lang="ru-RU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Jenkins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, </a:t>
                      </a:r>
                      <a:r>
                        <a:rPr lang="ru-RU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MLFlow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001423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1168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7574E1C-F5AB-48E8-AC81-A92E9179C59F}"/>
              </a:ext>
            </a:extLst>
          </p:cNvPr>
          <p:cNvSpPr/>
          <p:nvPr/>
        </p:nvSpPr>
        <p:spPr>
          <a:xfrm>
            <a:off x="2682820" y="213613"/>
            <a:ext cx="719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Пример создания инфраструктуры для проекта машинного обучения</a:t>
            </a:r>
            <a:endParaRPr lang="ru-RU" dirty="0"/>
          </a:p>
        </p:txBody>
      </p:sp>
      <p:pic>
        <p:nvPicPr>
          <p:cNvPr id="52229" name="Picture 5" descr="https://lms.skillfactory.ru/assets/courseware/v1/b0c657f1db7c523496eb07ae8a785427/asset-v1:SkillFactory+URFUML21p2s+FEB2022+type@asset+block/MLOps7_56.png">
            <a:extLst>
              <a:ext uri="{FF2B5EF4-FFF2-40B4-BE49-F238E27FC236}">
                <a16:creationId xmlns:a16="http://schemas.microsoft.com/office/drawing/2014/main" id="{D8EF363D-9761-4D82-BD71-3296BE4DF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164" y="871701"/>
            <a:ext cx="5991225" cy="589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889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35C5334-91B3-4DD9-9EB0-6695AC4041E7}"/>
              </a:ext>
            </a:extLst>
          </p:cNvPr>
          <p:cNvSpPr/>
          <p:nvPr/>
        </p:nvSpPr>
        <p:spPr>
          <a:xfrm>
            <a:off x="2682820" y="213613"/>
            <a:ext cx="719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Пример создания инфраструктуры для проекта машинного обучения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CB4AB42-A3B2-4E16-BF4C-99CA0AB54FA3}"/>
              </a:ext>
            </a:extLst>
          </p:cNvPr>
          <p:cNvSpPr/>
          <p:nvPr/>
        </p:nvSpPr>
        <p:spPr>
          <a:xfrm>
            <a:off x="653795" y="836817"/>
            <a:ext cx="4995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313131"/>
                </a:solidFill>
                <a:effectLst/>
                <a:latin typeface="Open Sans"/>
              </a:rPr>
              <a:t>Этапы создания инфраструктуры проекта: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174E7EA4-ED8E-4A45-B9E9-6646441A6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611449"/>
              </p:ext>
            </p:extLst>
          </p:nvPr>
        </p:nvGraphicFramePr>
        <p:xfrm>
          <a:off x="196294" y="1264745"/>
          <a:ext cx="11799411" cy="5530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6817">
                  <a:extLst>
                    <a:ext uri="{9D8B030D-6E8A-4147-A177-3AD203B41FA5}">
                      <a16:colId xmlns:a16="http://schemas.microsoft.com/office/drawing/2014/main" val="1544729542"/>
                    </a:ext>
                  </a:extLst>
                </a:gridCol>
                <a:gridCol w="3213716">
                  <a:extLst>
                    <a:ext uri="{9D8B030D-6E8A-4147-A177-3AD203B41FA5}">
                      <a16:colId xmlns:a16="http://schemas.microsoft.com/office/drawing/2014/main" val="724154681"/>
                    </a:ext>
                  </a:extLst>
                </a:gridCol>
                <a:gridCol w="5088878">
                  <a:extLst>
                    <a:ext uri="{9D8B030D-6E8A-4147-A177-3AD203B41FA5}">
                      <a16:colId xmlns:a16="http://schemas.microsoft.com/office/drawing/2014/main" val="3640598309"/>
                    </a:ext>
                  </a:extLst>
                </a:gridCol>
              </a:tblGrid>
              <a:tr h="440179">
                <a:tc gridSpan="3">
                  <a:txBody>
                    <a:bodyPr/>
                    <a:lstStyle/>
                    <a:p>
                      <a:r>
                        <a:rPr lang="ru-RU" b="1" dirty="0">
                          <a:effectLst/>
                        </a:rPr>
                        <a:t>1. Настройка сервера администратора (инженера </a:t>
                      </a:r>
                      <a:r>
                        <a:rPr lang="ru-RU" b="1" dirty="0" err="1">
                          <a:effectLst/>
                        </a:rPr>
                        <a:t>MLOps</a:t>
                      </a:r>
                      <a:r>
                        <a:rPr lang="ru-RU" b="1" dirty="0">
                          <a:effectLst/>
                        </a:rPr>
                        <a:t>), </a:t>
                      </a:r>
                      <a:r>
                        <a:rPr lang="ru-RU" b="1" dirty="0" err="1">
                          <a:effectLst/>
                        </a:rPr>
                        <a:t>admin_server</a:t>
                      </a:r>
                      <a:endParaRPr lang="ru-RU" b="1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41463"/>
                  </a:ext>
                </a:extLst>
              </a:tr>
              <a:tr h="1219513"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Создание необходимых пользователей на всех серверах.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admin_server</a:t>
                      </a:r>
                      <a:r>
                        <a:rPr lang="en-US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, </a:t>
                      </a:r>
                      <a:r>
                        <a:rPr lang="en-US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EDA_server</a:t>
                      </a:r>
                      <a:r>
                        <a:rPr lang="en-US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, </a:t>
                      </a:r>
                      <a:r>
                        <a:rPr lang="en-US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ML_server</a:t>
                      </a:r>
                      <a:r>
                        <a:rPr lang="en-US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, </a:t>
                      </a:r>
                      <a:r>
                        <a:rPr lang="en-US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DATA_server</a:t>
                      </a:r>
                      <a:r>
                        <a:rPr lang="en-US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, </a:t>
                      </a:r>
                      <a:r>
                        <a:rPr lang="en-US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PROD_server</a:t>
                      </a:r>
                      <a:r>
                        <a:rPr lang="en-US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 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На каждом сервере должен быть прописан пользователь, являющийся администратором MLOps, обладающий правами sudo (см. Юнит 4 текущего Модуля).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4101621601"/>
                  </a:ext>
                </a:extLst>
              </a:tr>
              <a:tr h="96056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Установка и настройка </a:t>
                      </a:r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ssh.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ssh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Создать приватный и публичный ключи, скопировать публичные ключи на удаленные сервера (см. Юнит 4 текущего модуля).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676763061"/>
                  </a:ext>
                </a:extLst>
              </a:tr>
              <a:tr h="975219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Установка и настройка </a:t>
                      </a:r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Ansible.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ansible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Установить, настроить доступ до удаленных серверов по ssh, написать плейбуки (см. Юнит 4 текущего модуля).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534113429"/>
                  </a:ext>
                </a:extLst>
              </a:tr>
              <a:tr h="1202724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Установка и настройка </a:t>
                      </a:r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AirFlow.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Airflow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Установить, настроить, прописать пользователей. (см. Юнит 2 Модуля 5).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592208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3773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1E11AB7-8115-45B6-8944-81BA0B3EEDD0}"/>
              </a:ext>
            </a:extLst>
          </p:cNvPr>
          <p:cNvSpPr/>
          <p:nvPr/>
        </p:nvSpPr>
        <p:spPr>
          <a:xfrm>
            <a:off x="2682820" y="213613"/>
            <a:ext cx="719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Пример создания инфраструктуры для проекта машинного обучения</a:t>
            </a:r>
            <a:endParaRPr lang="ru-RU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3468603-0CF8-4A22-AA65-8A577CD0E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14142"/>
              </p:ext>
            </p:extLst>
          </p:nvPr>
        </p:nvGraphicFramePr>
        <p:xfrm>
          <a:off x="214543" y="957761"/>
          <a:ext cx="11762913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0971">
                  <a:extLst>
                    <a:ext uri="{9D8B030D-6E8A-4147-A177-3AD203B41FA5}">
                      <a16:colId xmlns:a16="http://schemas.microsoft.com/office/drawing/2014/main" val="1345321893"/>
                    </a:ext>
                  </a:extLst>
                </a:gridCol>
                <a:gridCol w="1529919">
                  <a:extLst>
                    <a:ext uri="{9D8B030D-6E8A-4147-A177-3AD203B41FA5}">
                      <a16:colId xmlns:a16="http://schemas.microsoft.com/office/drawing/2014/main" val="3140285516"/>
                    </a:ext>
                  </a:extLst>
                </a:gridCol>
                <a:gridCol w="6312023">
                  <a:extLst>
                    <a:ext uri="{9D8B030D-6E8A-4147-A177-3AD203B41FA5}">
                      <a16:colId xmlns:a16="http://schemas.microsoft.com/office/drawing/2014/main" val="359019614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ru-RU" b="1" dirty="0">
                          <a:effectLst/>
                        </a:rPr>
                        <a:t>2. Развертывание рабочего окружения для исследований данных и проверки гипотез, </a:t>
                      </a:r>
                      <a:r>
                        <a:rPr lang="ru-RU" b="1" dirty="0" err="1">
                          <a:effectLst/>
                        </a:rPr>
                        <a:t>EDA_server</a:t>
                      </a:r>
                      <a:endParaRPr lang="ru-RU" b="1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1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Создание рабочего окружения для работы исследователей данных (Data Researcher) и моделей машинного обучения (ML Researcher).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JupyterHub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Установить с помощью скрипта ansible, добавить пользователей.</a:t>
                      </a:r>
                    </a:p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(создать скрипты установки jupyterhub с использованием сведений из курса “Программная инженерия”, Приложения 5 текущего модуля и Юнита 4 текущего модуля).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15262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Создание виртуального окружения, установка необходимых библиотек, сохранение параметров виртуального окружения для повторяемости результатов.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conda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Установить с помощью скрипта ansible.</a:t>
                      </a:r>
                    </a:p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(создать скрипты установки conda с использованием сведений из курса “Программная инженерия” и Юнита 4 текущего модуля).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425998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Установка инструментов для версионирования.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git, dvc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Установить с помощью скрипта </a:t>
                      </a:r>
                      <a:r>
                        <a:rPr lang="ru-RU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ansible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.</a:t>
                      </a:r>
                    </a:p>
                    <a:p>
                      <a:pPr algn="l" fontAlgn="t"/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(создать скрипты установки </a:t>
                      </a:r>
                      <a:r>
                        <a:rPr lang="ru-RU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dvc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 с использованием сведений из курса “Программная инженерия”, Юнита 3 Модуля 4 и Юнита 4 текущего модуля).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270257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4678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774316D-8589-445D-A9A5-EFA2AA38B685}"/>
              </a:ext>
            </a:extLst>
          </p:cNvPr>
          <p:cNvSpPr/>
          <p:nvPr/>
        </p:nvSpPr>
        <p:spPr>
          <a:xfrm>
            <a:off x="2682820" y="213613"/>
            <a:ext cx="719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Пример создания инфраструктуры для проекта машинного обучения</a:t>
            </a:r>
            <a:endParaRPr lang="ru-RU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9FC60D87-B5EF-4171-83F6-AC1E7BDAC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627349"/>
              </p:ext>
            </p:extLst>
          </p:nvPr>
        </p:nvGraphicFramePr>
        <p:xfrm>
          <a:off x="356587" y="989427"/>
          <a:ext cx="11583879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1293">
                  <a:extLst>
                    <a:ext uri="{9D8B030D-6E8A-4147-A177-3AD203B41FA5}">
                      <a16:colId xmlns:a16="http://schemas.microsoft.com/office/drawing/2014/main" val="753884401"/>
                    </a:ext>
                  </a:extLst>
                </a:gridCol>
                <a:gridCol w="3861293">
                  <a:extLst>
                    <a:ext uri="{9D8B030D-6E8A-4147-A177-3AD203B41FA5}">
                      <a16:colId xmlns:a16="http://schemas.microsoft.com/office/drawing/2014/main" val="1250785778"/>
                    </a:ext>
                  </a:extLst>
                </a:gridCol>
                <a:gridCol w="3861293">
                  <a:extLst>
                    <a:ext uri="{9D8B030D-6E8A-4147-A177-3AD203B41FA5}">
                      <a16:colId xmlns:a16="http://schemas.microsoft.com/office/drawing/2014/main" val="310027537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ru-RU" b="1" dirty="0">
                          <a:effectLst/>
                        </a:rPr>
                        <a:t>3. Развертывание рабочего окружения для обучения моделей, </a:t>
                      </a:r>
                      <a:r>
                        <a:rPr lang="ru-RU" b="1" dirty="0" err="1">
                          <a:effectLst/>
                        </a:rPr>
                        <a:t>ML_server</a:t>
                      </a:r>
                      <a:endParaRPr lang="ru-RU" b="1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19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Создание виртуального окружения, установка необходимых библиотек, сохранение параметров виртуального окружения для повторяемости результатов.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conda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Установить с помощью скрипта ansible.</a:t>
                      </a:r>
                    </a:p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(создать скрипты установки conda с использованием сведений из курса “Программная инженерия” и Юнита 4 текущего модуля).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88729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Установка инструментов для версионирования.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git, dvc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Установить с помощью скрипта ansible.</a:t>
                      </a:r>
                    </a:p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(создать скрипты установки dvc с использованием сведений из курса “Программная инженерия”, Юнита 3 Модуля 4 и Юнита 4 текущего модуля).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305883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Установка необходимых библиотек.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Загрузка в виртуальном окружении conda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467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4EB38B6-31FC-4C27-832C-90F545F21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330059"/>
              </p:ext>
            </p:extLst>
          </p:nvPr>
        </p:nvGraphicFramePr>
        <p:xfrm>
          <a:off x="378780" y="1766555"/>
          <a:ext cx="1143444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276">
                  <a:extLst>
                    <a:ext uri="{9D8B030D-6E8A-4147-A177-3AD203B41FA5}">
                      <a16:colId xmlns:a16="http://schemas.microsoft.com/office/drawing/2014/main" val="417708735"/>
                    </a:ext>
                  </a:extLst>
                </a:gridCol>
                <a:gridCol w="1083076">
                  <a:extLst>
                    <a:ext uri="{9D8B030D-6E8A-4147-A177-3AD203B41FA5}">
                      <a16:colId xmlns:a16="http://schemas.microsoft.com/office/drawing/2014/main" val="475075237"/>
                    </a:ext>
                  </a:extLst>
                </a:gridCol>
                <a:gridCol w="8049088">
                  <a:extLst>
                    <a:ext uri="{9D8B030D-6E8A-4147-A177-3AD203B41FA5}">
                      <a16:colId xmlns:a16="http://schemas.microsoft.com/office/drawing/2014/main" val="4090004455"/>
                    </a:ext>
                  </a:extLst>
                </a:gridCol>
              </a:tblGrid>
              <a:tr h="451314">
                <a:tc gridSpan="3">
                  <a:txBody>
                    <a:bodyPr/>
                    <a:lstStyle/>
                    <a:p>
                      <a:r>
                        <a:rPr lang="ru-RU" b="1" dirty="0">
                          <a:effectLst/>
                        </a:rPr>
                        <a:t>4. Создание сервера для производственной эксплуатации модели, </a:t>
                      </a:r>
                      <a:r>
                        <a:rPr lang="ru-RU" b="1" dirty="0" err="1">
                          <a:effectLst/>
                        </a:rPr>
                        <a:t>PROD_server</a:t>
                      </a:r>
                      <a:endParaRPr lang="ru-RU" b="1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08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Установка </a:t>
                      </a:r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docker.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docker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Установить с помощью скрипта </a:t>
                      </a:r>
                      <a:r>
                        <a:rPr lang="ru-RU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ansible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.</a:t>
                      </a:r>
                    </a:p>
                    <a:p>
                      <a:pPr algn="l" fontAlgn="t"/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(создать скрипты установки </a:t>
                      </a:r>
                      <a:r>
                        <a:rPr lang="ru-RU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docker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 с использованием сведений из курса “Программная инженерия”, Юнита 4 Модуля 3 и Юнита 4 текущего модуля).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601939579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08171E0-90FB-48E4-B6B0-C12C9315F245}"/>
              </a:ext>
            </a:extLst>
          </p:cNvPr>
          <p:cNvSpPr/>
          <p:nvPr/>
        </p:nvSpPr>
        <p:spPr>
          <a:xfrm>
            <a:off x="2682820" y="213613"/>
            <a:ext cx="719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Пример создания инфраструктуры для проекта машинного обучения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174E7F1-7998-4B73-82C6-719A642D7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073401"/>
              </p:ext>
            </p:extLst>
          </p:nvPr>
        </p:nvGraphicFramePr>
        <p:xfrm>
          <a:off x="378780" y="3788598"/>
          <a:ext cx="11434440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032">
                  <a:extLst>
                    <a:ext uri="{9D8B030D-6E8A-4147-A177-3AD203B41FA5}">
                      <a16:colId xmlns:a16="http://schemas.microsoft.com/office/drawing/2014/main" val="473191910"/>
                    </a:ext>
                  </a:extLst>
                </a:gridCol>
                <a:gridCol w="1056442">
                  <a:extLst>
                    <a:ext uri="{9D8B030D-6E8A-4147-A177-3AD203B41FA5}">
                      <a16:colId xmlns:a16="http://schemas.microsoft.com/office/drawing/2014/main" val="91393454"/>
                    </a:ext>
                  </a:extLst>
                </a:gridCol>
                <a:gridCol w="8057966">
                  <a:extLst>
                    <a:ext uri="{9D8B030D-6E8A-4147-A177-3AD203B41FA5}">
                      <a16:colId xmlns:a16="http://schemas.microsoft.com/office/drawing/2014/main" val="427553743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ru-RU" b="1" dirty="0">
                          <a:effectLst/>
                        </a:rPr>
                        <a:t>5. Создание хранилища данных, </a:t>
                      </a:r>
                      <a:r>
                        <a:rPr lang="ru-RU" b="1" dirty="0" err="1">
                          <a:effectLst/>
                        </a:rPr>
                        <a:t>DATA_server</a:t>
                      </a:r>
                      <a:endParaRPr lang="ru-RU" b="1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03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Установка </a:t>
                      </a:r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ssh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ssh</a:t>
                      </a:r>
                      <a:endParaRPr lang="en-US" dirty="0">
                        <a:solidFill>
                          <a:srgbClr val="313131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Установить взаимодействие с </a:t>
                      </a:r>
                      <a:r>
                        <a:rPr lang="ru-RU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dvc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 с использованием сведений из Модуля 4.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2341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6157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08171E0-90FB-48E4-B6B0-C12C9315F245}"/>
              </a:ext>
            </a:extLst>
          </p:cNvPr>
          <p:cNvSpPr/>
          <p:nvPr/>
        </p:nvSpPr>
        <p:spPr>
          <a:xfrm>
            <a:off x="2682820" y="213613"/>
            <a:ext cx="719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Пример создания инфраструктуры для проекта машинного обучения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9845E2C-8C99-496D-9986-82AACF0362B1}"/>
              </a:ext>
            </a:extLst>
          </p:cNvPr>
          <p:cNvSpPr/>
          <p:nvPr/>
        </p:nvSpPr>
        <p:spPr>
          <a:xfrm>
            <a:off x="653795" y="836817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Теперь в созданной инфраструктуре команда может выполнять типовые действия проекта машинного обучения: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EBD2973-B556-46DC-BBA5-8D22184FC813}"/>
              </a:ext>
            </a:extLst>
          </p:cNvPr>
          <p:cNvSpPr/>
          <p:nvPr/>
        </p:nvSpPr>
        <p:spPr>
          <a:xfrm>
            <a:off x="653795" y="1541744"/>
            <a:ext cx="10918788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1. Анализ данных, проверка гипотез и создание предварительных моделей машинного обучения на сервере 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EDA_server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: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Получение и сохранение данных о пассажирах Титаника, создание файловой структуры для хранения данных, создание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dvc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 репозитория (см. Модуль 4);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Создание нескольких моделей классификации (линейная регрессия, деревья решений, случайный лес,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XGBoost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);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Формирование обучающего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датасета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 с использованием признаков: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Age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 (возраст),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Sex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 (пол),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Parch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 (количество близких родственников),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SibSp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 (количество дальних родственников), выполнение необходимой предобработки признаков (например, заполнение пропущенных значений, преобразование текстовых признаков в числовые);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Выполнение обучения моделей с подбором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гиперпараметров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, названия и сетка значений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гиперпараметров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 берется из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json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–файла;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Сохранение результатов обучения моделей, метрик, весов;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Сохранение кода лучшей модели и данных виртуального окружения в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github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Сохранение использованного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датасета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 в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dvc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 хранилище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656020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08171E0-90FB-48E4-B6B0-C12C9315F245}"/>
              </a:ext>
            </a:extLst>
          </p:cNvPr>
          <p:cNvSpPr/>
          <p:nvPr/>
        </p:nvSpPr>
        <p:spPr>
          <a:xfrm>
            <a:off x="2682820" y="213613"/>
            <a:ext cx="719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Пример создания инфраструктуры для проекта машинного обучения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AAD07DE-E05E-4FCA-9935-C1AAB8E78983}"/>
              </a:ext>
            </a:extLst>
          </p:cNvPr>
          <p:cNvSpPr/>
          <p:nvPr/>
        </p:nvSpPr>
        <p:spPr>
          <a:xfrm>
            <a:off x="653795" y="1743250"/>
            <a:ext cx="10918788" cy="3371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2. Улучшение качества работы модели, обучение на сервере 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ML_server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: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Загрузка данных п.1.f в новое окружение на сервере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ML_server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Изменение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датасета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, добавление новых признаков (например, добавить новый признак “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Title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” (титул), который берется из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Name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);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Выполнение обучения на новом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датасете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Сохранение результатов обучения моделей, метрик, весов;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Сохранение кода модели и данных виртуального окружения в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github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Сохранение использованного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датасета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 в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dvc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 хранилище.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860868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08171E0-90FB-48E4-B6B0-C12C9315F245}"/>
              </a:ext>
            </a:extLst>
          </p:cNvPr>
          <p:cNvSpPr/>
          <p:nvPr/>
        </p:nvSpPr>
        <p:spPr>
          <a:xfrm>
            <a:off x="2682820" y="213613"/>
            <a:ext cx="719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Пример создания инфраструктуры для проекта машинного обучения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5B0839-8D78-497C-8B2B-1E421CD3F0A2}"/>
              </a:ext>
            </a:extLst>
          </p:cNvPr>
          <p:cNvSpPr/>
          <p:nvPr/>
        </p:nvSpPr>
        <p:spPr>
          <a:xfrm>
            <a:off x="653795" y="2336982"/>
            <a:ext cx="10918788" cy="2540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3. Вывод модели в промышленную эксплуатацию на сервер 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PROD_server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: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Выполнение скриптов для организации производственного окружения;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Непрерывное развертывание всего решения;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Загрузка модели;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Эксплуатация модели на тестовых данных;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Вывод модели из эксплуатации (остановка сервиса).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260194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08171E0-90FB-48E4-B6B0-C12C9315F245}"/>
              </a:ext>
            </a:extLst>
          </p:cNvPr>
          <p:cNvSpPr/>
          <p:nvPr/>
        </p:nvSpPr>
        <p:spPr>
          <a:xfrm>
            <a:off x="5425255" y="216259"/>
            <a:ext cx="849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ИТОГИ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35138A1-91F6-4E85-A9C0-A2C320D7CB9A}"/>
              </a:ext>
            </a:extLst>
          </p:cNvPr>
          <p:cNvSpPr/>
          <p:nvPr/>
        </p:nvSpPr>
        <p:spPr>
          <a:xfrm>
            <a:off x="636606" y="1028343"/>
            <a:ext cx="109187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В этом модуле мы рассмотрели вопросы создания инфраструктуры проекта машинного обучения для вывода в производственную среду (то, что называется </a:t>
            </a:r>
            <a:r>
              <a:rPr lang="ru-RU" b="0" i="1" dirty="0" err="1">
                <a:solidFill>
                  <a:srgbClr val="313131"/>
                </a:solidFill>
                <a:effectLst/>
                <a:latin typeface="Open Sans"/>
              </a:rPr>
              <a:t>production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). Это главная цель проекта разработки программного обеспечения, так как если проект не приносит пользу в реальной эксплуатации, то работа разработчиков была выполнена впустую.</a:t>
            </a:r>
          </a:p>
          <a:p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В проектах машинного обучения задачи эксплуатации тесно связаны с задачами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разработки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и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тестирования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 Весь конвейер машинного обучения проекта, начиная от анализа данных и заканчивая эксплуатацией модели, должен работать как единое целое. В команде проекта машинного обучения есть множество ролей со своими инструментами для каждой.</a:t>
            </a:r>
          </a:p>
          <a:p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Несмотря на кажущуюся обособленность специалиста по анализу данных от инженера эксплуатации, данные, полученные при эксплуатации, важны для инженера данных, поскольку позволяют лучше понять закономерности в данных и улучшить рекомендации по обучению модели.</a:t>
            </a:r>
          </a:p>
          <a:p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Поэтому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роль 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MLOps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–инженера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заключается в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создании эффективной инфраструктуры для всех участников проекта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 направленной на создание полезного продукта и выводу его в промышленную эксплуатацию.</a:t>
            </a:r>
          </a:p>
        </p:txBody>
      </p:sp>
    </p:spTree>
    <p:extLst>
      <p:ext uri="{BB962C8B-B14F-4D97-AF65-F5344CB8AC3E}">
        <p14:creationId xmlns:p14="http://schemas.microsoft.com/office/powerpoint/2010/main" val="316474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181115E-D679-42C3-AC71-FCF55FF607FA}"/>
              </a:ext>
            </a:extLst>
          </p:cNvPr>
          <p:cNvSpPr/>
          <p:nvPr/>
        </p:nvSpPr>
        <p:spPr>
          <a:xfrm>
            <a:off x="3167726" y="195581"/>
            <a:ext cx="6223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Сервисы и инструменты в проектах машинного обучения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5B2AF7C-B513-4625-95AC-48F0DA482678}"/>
              </a:ext>
            </a:extLst>
          </p:cNvPr>
          <p:cNvSpPr/>
          <p:nvPr/>
        </p:nvSpPr>
        <p:spPr>
          <a:xfrm>
            <a:off x="653795" y="1069305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582AE5"/>
                </a:solidFill>
                <a:effectLst/>
                <a:latin typeface="Open Sans"/>
              </a:rPr>
              <a:t>Инструменты</a:t>
            </a:r>
            <a:endParaRPr lang="ru-RU" b="1" dirty="0">
              <a:solidFill>
                <a:srgbClr val="646464"/>
              </a:solidFill>
              <a:effectLst/>
              <a:latin typeface="Open Sans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6801903-D21B-43D4-B92A-070111160584}"/>
              </a:ext>
            </a:extLst>
          </p:cNvPr>
          <p:cNvSpPr/>
          <p:nvPr/>
        </p:nvSpPr>
        <p:spPr>
          <a:xfrm>
            <a:off x="636604" y="1844801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«Архитектура программного обеспечения описывает способ декомпозиции крупной программной системы на отдельные модули, организации их взаимодействие между собой и с внешним миром.»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0C842E9-851D-4ACD-BBFA-F79EE31618EC}"/>
              </a:ext>
            </a:extLst>
          </p:cNvPr>
          <p:cNvSpPr/>
          <p:nvPr/>
        </p:nvSpPr>
        <p:spPr>
          <a:xfrm>
            <a:off x="687501" y="3143188"/>
            <a:ext cx="108678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Таким образом, важно уметь декомпозировать большую систему на отдельные компоненты с учетом задач, выполняемых этими компонентами, и команд, работающих над ними. Для разных компонентов используются разные инструменты.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32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41A3EBD-434D-4EF3-B2F7-11048EE2FB52}"/>
              </a:ext>
            </a:extLst>
          </p:cNvPr>
          <p:cNvSpPr/>
          <p:nvPr/>
        </p:nvSpPr>
        <p:spPr>
          <a:xfrm>
            <a:off x="653795" y="958129"/>
            <a:ext cx="10918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В разработке программного обеспечения сложились типовые приемы, помогающие эффективно решать отдельные задачи проекта. Эти приемы относятся как к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технологическим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 так и к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организационным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мерам.</a:t>
            </a:r>
            <a:endParaRPr lang="ru-RU" dirty="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2D9C402-A5A0-46E8-B390-6E0F40607A76}"/>
              </a:ext>
            </a:extLst>
          </p:cNvPr>
          <p:cNvSpPr/>
          <p:nvPr/>
        </p:nvSpPr>
        <p:spPr>
          <a:xfrm>
            <a:off x="920892" y="2429604"/>
            <a:ext cx="9286043" cy="3118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/>
              <a:t>Технологические меры, повышающие эффективность разработки: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Использование специализированных инструментов разработки</a:t>
            </a:r>
            <a:r>
              <a:rPr lang="ru-RU" dirty="0"/>
              <a:t>, например, интегрированных программных сред, IDE, включающих автопроверку синтаксиса, подсказки по типовым функциям, графическую “подсветку” конструкций языка, и пр.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Разделение проекта на </a:t>
            </a:r>
            <a:r>
              <a:rPr lang="ru-RU" b="1" dirty="0" err="1"/>
              <a:t>микросервисы</a:t>
            </a:r>
            <a:r>
              <a:rPr lang="ru-RU" dirty="0"/>
              <a:t>, независимые между собой компоненты программного обеспечения, для организации работы отдельных команд или предприятий по разным направлениям.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Переиспользование</a:t>
            </a:r>
            <a:r>
              <a:rPr lang="ru-RU" b="1" dirty="0"/>
              <a:t> кода</a:t>
            </a:r>
            <a:r>
              <a:rPr lang="ru-RU" dirty="0"/>
              <a:t>, в том числе </a:t>
            </a:r>
            <a:r>
              <a:rPr lang="ru-RU" dirty="0" err="1"/>
              <a:t>open-source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Использование типовых шаблонов</a:t>
            </a:r>
            <a:r>
              <a:rPr lang="ru-RU" dirty="0"/>
              <a:t> проектирования и разработки.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Автоматизация операций проекта</a:t>
            </a:r>
            <a:r>
              <a:rPr lang="ru-RU" dirty="0"/>
              <a:t> для скорейшего вывода в производственную среду с минимумом ошибок.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3576611-CB84-4319-8627-82BC53060103}"/>
              </a:ext>
            </a:extLst>
          </p:cNvPr>
          <p:cNvSpPr/>
          <p:nvPr/>
        </p:nvSpPr>
        <p:spPr>
          <a:xfrm>
            <a:off x="3167726" y="195581"/>
            <a:ext cx="6223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Сервисы и инструменты в проектах машинного обучения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24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00F99DD2-3A24-4F50-8248-B9862E80FABF}"/>
              </a:ext>
            </a:extLst>
          </p:cNvPr>
          <p:cNvSpPr/>
          <p:nvPr/>
        </p:nvSpPr>
        <p:spPr>
          <a:xfrm>
            <a:off x="1638920" y="1114212"/>
            <a:ext cx="7510342" cy="3356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/>
              <a:t>Организационные меры, повышающим эффективность разработки: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Применение новых способов управления проектами</a:t>
            </a:r>
            <a:r>
              <a:rPr lang="ru-RU" dirty="0"/>
              <a:t>, например </a:t>
            </a:r>
            <a:r>
              <a:rPr lang="ru-RU" dirty="0" err="1"/>
              <a:t>agile</a:t>
            </a:r>
            <a:r>
              <a:rPr lang="ru-RU" dirty="0"/>
              <a:t>, </a:t>
            </a:r>
            <a:r>
              <a:rPr lang="ru-RU" dirty="0" err="1"/>
              <a:t>scrum</a:t>
            </a:r>
            <a:r>
              <a:rPr lang="ru-RU" dirty="0"/>
              <a:t>, </a:t>
            </a:r>
            <a:r>
              <a:rPr lang="ru-RU" dirty="0" err="1"/>
              <a:t>kanban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Применение специализированных программных средств</a:t>
            </a:r>
            <a:r>
              <a:rPr lang="ru-RU" dirty="0"/>
              <a:t> для этих подходов, например </a:t>
            </a:r>
            <a:r>
              <a:rPr lang="ru-RU" dirty="0" err="1"/>
              <a:t>Jira</a:t>
            </a:r>
            <a:r>
              <a:rPr lang="ru-RU" dirty="0"/>
              <a:t> или </a:t>
            </a:r>
            <a:r>
              <a:rPr lang="ru-RU" dirty="0" err="1"/>
              <a:t>Trello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Разделение участников команды по сферам ответственности</a:t>
            </a:r>
            <a:r>
              <a:rPr lang="ru-RU" dirty="0"/>
              <a:t>, организация кросс-функциональных команд.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Новые способы разработки программного обеспечения</a:t>
            </a:r>
            <a:r>
              <a:rPr lang="ru-RU" dirty="0"/>
              <a:t>, например, экстремальное программирование.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38C1465-7249-45A1-A818-37731D2B4DE8}"/>
              </a:ext>
            </a:extLst>
          </p:cNvPr>
          <p:cNvSpPr/>
          <p:nvPr/>
        </p:nvSpPr>
        <p:spPr>
          <a:xfrm>
            <a:off x="636606" y="5093792"/>
            <a:ext cx="10918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Реализация этих мер отражается на архитектуре проекта и обязательно учитывается при планировании инфраструктуры и подборе необходимого инструментария для всех участников команды.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547841-CCBA-48C2-9045-BD832B321F58}"/>
              </a:ext>
            </a:extLst>
          </p:cNvPr>
          <p:cNvSpPr/>
          <p:nvPr/>
        </p:nvSpPr>
        <p:spPr>
          <a:xfrm>
            <a:off x="3167726" y="195581"/>
            <a:ext cx="6223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Сервисы и инструменты в проектах машинного обучения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95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9F8B435-FF1E-4F78-B87A-02DB598F47E9}"/>
              </a:ext>
            </a:extLst>
          </p:cNvPr>
          <p:cNvSpPr/>
          <p:nvPr/>
        </p:nvSpPr>
        <p:spPr>
          <a:xfrm>
            <a:off x="569129" y="2012372"/>
            <a:ext cx="108516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В проектах машинного обучения существует множество специфических задач, которых нет в разработке обычного программного обеспечения:</a:t>
            </a:r>
          </a:p>
          <a:p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обработка данных и работа с моделями,</a:t>
            </a:r>
          </a:p>
          <a:p>
            <a:pPr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необходимость управлять конвейерами,</a:t>
            </a:r>
          </a:p>
          <a:p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более строгий мониторинг качества, как на этапе обучения, так и в производственном окружении.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73100F6-1165-403F-AED9-EB5E804AD15C}"/>
              </a:ext>
            </a:extLst>
          </p:cNvPr>
          <p:cNvSpPr/>
          <p:nvPr/>
        </p:nvSpPr>
        <p:spPr>
          <a:xfrm>
            <a:off x="3167726" y="195581"/>
            <a:ext cx="6223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Сервисы и инструменты в проектах машинного обучения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4164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5535</Words>
  <Application>Microsoft Macintosh PowerPoint</Application>
  <PresentationFormat>Широкоэкранный</PresentationFormat>
  <Paragraphs>567</Paragraphs>
  <Slides>59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7" baseType="lpstr">
      <vt:lpstr>Arial</vt:lpstr>
      <vt:lpstr>Calibri</vt:lpstr>
      <vt:lpstr>Calibri Light</vt:lpstr>
      <vt:lpstr>inherit</vt:lpstr>
      <vt:lpstr>Mont</vt:lpstr>
      <vt:lpstr>Open Sans</vt:lpstr>
      <vt:lpstr>Тема Office</vt:lpstr>
      <vt:lpstr>CorelDRAW</vt:lpstr>
      <vt:lpstr>Презентация PowerPoint</vt:lpstr>
      <vt:lpstr>Виды архитектур: монолитная и микросервисная </vt:lpstr>
      <vt:lpstr>Виды архитектур: монолитная и микросервисная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Владимирович Токарев</dc:creator>
  <cp:lastModifiedBy>Microsoft Office User</cp:lastModifiedBy>
  <cp:revision>15</cp:revision>
  <dcterms:created xsi:type="dcterms:W3CDTF">2023-05-19T07:39:54Z</dcterms:created>
  <dcterms:modified xsi:type="dcterms:W3CDTF">2023-05-22T12:52:17Z</dcterms:modified>
</cp:coreProperties>
</file>