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75" r:id="rId2"/>
    <p:sldMasterId id="2147483680" r:id="rId3"/>
  </p:sldMasterIdLst>
  <p:notesMasterIdLst>
    <p:notesMasterId r:id="rId57"/>
  </p:notesMasterIdLst>
  <p:sldIdLst>
    <p:sldId id="509" r:id="rId4"/>
    <p:sldId id="316" r:id="rId5"/>
    <p:sldId id="398" r:id="rId6"/>
    <p:sldId id="317" r:id="rId7"/>
    <p:sldId id="414" r:id="rId8"/>
    <p:sldId id="415" r:id="rId9"/>
    <p:sldId id="507" r:id="rId10"/>
    <p:sldId id="510" r:id="rId11"/>
    <p:sldId id="416" r:id="rId12"/>
    <p:sldId id="417" r:id="rId13"/>
    <p:sldId id="418" r:id="rId14"/>
    <p:sldId id="419" r:id="rId15"/>
    <p:sldId id="420" r:id="rId16"/>
    <p:sldId id="421" r:id="rId17"/>
    <p:sldId id="422" r:id="rId18"/>
    <p:sldId id="424" r:id="rId19"/>
    <p:sldId id="499" r:id="rId20"/>
    <p:sldId id="501" r:id="rId21"/>
    <p:sldId id="468" r:id="rId22"/>
    <p:sldId id="425" r:id="rId23"/>
    <p:sldId id="456" r:id="rId24"/>
    <p:sldId id="465" r:id="rId25"/>
    <p:sldId id="401" r:id="rId26"/>
    <p:sldId id="426" r:id="rId27"/>
    <p:sldId id="435" r:id="rId28"/>
    <p:sldId id="431" r:id="rId29"/>
    <p:sldId id="436" r:id="rId30"/>
    <p:sldId id="437" r:id="rId31"/>
    <p:sldId id="439" r:id="rId32"/>
    <p:sldId id="427" r:id="rId33"/>
    <p:sldId id="428" r:id="rId34"/>
    <p:sldId id="429" r:id="rId35"/>
    <p:sldId id="463" r:id="rId36"/>
    <p:sldId id="430" r:id="rId37"/>
    <p:sldId id="489" r:id="rId38"/>
    <p:sldId id="490" r:id="rId39"/>
    <p:sldId id="491" r:id="rId40"/>
    <p:sldId id="492" r:id="rId41"/>
    <p:sldId id="493" r:id="rId42"/>
    <p:sldId id="494" r:id="rId43"/>
    <p:sldId id="495" r:id="rId44"/>
    <p:sldId id="496" r:id="rId45"/>
    <p:sldId id="508" r:id="rId46"/>
    <p:sldId id="498" r:id="rId47"/>
    <p:sldId id="470" r:id="rId48"/>
    <p:sldId id="472" r:id="rId49"/>
    <p:sldId id="471" r:id="rId50"/>
    <p:sldId id="504" r:id="rId51"/>
    <p:sldId id="505" r:id="rId52"/>
    <p:sldId id="506" r:id="rId53"/>
    <p:sldId id="473" r:id="rId54"/>
    <p:sldId id="503" r:id="rId55"/>
    <p:sldId id="461" r:id="rId56"/>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66CC"/>
    <a:srgbClr val="FF33CC"/>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600" autoAdjust="0"/>
  </p:normalViewPr>
  <p:slideViewPr>
    <p:cSldViewPr showGuides="1">
      <p:cViewPr varScale="1">
        <p:scale>
          <a:sx n="147" d="100"/>
          <a:sy n="147" d="100"/>
        </p:scale>
        <p:origin x="2250" y="120"/>
      </p:cViewPr>
      <p:guideLst>
        <p:guide orient="horz" pos="2143"/>
        <p:guide pos="3859"/>
      </p:guideLst>
    </p:cSldViewPr>
  </p:slideViewPr>
  <p:outlineViewPr>
    <p:cViewPr>
      <p:scale>
        <a:sx n="33" d="100"/>
        <a:sy n="33" d="100"/>
      </p:scale>
      <p:origin x="0" y="-246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1.1 Introduction</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WinUI</a:t>
          </a:r>
          <a:r>
            <a:rPr lang="en-US" altLang="zh-CN" sz="2800" dirty="0">
              <a:latin typeface="微软雅黑" panose="020B0503020204020204" pitchFamily="34" charset="-122"/>
              <a:ea typeface="微软雅黑" panose="020B0503020204020204" pitchFamily="34" charset="-122"/>
            </a:rPr>
            <a:t>, WebView2</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1.1 Introduction</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err="1">
              <a:latin typeface="微软雅黑" panose="020B0503020204020204" pitchFamily="34" charset="-122"/>
              <a:ea typeface="微软雅黑" panose="020B0503020204020204" pitchFamily="34" charset="-122"/>
            </a:rPr>
            <a:t>WinUI</a:t>
          </a:r>
          <a:r>
            <a:rPr lang="en-US" altLang="zh-CN" sz="2800" kern="1200" dirty="0">
              <a:latin typeface="微软雅黑" panose="020B0503020204020204" pitchFamily="34" charset="-122"/>
              <a:ea typeface="微软雅黑" panose="020B0503020204020204" pitchFamily="34" charset="-122"/>
            </a:rPr>
            <a:t>, WebView2</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windows/uwp/cpp-and-winrt-apis/intro-to-using-cpp-with-winr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3989135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t>生产的关键是效率、稳定性、可靠性</a:t>
            </a:r>
            <a:endParaRPr lang="en-US" altLang="zh-CN" sz="1800" dirty="0"/>
          </a:p>
          <a:p>
            <a:r>
              <a:rPr lang="zh-CN" altLang="en-US" sz="1800" dirty="0"/>
              <a:t>研发的关键是算法、性能</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21</a:t>
            </a:fld>
            <a:endParaRPr lang="zh-CN" altLang="en-US" sz="1200" b="0" dirty="0"/>
          </a:p>
        </p:txBody>
      </p:sp>
    </p:spTree>
    <p:extLst>
      <p:ext uri="{BB962C8B-B14F-4D97-AF65-F5344CB8AC3E}">
        <p14:creationId xmlns:p14="http://schemas.microsoft.com/office/powerpoint/2010/main" val="2362384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23</a:t>
            </a:fld>
            <a:endParaRPr lang="zh-CN" altLang="en-US" sz="12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25</a:t>
            </a:fld>
            <a:endParaRPr lang="zh-CN" altLang="en-US" sz="1200"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26</a:t>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28</a:t>
            </a:fld>
            <a:endParaRPr lang="zh-CN" altLang="en-US" sz="1200"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35</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36</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37</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38</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39</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43</a:t>
            </a:fld>
            <a:endParaRPr lang="zh-CN" altLang="en-US" sz="1200" b="0" dirty="0"/>
          </a:p>
        </p:txBody>
      </p:sp>
    </p:spTree>
    <p:extLst>
      <p:ext uri="{BB962C8B-B14F-4D97-AF65-F5344CB8AC3E}">
        <p14:creationId xmlns:p14="http://schemas.microsoft.com/office/powerpoint/2010/main" val="1626668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51</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52</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53</a:t>
            </a:fld>
            <a:endParaRPr lang="zh-CN" altLang="en-US"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WinUI</a:t>
            </a:r>
            <a:r>
              <a:rPr lang="en-US" altLang="zh-CN" dirty="0"/>
              <a:t> 2.0 </a:t>
            </a:r>
            <a:r>
              <a:rPr lang="zh-CN" altLang="en-US" dirty="0"/>
              <a:t>开源了</a:t>
            </a:r>
            <a:r>
              <a:rPr lang="en-US" altLang="zh-CN" dirty="0" err="1"/>
              <a:t>uwp</a:t>
            </a:r>
            <a:r>
              <a:rPr lang="zh-CN" altLang="en-US" dirty="0"/>
              <a:t>的控件部分，</a:t>
            </a:r>
            <a:r>
              <a:rPr lang="en-US" altLang="zh-CN" dirty="0" err="1"/>
              <a:t>WinUI</a:t>
            </a:r>
            <a:r>
              <a:rPr lang="en-US" altLang="zh-CN" dirty="0"/>
              <a:t> 3.0</a:t>
            </a:r>
            <a:r>
              <a:rPr lang="zh-CN" altLang="en-US" dirty="0"/>
              <a:t> 把 </a:t>
            </a:r>
            <a:r>
              <a:rPr lang="en-US" altLang="zh-CN" dirty="0" err="1"/>
              <a:t>uwp</a:t>
            </a:r>
            <a:r>
              <a:rPr lang="en-US" altLang="zh-CN" dirty="0"/>
              <a:t> </a:t>
            </a:r>
            <a:r>
              <a:rPr lang="zh-CN" altLang="en-US" dirty="0"/>
              <a:t>整个 </a:t>
            </a:r>
            <a:r>
              <a:rPr lang="en-US" altLang="zh-CN" dirty="0" err="1"/>
              <a:t>ui</a:t>
            </a:r>
            <a:r>
              <a:rPr lang="en-US" altLang="zh-CN" dirty="0"/>
              <a:t> </a:t>
            </a:r>
            <a:r>
              <a:rPr lang="zh-CN" altLang="en-US" dirty="0"/>
              <a:t>部分剥离并开源，包括一些输入和动画操作 </a:t>
            </a:r>
            <a:r>
              <a:rPr lang="en-US" altLang="zh-CN" dirty="0" err="1"/>
              <a:t>api</a:t>
            </a:r>
            <a:endParaRPr lang="en-US" altLang="zh-CN" dirty="0"/>
          </a:p>
          <a:p>
            <a:endParaRPr lang="en-US" altLang="zh-CN" dirty="0"/>
          </a:p>
          <a:p>
            <a:r>
              <a:rPr lang="en-US" altLang="zh-CN" dirty="0"/>
              <a:t>Windows runtime </a:t>
            </a:r>
            <a:r>
              <a:rPr lang="en-US" altLang="zh-CN" dirty="0" err="1"/>
              <a:t>api</a:t>
            </a:r>
            <a:r>
              <a:rPr lang="en-US" altLang="zh-CN" dirty="0"/>
              <a:t> </a:t>
            </a:r>
            <a:r>
              <a:rPr lang="zh-CN" altLang="en-US" dirty="0"/>
              <a:t>经过封装后提供给不同的</a:t>
            </a:r>
            <a:r>
              <a:rPr lang="zh-CN" altLang="en-US"/>
              <a:t>程序员使用</a:t>
            </a:r>
            <a:endParaRPr lang="en-US" altLang="zh-CN" dirty="0"/>
          </a:p>
          <a:p>
            <a:endParaRPr lang="en-US" altLang="zh-CN" dirty="0"/>
          </a:p>
          <a:p>
            <a:r>
              <a:rPr lang="en-US" altLang="zh-CN" sz="1200" b="0" i="0" u="none" strike="noStrike" kern="1200" baseline="0" dirty="0">
                <a:solidFill>
                  <a:schemeClr val="tx1"/>
                </a:solidFill>
                <a:effectLst/>
                <a:latin typeface="Arial" panose="020B0604020202020204" pitchFamily="34" charset="0"/>
                <a:ea typeface="宋体" panose="02010600030101010101" pitchFamily="2" charset="-122"/>
                <a:hlinkClick r:id="rId3"/>
              </a:rPr>
              <a:t>C++/WinRT</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is an entirely standard modern C++17 language projection for Windows Runtime (WinRT) APIs, implemented as a header-file-based library, and designed to provide you with first-class access to the modern Windows API. With C++/WinRT, you can author and consume Windows Runtime APIs using any standards-compliant C++17 compiler. The Windows SDK includes C++/WinRT; it was introduced in version 10.0.17134.0 (Windows 10, version 1803).</a:t>
            </a:r>
          </a:p>
          <a:p>
            <a:r>
              <a:rPr lang="zh-CN" altLang="en-US" sz="1200" b="0" i="0" u="none" kern="1200" baseline="0" dirty="0">
                <a:solidFill>
                  <a:schemeClr val="tx1"/>
                </a:solidFill>
                <a:effectLst/>
                <a:latin typeface="Arial" panose="020B0604020202020204" pitchFamily="34" charset="0"/>
                <a:ea typeface="宋体" panose="02010600030101010101" pitchFamily="2" charset="-122"/>
              </a:rPr>
              <a:t>这个项目本来叫</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ModernCPP</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Kenny Kerr</a:t>
            </a:r>
            <a:r>
              <a:rPr lang="zh-CN" altLang="en-US" sz="1200" b="0" i="0" u="none" kern="1200" baseline="0" dirty="0">
                <a:solidFill>
                  <a:schemeClr val="tx1"/>
                </a:solidFill>
                <a:effectLst/>
                <a:latin typeface="Arial" panose="020B0604020202020204" pitchFamily="34" charset="0"/>
                <a:ea typeface="宋体" panose="02010600030101010101" pitchFamily="2" charset="-122"/>
              </a:rPr>
              <a:t>自己在家搞出来的，被微软看上后，连人带项目招进来</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r>
              <a:rPr lang="en-US" altLang="zh-CN" sz="1200" b="0" i="0" u="none" kern="1200" baseline="0" dirty="0">
                <a:solidFill>
                  <a:schemeClr val="tx1"/>
                </a:solidFill>
                <a:effectLst/>
                <a:latin typeface="Arial" panose="020B0604020202020204" pitchFamily="34" charset="0"/>
                <a:ea typeface="宋体" panose="02010600030101010101" pitchFamily="2" charset="-122"/>
              </a:rPr>
              <a:t>Project Reunion is an evolution of the Windows developer platform that will make it more compatible, agile, modern and open.</a:t>
            </a: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6</a:t>
            </a:fld>
            <a:endParaRPr lang="zh-CN" altLang="en-US" sz="1200" b="0" dirty="0"/>
          </a:p>
        </p:txBody>
      </p:sp>
    </p:spTree>
    <p:extLst>
      <p:ext uri="{BB962C8B-B14F-4D97-AF65-F5344CB8AC3E}">
        <p14:creationId xmlns:p14="http://schemas.microsoft.com/office/powerpoint/2010/main" val="42946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7</a:t>
            </a:fld>
            <a:endParaRPr lang="zh-CN" altLang="en-US" sz="1200" b="0" dirty="0"/>
          </a:p>
        </p:txBody>
      </p:sp>
    </p:spTree>
    <p:extLst>
      <p:ext uri="{BB962C8B-B14F-4D97-AF65-F5344CB8AC3E}">
        <p14:creationId xmlns:p14="http://schemas.microsoft.com/office/powerpoint/2010/main" val="143261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8</a:t>
            </a:fld>
            <a:endParaRPr lang="zh-CN" altLang="en-US" sz="1200" b="0" dirty="0"/>
          </a:p>
        </p:txBody>
      </p:sp>
    </p:spTree>
    <p:extLst>
      <p:ext uri="{BB962C8B-B14F-4D97-AF65-F5344CB8AC3E}">
        <p14:creationId xmlns:p14="http://schemas.microsoft.com/office/powerpoint/2010/main" val="61075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err="1"/>
              <a:t>Gitee</a:t>
            </a:r>
            <a:r>
              <a:rPr lang="en-US" altLang="zh-CN" b="1" dirty="0"/>
              <a:t> Pages Pro </a:t>
            </a:r>
            <a:r>
              <a:rPr lang="zh-CN" altLang="en-US" b="1" dirty="0"/>
              <a:t>已经对个人用户关闭</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15</a:t>
            </a:fld>
            <a:endParaRPr lang="zh-CN" altLang="en-US"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17</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259559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Windows</a:t>
            </a:r>
            <a:r>
              <a:rPr lang="zh-CN" altLang="en-US" sz="1600" b="1" dirty="0">
                <a:solidFill>
                  <a:srgbClr val="1C4885"/>
                </a:solidFill>
                <a:latin typeface="微软雅黑" panose="020B0503020204020204" pitchFamily="34" charset="-122"/>
                <a:ea typeface="微软雅黑" panose="020B0503020204020204" pitchFamily="34" charset="-122"/>
              </a:rPr>
              <a:t>简介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81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68020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63159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Introduction</a:t>
            </a:r>
          </a:p>
        </p:txBody>
      </p:sp>
    </p:spTree>
    <p:extLst>
      <p:ext uri="{BB962C8B-B14F-4D97-AF65-F5344CB8AC3E}">
        <p14:creationId xmlns:p14="http://schemas.microsoft.com/office/powerpoint/2010/main" val="3111343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A85D059-452B-4F89-84C2-4D1B7B5B5E9C}"/>
              </a:ext>
            </a:extLst>
          </p:cNvPr>
          <p:cNvSpPr>
            <a:spLocks noChangeArrowheads="1"/>
          </p:cNvSpPr>
          <p:nvPr userDrawn="1"/>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Programming</a:t>
            </a:r>
          </a:p>
        </p:txBody>
      </p:sp>
    </p:spTree>
    <p:extLst>
      <p:ext uri="{BB962C8B-B14F-4D97-AF65-F5344CB8AC3E}">
        <p14:creationId xmlns:p14="http://schemas.microsoft.com/office/powerpoint/2010/main" val="3017067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5DE8411-1120-46FB-96EF-563FC193AC17}"/>
              </a:ext>
            </a:extLst>
          </p:cNvPr>
          <p:cNvSpPr>
            <a:spLocks noChangeArrowheads="1"/>
          </p:cNvSpPr>
          <p:nvPr userDrawn="1"/>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 3 Windows Form and WPF</a:t>
            </a:r>
          </a:p>
        </p:txBody>
      </p:sp>
    </p:spTree>
    <p:extLst>
      <p:ext uri="{BB962C8B-B14F-4D97-AF65-F5344CB8AC3E}">
        <p14:creationId xmlns:p14="http://schemas.microsoft.com/office/powerpoint/2010/main" val="216144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C91F3A-8E68-466F-AE23-D59EE3536221}"/>
              </a:ext>
            </a:extLst>
          </p:cNvPr>
          <p:cNvSpPr>
            <a:spLocks noChangeArrowheads="1"/>
          </p:cNvSpPr>
          <p:nvPr userDrawn="1"/>
        </p:nvSpPr>
        <p:spPr bwMode="auto">
          <a:xfrm>
            <a:off x="32660" y="29552"/>
            <a:ext cx="3243091"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 4 UWP, XAML and FLUENT</a:t>
            </a:r>
          </a:p>
        </p:txBody>
      </p:sp>
    </p:spTree>
    <p:extLst>
      <p:ext uri="{BB962C8B-B14F-4D97-AF65-F5344CB8AC3E}">
        <p14:creationId xmlns:p14="http://schemas.microsoft.com/office/powerpoint/2010/main" val="2226079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6C3244-6825-4D84-BA05-EADB6E860910}"/>
              </a:ext>
            </a:extLst>
          </p:cNvPr>
          <p:cNvSpPr>
            <a:spLocks noChangeArrowheads="1"/>
          </p:cNvSpPr>
          <p:nvPr userDrawn="1"/>
        </p:nvSpPr>
        <p:spPr bwMode="auto">
          <a:xfrm>
            <a:off x="32660" y="29552"/>
            <a:ext cx="368707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1. 5 </a:t>
            </a:r>
            <a:r>
              <a:rPr lang="en-US" altLang="zh-CN" sz="1600" b="1" dirty="0" err="1">
                <a:solidFill>
                  <a:srgbClr val="1C4885"/>
                </a:solidFill>
                <a:latin typeface="微软雅黑" panose="020B0503020204020204" pitchFamily="34" charset="-122"/>
                <a:ea typeface="微软雅黑" panose="020B0503020204020204" pitchFamily="34" charset="-122"/>
              </a:rPr>
              <a:t>winRT</a:t>
            </a:r>
            <a:r>
              <a:rPr lang="en-US" altLang="zh-CN" sz="1600" b="1" dirty="0">
                <a:solidFill>
                  <a:srgbClr val="1C4885"/>
                </a:solidFill>
                <a:latin typeface="微软雅黑" panose="020B0503020204020204" pitchFamily="34" charset="-122"/>
                <a:ea typeface="微软雅黑" panose="020B0503020204020204" pitchFamily="34" charset="-122"/>
              </a:rPr>
              <a:t> and </a:t>
            </a:r>
            <a:r>
              <a:rPr lang="en-US" altLang="zh-CN" sz="1600" b="1" dirty="0" err="1">
                <a:solidFill>
                  <a:srgbClr val="1C4885"/>
                </a:solidFill>
                <a:latin typeface="微软雅黑" panose="020B0503020204020204" pitchFamily="34" charset="-122"/>
                <a:ea typeface="微软雅黑" panose="020B0503020204020204" pitchFamily="34" charset="-122"/>
              </a:rPr>
              <a:t>WinUI</a:t>
            </a:r>
            <a:r>
              <a:rPr lang="en-US" altLang="zh-CN" sz="1600" b="1" dirty="0">
                <a:solidFill>
                  <a:srgbClr val="1C4885"/>
                </a:solidFill>
                <a:latin typeface="微软雅黑" panose="020B0503020204020204" pitchFamily="34" charset="-122"/>
                <a:ea typeface="微软雅黑" panose="020B0503020204020204" pitchFamily="34" charset="-122"/>
              </a:rPr>
              <a:t>, WebView2</a:t>
            </a:r>
          </a:p>
        </p:txBody>
      </p:sp>
    </p:spTree>
    <p:extLst>
      <p:ext uri="{BB962C8B-B14F-4D97-AF65-F5344CB8AC3E}">
        <p14:creationId xmlns:p14="http://schemas.microsoft.com/office/powerpoint/2010/main" val="2644046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326767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a:t>
            </a:r>
            <a:r>
              <a:rPr lang="zh-CN" altLang="en-US" sz="1600" b="1" dirty="0">
                <a:solidFill>
                  <a:srgbClr val="1C4885"/>
                </a:solidFill>
                <a:latin typeface="微软雅黑" panose="020B0503020204020204" pitchFamily="34" charset="-122"/>
                <a:ea typeface="微软雅黑" panose="020B0503020204020204" pitchFamily="34" charset="-122"/>
              </a:rPr>
              <a:t>程序开发</a:t>
            </a:r>
          </a:p>
        </p:txBody>
      </p:sp>
    </p:spTree>
    <p:extLst>
      <p:ext uri="{BB962C8B-B14F-4D97-AF65-F5344CB8AC3E}">
        <p14:creationId xmlns:p14="http://schemas.microsoft.com/office/powerpoint/2010/main" val="399912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47078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1.3 Windows Form</a:t>
            </a:r>
            <a:r>
              <a:rPr lang="zh-CN" altLang="en-US" sz="1600" b="1" dirty="0">
                <a:solidFill>
                  <a:srgbClr val="1C4885"/>
                </a:solidFill>
                <a:latin typeface="微软雅黑" panose="020B0503020204020204" pitchFamily="34" charset="-122"/>
                <a:ea typeface="微软雅黑" panose="020B0503020204020204" pitchFamily="34" charset="-122"/>
              </a:rPr>
              <a:t>与</a:t>
            </a:r>
            <a:r>
              <a:rPr lang="en-US" altLang="zh-CN" sz="1600" b="1" dirty="0">
                <a:solidFill>
                  <a:srgbClr val="1C4885"/>
                </a:solidFill>
                <a:latin typeface="微软雅黑" panose="020B0503020204020204" pitchFamily="34" charset="-122"/>
                <a:ea typeface="微软雅黑" panose="020B0503020204020204" pitchFamily="34" charset="-122"/>
              </a:rPr>
              <a:t>WPF</a:t>
            </a:r>
            <a:r>
              <a:rPr lang="zh-CN" altLang="en-US" sz="1600" b="1" dirty="0">
                <a:solidFill>
                  <a:srgbClr val="1C4885"/>
                </a:solidFill>
                <a:latin typeface="微软雅黑" panose="020B0503020204020204" pitchFamily="34" charset="-122"/>
                <a:ea typeface="微软雅黑" panose="020B0503020204020204" pitchFamily="34" charset="-122"/>
              </a:rPr>
              <a:t>应用程序</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41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883629"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1.4 UWP</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与</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FLUENT</a:t>
            </a:r>
          </a:p>
        </p:txBody>
      </p:sp>
    </p:spTree>
    <p:extLst>
      <p:ext uri="{BB962C8B-B14F-4D97-AF65-F5344CB8AC3E}">
        <p14:creationId xmlns:p14="http://schemas.microsoft.com/office/powerpoint/2010/main" val="68462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317166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1.5 </a:t>
            </a:r>
            <a:r>
              <a:rPr lang="en-US" altLang="zh-CN" sz="1600" b="1" dirty="0" err="1">
                <a:solidFill>
                  <a:srgbClr val="1C4885"/>
                </a:solidFill>
                <a:latin typeface="微软雅黑" panose="020B0503020204020204" pitchFamily="34" charset="-122"/>
                <a:ea typeface="微软雅黑" panose="020B0503020204020204" pitchFamily="34" charset="-122"/>
              </a:rPr>
              <a:t>WinUI</a:t>
            </a:r>
            <a:r>
              <a:rPr lang="en-US" altLang="zh-CN" sz="1600" b="1" dirty="0">
                <a:solidFill>
                  <a:srgbClr val="1C4885"/>
                </a:solidFill>
                <a:latin typeface="微软雅黑" panose="020B0503020204020204" pitchFamily="34" charset="-122"/>
                <a:ea typeface="微软雅黑" panose="020B0503020204020204" pitchFamily="34" charset="-122"/>
              </a:rPr>
              <a:t> and XAML</a:t>
            </a:r>
          </a:p>
        </p:txBody>
      </p:sp>
    </p:spTree>
    <p:extLst>
      <p:ext uri="{BB962C8B-B14F-4D97-AF65-F5344CB8AC3E}">
        <p14:creationId xmlns:p14="http://schemas.microsoft.com/office/powerpoint/2010/main" val="50971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326767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1.6 </a:t>
            </a:r>
            <a:r>
              <a:rPr lang="zh-CN" altLang="en-US" sz="1600" b="1" dirty="0">
                <a:solidFill>
                  <a:srgbClr val="1C4885"/>
                </a:solidFill>
                <a:latin typeface="微软雅黑" panose="020B0503020204020204" pitchFamily="34" charset="-122"/>
                <a:ea typeface="微软雅黑" panose="020B0503020204020204" pitchFamily="34" charset="-122"/>
              </a:rPr>
              <a:t>字节编码与文件合并</a:t>
            </a:r>
          </a:p>
        </p:txBody>
      </p:sp>
    </p:spTree>
    <p:extLst>
      <p:ext uri="{BB962C8B-B14F-4D97-AF65-F5344CB8AC3E}">
        <p14:creationId xmlns:p14="http://schemas.microsoft.com/office/powerpoint/2010/main" val="258758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hapter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96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40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284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执古之道 御今之有</a:t>
            </a:r>
          </a:p>
        </p:txBody>
      </p:sp>
    </p:spTree>
    <p:extLst>
      <p:ext uri="{BB962C8B-B14F-4D97-AF65-F5344CB8AC3E}">
        <p14:creationId xmlns:p14="http://schemas.microsoft.com/office/powerpoint/2010/main" val="42748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7824193" y="20976"/>
            <a:ext cx="4325673" cy="284393"/>
            <a:chOff x="1268" y="3828"/>
            <a:chExt cx="5023" cy="336"/>
          </a:xfrm>
        </p:grpSpPr>
        <p:sp>
          <p:nvSpPr>
            <p:cNvPr id="26" name="Rectangle 6"/>
            <p:cNvSpPr>
              <a:spLocks noChangeArrowheads="1"/>
            </p:cNvSpPr>
            <p:nvPr/>
          </p:nvSpPr>
          <p:spPr bwMode="auto">
            <a:xfrm>
              <a:off x="2193" y="3828"/>
              <a:ext cx="4098"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WINDOWS</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9464784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4" r:id="rId4"/>
    <p:sldLayoutId id="2147483670" r:id="rId5"/>
    <p:sldLayoutId id="2147483671" r:id="rId6"/>
    <p:sldLayoutId id="2147483672"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099538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2">
            <a:lumMod val="9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solidFill>
                  <a:schemeClr val="accent1">
                    <a:lumMod val="50000"/>
                  </a:schemeClr>
                </a:solidFill>
              </a:rPr>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solidFill>
                  <a:schemeClr val="accent1">
                    <a:lumMod val="50000"/>
                  </a:schemeClr>
                </a:solidFill>
              </a:rPr>
              <a:t>‹#›</a:t>
            </a:fld>
            <a:endParaRPr lang="en-US" sz="1000" dirty="0">
              <a:solidFill>
                <a:schemeClr val="accent1">
                  <a:lumMod val="50000"/>
                </a:schemeClr>
              </a:solidFill>
            </a:endParaRPr>
          </a:p>
        </p:txBody>
      </p:sp>
      <p:grpSp>
        <p:nvGrpSpPr>
          <p:cNvPr id="28" name="组合 27"/>
          <p:cNvGrpSpPr/>
          <p:nvPr/>
        </p:nvGrpSpPr>
        <p:grpSpPr>
          <a:xfrm>
            <a:off x="9120315" y="10544"/>
            <a:ext cx="3058548" cy="278468"/>
            <a:chOff x="1475" y="3839"/>
            <a:chExt cx="4774" cy="329"/>
          </a:xfrm>
        </p:grpSpPr>
        <p:sp>
          <p:nvSpPr>
            <p:cNvPr id="26" name="Rectangle 6"/>
            <p:cNvSpPr>
              <a:spLocks noChangeArrowheads="1"/>
            </p:cNvSpPr>
            <p:nvPr/>
          </p:nvSpPr>
          <p:spPr bwMode="auto">
            <a:xfrm>
              <a:off x="2240" y="3846"/>
              <a:ext cx="4009"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Windows </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475" y="3839"/>
              <a:ext cx="770" cy="32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1157954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troustrup.com/bs_faq.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docs.microsoft.com/en-us/windows/uwp/design/fluent-design-system/index"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hyperlink" Target="https://docs.microsoft.com/en-us/windows/apps/winui/" TargetMode="External"/><Relationship Id="rId5" Type="http://schemas.openxmlformats.org/officeDocument/2006/relationships/hyperlink" Target="https://developer.microsoft.com/windows/downloads/windows-10-sdk/" TargetMode="Externa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3B88B4-05B4-4D9C-8A53-B42DD2882129}"/>
              </a:ext>
            </a:extLst>
          </p:cNvPr>
          <p:cNvSpPr txBox="1"/>
          <p:nvPr/>
        </p:nvSpPr>
        <p:spPr>
          <a:xfrm>
            <a:off x="130004" y="1268760"/>
            <a:ext cx="8126236" cy="903645"/>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1 Windows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操作系统概述</a:t>
            </a:r>
          </a:p>
        </p:txBody>
      </p:sp>
      <p:sp>
        <p:nvSpPr>
          <p:cNvPr id="3" name="副标题 2">
            <a:extLst>
              <a:ext uri="{FF2B5EF4-FFF2-40B4-BE49-F238E27FC236}">
                <a16:creationId xmlns:a16="http://schemas.microsoft.com/office/drawing/2014/main" id="{89464483-A796-4F9C-9021-1B78BC4983F7}"/>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4105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762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2"/>
          <a:stretch>
            <a:fillRect/>
          </a:stretch>
        </p:blipFill>
        <p:spPr>
          <a:xfrm>
            <a:off x="7351700" y="996414"/>
            <a:ext cx="3190875" cy="5486400"/>
          </a:xfrm>
          <a:prstGeom prst="rect">
            <a:avLst/>
          </a:prstGeom>
        </p:spPr>
      </p:pic>
      <p:pic>
        <p:nvPicPr>
          <p:cNvPr id="8" name="图片 7"/>
          <p:cNvPicPr>
            <a:picLocks noChangeAspect="1"/>
          </p:cNvPicPr>
          <p:nvPr/>
        </p:nvPicPr>
        <p:blipFill>
          <a:blip r:embed="rId3"/>
          <a:stretch>
            <a:fillRect/>
          </a:stretch>
        </p:blipFill>
        <p:spPr>
          <a:xfrm>
            <a:off x="3294433" y="3212977"/>
            <a:ext cx="2600325" cy="2505075"/>
          </a:xfrm>
          <a:prstGeom prst="rect">
            <a:avLst/>
          </a:prstGeom>
        </p:spPr>
      </p:pic>
      <p:sp>
        <p:nvSpPr>
          <p:cNvPr id="9" name="云形标注 8"/>
          <p:cNvSpPr/>
          <p:nvPr/>
        </p:nvSpPr>
        <p:spPr>
          <a:xfrm>
            <a:off x="1631504" y="3163716"/>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API </a:t>
            </a:r>
            <a:r>
              <a:rPr lang="zh-CN" altLang="en-US" sz="1200" dirty="0"/>
              <a:t>函数</a:t>
            </a:r>
          </a:p>
        </p:txBody>
      </p:sp>
      <p:sp>
        <p:nvSpPr>
          <p:cNvPr id="11" name="云形标注 10"/>
          <p:cNvSpPr/>
          <p:nvPr/>
        </p:nvSpPr>
        <p:spPr>
          <a:xfrm>
            <a:off x="5663952" y="1081578"/>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数据结构</a:t>
            </a:r>
          </a:p>
        </p:txBody>
      </p:sp>
      <p:sp>
        <p:nvSpPr>
          <p:cNvPr id="10" name="矩形 9"/>
          <p:cNvSpPr/>
          <p:nvPr/>
        </p:nvSpPr>
        <p:spPr>
          <a:xfrm>
            <a:off x="2423592" y="2261187"/>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3935761"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accent6">
                        <a:lumMod val="75000"/>
                      </a:schemeClr>
                    </a:solidFill>
                  </a:rPr>
                  <a:t>用户操作</a:t>
                </a:r>
              </a:p>
              <a:p>
                <a:pPr algn="ctr"/>
                <a:r>
                  <a:rPr lang="zh-CN" altLang="en-US" sz="1400"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21605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1525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3909051" y="2662651"/>
            <a:ext cx="4572000" cy="1163139"/>
          </a:xfrm>
          <a:prstGeom prst="rect">
            <a:avLst/>
          </a:prstGeom>
        </p:spPr>
        <p:txBody>
          <a:bodyPr>
            <a:spAutoFit/>
          </a:bodyPr>
          <a:lstStyle/>
          <a:p>
            <a:pPr algn="l"/>
            <a:r>
              <a:rPr lang="zh-CN" altLang="en-US" sz="2800" dirty="0"/>
              <a:t>抢先式多任务操作系统</a:t>
            </a:r>
            <a:endParaRPr lang="en-US" altLang="zh-CN" sz="2800" dirty="0"/>
          </a:p>
          <a:p>
            <a:pPr algn="l"/>
            <a:r>
              <a:rPr lang="zh-CN" altLang="en-US" sz="2800" dirty="0"/>
              <a:t>应用程序之间共享系统资源</a:t>
            </a:r>
          </a:p>
        </p:txBody>
      </p:sp>
      <p:sp>
        <p:nvSpPr>
          <p:cNvPr id="5" name="矩形 4"/>
          <p:cNvSpPr/>
          <p:nvPr/>
        </p:nvSpPr>
        <p:spPr>
          <a:xfrm>
            <a:off x="5087888" y="4005064"/>
            <a:ext cx="4572000" cy="1261884"/>
          </a:xfrm>
          <a:prstGeom prst="rect">
            <a:avLst/>
          </a:prstGeom>
        </p:spPr>
        <p:txBody>
          <a:bodyPr>
            <a:spAutoFit/>
          </a:bodyPr>
          <a:lstStyle/>
          <a:p>
            <a:pPr algn="l"/>
            <a:r>
              <a:rPr lang="en-US" altLang="zh-CN" sz="2000" dirty="0">
                <a:solidFill>
                  <a:srgbClr val="C00000"/>
                </a:solidFill>
              </a:rPr>
              <a:t>Windows </a:t>
            </a:r>
            <a:r>
              <a:rPr lang="zh-CN" altLang="en-US" sz="2000" dirty="0">
                <a:solidFill>
                  <a:srgbClr val="C00000"/>
                </a:solidFill>
              </a:rPr>
              <a:t>编程时，必须时刻记住尽早释放不再使用的系统资源</a:t>
            </a:r>
            <a:endParaRPr lang="en-US" altLang="zh-CN" sz="2000" dirty="0">
              <a:solidFill>
                <a:srgbClr val="C00000"/>
              </a:solidFill>
            </a:endParaRPr>
          </a:p>
          <a:p>
            <a:pPr algn="l"/>
            <a:r>
              <a:rPr lang="zh-CN" altLang="en-US" sz="2000" dirty="0">
                <a:solidFill>
                  <a:srgbClr val="C00000"/>
                </a:solidFill>
              </a:rPr>
              <a:t>避免系统资源耗尽而造成效率急剧降低</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设备无关的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p>
        </p:txBody>
      </p:sp>
      <p:sp>
        <p:nvSpPr>
          <p:cNvPr id="7" name="矩形 6"/>
          <p:cNvSpPr/>
          <p:nvPr/>
        </p:nvSpPr>
        <p:spPr>
          <a:xfrm>
            <a:off x="3935760" y="2636912"/>
            <a:ext cx="4788024" cy="1938992"/>
          </a:xfrm>
          <a:prstGeom prst="rect">
            <a:avLst/>
          </a:prstGeom>
        </p:spPr>
        <p:txBody>
          <a:bodyPr wrap="square">
            <a:spAutoFit/>
          </a:bodyPr>
          <a:lstStyle/>
          <a:p>
            <a:pPr algn="l"/>
            <a:r>
              <a:rPr lang="en-US" altLang="zh-CN" sz="2400" dirty="0"/>
              <a:t>Windows</a:t>
            </a:r>
            <a:r>
              <a:rPr lang="zh-CN" altLang="en-US" sz="2400" dirty="0"/>
              <a:t>提供了与设备无关的</a:t>
            </a:r>
            <a:r>
              <a:rPr lang="en-US" altLang="zh-CN" sz="2400" dirty="0"/>
              <a:t>GDI</a:t>
            </a:r>
            <a:r>
              <a:rPr lang="zh-CN" altLang="en-US" sz="2400" dirty="0"/>
              <a:t>。</a:t>
            </a:r>
            <a:endParaRPr lang="en-US" altLang="zh-CN" sz="2400" dirty="0"/>
          </a:p>
          <a:p>
            <a:pPr algn="l"/>
            <a:r>
              <a:rPr lang="zh-CN" altLang="en-US" sz="2400" dirty="0"/>
              <a:t>应用程序可以通过调用</a:t>
            </a:r>
            <a:r>
              <a:rPr lang="en-US" altLang="zh-CN" sz="2400" dirty="0"/>
              <a:t>GDI</a:t>
            </a:r>
            <a:r>
              <a:rPr lang="zh-CN" altLang="en-US" sz="2400" dirty="0"/>
              <a:t>函数，在不同显卡、打印机和显示器上输出图形或文本</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2063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(GitHub/Azure/</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gitee</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VS Code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1487488"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1.2.1 Windows</a:t>
            </a:r>
            <a:r>
              <a:rPr lang="zh-CN" altLang="en-US" sz="4400" b="0" dirty="0">
                <a:latin typeface="华文彩云" pitchFamily="2" charset="-122"/>
                <a:ea typeface="华文彩云" pitchFamily="2" charset="-122"/>
              </a:rPr>
              <a:t>程序开发流程</a:t>
            </a:r>
          </a:p>
        </p:txBody>
      </p:sp>
      <p:sp>
        <p:nvSpPr>
          <p:cNvPr id="7" name="文本框 6"/>
          <p:cNvSpPr txBox="1"/>
          <p:nvPr/>
        </p:nvSpPr>
        <p:spPr>
          <a:xfrm>
            <a:off x="3863752" y="5517233"/>
            <a:ext cx="4176464" cy="830997"/>
          </a:xfrm>
          <a:prstGeom prst="rect">
            <a:avLst/>
          </a:prstGeom>
          <a:noFill/>
        </p:spPr>
        <p:txBody>
          <a:bodyPr wrap="square" rtlCol="0">
            <a:spAutoFit/>
          </a:bodyPr>
          <a:lstStyle/>
          <a:p>
            <a:pPr algn="l"/>
            <a:r>
              <a:rPr lang="en-US" altLang="zh-CN" sz="1200" dirty="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72264" y="5733257"/>
            <a:ext cx="1259112"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吹牛的部分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1344286"/>
            <a:ext cx="3296110" cy="4715533"/>
          </a:xfrm>
          <a:prstGeom prst="rect">
            <a:avLst/>
          </a:prstGeom>
        </p:spPr>
      </p:pic>
      <p:sp>
        <p:nvSpPr>
          <p:cNvPr id="3" name="矩形 2">
            <a:extLst>
              <a:ext uri="{FF2B5EF4-FFF2-40B4-BE49-F238E27FC236}">
                <a16:creationId xmlns:a16="http://schemas.microsoft.com/office/drawing/2014/main" id="{1D0C3035-71B0-4BC6-A5E3-92E7ECE08026}"/>
              </a:ext>
            </a:extLst>
          </p:cNvPr>
          <p:cNvSpPr/>
          <p:nvPr/>
        </p:nvSpPr>
        <p:spPr>
          <a:xfrm>
            <a:off x="4079776" y="4077073"/>
            <a:ext cx="5698586" cy="766557"/>
          </a:xfrm>
          <a:prstGeom prst="rect">
            <a:avLst/>
          </a:prstGeom>
          <a:solidFill>
            <a:srgbClr val="CCFF99"/>
          </a:solidFill>
        </p:spPr>
        <p:txBody>
          <a:bodyPr wrap="square">
            <a:spAutoFit/>
          </a:bodyPr>
          <a:lstStyle/>
          <a:p>
            <a:r>
              <a:rPr lang="en-US" altLang="zh-CN" sz="4000" dirty="0"/>
              <a:t>GitHub Action CI/CD</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120775"/>
            <a:ext cx="6983413" cy="520700"/>
          </a:xfrm>
        </p:spPr>
        <p:txBody>
          <a:bodyPr>
            <a:normAutofit fontScale="90000"/>
          </a:bodyPr>
          <a:lstStyle/>
          <a:p>
            <a:pPr algn="l" eaLnBrk="1" hangingPunct="1"/>
            <a:r>
              <a:rPr lang="en-US" altLang="zh-CN" dirty="0"/>
              <a:t>Visual Studio Community 2019 </a:t>
            </a:r>
            <a:r>
              <a:rPr lang="zh-CN" altLang="en-US" dirty="0"/>
              <a:t>安装</a:t>
            </a:r>
            <a:r>
              <a:rPr lang="en-US" altLang="zh-CN" dirty="0"/>
              <a:t> </a:t>
            </a:r>
            <a:endParaRPr lang="zh-CN" altLang="en-US" dirty="0"/>
          </a:p>
        </p:txBody>
      </p:sp>
      <p:sp>
        <p:nvSpPr>
          <p:cNvPr id="2" name="内容占位符 1"/>
          <p:cNvSpPr>
            <a:spLocks noGrp="1"/>
          </p:cNvSpPr>
          <p:nvPr>
            <p:ph idx="4294967295"/>
          </p:nvPr>
        </p:nvSpPr>
        <p:spPr>
          <a:xfrm>
            <a:off x="0"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注册用户</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a:t>
            </a:r>
            <a:r>
              <a:rPr lang="en-US" altLang="zh-CN" b="1" dirty="0">
                <a:solidFill>
                  <a:schemeClr val="accent2">
                    <a:lumMod val="50000"/>
                  </a:schemeClr>
                </a:solidFill>
              </a:rPr>
              <a:t>MFC</a:t>
            </a:r>
            <a:r>
              <a:rPr lang="zh-CN" altLang="en-US" b="1" dirty="0">
                <a:solidFill>
                  <a:schemeClr val="accent2">
                    <a:lumMod val="50000"/>
                  </a:schemeClr>
                </a:solidFill>
              </a:rPr>
              <a:t>支持</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 </a:t>
            </a:r>
            <a:r>
              <a:rPr lang="en-US" altLang="zh-CN" b="1" dirty="0">
                <a:solidFill>
                  <a:schemeClr val="accent2">
                    <a:lumMod val="50000"/>
                  </a:schemeClr>
                </a:solidFill>
              </a:rPr>
              <a:t>python</a:t>
            </a:r>
          </a:p>
          <a:p>
            <a:pPr>
              <a:buFont typeface="Wingdings" panose="05000000000000000000" pitchFamily="2" charset="2"/>
              <a:buChar char="p"/>
            </a:pPr>
            <a:r>
              <a:rPr lang="zh-CN" altLang="en-US" b="1" dirty="0">
                <a:solidFill>
                  <a:schemeClr val="accent2">
                    <a:lumMod val="50000"/>
                  </a:schemeClr>
                </a:solidFill>
              </a:rPr>
              <a:t>    添加 </a:t>
            </a:r>
            <a:r>
              <a:rPr lang="en-US" altLang="zh-CN" b="1" dirty="0">
                <a:solidFill>
                  <a:schemeClr val="accent2">
                    <a:lumMod val="50000"/>
                  </a:schemeClr>
                </a:solidFill>
              </a:rPr>
              <a:t>R Tools</a:t>
            </a: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升级到最新版本</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更新 </a:t>
            </a:r>
            <a:r>
              <a:rPr lang="en-US" altLang="zh-CN" b="1" dirty="0">
                <a:solidFill>
                  <a:schemeClr val="accent2">
                    <a:lumMod val="50000"/>
                  </a:schemeClr>
                </a:solidFill>
              </a:rPr>
              <a:t>.NET </a:t>
            </a:r>
            <a:r>
              <a:rPr lang="zh-CN" altLang="en-US" b="1" dirty="0">
                <a:solidFill>
                  <a:schemeClr val="accent2">
                    <a:lumMod val="50000"/>
                  </a:schemeClr>
                </a:solidFill>
              </a:rPr>
              <a:t>到最新版本</a:t>
            </a:r>
          </a:p>
        </p:txBody>
      </p:sp>
      <p:sp>
        <p:nvSpPr>
          <p:cNvPr id="4" name="矩形 3"/>
          <p:cNvSpPr/>
          <p:nvPr/>
        </p:nvSpPr>
        <p:spPr>
          <a:xfrm>
            <a:off x="6312024" y="379635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6960097" y="3465300"/>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7" y="764705"/>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16.7.2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2" name="矩形 1"/>
          <p:cNvSpPr/>
          <p:nvPr/>
        </p:nvSpPr>
        <p:spPr>
          <a:xfrm>
            <a:off x="3513121" y="5319441"/>
            <a:ext cx="7121674" cy="1358321"/>
          </a:xfrm>
          <a:prstGeom prst="rect">
            <a:avLst/>
          </a:prstGeom>
        </p:spPr>
        <p:txBody>
          <a:bodyPr wrap="square">
            <a:spAutoFit/>
          </a:bodyPr>
          <a:lstStyle/>
          <a:p>
            <a:r>
              <a:rPr lang="en-US" altLang="zh-CN" dirty="0" err="1">
                <a:solidFill>
                  <a:schemeClr val="bg1"/>
                </a:solidFill>
              </a:rPr>
              <a:t>VisualStudio</a:t>
            </a:r>
            <a:r>
              <a:rPr lang="en-US" altLang="zh-CN" dirty="0">
                <a:solidFill>
                  <a:schemeClr val="bg1"/>
                </a:solidFill>
              </a:rPr>
              <a:t> </a:t>
            </a:r>
            <a:r>
              <a:rPr lang="zh-CN" altLang="en-US" dirty="0">
                <a:solidFill>
                  <a:schemeClr val="bg1"/>
                </a:solidFill>
              </a:rPr>
              <a:t>是 </a:t>
            </a:r>
            <a:r>
              <a:rPr lang="en-US" altLang="zh-CN" dirty="0">
                <a:solidFill>
                  <a:schemeClr val="bg1"/>
                </a:solidFill>
              </a:rPr>
              <a:t>Windows </a:t>
            </a:r>
            <a:r>
              <a:rPr lang="zh-CN" altLang="en-US" dirty="0">
                <a:solidFill>
                  <a:schemeClr val="bg1"/>
                </a:solidFill>
              </a:rPr>
              <a:t>程序员</a:t>
            </a:r>
            <a:r>
              <a:rPr lang="zh-CN" altLang="en-US" dirty="0">
                <a:solidFill>
                  <a:schemeClr val="accent2">
                    <a:lumMod val="50000"/>
                  </a:schemeClr>
                </a:solidFill>
              </a:rPr>
              <a:t>应该必须掌握的一款优秀的 </a:t>
            </a:r>
            <a:r>
              <a:rPr lang="en-US" altLang="zh-CN" dirty="0">
                <a:solidFill>
                  <a:schemeClr val="accent2">
                    <a:lumMod val="50000"/>
                  </a:schemeClr>
                </a:solidFill>
              </a:rPr>
              <a:t>IDE</a:t>
            </a:r>
            <a:endParaRPr lang="zh-CN" altLang="en-US" dirty="0"/>
          </a:p>
        </p:txBody>
      </p:sp>
      <p:sp>
        <p:nvSpPr>
          <p:cNvPr id="3" name="矩形 2"/>
          <p:cNvSpPr/>
          <p:nvPr/>
        </p:nvSpPr>
        <p:spPr>
          <a:xfrm>
            <a:off x="6260259" y="321297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334" y="1484784"/>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16.7.2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3" name="矩形 2"/>
          <p:cNvSpPr/>
          <p:nvPr/>
        </p:nvSpPr>
        <p:spPr>
          <a:xfrm>
            <a:off x="6260259" y="3220293"/>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657" y="1340768"/>
            <a:ext cx="6386873" cy="3758858"/>
          </a:xfrm>
          <a:prstGeom prst="rect">
            <a:avLst/>
          </a:prstGeom>
        </p:spPr>
      </p:pic>
      <p:sp>
        <p:nvSpPr>
          <p:cNvPr id="8" name="矩形 7">
            <a:extLst>
              <a:ext uri="{FF2B5EF4-FFF2-40B4-BE49-F238E27FC236}">
                <a16:creationId xmlns:a16="http://schemas.microsoft.com/office/drawing/2014/main" id="{0004A3C3-223F-4D22-9FAA-287A76A0FD55}"/>
              </a:ext>
            </a:extLst>
          </p:cNvPr>
          <p:cNvSpPr/>
          <p:nvPr/>
        </p:nvSpPr>
        <p:spPr>
          <a:xfrm>
            <a:off x="3513121" y="5319441"/>
            <a:ext cx="7121674" cy="1358321"/>
          </a:xfrm>
          <a:prstGeom prst="rect">
            <a:avLst/>
          </a:prstGeom>
        </p:spPr>
        <p:txBody>
          <a:bodyPr wrap="square">
            <a:spAutoFit/>
          </a:bodyPr>
          <a:lstStyle/>
          <a:p>
            <a:r>
              <a:rPr lang="en-US" altLang="zh-CN" dirty="0" err="1">
                <a:solidFill>
                  <a:schemeClr val="bg1"/>
                </a:solidFill>
              </a:rPr>
              <a:t>VisualStudio</a:t>
            </a:r>
            <a:r>
              <a:rPr lang="en-US" altLang="zh-CN" dirty="0">
                <a:solidFill>
                  <a:schemeClr val="bg1"/>
                </a:solidFill>
              </a:rPr>
              <a:t> </a:t>
            </a:r>
            <a:r>
              <a:rPr lang="zh-CN" altLang="en-US" dirty="0">
                <a:solidFill>
                  <a:schemeClr val="bg1"/>
                </a:solidFill>
              </a:rPr>
              <a:t>是 </a:t>
            </a:r>
            <a:r>
              <a:rPr lang="en-US" altLang="zh-CN" dirty="0">
                <a:solidFill>
                  <a:schemeClr val="bg1"/>
                </a:solidFill>
              </a:rPr>
              <a:t>Windows </a:t>
            </a:r>
            <a:r>
              <a:rPr lang="zh-CN" altLang="en-US" dirty="0">
                <a:solidFill>
                  <a:schemeClr val="bg1"/>
                </a:solidFill>
              </a:rPr>
              <a:t>程序员</a:t>
            </a:r>
            <a:r>
              <a:rPr lang="zh-CN" altLang="en-US" dirty="0">
                <a:solidFill>
                  <a:schemeClr val="accent2">
                    <a:lumMod val="50000"/>
                  </a:schemeClr>
                </a:solidFill>
              </a:rPr>
              <a:t>应该必须掌握的一款优秀的 </a:t>
            </a:r>
            <a:r>
              <a:rPr lang="en-US" altLang="zh-CN" dirty="0">
                <a:solidFill>
                  <a:schemeClr val="accent2">
                    <a:lumMod val="50000"/>
                  </a:schemeClr>
                </a:solidFill>
              </a:rPr>
              <a:t>IDE</a:t>
            </a:r>
            <a:endParaRPr lang="zh-CN" altLang="en-US" dirty="0"/>
          </a:p>
        </p:txBody>
      </p:sp>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199456" y="1196752"/>
            <a:ext cx="7920038" cy="520700"/>
          </a:xfrm>
        </p:spPr>
        <p:txBody>
          <a:bodyPr>
            <a:normAutofit fontScale="90000"/>
          </a:bodyPr>
          <a:lstStyle/>
          <a:p>
            <a:pPr algn="l" eaLnBrk="1" hangingPunct="1"/>
            <a:r>
              <a:rPr lang="en-US" altLang="zh-CN" dirty="0"/>
              <a:t>Visual Studio Community 2019 extensions </a:t>
            </a:r>
            <a:endParaRPr lang="zh-CN" altLang="en-US" dirty="0"/>
          </a:p>
        </p:txBody>
      </p:sp>
      <p:sp>
        <p:nvSpPr>
          <p:cNvPr id="2" name="内容占位符 1"/>
          <p:cNvSpPr>
            <a:spLocks noGrp="1"/>
          </p:cNvSpPr>
          <p:nvPr>
            <p:ph idx="4294967295"/>
          </p:nvPr>
        </p:nvSpPr>
        <p:spPr>
          <a:xfrm>
            <a:off x="2822847"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Qt</a:t>
            </a:r>
            <a:r>
              <a:rPr lang="en-US" altLang="zh-CN" b="1" dirty="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C++/</a:t>
            </a:r>
            <a:r>
              <a:rPr lang="en-US" altLang="zh-CN" b="1" dirty="0" err="1">
                <a:solidFill>
                  <a:schemeClr val="accent2">
                    <a:lumMod val="50000"/>
                  </a:schemeClr>
                </a:solidFill>
              </a:rPr>
              <a:t>WinRT</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Windows Template Studio</a:t>
            </a:r>
          </a:p>
          <a:p>
            <a:pPr>
              <a:buFont typeface="Wingdings" panose="05000000000000000000" pitchFamily="2" charset="2"/>
              <a:buChar char="p"/>
            </a:pPr>
            <a:r>
              <a:rPr lang="en-US" altLang="zh-CN" b="1" dirty="0">
                <a:solidFill>
                  <a:schemeClr val="accent2">
                    <a:lumMod val="50000"/>
                  </a:schemeClr>
                </a:solidFill>
              </a:rPr>
              <a:t> Visual Studio </a:t>
            </a:r>
            <a:r>
              <a:rPr lang="en-US" altLang="zh-CN" b="1" dirty="0" err="1">
                <a:solidFill>
                  <a:schemeClr val="accent2">
                    <a:lumMod val="50000"/>
                  </a:schemeClr>
                </a:solidFill>
              </a:rPr>
              <a:t>IntelliCode</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Gitee</a:t>
            </a:r>
            <a:r>
              <a:rPr lang="en-US" altLang="zh-CN" b="1" dirty="0">
                <a:solidFill>
                  <a:schemeClr val="accent2">
                    <a:lumMod val="50000"/>
                  </a:schemeClr>
                </a:solidFill>
              </a:rPr>
              <a:t> extension for Visual Studio</a:t>
            </a:r>
          </a:p>
          <a:p>
            <a:pPr>
              <a:buFont typeface="Wingdings" panose="05000000000000000000" pitchFamily="2" charset="2"/>
              <a:buChar char="p"/>
            </a:pPr>
            <a:r>
              <a:rPr lang="en-US" altLang="zh-CN" b="1" dirty="0">
                <a:solidFill>
                  <a:schemeClr val="accent2">
                    <a:lumMod val="50000"/>
                  </a:schemeClr>
                </a:solidFill>
              </a:rPr>
              <a:t> Microsoft Visual Studio Installer Projects</a:t>
            </a:r>
          </a:p>
          <a:p>
            <a:pPr>
              <a:buFont typeface="Wingdings" panose="05000000000000000000" pitchFamily="2" charset="2"/>
              <a:buChar char="p"/>
            </a:pPr>
            <a:r>
              <a:rPr lang="en-US" altLang="zh-CN" b="1" dirty="0">
                <a:solidFill>
                  <a:schemeClr val="accent2">
                    <a:lumMod val="50000"/>
                  </a:schemeClr>
                </a:solidFill>
              </a:rPr>
              <a:t> R tools ? … python</a:t>
            </a:r>
          </a:p>
          <a:p>
            <a:pPr>
              <a:buFont typeface="Wingdings" panose="05000000000000000000" pitchFamily="2" charset="2"/>
              <a:buChar char="p"/>
            </a:pPr>
            <a:r>
              <a:rPr lang="en-US" altLang="zh-CN" b="1" dirty="0">
                <a:solidFill>
                  <a:schemeClr val="accent2">
                    <a:lumMod val="50000"/>
                  </a:schemeClr>
                </a:solidFill>
              </a:rPr>
              <a:t> Markdown Editor</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013431"/>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25144"/>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new tech</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future</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812530"/>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Python ?</a:t>
            </a:r>
          </a:p>
          <a:p>
            <a:r>
              <a:rPr lang="en-US" altLang="zh-CN" sz="1800" dirty="0">
                <a:solidFill>
                  <a:srgbClr val="FF0000"/>
                </a:solidFill>
                <a:latin typeface="微软雅黑" panose="020B0503020204020204" pitchFamily="34" charset="-122"/>
                <a:ea typeface="微软雅黑" panose="020B0503020204020204" pitchFamily="34" charset="-122"/>
              </a:rPr>
              <a:t>PTVS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1.2.3 Windows</a:t>
            </a:r>
            <a:r>
              <a:rPr lang="zh-CN" altLang="en-US" dirty="0"/>
              <a:t>编程语言的选择</a:t>
            </a:r>
          </a:p>
        </p:txBody>
      </p:sp>
      <p:sp>
        <p:nvSpPr>
          <p:cNvPr id="2" name="内容占位符 1"/>
          <p:cNvSpPr>
            <a:spLocks noGrp="1"/>
          </p:cNvSpPr>
          <p:nvPr>
            <p:ph idx="4294967295"/>
          </p:nvPr>
        </p:nvSpPr>
        <p:spPr>
          <a:xfrm>
            <a:off x="1164158" y="1125538"/>
            <a:ext cx="8604250" cy="3151187"/>
          </a:xfrm>
        </p:spPr>
        <p:txBody>
          <a:bodyPr>
            <a:noAutofit/>
          </a:bodyPr>
          <a:lstStyle/>
          <a:p>
            <a:pPr>
              <a:buFont typeface="Wingdings" panose="05000000000000000000" pitchFamily="2" charset="2"/>
              <a:buChar char="p"/>
            </a:pPr>
            <a:r>
              <a:rPr lang="en-US" altLang="zh-CN" sz="2400" dirty="0">
                <a:solidFill>
                  <a:schemeClr val="accent2">
                    <a:lumMod val="50000"/>
                  </a:schemeClr>
                </a:solidFill>
              </a:rPr>
              <a:t> </a:t>
            </a:r>
            <a:r>
              <a:rPr lang="zh-CN" altLang="zh-CN" sz="2400" dirty="0">
                <a:solidFill>
                  <a:schemeClr val="accent2">
                    <a:lumMod val="50000"/>
                  </a:schemeClr>
                </a:solidFill>
              </a:rPr>
              <a:t>在</a:t>
            </a:r>
            <a:r>
              <a:rPr lang="en-US" altLang="zh-CN" sz="2400" dirty="0">
                <a:solidFill>
                  <a:schemeClr val="accent2">
                    <a:lumMod val="50000"/>
                  </a:schemeClr>
                </a:solidFill>
              </a:rPr>
              <a:t>Visual Studio</a:t>
            </a:r>
            <a:r>
              <a:rPr lang="zh-CN" altLang="zh-CN" sz="2400" dirty="0">
                <a:solidFill>
                  <a:schemeClr val="accent2">
                    <a:lumMod val="50000"/>
                  </a:schemeClr>
                </a:solidFill>
              </a:rPr>
              <a:t>提供的各种语言工具中，只有用</a:t>
            </a:r>
            <a:r>
              <a:rPr lang="en-US" altLang="zh-CN" sz="2400" dirty="0">
                <a:solidFill>
                  <a:schemeClr val="accent2">
                    <a:lumMod val="50000"/>
                  </a:schemeClr>
                </a:solidFill>
              </a:rPr>
              <a:t>Visual C++</a:t>
            </a:r>
            <a:r>
              <a:rPr lang="zh-CN" altLang="zh-CN" sz="2400" dirty="0">
                <a:solidFill>
                  <a:schemeClr val="accent2">
                    <a:lumMod val="50000"/>
                  </a:schemeClr>
                </a:solidFill>
              </a:rPr>
              <a:t>才能编写传统的</a:t>
            </a:r>
            <a:r>
              <a:rPr lang="en-US" altLang="zh-CN" sz="2400" dirty="0">
                <a:solidFill>
                  <a:schemeClr val="accent2">
                    <a:lumMod val="50000"/>
                  </a:schemeClr>
                </a:solidFill>
              </a:rPr>
              <a:t>Windows</a:t>
            </a:r>
            <a:r>
              <a:rPr lang="zh-CN" altLang="zh-CN" sz="2400" dirty="0">
                <a:solidFill>
                  <a:schemeClr val="accent2">
                    <a:lumMod val="50000"/>
                  </a:schemeClr>
                </a:solidFill>
              </a:rPr>
              <a:t>应用程序。</a:t>
            </a:r>
            <a:r>
              <a:rPr lang="en-US" altLang="zh-CN" sz="2400" dirty="0">
                <a:solidFill>
                  <a:schemeClr val="accent2">
                    <a:lumMod val="50000"/>
                  </a:schemeClr>
                </a:solidFill>
              </a:rPr>
              <a:t>VC</a:t>
            </a:r>
            <a:r>
              <a:rPr lang="zh-CN" altLang="zh-CN" sz="2400" dirty="0">
                <a:solidFill>
                  <a:schemeClr val="accent2">
                    <a:lumMod val="50000"/>
                  </a:schemeClr>
                </a:solidFill>
              </a:rPr>
              <a:t>也是</a:t>
            </a:r>
            <a:r>
              <a:rPr lang="en-US" altLang="zh-CN" sz="2400" dirty="0">
                <a:solidFill>
                  <a:schemeClr val="accent2">
                    <a:lumMod val="50000"/>
                  </a:schemeClr>
                </a:solidFill>
              </a:rPr>
              <a:t>VS</a:t>
            </a:r>
            <a:r>
              <a:rPr lang="zh-CN" altLang="zh-CN" sz="2400" dirty="0">
                <a:solidFill>
                  <a:schemeClr val="accent2">
                    <a:lumMod val="50000"/>
                  </a:schemeClr>
                </a:solidFill>
              </a:rPr>
              <a:t>中唯一的一种可以同时</a:t>
            </a:r>
            <a:r>
              <a:rPr lang="en-US" altLang="zh-CN" sz="2400" dirty="0">
                <a:solidFill>
                  <a:schemeClr val="accent2">
                    <a:lumMod val="50000"/>
                  </a:schemeClr>
                </a:solidFill>
              </a:rPr>
              <a:t>[</a:t>
            </a:r>
            <a:r>
              <a:rPr lang="zh-CN" altLang="zh-CN" sz="2400" dirty="0">
                <a:solidFill>
                  <a:schemeClr val="accent2">
                    <a:lumMod val="50000"/>
                  </a:schemeClr>
                </a:solidFill>
              </a:rPr>
              <a:t>混合</a:t>
            </a:r>
            <a:r>
              <a:rPr lang="en-US" altLang="zh-CN" sz="2400" dirty="0">
                <a:solidFill>
                  <a:schemeClr val="accent2">
                    <a:lumMod val="50000"/>
                  </a:schemeClr>
                </a:solidFill>
              </a:rPr>
              <a:t>]</a:t>
            </a:r>
            <a:r>
              <a:rPr lang="zh-CN" altLang="zh-CN" sz="2400" dirty="0">
                <a:solidFill>
                  <a:schemeClr val="accent2">
                    <a:lumMod val="50000"/>
                  </a:schemeClr>
                </a:solidFill>
              </a:rPr>
              <a:t>编写非托管（</a:t>
            </a:r>
            <a:r>
              <a:rPr lang="en-US" altLang="zh-CN" sz="2400" dirty="0">
                <a:solidFill>
                  <a:schemeClr val="accent2">
                    <a:lumMod val="50000"/>
                  </a:schemeClr>
                </a:solidFill>
              </a:rPr>
              <a:t>API</a:t>
            </a:r>
            <a:r>
              <a:rPr lang="zh-CN" altLang="zh-CN" sz="2400" dirty="0">
                <a:solidFill>
                  <a:schemeClr val="accent2">
                    <a:lumMod val="50000"/>
                  </a:schemeClr>
                </a:solidFill>
              </a:rPr>
              <a:t>与</a:t>
            </a:r>
            <a:r>
              <a:rPr lang="en-US" altLang="zh-CN" sz="2400" dirty="0">
                <a:solidFill>
                  <a:schemeClr val="accent2">
                    <a:lumMod val="50000"/>
                  </a:schemeClr>
                </a:solidFill>
              </a:rPr>
              <a:t>MFC/ATL</a:t>
            </a:r>
            <a:r>
              <a:rPr lang="zh-CN" altLang="zh-CN" sz="2400" dirty="0">
                <a:solidFill>
                  <a:schemeClr val="accent2">
                    <a:lumMod val="50000"/>
                  </a:schemeClr>
                </a:solidFill>
              </a:rPr>
              <a:t>）程序和托管（</a:t>
            </a:r>
            <a:r>
              <a:rPr lang="en-US" altLang="zh-CN" sz="2400" dirty="0">
                <a:solidFill>
                  <a:schemeClr val="accent2">
                    <a:lumMod val="50000"/>
                  </a:schemeClr>
                </a:solidFill>
              </a:rPr>
              <a:t>.NET</a:t>
            </a:r>
            <a:r>
              <a:rPr lang="zh-CN" altLang="zh-CN" sz="2400" dirty="0">
                <a:solidFill>
                  <a:schemeClr val="accent2">
                    <a:lumMod val="50000"/>
                  </a:schemeClr>
                </a:solidFill>
              </a:rPr>
              <a:t>）程序的工具，</a:t>
            </a:r>
            <a:endParaRPr lang="en-US" altLang="zh-CN" sz="2400" dirty="0">
              <a:solidFill>
                <a:schemeClr val="accent2">
                  <a:lumMod val="50000"/>
                </a:schemeClr>
              </a:solidFill>
            </a:endParaRPr>
          </a:p>
          <a:p>
            <a:pPr>
              <a:buFont typeface="Wingdings" panose="05000000000000000000" pitchFamily="2" charset="2"/>
              <a:buChar char="p"/>
            </a:pPr>
            <a:r>
              <a:rPr lang="en-US" altLang="zh-CN" sz="2400" dirty="0">
                <a:solidFill>
                  <a:schemeClr val="accent2">
                    <a:lumMod val="50000"/>
                  </a:schemeClr>
                </a:solidFill>
              </a:rPr>
              <a:t> VS</a:t>
            </a:r>
            <a:r>
              <a:rPr lang="zh-CN" altLang="zh-CN" sz="2400" dirty="0">
                <a:solidFill>
                  <a:schemeClr val="accent2">
                    <a:lumMod val="50000"/>
                  </a:schemeClr>
                </a:solidFill>
              </a:rPr>
              <a:t>中的其他语言工具（如</a:t>
            </a:r>
            <a:r>
              <a:rPr lang="en-US" altLang="zh-CN" sz="2400" dirty="0">
                <a:solidFill>
                  <a:schemeClr val="accent2">
                    <a:lumMod val="50000"/>
                  </a:schemeClr>
                </a:solidFill>
              </a:rPr>
              <a:t>C#</a:t>
            </a:r>
            <a:r>
              <a:rPr lang="zh-CN" altLang="zh-CN" sz="2400" dirty="0">
                <a:solidFill>
                  <a:schemeClr val="accent2">
                    <a:lumMod val="50000"/>
                  </a:schemeClr>
                </a:solidFill>
              </a:rPr>
              <a:t>、</a:t>
            </a:r>
            <a:r>
              <a:rPr lang="en-US" altLang="zh-CN" sz="2400" dirty="0">
                <a:solidFill>
                  <a:schemeClr val="accent2">
                    <a:lumMod val="50000"/>
                  </a:schemeClr>
                </a:solidFill>
              </a:rPr>
              <a:t>VB</a:t>
            </a:r>
            <a:r>
              <a:rPr lang="zh-CN" altLang="zh-CN" sz="2400" dirty="0">
                <a:solidFill>
                  <a:schemeClr val="accent2">
                    <a:lumMod val="50000"/>
                  </a:schemeClr>
                </a:solidFill>
              </a:rPr>
              <a:t>和</a:t>
            </a:r>
            <a:r>
              <a:rPr lang="en-US" altLang="zh-CN" sz="2400" dirty="0">
                <a:solidFill>
                  <a:schemeClr val="accent2">
                    <a:lumMod val="50000"/>
                  </a:schemeClr>
                </a:solidFill>
              </a:rPr>
              <a:t>F# </a:t>
            </a:r>
            <a:r>
              <a:rPr lang="zh-CN" altLang="zh-CN" sz="2400" dirty="0">
                <a:solidFill>
                  <a:schemeClr val="accent2">
                    <a:lumMod val="50000"/>
                  </a:schemeClr>
                </a:solidFill>
              </a:rPr>
              <a:t>等）则只能编写</a:t>
            </a:r>
            <a:r>
              <a:rPr lang="en-US" altLang="zh-CN" sz="2400" dirty="0">
                <a:solidFill>
                  <a:schemeClr val="accent2">
                    <a:lumMod val="50000"/>
                  </a:schemeClr>
                </a:solidFill>
              </a:rPr>
              <a:t>.NET</a:t>
            </a:r>
            <a:r>
              <a:rPr lang="zh-CN" altLang="zh-CN" sz="2400" dirty="0">
                <a:solidFill>
                  <a:schemeClr val="accent2">
                    <a:lumMod val="50000"/>
                  </a:schemeClr>
                </a:solidFill>
              </a:rPr>
              <a:t>环境下的托管程序</a:t>
            </a:r>
            <a:endParaRPr lang="en-US" altLang="zh-CN" sz="2400" dirty="0">
              <a:solidFill>
                <a:schemeClr val="accent2">
                  <a:lumMod val="50000"/>
                </a:schemeClr>
              </a:solidFill>
            </a:endParaRPr>
          </a:p>
          <a:p>
            <a:pPr>
              <a:buFont typeface="Wingdings" panose="05000000000000000000" pitchFamily="2" charset="2"/>
              <a:buChar char="p"/>
            </a:pPr>
            <a:r>
              <a:rPr lang="zh-CN" altLang="en-US" sz="2400" dirty="0">
                <a:solidFill>
                  <a:schemeClr val="accent2">
                    <a:lumMod val="50000"/>
                  </a:schemeClr>
                </a:solidFill>
              </a:rPr>
              <a:t> 本课程同时使用 </a:t>
            </a:r>
            <a:r>
              <a:rPr lang="en-US" altLang="zh-CN" sz="2400" dirty="0">
                <a:solidFill>
                  <a:schemeClr val="accent2">
                    <a:lumMod val="50000"/>
                  </a:schemeClr>
                </a:solidFill>
              </a:rPr>
              <a:t>C++ </a:t>
            </a:r>
            <a:r>
              <a:rPr lang="zh-CN" altLang="en-US" sz="2400" dirty="0">
                <a:solidFill>
                  <a:schemeClr val="accent2">
                    <a:lumMod val="50000"/>
                  </a:schemeClr>
                </a:solidFill>
              </a:rPr>
              <a:t>与 </a:t>
            </a:r>
            <a:r>
              <a:rPr lang="en-US" altLang="zh-CN" sz="2400" dirty="0">
                <a:solidFill>
                  <a:schemeClr val="accent2">
                    <a:lumMod val="50000"/>
                  </a:schemeClr>
                </a:solidFill>
              </a:rPr>
              <a:t>C# </a:t>
            </a:r>
            <a:r>
              <a:rPr lang="zh-CN" altLang="en-US" sz="2400" dirty="0">
                <a:solidFill>
                  <a:schemeClr val="accent2">
                    <a:lumMod val="50000"/>
                  </a:schemeClr>
                </a:solidFill>
              </a:rPr>
              <a:t>来进行教学</a:t>
            </a:r>
            <a:r>
              <a:rPr lang="en-US" altLang="zh-CN" sz="2400" dirty="0">
                <a:solidFill>
                  <a:schemeClr val="accent2">
                    <a:lumMod val="50000"/>
                  </a:schemeClr>
                </a:solidFill>
              </a:rPr>
              <a:t>, python, node.js</a:t>
            </a:r>
          </a:p>
          <a:p>
            <a:pPr>
              <a:buFont typeface="Wingdings" panose="05000000000000000000" pitchFamily="2" charset="2"/>
              <a:buChar char="p"/>
            </a:pPr>
            <a:r>
              <a:rPr lang="zh-CN" altLang="en-US" sz="2400" dirty="0">
                <a:solidFill>
                  <a:schemeClr val="accent2">
                    <a:lumMod val="50000"/>
                  </a:schemeClr>
                </a:solidFill>
              </a:rPr>
              <a:t> 参考阅读材料 </a:t>
            </a:r>
            <a:r>
              <a:rPr lang="en-US" altLang="zh-CN" sz="2400" dirty="0">
                <a:solidFill>
                  <a:schemeClr val="accent2">
                    <a:lumMod val="50000"/>
                  </a:schemeClr>
                </a:solidFill>
              </a:rPr>
              <a:t>https://docs.microsoft.com/en-us/windows/apps/desktop/choose-your-platform</a:t>
            </a:r>
            <a:endParaRPr lang="zh-CN" altLang="zh-CN" sz="2400" dirty="0">
              <a:solidFill>
                <a:schemeClr val="accent2">
                  <a:lumMod val="50000"/>
                </a:schemeClr>
              </a:solidFill>
            </a:endParaRPr>
          </a:p>
        </p:txBody>
      </p:sp>
      <p:sp>
        <p:nvSpPr>
          <p:cNvPr id="5" name="矩形 4"/>
          <p:cNvSpPr/>
          <p:nvPr/>
        </p:nvSpPr>
        <p:spPr>
          <a:xfrm>
            <a:off x="2495600" y="5325273"/>
            <a:ext cx="7121674" cy="146912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多多动手练习是学习本课程的</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唯一诀窍</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731135" y="4644391"/>
            <a:ext cx="7570470" cy="70076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开发效率与运行效率常常是一对矛盾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Windows</a:t>
            </a:r>
            <a:r>
              <a:rPr lang="zh-CN" altLang="en-US" dirty="0"/>
              <a:t>编程语言</a:t>
            </a:r>
          </a:p>
        </p:txBody>
      </p:sp>
      <p:sp>
        <p:nvSpPr>
          <p:cNvPr id="2" name="内容占位符 1"/>
          <p:cNvSpPr>
            <a:spLocks noGrp="1"/>
          </p:cNvSpPr>
          <p:nvPr>
            <p:ph idx="4294967295"/>
          </p:nvPr>
        </p:nvSpPr>
        <p:spPr>
          <a:xfrm>
            <a:off x="1019695" y="1484313"/>
            <a:ext cx="8748713" cy="1368425"/>
          </a:xfrm>
        </p:spPr>
        <p:txBody>
          <a:bodyPr>
            <a:noAutofit/>
          </a:bodyPr>
          <a:lstStyle/>
          <a:p>
            <a:pPr>
              <a:buFont typeface="Wingdings" panose="05000000000000000000" pitchFamily="2" charset="2"/>
              <a:buChar char="p"/>
            </a:pPr>
            <a:r>
              <a:rPr lang="zh-CN" altLang="en-US" sz="2400" b="1" dirty="0">
                <a:solidFill>
                  <a:schemeClr val="accent2">
                    <a:lumMod val="50000"/>
                  </a:schemeClr>
                </a:solidFill>
              </a:rPr>
              <a:t> 建议选修 </a:t>
            </a:r>
            <a:r>
              <a:rPr lang="en-US" altLang="zh-CN" sz="2400" b="1" dirty="0">
                <a:solidFill>
                  <a:schemeClr val="accent2">
                    <a:lumMod val="50000"/>
                  </a:schemeClr>
                </a:solidFill>
              </a:rPr>
              <a:t>C++ </a:t>
            </a:r>
            <a:r>
              <a:rPr lang="zh-CN" altLang="en-US" sz="2400" b="1" dirty="0">
                <a:solidFill>
                  <a:schemeClr val="accent2">
                    <a:lumMod val="50000"/>
                  </a:schemeClr>
                </a:solidFill>
              </a:rPr>
              <a:t>课程，随着计算智能的进步</a:t>
            </a:r>
            <a:r>
              <a:rPr lang="en-US" altLang="zh-CN" sz="2400" b="1" dirty="0">
                <a:solidFill>
                  <a:schemeClr val="accent2">
                    <a:lumMod val="50000"/>
                  </a:schemeClr>
                </a:solidFill>
              </a:rPr>
              <a:t>C++</a:t>
            </a:r>
            <a:r>
              <a:rPr lang="zh-CN" altLang="en-US" sz="2400" b="1" dirty="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C#</a:t>
            </a:r>
            <a:r>
              <a:rPr lang="zh-CN" altLang="en-US" sz="2400" b="1" dirty="0">
                <a:solidFill>
                  <a:schemeClr val="accent2">
                    <a:lumMod val="50000"/>
                  </a:schemeClr>
                </a:solidFill>
              </a:rPr>
              <a:t>是本课程的先修课程，建议选修或自学</a:t>
            </a:r>
            <a:endParaRPr lang="en-US" altLang="zh-CN" sz="2400" b="1" dirty="0">
              <a:solidFill>
                <a:schemeClr val="accent2">
                  <a:lumMod val="50000"/>
                </a:schemeClr>
              </a:solidFill>
            </a:endParaRPr>
          </a:p>
          <a:p>
            <a:pPr>
              <a:buFont typeface="Wingdings" panose="05000000000000000000" pitchFamily="2" charset="2"/>
              <a:buChar char="p"/>
            </a:pPr>
            <a:r>
              <a:rPr lang="zh-CN" altLang="en-US" sz="2400" b="1" dirty="0">
                <a:solidFill>
                  <a:schemeClr val="accent2">
                    <a:lumMod val="50000"/>
                  </a:schemeClr>
                </a:solidFill>
              </a:rPr>
              <a:t> 逐步熟练掌握</a:t>
            </a:r>
            <a:r>
              <a:rPr lang="en-US" altLang="zh-CN" sz="2400" b="1" dirty="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1919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p>
          <a:p>
            <a:pPr algn="r"/>
            <a:r>
              <a:rPr lang="en-US" altLang="zh-CN" sz="1800" dirty="0"/>
              <a:t>Bjarne </a:t>
            </a:r>
            <a:r>
              <a:rPr lang="en-US" altLang="zh-CN" sz="1800" dirty="0" err="1"/>
              <a:t>Stroustrup</a:t>
            </a:r>
            <a:r>
              <a:rPr lang="en-US" altLang="zh-CN" sz="1800" dirty="0"/>
              <a:t>  </a:t>
            </a:r>
            <a:r>
              <a:rPr lang="en-US" altLang="zh-CN" sz="1800" dirty="0">
                <a:hlinkClick r:id="rId3"/>
              </a:rPr>
              <a:t>http://www.stroustrup.com/bs_faq.html</a:t>
            </a:r>
            <a:endParaRPr lang="en-US" altLang="zh-CN" sz="1800" dirty="0"/>
          </a:p>
          <a:p>
            <a:pPr algn="just"/>
            <a:endParaRPr lang="zh-CN" altLang="en-US" sz="1800" dirty="0"/>
          </a:p>
        </p:txBody>
      </p:sp>
      <p:sp>
        <p:nvSpPr>
          <p:cNvPr id="4" name="文本框 3">
            <a:extLst>
              <a:ext uri="{FF2B5EF4-FFF2-40B4-BE49-F238E27FC236}">
                <a16:creationId xmlns:a16="http://schemas.microsoft.com/office/drawing/2014/main" id="{AB558403-07E3-4E29-9281-A1A0CF078685}"/>
              </a:ext>
            </a:extLst>
          </p:cNvPr>
          <p:cNvSpPr txBox="1"/>
          <p:nvPr/>
        </p:nvSpPr>
        <p:spPr>
          <a:xfrm>
            <a:off x="5195392" y="769711"/>
            <a:ext cx="5256584" cy="565604"/>
          </a:xfrm>
          <a:prstGeom prst="rect">
            <a:avLst/>
          </a:prstGeom>
          <a:noFill/>
        </p:spPr>
        <p:txBody>
          <a:bodyPr wrap="square" rtlCol="0">
            <a:spAutoFit/>
          </a:bodyPr>
          <a:lstStyle/>
          <a:p>
            <a:pPr algn="l"/>
            <a:r>
              <a:rPr lang="en-US" altLang="zh-CN" sz="2800" dirty="0">
                <a:solidFill>
                  <a:srgbClr val="00B050"/>
                </a:solidFill>
                <a:latin typeface="微软雅黑" panose="020B0503020204020204" pitchFamily="34" charset="-122"/>
                <a:ea typeface="微软雅黑" panose="020B0503020204020204" pitchFamily="34" charset="-122"/>
              </a:rPr>
              <a:t>C++ </a:t>
            </a:r>
            <a:r>
              <a:rPr lang="zh-CN" altLang="en-US" sz="2800" dirty="0">
                <a:solidFill>
                  <a:srgbClr val="00B050"/>
                </a:solidFill>
                <a:latin typeface="微软雅黑" panose="020B0503020204020204" pitchFamily="34" charset="-122"/>
                <a:ea typeface="微软雅黑" panose="020B0503020204020204" pitchFamily="34" charset="-122"/>
              </a:rPr>
              <a:t>越来越精英化 </a:t>
            </a:r>
            <a:r>
              <a:rPr lang="zh-CN" altLang="en-US" sz="1800" dirty="0">
                <a:solidFill>
                  <a:srgbClr val="00B050"/>
                </a:solidFill>
                <a:latin typeface="微软雅黑" panose="020B0503020204020204" pitchFamily="34" charset="-122"/>
                <a:ea typeface="微软雅黑" panose="020B0503020204020204" pitchFamily="34" charset="-122"/>
              </a:rPr>
              <a:t>远离生产专注研发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a:t>1.2.4 </a:t>
            </a:r>
            <a:r>
              <a:rPr lang="zh-CN" altLang="en-US" dirty="0"/>
              <a:t>用</a:t>
            </a:r>
            <a:r>
              <a:rPr lang="en-US" altLang="zh-CN" dirty="0" err="1"/>
              <a:t>gitHub</a:t>
            </a:r>
            <a:r>
              <a:rPr lang="zh-CN" altLang="en-US" dirty="0"/>
              <a:t>做代码管理</a:t>
            </a:r>
          </a:p>
        </p:txBody>
      </p:sp>
      <p:sp>
        <p:nvSpPr>
          <p:cNvPr id="2" name="内容占位符 1"/>
          <p:cNvSpPr>
            <a:spLocks noGrp="1"/>
          </p:cNvSpPr>
          <p:nvPr>
            <p:ph idx="4294967295"/>
          </p:nvPr>
        </p:nvSpPr>
        <p:spPr>
          <a:xfrm>
            <a:off x="397420" y="995363"/>
            <a:ext cx="7570788" cy="5329237"/>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Tools =&gt; Extensions and Updates</a:t>
            </a:r>
          </a:p>
          <a:p>
            <a:pPr>
              <a:buFont typeface="Wingdings" panose="05000000000000000000" pitchFamily="2" charset="2"/>
              <a:buChar char="p"/>
            </a:pPr>
            <a:r>
              <a:rPr lang="zh-CN" altLang="en-US" sz="2400" b="1" dirty="0">
                <a:solidFill>
                  <a:schemeClr val="accent2">
                    <a:lumMod val="50000"/>
                  </a:schemeClr>
                </a:solidFill>
              </a:rPr>
              <a:t>在</a:t>
            </a:r>
            <a:r>
              <a:rPr lang="en-US" altLang="zh-CN" sz="2400" b="1" dirty="0">
                <a:solidFill>
                  <a:schemeClr val="accent2">
                    <a:lumMod val="50000"/>
                  </a:schemeClr>
                </a:solidFill>
              </a:rPr>
              <a:t>Online</a:t>
            </a:r>
            <a:r>
              <a:rPr lang="zh-CN" altLang="en-US" sz="2400" b="1" dirty="0">
                <a:solidFill>
                  <a:schemeClr val="accent2">
                    <a:lumMod val="50000"/>
                  </a:schemeClr>
                </a:solidFill>
              </a:rPr>
              <a:t>中搜索</a:t>
            </a:r>
            <a:r>
              <a:rPr lang="en-US" altLang="zh-CN" sz="2400" b="1" dirty="0">
                <a:solidFill>
                  <a:schemeClr val="accent2">
                    <a:lumMod val="50000"/>
                  </a:schemeClr>
                </a:solidFill>
              </a:rPr>
              <a:t>GitHub</a:t>
            </a:r>
          </a:p>
          <a:p>
            <a:pPr>
              <a:buFont typeface="Wingdings" panose="05000000000000000000" pitchFamily="2" charset="2"/>
              <a:buChar char="p"/>
            </a:pPr>
            <a:r>
              <a:rPr lang="zh-CN" altLang="en-US" sz="2400" b="1" dirty="0">
                <a:solidFill>
                  <a:schemeClr val="accent2">
                    <a:lumMod val="50000"/>
                  </a:schemeClr>
                </a:solidFill>
              </a:rPr>
              <a:t>点击下载</a:t>
            </a:r>
            <a:r>
              <a:rPr lang="en-US" altLang="zh-CN" sz="2400" b="1" dirty="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72" y="792866"/>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148"/>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659765" y="405131"/>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a:latin typeface="微软雅黑 Light" panose="020B0502040204020203" charset="-122"/>
                <a:ea typeface="微软雅黑 Light" panose="020B0502040204020203" charset="-122"/>
                <a:cs typeface="微软雅黑 Light" panose="020B0502040204020203" charset="-122"/>
              </a:rPr>
              <a:t>1.3 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a:latin typeface="微软雅黑 Light" panose="020B0502040204020203" charset="-122"/>
                <a:ea typeface="微软雅黑 Light" panose="020B0502040204020203" charset="-122"/>
                <a:cs typeface="微软雅黑 Light" panose="020B0502040204020203" charset="-122"/>
              </a:rPr>
              <a:t>应用程序</a:t>
            </a:r>
          </a:p>
        </p:txBody>
      </p:sp>
      <p:sp>
        <p:nvSpPr>
          <p:cNvPr id="12" name="Rectangle 3"/>
          <p:cNvSpPr txBox="1">
            <a:spLocks noChangeArrowheads="1"/>
          </p:cNvSpPr>
          <p:nvPr/>
        </p:nvSpPr>
        <p:spPr>
          <a:xfrm>
            <a:off x="2135560" y="1556792"/>
            <a:ext cx="8229600"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surf the following web pages  </a:t>
            </a:r>
          </a:p>
          <a:p>
            <a:pPr marL="0" indent="0">
              <a:buNone/>
            </a:pPr>
            <a:r>
              <a:rPr lang="en-US" altLang="zh-CN" sz="1800" b="1" dirty="0">
                <a:solidFill>
                  <a:schemeClr val="accent2">
                    <a:lumMod val="50000"/>
                  </a:schemeClr>
                </a:solidFill>
              </a:rPr>
              <a:t>https://docs.microsoft.com/en-us/windows/desktop/rpc/the-programming-model http://programmingexamples.wikidot.com/windows-programming-model     </a:t>
            </a: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云计算、移动计算、边缘计算、桌面计算、普适计算将群雄逐鹿</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Win10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24</a:t>
            </a:fld>
            <a:endParaRPr lang="en-US" altLang="zh-CN"/>
          </a:p>
        </p:txBody>
      </p:sp>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a:t>VS</a:t>
            </a:r>
            <a:r>
              <a:rPr lang="zh-CN" altLang="en-US" dirty="0"/>
              <a:t>中</a:t>
            </a:r>
            <a:r>
              <a:rPr lang="en-US" altLang="zh-CN" dirty="0"/>
              <a:t>Windows </a:t>
            </a:r>
            <a:r>
              <a:rPr lang="zh-CN" altLang="en-US" dirty="0"/>
              <a:t>应用程序类型</a:t>
            </a:r>
          </a:p>
        </p:txBody>
      </p:sp>
      <p:sp>
        <p:nvSpPr>
          <p:cNvPr id="2" name="内容占位符 1"/>
          <p:cNvSpPr>
            <a:spLocks noGrp="1"/>
          </p:cNvSpPr>
          <p:nvPr>
            <p:ph idx="4294967295"/>
          </p:nvPr>
        </p:nvSpPr>
        <p:spPr>
          <a:xfrm>
            <a:off x="1507381" y="2478088"/>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1798056" y="1124744"/>
            <a:ext cx="6098144" cy="543226"/>
          </a:xfrm>
          <a:prstGeom prst="rect">
            <a:avLst/>
          </a:prstGeom>
          <a:noFill/>
        </p:spPr>
        <p:txBody>
          <a:bodyPr wrap="none" rtlCol="0">
            <a:spAutoFit/>
          </a:bodyPr>
          <a:lstStyle/>
          <a:p>
            <a:r>
              <a:rPr lang="zh-CN" altLang="en-US" sz="2700" dirty="0"/>
              <a:t>应用程序类型与开发语言有一定的关系</a:t>
            </a:r>
          </a:p>
        </p:txBody>
      </p:sp>
      <p:sp>
        <p:nvSpPr>
          <p:cNvPr id="6" name="内容占位符 1"/>
          <p:cNvSpPr txBox="1"/>
          <p:nvPr/>
        </p:nvSpPr>
        <p:spPr>
          <a:xfrm>
            <a:off x="6043024" y="2477692"/>
            <a:ext cx="3293336" cy="2910580"/>
          </a:xfrm>
          <a:prstGeom prst="rect">
            <a:avLst/>
          </a:prstGeom>
        </p:spPr>
        <p:txBody>
          <a:bodyPr vert="horz" lIns="68580" tIns="34290" rIns="68580" bIns="3429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dirty="0">
                <a:solidFill>
                  <a:schemeClr val="accent2">
                    <a:lumMod val="50000"/>
                  </a:schemeClr>
                </a:solidFill>
              </a:rPr>
              <a:t>C#</a:t>
            </a:r>
          </a:p>
          <a:p>
            <a:pPr lvl="1"/>
            <a:r>
              <a:rPr lang="zh-CN" altLang="en-US" sz="1800" dirty="0">
                <a:solidFill>
                  <a:schemeClr val="accent2">
                    <a:lumMod val="50000"/>
                  </a:schemeClr>
                </a:solidFill>
              </a:rPr>
              <a:t>控制台应用程序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Windows</a:t>
            </a:r>
            <a:r>
              <a:rPr lang="zh-CN" altLang="en-US" sz="1800" dirty="0">
                <a:solidFill>
                  <a:schemeClr val="accent2">
                    <a:lumMod val="50000"/>
                  </a:schemeClr>
                </a:solidFill>
              </a:rPr>
              <a:t>窗体应用程序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WPF</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ASP.NET Web</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WCF</a:t>
            </a:r>
            <a:r>
              <a:rPr lang="zh-CN" altLang="en-US" sz="1800" dirty="0">
                <a:solidFill>
                  <a:schemeClr val="accent2">
                    <a:lumMod val="50000"/>
                  </a:schemeClr>
                </a:solidFill>
              </a:rPr>
              <a:t>服务应用程序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t>
            </a:r>
          </a:p>
          <a:p>
            <a:pPr lvl="1"/>
            <a:endParaRPr lang="zh-CN" altLang="en-US" sz="1800" dirty="0">
              <a:solidFill>
                <a:schemeClr val="accent2">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安装</a:t>
            </a:r>
            <a:r>
              <a:rPr lang="en-US" altLang="zh-CN" b="1" dirty="0">
                <a:solidFill>
                  <a:schemeClr val="accent2">
                    <a:lumMod val="50000"/>
                  </a:schemeClr>
                </a:solidFill>
              </a:rPr>
              <a:t>MFC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54" y="1812698"/>
            <a:ext cx="9008150" cy="45510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029" y="2000725"/>
            <a:ext cx="6704859" cy="46587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315" y="836931"/>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a:t>
            </a:r>
            <a:r>
              <a:rPr lang="en-US" altLang="zh-CN" b="1" dirty="0">
                <a:solidFill>
                  <a:schemeClr val="accent2">
                    <a:lumMod val="50000"/>
                  </a:schemeClr>
                </a:solidFill>
                <a:sym typeface="+mn-ea"/>
              </a:rPr>
              <a:t>MFC/ATL =&gt; MFC Application =&gt; Dialog based</a:t>
            </a:r>
            <a:r>
              <a:rPr lang="en-US" altLang="zh-CN" b="1" dirty="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36" y="2000725"/>
            <a:ext cx="5961842" cy="46587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877788"/>
            <a:ext cx="9144000" cy="5143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F7</a:t>
            </a:r>
            <a:r>
              <a:rPr lang="zh-CN" altLang="en-US" b="1" dirty="0">
                <a:solidFill>
                  <a:schemeClr val="accent2">
                    <a:lumMod val="50000"/>
                  </a:schemeClr>
                </a:solidFill>
              </a:rPr>
              <a:t>编译 </a:t>
            </a:r>
            <a:r>
              <a:rPr lang="en-US" altLang="zh-CN" b="1" dirty="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484784"/>
            <a:ext cx="8136904" cy="5191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WINDOWS</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编程模型和框架</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WPF</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C#/</a:t>
            </a:r>
            <a:r>
              <a:rPr lang="en-US" altLang="zh-CN" sz="2400" dirty="0" err="1">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winRT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FLUENT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MFC……</a:t>
            </a:r>
            <a:endPar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4151313" y="2493963"/>
            <a:ext cx="6229350"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2019</a:t>
            </a:r>
          </a:p>
        </p:txBody>
      </p:sp>
      <p:sp>
        <p:nvSpPr>
          <p:cNvPr id="185349" name="圆角矩形 185348"/>
          <p:cNvSpPr/>
          <p:nvPr/>
        </p:nvSpPr>
        <p:spPr>
          <a:xfrm>
            <a:off x="4405313" y="4006851"/>
            <a:ext cx="6083300"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C++/</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winRT</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本次课要求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0" fill="hold"/>
                                        <p:tgtEl>
                                          <p:spTgt spid="185375"/>
                                        </p:tgtEl>
                                        <p:attrNameLst>
                                          <p:attrName>ppt_w</p:attrName>
                                        </p:attrNameLst>
                                      </p:cBhvr>
                                      <p:tavLst>
                                        <p:tav tm="0">
                                          <p:val>
                                            <p:fltVal val="0"/>
                                          </p:val>
                                        </p:tav>
                                        <p:tav tm="100000">
                                          <p:val>
                                            <p:strVal val="#ppt_w"/>
                                          </p:val>
                                        </p:tav>
                                      </p:tavLst>
                                    </p:anim>
                                    <p:anim calcmode="lin" valueType="num">
                                      <p:cBhvr>
                                        <p:cTn id="8" dur="500" fill="hold"/>
                                        <p:tgtEl>
                                          <p:spTgt spid="185375"/>
                                        </p:tgtEl>
                                        <p:attrNameLst>
                                          <p:attrName>ppt_h</p:attrName>
                                        </p:attrNameLst>
                                      </p:cBhvr>
                                      <p:tavLst>
                                        <p:tav tm="0">
                                          <p:val>
                                            <p:fltVal val="0"/>
                                          </p:val>
                                        </p:tav>
                                        <p:tav tm="100000">
                                          <p:val>
                                            <p:strVal val="#ppt_h"/>
                                          </p:val>
                                        </p:tav>
                                      </p:tavLst>
                                    </p:anim>
                                    <p:animEffect transition="in" filter="fade">
                                      <p:cBhvr>
                                        <p:cTn id="9" dur="500"/>
                                        <p:tgtEl>
                                          <p:spTgt spid="18537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0" fill="hold"/>
                                        <p:tgtEl>
                                          <p:spTgt spid="185346"/>
                                        </p:tgtEl>
                                        <p:attrNameLst>
                                          <p:attrName>ppt_w</p:attrName>
                                        </p:attrNameLst>
                                      </p:cBhvr>
                                      <p:tavLst>
                                        <p:tav tm="0">
                                          <p:val>
                                            <p:fltVal val="0"/>
                                          </p:val>
                                        </p:tav>
                                        <p:tav tm="100000">
                                          <p:val>
                                            <p:strVal val="#ppt_w"/>
                                          </p:val>
                                        </p:tav>
                                      </p:tavLst>
                                    </p:anim>
                                    <p:anim calcmode="lin" valueType="num">
                                      <p:cBhvr>
                                        <p:cTn id="14" dur="500" fill="hold"/>
                                        <p:tgtEl>
                                          <p:spTgt spid="185346"/>
                                        </p:tgtEl>
                                        <p:attrNameLst>
                                          <p:attrName>ppt_h</p:attrName>
                                        </p:attrNameLst>
                                      </p:cBhvr>
                                      <p:tavLst>
                                        <p:tav tm="0">
                                          <p:val>
                                            <p:fltVal val="0"/>
                                          </p:val>
                                        </p:tav>
                                        <p:tav tm="100000">
                                          <p:val>
                                            <p:strVal val="#ppt_h"/>
                                          </p:val>
                                        </p:tav>
                                      </p:tavLst>
                                    </p:anim>
                                    <p:animEffect transition="in" filter="fade">
                                      <p:cBhvr>
                                        <p:cTn id="15" dur="50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0" fill="hold"/>
                                        <p:tgtEl>
                                          <p:spTgt spid="185351"/>
                                        </p:tgtEl>
                                        <p:attrNameLst>
                                          <p:attrName>ppt_w</p:attrName>
                                        </p:attrNameLst>
                                      </p:cBhvr>
                                      <p:tavLst>
                                        <p:tav tm="0">
                                          <p:val>
                                            <p:fltVal val="0"/>
                                          </p:val>
                                        </p:tav>
                                        <p:tav tm="100000">
                                          <p:val>
                                            <p:strVal val="#ppt_w"/>
                                          </p:val>
                                        </p:tav>
                                      </p:tavLst>
                                    </p:anim>
                                    <p:anim calcmode="lin" valueType="num">
                                      <p:cBhvr>
                                        <p:cTn id="19" dur="500" fill="hold"/>
                                        <p:tgtEl>
                                          <p:spTgt spid="185351"/>
                                        </p:tgtEl>
                                        <p:attrNameLst>
                                          <p:attrName>ppt_h</p:attrName>
                                        </p:attrNameLst>
                                      </p:cBhvr>
                                      <p:tavLst>
                                        <p:tav tm="0">
                                          <p:val>
                                            <p:fltVal val="0"/>
                                          </p:val>
                                        </p:tav>
                                        <p:tav tm="100000">
                                          <p:val>
                                            <p:strVal val="#ppt_h"/>
                                          </p:val>
                                        </p:tav>
                                      </p:tavLst>
                                    </p:anim>
                                    <p:animEffect transition="in" filter="fade">
                                      <p:cBhvr>
                                        <p:cTn id="20" dur="500"/>
                                        <p:tgtEl>
                                          <p:spTgt spid="185351"/>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0" fill="hold"/>
                                        <p:tgtEl>
                                          <p:spTgt spid="185348"/>
                                        </p:tgtEl>
                                        <p:attrNameLst>
                                          <p:attrName>ppt_w</p:attrName>
                                        </p:attrNameLst>
                                      </p:cBhvr>
                                      <p:tavLst>
                                        <p:tav tm="0">
                                          <p:val>
                                            <p:fltVal val="0"/>
                                          </p:val>
                                        </p:tav>
                                        <p:tav tm="100000">
                                          <p:val>
                                            <p:strVal val="#ppt_w"/>
                                          </p:val>
                                        </p:tav>
                                      </p:tavLst>
                                    </p:anim>
                                    <p:anim calcmode="lin" valueType="num">
                                      <p:cBhvr>
                                        <p:cTn id="25" dur="500" fill="hold"/>
                                        <p:tgtEl>
                                          <p:spTgt spid="185348"/>
                                        </p:tgtEl>
                                        <p:attrNameLst>
                                          <p:attrName>ppt_h</p:attrName>
                                        </p:attrNameLst>
                                      </p:cBhvr>
                                      <p:tavLst>
                                        <p:tav tm="0">
                                          <p:val>
                                            <p:fltVal val="0"/>
                                          </p:val>
                                        </p:tav>
                                        <p:tav tm="100000">
                                          <p:val>
                                            <p:strVal val="#ppt_h"/>
                                          </p:val>
                                        </p:tav>
                                      </p:tavLst>
                                    </p:anim>
                                    <p:animEffect transition="in" filter="fade">
                                      <p:cBhvr>
                                        <p:cTn id="26" dur="50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0" fill="hold"/>
                                        <p:tgtEl>
                                          <p:spTgt spid="185359"/>
                                        </p:tgtEl>
                                        <p:attrNameLst>
                                          <p:attrName>ppt_w</p:attrName>
                                        </p:attrNameLst>
                                      </p:cBhvr>
                                      <p:tavLst>
                                        <p:tav tm="0">
                                          <p:val>
                                            <p:fltVal val="0"/>
                                          </p:val>
                                        </p:tav>
                                        <p:tav tm="100000">
                                          <p:val>
                                            <p:strVal val="#ppt_w"/>
                                          </p:val>
                                        </p:tav>
                                      </p:tavLst>
                                    </p:anim>
                                    <p:anim calcmode="lin" valueType="num">
                                      <p:cBhvr>
                                        <p:cTn id="30" dur="500" fill="hold"/>
                                        <p:tgtEl>
                                          <p:spTgt spid="185359"/>
                                        </p:tgtEl>
                                        <p:attrNameLst>
                                          <p:attrName>ppt_h</p:attrName>
                                        </p:attrNameLst>
                                      </p:cBhvr>
                                      <p:tavLst>
                                        <p:tav tm="0">
                                          <p:val>
                                            <p:fltVal val="0"/>
                                          </p:val>
                                        </p:tav>
                                        <p:tav tm="100000">
                                          <p:val>
                                            <p:strVal val="#ppt_h"/>
                                          </p:val>
                                        </p:tav>
                                      </p:tavLst>
                                    </p:anim>
                                    <p:animEffect transition="in" filter="fade">
                                      <p:cBhvr>
                                        <p:cTn id="31" dur="500"/>
                                        <p:tgtEl>
                                          <p:spTgt spid="185359"/>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0" fill="hold"/>
                                        <p:tgtEl>
                                          <p:spTgt spid="185349"/>
                                        </p:tgtEl>
                                        <p:attrNameLst>
                                          <p:attrName>ppt_w</p:attrName>
                                        </p:attrNameLst>
                                      </p:cBhvr>
                                      <p:tavLst>
                                        <p:tav tm="0">
                                          <p:val>
                                            <p:fltVal val="0"/>
                                          </p:val>
                                        </p:tav>
                                        <p:tav tm="100000">
                                          <p:val>
                                            <p:strVal val="#ppt_w"/>
                                          </p:val>
                                        </p:tav>
                                      </p:tavLst>
                                    </p:anim>
                                    <p:anim calcmode="lin" valueType="num">
                                      <p:cBhvr>
                                        <p:cTn id="36" dur="500" fill="hold"/>
                                        <p:tgtEl>
                                          <p:spTgt spid="185349"/>
                                        </p:tgtEl>
                                        <p:attrNameLst>
                                          <p:attrName>ppt_h</p:attrName>
                                        </p:attrNameLst>
                                      </p:cBhvr>
                                      <p:tavLst>
                                        <p:tav tm="0">
                                          <p:val>
                                            <p:fltVal val="0"/>
                                          </p:val>
                                        </p:tav>
                                        <p:tav tm="100000">
                                          <p:val>
                                            <p:strVal val="#ppt_h"/>
                                          </p:val>
                                        </p:tav>
                                      </p:tavLst>
                                    </p:anim>
                                    <p:animEffect transition="in" filter="fade">
                                      <p:cBhvr>
                                        <p:cTn id="37" dur="50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0" fill="hold"/>
                                        <p:tgtEl>
                                          <p:spTgt spid="185367"/>
                                        </p:tgtEl>
                                        <p:attrNameLst>
                                          <p:attrName>ppt_w</p:attrName>
                                        </p:attrNameLst>
                                      </p:cBhvr>
                                      <p:tavLst>
                                        <p:tav tm="0">
                                          <p:val>
                                            <p:fltVal val="0"/>
                                          </p:val>
                                        </p:tav>
                                        <p:tav tm="100000">
                                          <p:val>
                                            <p:strVal val="#ppt_w"/>
                                          </p:val>
                                        </p:tav>
                                      </p:tavLst>
                                    </p:anim>
                                    <p:anim calcmode="lin" valueType="num">
                                      <p:cBhvr>
                                        <p:cTn id="41" dur="500" fill="hold"/>
                                        <p:tgtEl>
                                          <p:spTgt spid="185367"/>
                                        </p:tgtEl>
                                        <p:attrNameLst>
                                          <p:attrName>ppt_h</p:attrName>
                                        </p:attrNameLst>
                                      </p:cBhvr>
                                      <p:tavLst>
                                        <p:tav tm="0">
                                          <p:val>
                                            <p:fltVal val="0"/>
                                          </p:val>
                                        </p:tav>
                                        <p:tav tm="100000">
                                          <p:val>
                                            <p:strVal val="#ppt_h"/>
                                          </p:val>
                                        </p:tav>
                                      </p:tavLst>
                                    </p:anim>
                                    <p:animEffect transition="in" filter="fade">
                                      <p:cBhvr>
                                        <p:cTn id="42" dur="500"/>
                                        <p:tgtEl>
                                          <p:spTgt spid="185367"/>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0" fill="hold"/>
                                        <p:tgtEl>
                                          <p:spTgt spid="185347"/>
                                        </p:tgtEl>
                                        <p:attrNameLst>
                                          <p:attrName>ppt_w</p:attrName>
                                        </p:attrNameLst>
                                      </p:cBhvr>
                                      <p:tavLst>
                                        <p:tav tm="0">
                                          <p:val>
                                            <p:fltVal val="0"/>
                                          </p:val>
                                        </p:tav>
                                        <p:tav tm="100000">
                                          <p:val>
                                            <p:strVal val="#ppt_w"/>
                                          </p:val>
                                        </p:tav>
                                      </p:tavLst>
                                    </p:anim>
                                    <p:anim calcmode="lin" valueType="num">
                                      <p:cBhvr>
                                        <p:cTn id="47" dur="500" fill="hold"/>
                                        <p:tgtEl>
                                          <p:spTgt spid="185347"/>
                                        </p:tgtEl>
                                        <p:attrNameLst>
                                          <p:attrName>ppt_h</p:attrName>
                                        </p:attrNameLst>
                                      </p:cBhvr>
                                      <p:tavLst>
                                        <p:tav tm="0">
                                          <p:val>
                                            <p:fltVal val="0"/>
                                          </p:val>
                                        </p:tav>
                                        <p:tav tm="100000">
                                          <p:val>
                                            <p:strVal val="#ppt_h"/>
                                          </p:val>
                                        </p:tav>
                                      </p:tavLst>
                                    </p:anim>
                                    <p:animEffect transition="in" filter="fade">
                                      <p:cBhvr>
                                        <p:cTn id="48"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30</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052737"/>
            <a:ext cx="8208912" cy="5749741"/>
          </a:xfrm>
          <a:prstGeom prst="rect">
            <a:avLst/>
          </a:prstGeom>
        </p:spPr>
      </p:pic>
      <p:sp>
        <p:nvSpPr>
          <p:cNvPr id="5" name="云形标注 4"/>
          <p:cNvSpPr/>
          <p:nvPr/>
        </p:nvSpPr>
        <p:spPr>
          <a:xfrm>
            <a:off x="4907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这里输入</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项目名称</a:t>
            </a:r>
          </a:p>
        </p:txBody>
      </p:sp>
      <p:sp>
        <p:nvSpPr>
          <p:cNvPr id="6" name="云形标注 5"/>
          <p:cNvSpPr/>
          <p:nvPr/>
        </p:nvSpPr>
        <p:spPr>
          <a:xfrm>
            <a:off x="8119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这里选择</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27880"/>
            <a:ext cx="9144000" cy="556947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6" name="Rectangle 3"/>
          <p:cNvSpPr txBox="1">
            <a:spLocks noChangeArrowheads="1"/>
          </p:cNvSpPr>
          <p:nvPr/>
        </p:nvSpPr>
        <p:spPr>
          <a:xfrm>
            <a:off x="1847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b="1" dirty="0">
                <a:solidFill>
                  <a:schemeClr val="accent2">
                    <a:lumMod val="50000"/>
                  </a:schemeClr>
                </a:solidFill>
              </a:rPr>
              <a:t>Windows Presentation Foundation</a:t>
            </a:r>
            <a:r>
              <a:rPr lang="zh-CN" altLang="en-US" sz="2000" b="1" dirty="0">
                <a:solidFill>
                  <a:schemeClr val="accent2">
                    <a:lumMod val="50000"/>
                  </a:schemeClr>
                </a:solidFill>
              </a:rPr>
              <a:t>，用于生成较好视觉体验的 </a:t>
            </a:r>
            <a:r>
              <a:rPr lang="en-US" altLang="zh-CN" sz="2000" b="1" dirty="0">
                <a:solidFill>
                  <a:schemeClr val="accent2">
                    <a:lumMod val="50000"/>
                  </a:schemeClr>
                </a:solidFill>
              </a:rPr>
              <a:t>Windows </a:t>
            </a:r>
            <a:r>
              <a:rPr lang="zh-CN" altLang="en-US" sz="2000" b="1" dirty="0">
                <a:solidFill>
                  <a:schemeClr val="accent2">
                    <a:lumMod val="50000"/>
                  </a:schemeClr>
                </a:solidFill>
              </a:rPr>
              <a:t>应用程序</a:t>
            </a:r>
            <a:endParaRPr lang="en-US" altLang="zh-CN" sz="20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既可创建独立桌面应用程序，也可创建浏览器承载的应用程序</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的核心是一个与分辨率无关并且基于向量的呈现引擎</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包含在 </a:t>
            </a:r>
            <a:r>
              <a:rPr lang="en-US" altLang="zh-CN" sz="2000" b="1" dirty="0">
                <a:solidFill>
                  <a:schemeClr val="accent2">
                    <a:lumMod val="50000"/>
                  </a:schemeClr>
                </a:solidFill>
              </a:rPr>
              <a:t>.NET Framework </a:t>
            </a:r>
            <a:r>
              <a:rPr lang="zh-CN" altLang="en-US" sz="2000" b="1" dirty="0">
                <a:solidFill>
                  <a:schemeClr val="accent2">
                    <a:lumMod val="50000"/>
                  </a:schemeClr>
                </a:solidFill>
              </a:rPr>
              <a:t>中，作为 </a:t>
            </a:r>
            <a:r>
              <a:rPr lang="en-US" altLang="zh-CN" sz="2000" b="1" dirty="0">
                <a:solidFill>
                  <a:schemeClr val="accent2">
                    <a:lumMod val="50000"/>
                  </a:schemeClr>
                </a:solidFill>
              </a:rPr>
              <a:t>.NET Framework </a:t>
            </a:r>
            <a:r>
              <a:rPr lang="zh-CN" altLang="en-US" sz="2000" b="1" dirty="0">
                <a:solidFill>
                  <a:schemeClr val="accent2">
                    <a:lumMod val="50000"/>
                  </a:schemeClr>
                </a:solidFill>
              </a:rPr>
              <a:t>的一个子集存在，其类型大多位于 </a:t>
            </a:r>
            <a:r>
              <a:rPr lang="en-US" altLang="zh-CN" sz="2000" b="1" dirty="0" err="1">
                <a:solidFill>
                  <a:schemeClr val="accent2">
                    <a:lumMod val="50000"/>
                  </a:schemeClr>
                </a:solidFill>
              </a:rPr>
              <a:t>System.Windows</a:t>
            </a:r>
            <a:r>
              <a:rPr lang="en-US" altLang="zh-CN" sz="2000" b="1" dirty="0">
                <a:solidFill>
                  <a:schemeClr val="accent2">
                    <a:lumMod val="50000"/>
                  </a:schemeClr>
                </a:solidFill>
              </a:rPr>
              <a:t> </a:t>
            </a:r>
            <a:r>
              <a:rPr lang="zh-CN" altLang="en-US" sz="2000" b="1" dirty="0">
                <a:solidFill>
                  <a:schemeClr val="accent2">
                    <a:lumMod val="50000"/>
                  </a:schemeClr>
                </a:solidFill>
              </a:rPr>
              <a:t>命名空间</a:t>
            </a:r>
            <a:endParaRPr lang="en-US" altLang="zh-CN" sz="20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界面设计使用可扩展应用程序标记语言 </a:t>
            </a:r>
            <a:r>
              <a:rPr lang="en-US" altLang="zh-CN" sz="2000" b="1" dirty="0">
                <a:solidFill>
                  <a:schemeClr val="accent2">
                    <a:lumMod val="50000"/>
                  </a:schemeClr>
                </a:solidFill>
              </a:rPr>
              <a:t>(XAML)</a:t>
            </a:r>
          </a:p>
          <a:p>
            <a:pPr>
              <a:buFont typeface="Wingdings" panose="05000000000000000000" pitchFamily="2" charset="2"/>
              <a:buChar char="p"/>
            </a:pPr>
            <a:r>
              <a:rPr lang="zh-CN" altLang="en-US" sz="2000" b="1" dirty="0">
                <a:solidFill>
                  <a:schemeClr val="accent2">
                    <a:lumMod val="50000"/>
                  </a:schemeClr>
                </a:solidFill>
              </a:rPr>
              <a:t>使用</a:t>
            </a:r>
            <a:r>
              <a:rPr lang="en-US" altLang="zh-CN" sz="2000" b="1" dirty="0">
                <a:solidFill>
                  <a:schemeClr val="accent2">
                    <a:lumMod val="50000"/>
                  </a:schemeClr>
                </a:solidFill>
              </a:rPr>
              <a:t>C# </a:t>
            </a:r>
            <a:r>
              <a:rPr lang="zh-CN" altLang="en-US" sz="2000" b="1" dirty="0">
                <a:solidFill>
                  <a:schemeClr val="accent2">
                    <a:lumMod val="50000"/>
                  </a:schemeClr>
                </a:solidFill>
              </a:rPr>
              <a:t>或 </a:t>
            </a:r>
            <a:r>
              <a:rPr lang="en-US" altLang="zh-CN" sz="2000" b="1" dirty="0">
                <a:solidFill>
                  <a:schemeClr val="accent2">
                    <a:lumMod val="50000"/>
                  </a:schemeClr>
                </a:solidFill>
              </a:rPr>
              <a:t>VB</a:t>
            </a:r>
            <a:r>
              <a:rPr lang="zh-CN" altLang="en-US" sz="2000" b="1" dirty="0">
                <a:solidFill>
                  <a:schemeClr val="accent2">
                    <a:lumMod val="50000"/>
                  </a:schemeClr>
                </a:solidFill>
              </a:rPr>
              <a:t>实例化类、设置属性、调用方法以及处理事件</a:t>
            </a:r>
            <a:endParaRPr lang="en-US" altLang="zh-CN" sz="2000" b="1" dirty="0">
              <a:solidFill>
                <a:schemeClr val="accent2">
                  <a:lumMod val="5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33</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2" name="文本框 1"/>
          <p:cNvSpPr txBox="1"/>
          <p:nvPr/>
        </p:nvSpPr>
        <p:spPr>
          <a:xfrm>
            <a:off x="1703513" y="1241002"/>
            <a:ext cx="6985485" cy="359522"/>
          </a:xfrm>
          <a:prstGeom prst="rect">
            <a:avLst/>
          </a:prstGeom>
          <a:noFill/>
        </p:spPr>
        <p:txBody>
          <a:bodyPr wrap="square" rtlCol="0">
            <a:spAutoFit/>
          </a:bodyPr>
          <a:lstStyle/>
          <a:p>
            <a:pPr latinLnBrk="1"/>
            <a:r>
              <a:rPr lang="zh-CN" altLang="en-US" sz="1600" dirty="0"/>
              <a:t>程序界面：基于</a:t>
            </a:r>
            <a:r>
              <a:rPr lang="en-US" altLang="zh-CN" sz="1600" dirty="0"/>
              <a:t>XML</a:t>
            </a:r>
            <a:r>
              <a:rPr lang="zh-CN" altLang="en-US" sz="1600" dirty="0"/>
              <a:t>的</a:t>
            </a:r>
            <a:r>
              <a:rPr lang="en-US" altLang="zh-CN" sz="1600" dirty="0"/>
              <a:t>XAML</a:t>
            </a:r>
            <a:r>
              <a:rPr lang="zh-CN" altLang="en-US" sz="1600" dirty="0"/>
              <a:t>语言定制；         程序逻辑：</a:t>
            </a:r>
            <a:r>
              <a:rPr lang="en-US" altLang="zh-CN" sz="1600" dirty="0"/>
              <a:t>C#</a:t>
            </a:r>
            <a:r>
              <a:rPr lang="zh-CN" altLang="en-US" sz="1600" dirty="0"/>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29372"/>
            <a:ext cx="7307284" cy="508400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91544" y="548680"/>
            <a:ext cx="8091487" cy="6192837"/>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2884171" y="476673"/>
            <a:ext cx="6444347"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与</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Fluent Design</a:t>
            </a:r>
            <a:endParaRPr lang="zh-CN" altLang="en-US" sz="3200" b="0" dirty="0">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03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   </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近年来</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编程技术发展迅速</a:t>
            </a:r>
            <a:endParaRPr lang="en-US" altLang="zh-CN" sz="1600" b="1" dirty="0">
              <a:solidFill>
                <a:schemeClr val="bg2">
                  <a:lumMod val="25000"/>
                </a:schemeClr>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p"/>
            </a:pP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   </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Universal Windows Platform</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（通用</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a:solidFill>
                  <a:schemeClr val="bg2">
                    <a:lumMod val="25000"/>
                  </a:schemeClr>
                </a:solidFill>
                <a:latin typeface="微软雅黑 Light" panose="020B0502040204020203" pitchFamily="34" charset="-122"/>
                <a:ea typeface="微软雅黑 Light" panose="020B0502040204020203" pitchFamily="34" charset="-122"/>
              </a:rPr>
              <a:t>平台）</a:t>
            </a:r>
            <a:endPar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微软新提出的一种应用种类：通过统一的开发平台，使开发者针对其开发的代码在多种不同的设备上实现共享，并为用户提供统一的使用体验</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Windows 10 </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应用商店里所有的程序都是</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应用</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基于</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Framework</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，也可用</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VC++</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开发</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也可采用基于</a:t>
            </a:r>
            <a:r>
              <a:rPr lang="en-US" altLang="zh-CN" sz="1800" b="1" dirty="0" err="1">
                <a:solidFill>
                  <a:schemeClr val="bg2">
                    <a:lumMod val="25000"/>
                  </a:schemeClr>
                </a:solidFill>
                <a:latin typeface="微软雅黑 Light" panose="020B0502040204020203" pitchFamily="34" charset="-122"/>
                <a:ea typeface="微软雅黑 Light" panose="020B0502040204020203" pitchFamily="34" charset="-122"/>
              </a:rPr>
              <a:t>Xamarin</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的</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框架，完成对安卓、</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iOS</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的跨平台支持</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桌面应用程序转换器</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(Desktop Application Converter)</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，可以把现有的桌面应用程序（</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4.6.1 </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或 </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Win32</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）转换成 </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程序</a:t>
            </a:r>
          </a:p>
        </p:txBody>
      </p:sp>
      <p:pic>
        <p:nvPicPr>
          <p:cNvPr id="3" name="图片 2"/>
          <p:cNvPicPr>
            <a:picLocks noChangeAspect="1"/>
          </p:cNvPicPr>
          <p:nvPr/>
        </p:nvPicPr>
        <p:blipFill>
          <a:blip r:embed="rId3"/>
          <a:stretch>
            <a:fillRect/>
          </a:stretch>
        </p:blipFill>
        <p:spPr>
          <a:xfrm>
            <a:off x="4727848" y="4454228"/>
            <a:ext cx="5010150" cy="2143125"/>
          </a:xfrm>
          <a:prstGeom prst="rect">
            <a:avLst/>
          </a:prstGeom>
        </p:spPr>
      </p:pic>
    </p:spTree>
    <p:extLst>
      <p:ext uri="{BB962C8B-B14F-4D97-AF65-F5344CB8AC3E}">
        <p14:creationId xmlns:p14="http://schemas.microsoft.com/office/powerpoint/2010/main" val="3681620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2800" b="1" dirty="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计算机学院</a:t>
            </a:r>
            <a:r>
              <a:rPr lang="en-US" altLang="zh-CN" sz="1800" b="1" dirty="0" err="1">
                <a:solidFill>
                  <a:schemeClr val="accent2">
                    <a:lumMod val="50000"/>
                  </a:schemeClr>
                </a:solidFill>
              </a:rPr>
              <a:t>dreamSpark</a:t>
            </a:r>
            <a:r>
              <a:rPr lang="zh-CN" altLang="en-US" sz="1800" b="1" dirty="0">
                <a:solidFill>
                  <a:schemeClr val="accent2">
                    <a:lumMod val="50000"/>
                  </a:schemeClr>
                </a:solidFill>
              </a:rPr>
              <a:t>点击</a:t>
            </a:r>
            <a:r>
              <a:rPr lang="en-US" altLang="zh-CN" sz="1800" b="1" dirty="0">
                <a:solidFill>
                  <a:schemeClr val="accent2">
                    <a:lumMod val="50000"/>
                  </a:schemeClr>
                </a:solidFill>
              </a:rPr>
              <a:t>training</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lvl="1">
              <a:buFont typeface="Wingdings" panose="05000000000000000000" pitchFamily="2" charset="2"/>
              <a:buChar char="Ø"/>
            </a:pPr>
            <a:r>
              <a:rPr lang="zh-CN" altLang="en-US" sz="1800" b="1" dirty="0">
                <a:solidFill>
                  <a:schemeClr val="accent2">
                    <a:lumMod val="50000"/>
                  </a:schemeClr>
                </a:solidFill>
              </a:rPr>
              <a:t>运行 </a:t>
            </a:r>
            <a:r>
              <a:rPr lang="en-US" altLang="zh-CN" sz="1800" b="1" dirty="0">
                <a:solidFill>
                  <a:schemeClr val="accent2">
                    <a:lumMod val="50000"/>
                  </a:schemeClr>
                </a:solidFill>
              </a:rPr>
              <a:t>Visual Studio Installer</a:t>
            </a:r>
          </a:p>
          <a:p>
            <a:pPr lvl="1">
              <a:buFont typeface="Wingdings" panose="05000000000000000000" pitchFamily="2" charset="2"/>
              <a:buChar char="Ø"/>
            </a:pPr>
            <a:r>
              <a:rPr lang="zh-CN" altLang="en-US" sz="1800" b="1" dirty="0">
                <a:solidFill>
                  <a:schemeClr val="accent2">
                    <a:lumMod val="50000"/>
                  </a:schemeClr>
                </a:solidFill>
              </a:rPr>
              <a:t>点击</a:t>
            </a:r>
            <a:r>
              <a:rPr lang="en-US" altLang="zh-CN" sz="1800" b="1" dirty="0">
                <a:solidFill>
                  <a:schemeClr val="accent2">
                    <a:lumMod val="50000"/>
                  </a:schemeClr>
                </a:solidFill>
              </a:rPr>
              <a:t>【</a:t>
            </a:r>
            <a:r>
              <a:rPr lang="zh-CN" altLang="en-US" sz="1800" b="1" dirty="0">
                <a:solidFill>
                  <a:schemeClr val="accent2">
                    <a:lumMod val="50000"/>
                  </a:schemeClr>
                </a:solidFill>
              </a:rPr>
              <a:t>修改</a:t>
            </a:r>
            <a:r>
              <a:rPr lang="en-US" altLang="zh-CN" sz="1800" b="1" dirty="0">
                <a:solidFill>
                  <a:schemeClr val="accent2">
                    <a:lumMod val="50000"/>
                  </a:schemeClr>
                </a:solidFill>
              </a:rPr>
              <a:t>】</a:t>
            </a:r>
          </a:p>
          <a:p>
            <a:pPr lvl="1">
              <a:buFont typeface="Wingdings" panose="05000000000000000000" pitchFamily="2" charset="2"/>
              <a:buChar char="Ø"/>
            </a:pPr>
            <a:r>
              <a:rPr lang="zh-CN" altLang="en-US" sz="1800" b="1" dirty="0">
                <a:solidFill>
                  <a:schemeClr val="accent2">
                    <a:lumMod val="50000"/>
                  </a:schemeClr>
                </a:solidFill>
              </a:rPr>
              <a:t>勾选通用</a:t>
            </a:r>
            <a:r>
              <a:rPr lang="en-US" altLang="zh-CN" sz="1800" b="1" dirty="0">
                <a:solidFill>
                  <a:schemeClr val="accent2">
                    <a:lumMod val="50000"/>
                  </a:schemeClr>
                </a:solidFill>
              </a:rPr>
              <a:t>Windows</a:t>
            </a:r>
            <a:r>
              <a:rPr lang="zh-CN" altLang="en-US" sz="1800" b="1" dirty="0">
                <a:solidFill>
                  <a:schemeClr val="accent2">
                    <a:lumMod val="50000"/>
                  </a:schemeClr>
                </a:solidFill>
              </a:rPr>
              <a:t>平台开发和相关版本的</a:t>
            </a:r>
            <a:r>
              <a:rPr lang="en-US" altLang="zh-CN" sz="1800" b="1" dirty="0">
                <a:solidFill>
                  <a:schemeClr val="accent2">
                    <a:lumMod val="50000"/>
                  </a:schemeClr>
                </a:solidFill>
              </a:rPr>
              <a:t>SDK</a:t>
            </a:r>
            <a:endParaRPr lang="zh-CN" altLang="en-US" sz="1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444" y="125412"/>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132857"/>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新建</a:t>
            </a:r>
            <a:r>
              <a:rPr lang="en-US" altLang="zh-CN" sz="2800" b="1" dirty="0">
                <a:solidFill>
                  <a:schemeClr val="accent2">
                    <a:lumMod val="50000"/>
                  </a:schemeClr>
                </a:solidFill>
              </a:rPr>
              <a:t>UWP Project</a:t>
            </a: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312"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766" y="42027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项目文件显示在解决方案资源管理器窗格中</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a:solidFill>
                  <a:schemeClr val="accent2">
                    <a:lumMod val="50000"/>
                  </a:schemeClr>
                </a:solidFill>
              </a:rPr>
              <a:t>App.xaml.cs</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是应用所使用的资源的位置。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与所有代码隐藏页面一样，包含一个调用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不必编写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MainPage.xaml</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为应用定义 </a:t>
            </a:r>
            <a:r>
              <a:rPr lang="en-US" altLang="zh-CN" sz="1400" b="1" dirty="0">
                <a:solidFill>
                  <a:schemeClr val="accent2">
                    <a:lumMod val="50000"/>
                  </a:schemeClr>
                </a:solidFill>
              </a:rPr>
              <a:t>UI</a:t>
            </a:r>
            <a:r>
              <a:rPr lang="zh-CN" altLang="en-US" sz="1400" b="1" dirty="0">
                <a:solidFill>
                  <a:schemeClr val="accent2">
                    <a:lumMod val="50000"/>
                  </a:schemeClr>
                </a:solidFill>
              </a:rPr>
              <a:t> </a:t>
            </a:r>
            <a:r>
              <a:rPr lang="en-US" altLang="zh-CN" sz="1400" b="1" dirty="0">
                <a:solidFill>
                  <a:schemeClr val="accent2">
                    <a:lumMod val="50000"/>
                  </a:schemeClr>
                </a:solidFill>
              </a:rPr>
              <a:t>—</a:t>
            </a:r>
            <a:r>
              <a:rPr lang="zh-CN" altLang="en-US" sz="1400" b="1" dirty="0">
                <a:solidFill>
                  <a:schemeClr val="accent2">
                    <a:lumMod val="50000"/>
                  </a:schemeClr>
                </a:solidFill>
              </a:rPr>
              <a:t> 可以直接使用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a:solidFill>
                  <a:schemeClr val="accent2">
                    <a:lumMod val="50000"/>
                  </a:schemeClr>
                </a:solidFill>
              </a:rPr>
              <a:t>类，该类继承自 </a:t>
            </a:r>
            <a:r>
              <a:rPr lang="en-US" altLang="zh-CN" sz="1400" b="1" dirty="0" err="1">
                <a:solidFill>
                  <a:schemeClr val="accent2">
                    <a:lumMod val="50000"/>
                  </a:schemeClr>
                </a:solidFill>
              </a:rPr>
              <a:t>uwpHelloWorld_cs</a:t>
            </a:r>
            <a:r>
              <a:rPr lang="en-US" altLang="zh-CN" sz="1400" b="1" dirty="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3"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即可在设计视图中打开它</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图形视图位于上部</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代码视图位于下面</a:t>
            </a:r>
          </a:p>
          <a:p>
            <a:pPr>
              <a:buFont typeface="Wingdings" panose="05000000000000000000" pitchFamily="2" charset="2"/>
              <a:buChar char="p"/>
            </a:pPr>
            <a:r>
              <a:rPr lang="zh-CN" altLang="en-US" sz="2000" b="1" dirty="0">
                <a:solidFill>
                  <a:schemeClr val="accent2">
                    <a:lumMod val="50000"/>
                  </a:schemeClr>
                </a:solidFill>
              </a:rPr>
              <a:t>编辑图形视图中的控件</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单击工具箱，打开 </a:t>
            </a:r>
            <a:r>
              <a:rPr lang="en-US" altLang="zh-CN" sz="1400" b="1" dirty="0">
                <a:solidFill>
                  <a:schemeClr val="accent2">
                    <a:lumMod val="50000"/>
                  </a:schemeClr>
                </a:solidFill>
              </a:rPr>
              <a:t>UI </a:t>
            </a:r>
            <a:r>
              <a:rPr lang="zh-CN" altLang="en-US" sz="1400" b="1" dirty="0">
                <a:solidFill>
                  <a:schemeClr val="accent2">
                    <a:lumMod val="50000"/>
                  </a:schemeClr>
                </a:solidFill>
              </a:rPr>
              <a:t>控件列表</a:t>
            </a: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a:solidFill>
                  <a:schemeClr val="accent2">
                    <a:lumMod val="50000"/>
                  </a:schemeClr>
                </a:solidFill>
              </a:rPr>
              <a:t>控件</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拖动到图形视图中</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编辑</a:t>
            </a:r>
            <a:r>
              <a:rPr lang="en-US" altLang="zh-CN" sz="2000" b="1" dirty="0">
                <a:solidFill>
                  <a:schemeClr val="accent2">
                    <a:lumMod val="50000"/>
                  </a:schemeClr>
                </a:solidFill>
              </a:rPr>
              <a:t>XAML</a:t>
            </a:r>
            <a:r>
              <a:rPr lang="zh-CN" altLang="en-US" sz="2000" b="1" dirty="0">
                <a:solidFill>
                  <a:schemeClr val="accent2">
                    <a:lumMod val="50000"/>
                  </a:schemeClr>
                </a:solidFill>
              </a:rPr>
              <a:t>代码</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将</a:t>
            </a:r>
            <a:r>
              <a:rPr lang="en-US" altLang="zh-CN" sz="1600" b="1" dirty="0">
                <a:solidFill>
                  <a:schemeClr val="accent2">
                    <a:lumMod val="50000"/>
                  </a:schemeClr>
                </a:solidFill>
              </a:rPr>
              <a:t>"Button"</a:t>
            </a:r>
            <a:r>
              <a:rPr lang="zh-CN" altLang="en-US" sz="1600" b="1" dirty="0">
                <a:solidFill>
                  <a:schemeClr val="accent2">
                    <a:lumMod val="50000"/>
                  </a:schemeClr>
                </a:solidFill>
              </a:rPr>
              <a:t>改为</a:t>
            </a:r>
            <a:r>
              <a:rPr lang="en-US" altLang="zh-CN" sz="1600" b="1" dirty="0">
                <a:solidFill>
                  <a:schemeClr val="accent2">
                    <a:lumMod val="50000"/>
                  </a:schemeClr>
                </a:solidFill>
              </a:rPr>
              <a:t>"Hello, world!"</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F7</a:t>
            </a:r>
            <a:r>
              <a:rPr lang="zh-CN" altLang="en-US" sz="2000" b="1" dirty="0">
                <a:solidFill>
                  <a:schemeClr val="accent2">
                    <a:lumMod val="50000"/>
                  </a:schemeClr>
                </a:solidFill>
              </a:rPr>
              <a:t>编译、</a:t>
            </a:r>
            <a:r>
              <a:rPr lang="en-US" altLang="zh-CN" sz="2000" b="1" dirty="0">
                <a:solidFill>
                  <a:schemeClr val="accent2">
                    <a:lumMod val="50000"/>
                  </a:schemeClr>
                </a:solidFill>
              </a:rPr>
              <a:t>F5</a:t>
            </a:r>
            <a:r>
              <a:rPr lang="zh-CN" altLang="en-US" sz="2000" b="1" dirty="0">
                <a:solidFill>
                  <a:schemeClr val="accent2">
                    <a:lumMod val="50000"/>
                  </a:schemeClr>
                </a:solidFill>
              </a:rPr>
              <a:t>运行</a:t>
            </a: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1.6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添加按钮</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9514"/>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1.1 WINDOWS</a:t>
            </a:r>
            <a:r>
              <a:rPr lang="zh-CN" altLang="en-US" sz="4400" b="0" dirty="0">
                <a:latin typeface="华文彩云" pitchFamily="2" charset="-122"/>
                <a:ea typeface="华文彩云" pitchFamily="2" charset="-122"/>
              </a:rPr>
              <a:t>简介</a:t>
            </a:r>
          </a:p>
        </p:txBody>
      </p:sp>
      <p:sp>
        <p:nvSpPr>
          <p:cNvPr id="12" name="Rectangle 3"/>
          <p:cNvSpPr txBox="1">
            <a:spLocks noChangeArrowheads="1"/>
          </p:cNvSpPr>
          <p:nvPr/>
        </p:nvSpPr>
        <p:spPr>
          <a:xfrm>
            <a:off x="2135560" y="1591816"/>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程序 设计大有用武之地</a:t>
            </a:r>
          </a:p>
        </p:txBody>
      </p:sp>
      <p:sp>
        <p:nvSpPr>
          <p:cNvPr id="2" name="矩形 1"/>
          <p:cNvSpPr/>
          <p:nvPr/>
        </p:nvSpPr>
        <p:spPr>
          <a:xfrm>
            <a:off x="2423593" y="4941169"/>
            <a:ext cx="7387605" cy="1365567"/>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程序设计是编程技术人员</a:t>
            </a:r>
            <a:r>
              <a:rPr lang="zh-CN" altLang="en-US" dirty="0">
                <a:solidFill>
                  <a:schemeClr val="accent2">
                    <a:lumMod val="50000"/>
                  </a:schemeClr>
                </a:solidFill>
                <a:latin typeface="微软雅黑" panose="020B0503020204020204" pitchFamily="34" charset="-122"/>
                <a:ea typeface="微软雅黑" panose="020B0503020204020204" pitchFamily="34" charset="-122"/>
              </a:rPr>
              <a:t>应该掌握的一项基本技能</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双击设计画布中的按钮控件， </a:t>
            </a:r>
            <a:r>
              <a:rPr lang="en-US" altLang="zh-CN" sz="2000" b="1" dirty="0">
                <a:solidFill>
                  <a:schemeClr val="accent2">
                    <a:lumMod val="50000"/>
                  </a:schemeClr>
                </a:solidFill>
              </a:rPr>
              <a:t>Visual Studio </a:t>
            </a:r>
            <a:r>
              <a:rPr lang="zh-CN" altLang="en-US" sz="2000" b="1" dirty="0">
                <a:solidFill>
                  <a:schemeClr val="accent2">
                    <a:lumMod val="50000"/>
                  </a:schemeClr>
                </a:solidFill>
              </a:rPr>
              <a:t>会自动为该按钮创建事件处理方法</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a:solidFill>
                  <a:schemeClr val="accent2">
                    <a:lumMod val="50000"/>
                  </a:schemeClr>
                </a:solidFill>
              </a:rPr>
              <a:t>private void </a:t>
            </a:r>
            <a:r>
              <a:rPr lang="en-US" altLang="zh-CN" sz="1400" b="1" dirty="0" err="1">
                <a:solidFill>
                  <a:schemeClr val="accent2">
                    <a:lumMod val="50000"/>
                  </a:schemeClr>
                </a:solidFill>
              </a:rPr>
              <a:t>Button_Click</a:t>
            </a:r>
            <a:r>
              <a:rPr lang="en-US" altLang="zh-CN" sz="1400" b="1" dirty="0">
                <a:solidFill>
                  <a:schemeClr val="accent2">
                    <a:lumMod val="50000"/>
                  </a:schemeClr>
                </a:solidFill>
              </a:rPr>
              <a:t> (object sender, </a:t>
            </a:r>
            <a:r>
              <a:rPr lang="en-US" altLang="zh-CN" sz="1400" b="1" dirty="0" err="1">
                <a:solidFill>
                  <a:schemeClr val="accent2">
                    <a:lumMod val="50000"/>
                  </a:schemeClr>
                </a:solidFill>
              </a:rPr>
              <a:t>RoutedEventArgs</a:t>
            </a:r>
            <a:r>
              <a:rPr lang="en-US" altLang="zh-CN" sz="1400" b="1" dirty="0">
                <a:solidFill>
                  <a:schemeClr val="accent2">
                    <a:lumMod val="50000"/>
                  </a:schemeClr>
                </a:solidFill>
              </a:rPr>
              <a:t> e )</a:t>
            </a:r>
          </a:p>
          <a:p>
            <a:pPr lvl="1">
              <a:buFont typeface="Wingdings" panose="05000000000000000000" pitchFamily="2" charset="2"/>
              <a:buChar char="p"/>
            </a:pPr>
            <a:r>
              <a:rPr lang="zh-CN" altLang="en-US" sz="1400" b="1" dirty="0">
                <a:solidFill>
                  <a:schemeClr val="accent2">
                    <a:lumMod val="50000"/>
                  </a:schemeClr>
                </a:solidFill>
              </a:rPr>
              <a:t>更改该方法：</a:t>
            </a: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r>
              <a:rPr lang="en-US" altLang="zh-CN" sz="1800" b="1" dirty="0">
                <a:solidFill>
                  <a:schemeClr val="accent2">
                    <a:lumMod val="50000"/>
                  </a:schemeClr>
                </a:solidFill>
              </a:rPr>
              <a:t>F5</a:t>
            </a:r>
            <a:r>
              <a:rPr lang="zh-CN" altLang="en-US" sz="1800" b="1" dirty="0">
                <a:solidFill>
                  <a:schemeClr val="accent2">
                    <a:lumMod val="50000"/>
                  </a:schemeClr>
                </a:solidFill>
              </a:rPr>
              <a:t>、</a:t>
            </a:r>
            <a:r>
              <a:rPr lang="en-US" altLang="zh-CN" sz="1800" b="1" dirty="0">
                <a:solidFill>
                  <a:schemeClr val="accent2">
                    <a:lumMod val="50000"/>
                  </a:schemeClr>
                </a:solidFill>
              </a:rPr>
              <a:t>F7</a:t>
            </a:r>
          </a:p>
          <a:p>
            <a:pPr lvl="1">
              <a:buFont typeface="Wingdings" panose="05000000000000000000" pitchFamily="2" charset="2"/>
              <a:buChar char="p"/>
            </a:pPr>
            <a:r>
              <a:rPr lang="zh-CN" altLang="en-US" sz="1400" b="1" dirty="0">
                <a:solidFill>
                  <a:schemeClr val="accent2">
                    <a:lumMod val="50000"/>
                  </a:schemeClr>
                </a:solidFill>
              </a:rPr>
              <a:t>点击</a:t>
            </a:r>
            <a:r>
              <a:rPr lang="en-US" altLang="zh-CN" sz="1400" b="1" dirty="0">
                <a:solidFill>
                  <a:schemeClr val="accent2">
                    <a:lumMod val="50000"/>
                  </a:schemeClr>
                </a:solidFill>
              </a:rPr>
              <a:t>Hello, world</a:t>
            </a:r>
            <a:r>
              <a:rPr lang="zh-CN" altLang="en-US" sz="1400" b="1" dirty="0">
                <a:solidFill>
                  <a:schemeClr val="accent2">
                    <a:lumMod val="50000"/>
                  </a:schemeClr>
                </a:solidFill>
              </a:rPr>
              <a:t>按钮</a:t>
            </a:r>
            <a:r>
              <a:rPr lang="en-US" altLang="zh-CN" sz="1400" b="1" dirty="0">
                <a:solidFill>
                  <a:schemeClr val="accent2">
                    <a:lumMod val="50000"/>
                  </a:schemeClr>
                </a:solidFill>
              </a:rPr>
              <a:t>, </a:t>
            </a:r>
            <a:r>
              <a:rPr lang="zh-CN" altLang="en-US" sz="1400" b="1" dirty="0">
                <a:solidFill>
                  <a:schemeClr val="accent2">
                    <a:lumMod val="50000"/>
                  </a:schemeClr>
                </a:solidFill>
              </a:rPr>
              <a:t>出现</a:t>
            </a:r>
            <a:r>
              <a:rPr lang="en-US" altLang="zh-CN" sz="1400" b="1" dirty="0">
                <a:solidFill>
                  <a:schemeClr val="accent2">
                    <a:lumMod val="50000"/>
                  </a:schemeClr>
                </a:solidFill>
              </a:rPr>
              <a:t>Text To Speech</a:t>
            </a:r>
            <a:r>
              <a:rPr lang="zh-CN" altLang="en-US" sz="1400" b="1" dirty="0">
                <a:solidFill>
                  <a:schemeClr val="accent2">
                    <a:lumMod val="50000"/>
                  </a:schemeClr>
                </a:solidFill>
              </a:rPr>
              <a:t>效果</a:t>
            </a:r>
            <a:endParaRPr lang="en-US" altLang="zh-CN" sz="1400" b="1" dirty="0">
              <a:solidFill>
                <a:schemeClr val="accent2">
                  <a:lumMod val="50000"/>
                </a:schemeClr>
              </a:solidFill>
            </a:endParaRPr>
          </a:p>
          <a:p>
            <a:pPr lvl="1">
              <a:buFont typeface="Wingdings" panose="05000000000000000000" pitchFamily="2" charset="2"/>
              <a:buChar char="p"/>
            </a:pPr>
            <a:endParaRPr lang="zh-CN" altLang="en-US" sz="1400" b="1" dirty="0">
              <a:solidFill>
                <a:schemeClr val="accent2">
                  <a:lumMod val="50000"/>
                </a:schemeClr>
              </a:solidFill>
            </a:endParaRPr>
          </a:p>
        </p:txBody>
      </p:sp>
      <p:sp>
        <p:nvSpPr>
          <p:cNvPr id="88068" name="文本框 88067"/>
          <p:cNvSpPr txBox="1"/>
          <p:nvPr/>
        </p:nvSpPr>
        <p:spPr>
          <a:xfrm>
            <a:off x="659765" y="332657"/>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事件处理</a:t>
            </a:r>
          </a:p>
        </p:txBody>
      </p:sp>
      <p:sp>
        <p:nvSpPr>
          <p:cNvPr id="2" name="矩形 1"/>
          <p:cNvSpPr/>
          <p:nvPr/>
        </p:nvSpPr>
        <p:spPr>
          <a:xfrm>
            <a:off x="1673086" y="2132857"/>
            <a:ext cx="6462464" cy="2062103"/>
          </a:xfrm>
          <a:prstGeom prst="rect">
            <a:avLst/>
          </a:prstGeom>
          <a:ln>
            <a:noFill/>
          </a:ln>
        </p:spPr>
        <p:txBody>
          <a:bodyPr wrap="square">
            <a:spAutoFit/>
          </a:bodyPr>
          <a:lstStyle/>
          <a:p>
            <a:pPr algn="l"/>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private</a:t>
            </a:r>
            <a:r>
              <a:rPr lang="en-US" altLang="zh-CN" sz="900" dirty="0">
                <a:solidFill>
                  <a:srgbClr val="000000"/>
                </a:solidFill>
                <a:latin typeface="Consolas" panose="020B0609020204030204" pitchFamily="49" charset="0"/>
              </a:rPr>
              <a:t> </a:t>
            </a:r>
            <a:r>
              <a:rPr lang="en-US" altLang="zh-CN" sz="1600" dirty="0" err="1">
                <a:latin typeface="Consolas" panose="020B0609020204030204" pitchFamily="49" charset="0"/>
              </a:rPr>
              <a:t>async</a:t>
            </a:r>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void</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Button_Click</a:t>
            </a:r>
            <a:r>
              <a:rPr lang="en-US" altLang="zh-CN" sz="900" dirty="0">
                <a:solidFill>
                  <a:srgbClr val="000000"/>
                </a:solidFill>
                <a:latin typeface="Consolas" panose="020B0609020204030204" pitchFamily="49" charset="0"/>
              </a:rPr>
              <a:t>(</a:t>
            </a:r>
            <a:r>
              <a:rPr lang="en-US" altLang="zh-CN" sz="900" dirty="0">
                <a:latin typeface="Consolas" panose="020B0609020204030204" pitchFamily="49" charset="0"/>
              </a:rPr>
              <a:t>object</a:t>
            </a:r>
            <a:r>
              <a:rPr lang="en-US" altLang="zh-CN" sz="900" dirty="0">
                <a:solidFill>
                  <a:srgbClr val="000000"/>
                </a:solidFill>
                <a:latin typeface="Consolas" panose="020B0609020204030204" pitchFamily="49" charset="0"/>
              </a:rPr>
              <a:t> sender, </a:t>
            </a:r>
            <a:r>
              <a:rPr lang="en-US" altLang="zh-CN" sz="900" dirty="0" err="1">
                <a:solidFill>
                  <a:srgbClr val="000000"/>
                </a:solidFill>
                <a:latin typeface="Consolas" panose="020B0609020204030204" pitchFamily="49" charset="0"/>
              </a:rPr>
              <a:t>RoutedEventArgs</a:t>
            </a:r>
            <a:r>
              <a:rPr lang="en-US" altLang="zh-CN" sz="900" dirty="0">
                <a:solidFill>
                  <a:srgbClr val="000000"/>
                </a:solidFill>
                <a:latin typeface="Consolas" panose="020B0609020204030204" pitchFamily="49" charset="0"/>
              </a:rPr>
              <a:t> e)</a:t>
            </a:r>
          </a:p>
          <a:p>
            <a:pPr algn="l"/>
            <a:r>
              <a:rPr lang="zh-CN" altLang="en-US" sz="900" dirty="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a:t>
            </a:r>
          </a:p>
          <a:p>
            <a:pPr lvl="1" algn="l"/>
            <a:r>
              <a:rPr lang="en-US" altLang="zh-CN" sz="900" dirty="0" err="1">
                <a:latin typeface="Consolas" panose="020B0609020204030204" pitchFamily="49" charset="0"/>
              </a:rPr>
              <a:t>var</a:t>
            </a:r>
            <a:r>
              <a:rPr lang="en-US" altLang="zh-CN" sz="900" dirty="0">
                <a:solidFill>
                  <a:srgbClr val="000000"/>
                </a:solidFill>
                <a:latin typeface="Consolas" panose="020B0609020204030204" pitchFamily="49" charset="0"/>
              </a:rPr>
              <a:t> synth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Windows.Media.SpeechSynthesis.SpeechSynthesizer</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Windows.Media.SpeechSynthesis.SpeechSynthesisStream</a:t>
            </a:r>
            <a:r>
              <a:rPr lang="en-US" altLang="zh-CN" sz="900" dirty="0">
                <a:solidFill>
                  <a:srgbClr val="000000"/>
                </a:solidFill>
                <a:latin typeface="Consolas" panose="020B0609020204030204" pitchFamily="49" charset="0"/>
              </a:rPr>
              <a:t> stream = </a:t>
            </a:r>
            <a:r>
              <a:rPr lang="en-US" altLang="zh-CN" sz="1600" dirty="0">
                <a:latin typeface="Consolas" panose="020B0609020204030204" pitchFamily="49" charset="0"/>
              </a:rPr>
              <a:t>await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synth.SynthesizeTextToStreamAsync</a:t>
            </a:r>
            <a:r>
              <a:rPr lang="en-US" altLang="zh-CN" sz="900" dirty="0">
                <a:solidFill>
                  <a:srgbClr val="000000"/>
                </a:solidFill>
                <a:latin typeface="Consolas" panose="020B0609020204030204" pitchFamily="49" charset="0"/>
              </a:rPr>
              <a:t>(</a:t>
            </a:r>
            <a:r>
              <a:rPr lang="en-US" altLang="zh-CN" sz="900" dirty="0">
                <a:solidFill>
                  <a:srgbClr val="A31515"/>
                </a:solidFill>
                <a:latin typeface="Consolas" panose="020B0609020204030204" pitchFamily="49" charset="0"/>
              </a:rPr>
              <a:t>"Hello, World!"</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mediaElement.SetSource</a:t>
            </a:r>
            <a:r>
              <a:rPr lang="en-US" altLang="zh-CN" sz="900" dirty="0">
                <a:solidFill>
                  <a:srgbClr val="000000"/>
                </a:solidFill>
                <a:latin typeface="Consolas" panose="020B0609020204030204" pitchFamily="49" charset="0"/>
              </a:rPr>
              <a:t>(stream, </a:t>
            </a:r>
            <a:r>
              <a:rPr lang="en-US" altLang="zh-CN" sz="900" dirty="0" err="1">
                <a:solidFill>
                  <a:srgbClr val="000000"/>
                </a:solidFill>
                <a:latin typeface="Consolas" panose="020B0609020204030204" pitchFamily="49" charset="0"/>
              </a:rPr>
              <a:t>stream.ContentType</a:t>
            </a:r>
            <a:r>
              <a:rPr lang="en-US" altLang="zh-CN" sz="900" dirty="0">
                <a:solidFill>
                  <a:srgbClr val="000000"/>
                </a:solidFill>
                <a:latin typeface="Consolas" panose="020B0609020204030204" pitchFamily="49" charset="0"/>
              </a:rPr>
              <a:t>);</a:t>
            </a:r>
          </a:p>
          <a:p>
            <a:pPr lvl="1" algn="l"/>
            <a:r>
              <a:rPr lang="en-US" altLang="zh-CN" sz="900" dirty="0" err="1">
                <a:solidFill>
                  <a:srgbClr val="000000"/>
                </a:solidFill>
                <a:latin typeface="Consolas" panose="020B0609020204030204" pitchFamily="49" charset="0"/>
              </a:rPr>
              <a:t>mediaElement.Play</a:t>
            </a:r>
            <a:r>
              <a:rPr lang="en-US" altLang="zh-CN" sz="900" dirty="0">
                <a:solidFill>
                  <a:srgbClr val="000000"/>
                </a:solidFill>
                <a:latin typeface="Consolas" panose="020B0609020204030204" pitchFamily="49" charset="0"/>
              </a:rPr>
              <a:t>();</a:t>
            </a:r>
          </a:p>
          <a:p>
            <a:pPr algn="l"/>
            <a:r>
              <a:rPr lang="zh-CN" altLang="en-US" sz="900" dirty="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1484785"/>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61979"/>
            <a:ext cx="4644008" cy="2026038"/>
          </a:xfrm>
          <a:prstGeom prst="rect">
            <a:avLst/>
          </a:prstGeom>
        </p:spPr>
      </p:pic>
      <p:sp>
        <p:nvSpPr>
          <p:cNvPr id="3" name="矩形 2"/>
          <p:cNvSpPr/>
          <p:nvPr/>
        </p:nvSpPr>
        <p:spPr>
          <a:xfrm>
            <a:off x="1487488" y="4173918"/>
            <a:ext cx="4494922" cy="1487330"/>
          </a:xfrm>
          <a:prstGeom prst="rect">
            <a:avLst/>
          </a:prstGeom>
        </p:spPr>
        <p:txBody>
          <a:bodyPr wrap="square">
            <a:spAutoFit/>
          </a:bodyPr>
          <a:lstStyle/>
          <a:p>
            <a:pPr algn="l"/>
            <a:r>
              <a:rPr lang="zh-CN" altLang="en-US" sz="1400" dirty="0"/>
              <a:t>使用 </a:t>
            </a:r>
            <a:r>
              <a:rPr lang="en-US" altLang="zh-CN" sz="1400" dirty="0"/>
              <a:t>Windows API </a:t>
            </a:r>
            <a:r>
              <a:rPr lang="zh-CN" altLang="en-US" sz="1400" dirty="0"/>
              <a:t>创建一个语音合成对象</a:t>
            </a:r>
            <a:endParaRPr lang="en-US" altLang="zh-CN" sz="1400" dirty="0"/>
          </a:p>
          <a:p>
            <a:pPr algn="l"/>
            <a:r>
              <a:rPr lang="zh-CN" altLang="en-US" sz="1400" dirty="0"/>
              <a:t>提供给该对象一些要说的文本</a:t>
            </a:r>
            <a:endParaRPr lang="en-US" altLang="zh-CN" sz="1400" dirty="0"/>
          </a:p>
          <a:p>
            <a:pPr algn="l"/>
            <a:r>
              <a:rPr lang="zh-CN" altLang="en-US" sz="1400" dirty="0"/>
              <a:t>有关使用 </a:t>
            </a:r>
            <a:r>
              <a:rPr lang="en-US" altLang="zh-CN" sz="1400" dirty="0" err="1"/>
              <a:t>SpeechSynthesis</a:t>
            </a:r>
            <a:r>
              <a:rPr lang="en-US" altLang="zh-CN" sz="1400" dirty="0"/>
              <a:t> </a:t>
            </a:r>
            <a:r>
              <a:rPr lang="zh-CN" altLang="en-US" sz="1400" dirty="0"/>
              <a:t>的详细信息</a:t>
            </a:r>
            <a:endParaRPr lang="en-US" altLang="zh-CN" sz="1400" dirty="0"/>
          </a:p>
          <a:p>
            <a:pPr algn="l"/>
            <a:r>
              <a:rPr lang="zh-CN" altLang="en-US" sz="1400" dirty="0"/>
              <a:t>参阅 </a:t>
            </a:r>
            <a:r>
              <a:rPr lang="en-US" altLang="zh-CN" sz="1400" dirty="0" err="1"/>
              <a:t>SpeechSynthesis</a:t>
            </a:r>
            <a:r>
              <a:rPr lang="en-US" altLang="zh-CN" sz="1400" dirty="0"/>
              <a:t> </a:t>
            </a:r>
            <a:r>
              <a:rPr lang="zh-CN" altLang="en-US" sz="1400" dirty="0"/>
              <a:t>命名空间文档</a:t>
            </a:r>
            <a:endParaRPr lang="en-US" altLang="zh-CN" sz="1400" dirty="0"/>
          </a:p>
          <a:p>
            <a:pPr algn="l"/>
            <a:r>
              <a:rPr lang="en-US" altLang="zh-CN" sz="1050" dirty="0"/>
              <a:t>https://docs.microsoft.com/en-us/uwp/api/Windows.Media.SpeechSynthesis</a:t>
            </a:r>
            <a:endParaRPr lang="zh-CN" altLang="en-US" sz="1050" dirty="0"/>
          </a:p>
        </p:txBody>
      </p:sp>
      <p:grpSp>
        <p:nvGrpSpPr>
          <p:cNvPr id="5" name="组合 4"/>
          <p:cNvGrpSpPr/>
          <p:nvPr/>
        </p:nvGrpSpPr>
        <p:grpSpPr>
          <a:xfrm>
            <a:off x="6374600" y="6027720"/>
            <a:ext cx="4293400" cy="812530"/>
            <a:chOff x="4850600" y="6027720"/>
            <a:chExt cx="4293400" cy="812530"/>
          </a:xfrm>
        </p:grpSpPr>
        <p:sp>
          <p:nvSpPr>
            <p:cNvPr id="4" name="文本框 3"/>
            <p:cNvSpPr txBox="1"/>
            <p:nvPr/>
          </p:nvSpPr>
          <p:spPr>
            <a:xfrm>
              <a:off x="4850600" y="6027720"/>
              <a:ext cx="1944216" cy="812530"/>
            </a:xfrm>
            <a:prstGeom prst="rect">
              <a:avLst/>
            </a:prstGeom>
            <a:noFill/>
          </p:spPr>
          <p:txBody>
            <a:bodyPr wrap="square" rtlCol="0">
              <a:spAutoFit/>
            </a:bodyPr>
            <a:lstStyle/>
            <a:p>
              <a:pPr algn="l"/>
              <a:r>
                <a:rPr lang="en-US" altLang="zh-CN" sz="1800" dirty="0"/>
                <a:t>Voice synthesis</a:t>
              </a:r>
            </a:p>
            <a:p>
              <a:pPr algn="l"/>
              <a:r>
                <a:rPr lang="en-US" altLang="zh-CN" sz="1800" dirty="0"/>
                <a:t>Texture synthesis</a:t>
              </a:r>
              <a:endParaRPr lang="zh-CN" altLang="en-US" sz="1800" dirty="0"/>
            </a:p>
          </p:txBody>
        </p:sp>
        <p:sp>
          <p:nvSpPr>
            <p:cNvPr id="11" name="文本框 10"/>
            <p:cNvSpPr txBox="1"/>
            <p:nvPr/>
          </p:nvSpPr>
          <p:spPr>
            <a:xfrm>
              <a:off x="6611550" y="6129286"/>
              <a:ext cx="2532450" cy="559897"/>
            </a:xfrm>
            <a:prstGeom prst="rect">
              <a:avLst/>
            </a:prstGeom>
            <a:noFill/>
          </p:spPr>
          <p:txBody>
            <a:bodyPr wrap="square" rtlCol="0">
              <a:spAutoFit/>
            </a:bodyPr>
            <a:lstStyle/>
            <a:p>
              <a:pPr algn="l"/>
              <a:r>
                <a:rPr lang="zh-CN" altLang="en-US" sz="2800" dirty="0"/>
                <a:t>近</a:t>
              </a:r>
              <a:r>
                <a:rPr lang="en-US" altLang="zh-CN" sz="2800" dirty="0"/>
                <a:t>2</a:t>
              </a:r>
              <a:r>
                <a:rPr lang="zh-CN" altLang="en-US" sz="2800" dirty="0"/>
                <a:t>年热点之一</a:t>
              </a:r>
            </a:p>
          </p:txBody>
        </p:sp>
      </p:gr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FLUENT</a:t>
            </a:r>
            <a:r>
              <a:rPr lang="zh-CN" altLang="en-US" sz="1800" b="1" dirty="0">
                <a:solidFill>
                  <a:schemeClr val="accent2">
                    <a:lumMod val="50000"/>
                  </a:schemeClr>
                </a:solidFill>
              </a:rPr>
              <a:t>官网 </a:t>
            </a:r>
            <a:r>
              <a:rPr lang="en-US" altLang="zh-CN" sz="1800" b="1" dirty="0">
                <a:solidFill>
                  <a:schemeClr val="accent2">
                    <a:lumMod val="50000"/>
                  </a:schemeClr>
                </a:solidFill>
                <a:hlinkClick r:id="rId3"/>
              </a:rPr>
              <a:t>https://www.microsoft.com/design/fluent/</a:t>
            </a:r>
            <a:r>
              <a:rPr lang="en-US" altLang="zh-CN" sz="1800" b="1" dirty="0">
                <a:solidFill>
                  <a:schemeClr val="accent2">
                    <a:lumMod val="50000"/>
                  </a:schemeClr>
                </a:solidFill>
              </a:rPr>
              <a:t> </a:t>
            </a:r>
          </a:p>
          <a:p>
            <a:pPr lvl="1">
              <a:buFont typeface="Wingdings" panose="05000000000000000000" pitchFamily="2" charset="2"/>
              <a:buChar char="Ø"/>
            </a:pPr>
            <a:r>
              <a:rPr lang="en-US" altLang="zh-CN" sz="1800" b="1" dirty="0">
                <a:solidFill>
                  <a:schemeClr val="accent2">
                    <a:lumMod val="50000"/>
                  </a:schemeClr>
                </a:solidFill>
                <a:hlinkClick r:id="rId4"/>
              </a:rPr>
              <a:t>https://docs.microsoft.com/en-us/windows/uwp/design/fluent-design-system/index</a:t>
            </a:r>
            <a:r>
              <a:rPr lang="en-US" altLang="zh-CN" sz="1800" b="1" dirty="0">
                <a:solidFill>
                  <a:schemeClr val="accent2">
                    <a:lumMod val="50000"/>
                  </a:schemeClr>
                </a:solidFill>
              </a:rPr>
              <a:t>  </a:t>
            </a:r>
          </a:p>
          <a:p>
            <a:pPr>
              <a:buFont typeface="Wingdings" panose="05000000000000000000" pitchFamily="2" charset="2"/>
              <a:buChar char="p"/>
            </a:pPr>
            <a:r>
              <a:rPr lang="zh-CN" altLang="en-US" sz="2800" b="1" dirty="0">
                <a:solidFill>
                  <a:schemeClr val="accent2">
                    <a:lumMod val="50000"/>
                  </a:schemeClr>
                </a:solidFill>
              </a:rPr>
              <a:t>   五大核心元素：</a:t>
            </a:r>
            <a:endParaRPr lang="en-US" altLang="zh-CN" sz="2800" b="1" dirty="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 </a:t>
            </a:r>
            <a:r>
              <a:rPr lang="en-US" altLang="zh-CN" sz="1800" b="1" dirty="0">
                <a:solidFill>
                  <a:schemeClr val="accent2">
                    <a:lumMod val="50000"/>
                  </a:schemeClr>
                </a:solidFill>
              </a:rPr>
              <a:t>Light</a:t>
            </a:r>
            <a:r>
              <a:rPr lang="zh-CN" altLang="en-US" sz="1800" b="1" dirty="0">
                <a:solidFill>
                  <a:schemeClr val="accent2">
                    <a:lumMod val="50000"/>
                  </a:schemeClr>
                </a:solidFill>
              </a:rPr>
              <a:t>（光感）</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 Depth</a:t>
            </a:r>
            <a:r>
              <a:rPr lang="zh-CN" altLang="en-US" sz="1800" b="1" dirty="0">
                <a:solidFill>
                  <a:schemeClr val="accent2">
                    <a:lumMod val="50000"/>
                  </a:schemeClr>
                </a:solidFill>
              </a:rPr>
              <a:t>（深度）</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 Motion</a:t>
            </a:r>
            <a:r>
              <a:rPr lang="zh-CN" altLang="en-US" sz="1800" b="1" dirty="0">
                <a:solidFill>
                  <a:schemeClr val="accent2">
                    <a:lumMod val="50000"/>
                  </a:schemeClr>
                </a:solidFill>
              </a:rPr>
              <a:t>（动画）</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 Material</a:t>
            </a:r>
            <a:r>
              <a:rPr lang="zh-CN" altLang="en-US" sz="1800" b="1" dirty="0">
                <a:solidFill>
                  <a:schemeClr val="accent2">
                    <a:lumMod val="50000"/>
                  </a:schemeClr>
                </a:solidFill>
              </a:rPr>
              <a:t>（材质）</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 Scale</a:t>
            </a:r>
            <a:r>
              <a:rPr lang="zh-CN" altLang="en-US" sz="1800" b="1" dirty="0">
                <a:solidFill>
                  <a:schemeClr val="accent2">
                    <a:lumMod val="50000"/>
                  </a:schemeClr>
                </a:solidFill>
              </a:rPr>
              <a:t>（缩放）</a:t>
            </a:r>
            <a:endParaRPr lang="en-US" altLang="zh-CN" sz="1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1.4.2 Fluent Design System</a:t>
            </a:r>
            <a:endParaRPr lang="zh-CN" altLang="en-US" sz="3200" b="0" dirty="0">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2509371" y="5013176"/>
            <a:ext cx="7121674" cy="1469120"/>
          </a:xfrm>
          <a:prstGeom prst="rect">
            <a:avLst/>
          </a:prstGeom>
        </p:spPr>
        <p:txBody>
          <a:bodyPr wrap="square">
            <a:spAutoFit/>
          </a:bodyPr>
          <a:lstStyle/>
          <a:p>
            <a:r>
              <a:rPr lang="en-US" altLang="zh-CN" dirty="0" err="1">
                <a:solidFill>
                  <a:schemeClr val="bg1"/>
                </a:solidFill>
              </a:rPr>
              <a:t>nVidia</a:t>
            </a:r>
            <a:r>
              <a:rPr lang="zh-CN" altLang="en-US" dirty="0">
                <a:solidFill>
                  <a:schemeClr val="bg1"/>
                </a:solidFill>
              </a:rPr>
              <a:t> 的实时光线追踪技术与</a:t>
            </a:r>
            <a:endParaRPr lang="en-US" altLang="zh-CN" dirty="0">
              <a:solidFill>
                <a:schemeClr val="bg1"/>
              </a:solidFill>
            </a:endParaRPr>
          </a:p>
          <a:p>
            <a:r>
              <a:rPr lang="zh-CN" altLang="en-US" dirty="0">
                <a:solidFill>
                  <a:schemeClr val="accent2">
                    <a:lumMod val="50000"/>
                  </a:schemeClr>
                </a:solidFill>
              </a:rPr>
              <a:t>机器学习使</a:t>
            </a:r>
            <a:r>
              <a:rPr lang="en-US" altLang="zh-CN" dirty="0">
                <a:solidFill>
                  <a:schemeClr val="accent2">
                    <a:lumMod val="50000"/>
                  </a:schemeClr>
                </a:solidFill>
              </a:rPr>
              <a:t>Fluent</a:t>
            </a:r>
            <a:r>
              <a:rPr lang="zh-CN" altLang="en-US" dirty="0">
                <a:solidFill>
                  <a:schemeClr val="accent2">
                    <a:lumMod val="50000"/>
                  </a:schemeClr>
                </a:solidFill>
              </a:rPr>
              <a:t>的前景充满遐想</a:t>
            </a:r>
            <a:endParaRPr lang="zh-CN" altLang="en-US" dirty="0"/>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hlinkClick r:id="rId3"/>
              </a:rPr>
              <a:t> https://docs.microsoft.com/en-us/windows/uwp/design/downloads/index</a:t>
            </a:r>
            <a:r>
              <a:rPr lang="en-US" altLang="zh-CN" sz="1800" b="1" dirty="0">
                <a:solidFill>
                  <a:schemeClr val="accent2">
                    <a:lumMod val="50000"/>
                  </a:schemeClr>
                </a:solidFill>
              </a:rPr>
              <a:t> </a:t>
            </a:r>
          </a:p>
          <a:p>
            <a:pPr>
              <a:buFont typeface="Wingdings" panose="05000000000000000000" pitchFamily="2" charset="2"/>
              <a:buChar char="p"/>
            </a:pPr>
            <a:r>
              <a:rPr lang="en-US" altLang="zh-CN" sz="2800" b="1" dirty="0">
                <a:solidFill>
                  <a:schemeClr val="accent2">
                    <a:lumMod val="50000"/>
                  </a:schemeClr>
                </a:solidFill>
              </a:rPr>
              <a:t> </a:t>
            </a:r>
            <a:r>
              <a:rPr lang="en-US" altLang="zh-CN" sz="2800" b="1" dirty="0" err="1">
                <a:solidFill>
                  <a:schemeClr val="accent2">
                    <a:lumMod val="50000"/>
                  </a:schemeClr>
                </a:solidFill>
              </a:rPr>
              <a:t>Figma</a:t>
            </a:r>
            <a:r>
              <a:rPr lang="en-US" altLang="zh-CN" sz="2800" b="1" dirty="0">
                <a:solidFill>
                  <a:schemeClr val="accent2">
                    <a:lumMod val="50000"/>
                  </a:schemeClr>
                </a:solidFill>
              </a:rPr>
              <a:t> toolkit</a:t>
            </a:r>
          </a:p>
          <a:p>
            <a:pPr>
              <a:buFont typeface="Wingdings" panose="05000000000000000000" pitchFamily="2" charset="2"/>
              <a:buChar char="p"/>
            </a:pPr>
            <a:r>
              <a:rPr lang="en-US" altLang="zh-CN" sz="2800" b="1" dirty="0">
                <a:solidFill>
                  <a:schemeClr val="accent2">
                    <a:lumMod val="50000"/>
                  </a:schemeClr>
                </a:solidFill>
              </a:rPr>
              <a:t> Sketch toolkit</a:t>
            </a:r>
          </a:p>
        </p:txBody>
      </p:sp>
      <p:sp>
        <p:nvSpPr>
          <p:cNvPr id="88068" name="文本框 88067"/>
          <p:cNvSpPr txBox="1"/>
          <p:nvPr/>
        </p:nvSpPr>
        <p:spPr>
          <a:xfrm>
            <a:off x="1170473" y="404665"/>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Design toolkits for Fluent Design</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4" name="矩形 3">
            <a:extLst>
              <a:ext uri="{FF2B5EF4-FFF2-40B4-BE49-F238E27FC236}">
                <a16:creationId xmlns:a16="http://schemas.microsoft.com/office/drawing/2014/main" id="{30601AB8-951B-4FED-BDCC-EF661CDCCC86}"/>
              </a:ext>
            </a:extLst>
          </p:cNvPr>
          <p:cNvSpPr/>
          <p:nvPr/>
        </p:nvSpPr>
        <p:spPr>
          <a:xfrm>
            <a:off x="2420266" y="3429001"/>
            <a:ext cx="7132119" cy="305243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个人观点：</a:t>
            </a:r>
            <a:endParaRPr lang="en-US" altLang="zh-CN" dirty="0">
              <a:solidFill>
                <a:schemeClr val="bg1"/>
              </a:solidFill>
              <a:latin typeface="微软雅黑" panose="020B0503020204020204" pitchFamily="34" charset="-122"/>
              <a:ea typeface="微软雅黑" panose="020B0503020204020204" pitchFamily="34" charset="-122"/>
            </a:endParaRPr>
          </a:p>
          <a:p>
            <a:pPr algn="l"/>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Fluent </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的出现意味着</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coding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与</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designing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的分离</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并将逐步发展到 </a:t>
            </a:r>
            <a:r>
              <a:rPr lang="en-US" altLang="zh-CN" sz="2800" dirty="0">
                <a:latin typeface="微软雅黑" panose="020B0503020204020204" pitchFamily="34" charset="-122"/>
                <a:ea typeface="微软雅黑" panose="020B0503020204020204" pitchFamily="34" charset="-122"/>
              </a:rPr>
              <a:t>UI </a:t>
            </a:r>
            <a:r>
              <a:rPr lang="zh-CN" altLang="en-US" sz="2800" dirty="0">
                <a:latin typeface="微软雅黑" panose="020B0503020204020204" pitchFamily="34" charset="-122"/>
                <a:ea typeface="微软雅黑" panose="020B0503020204020204" pitchFamily="34" charset="-122"/>
              </a:rPr>
              <a:t>与 </a:t>
            </a:r>
            <a:r>
              <a:rPr lang="en-US" altLang="zh-CN" sz="2800" dirty="0">
                <a:latin typeface="微软雅黑" panose="020B0503020204020204" pitchFamily="34" charset="-122"/>
                <a:ea typeface="微软雅黑" panose="020B0503020204020204" pitchFamily="34" charset="-122"/>
              </a:rPr>
              <a:t>UX </a:t>
            </a:r>
            <a:r>
              <a:rPr lang="zh-CN" altLang="en-US" sz="2800" dirty="0">
                <a:latin typeface="微软雅黑" panose="020B0503020204020204" pitchFamily="34" charset="-122"/>
                <a:ea typeface="微软雅黑" panose="020B0503020204020204" pitchFamily="34" charset="-122"/>
              </a:rPr>
              <a:t>的分离</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solidFill>
                  <a:srgbClr val="00B050"/>
                </a:solidFill>
                <a:latin typeface="微软雅黑" panose="020B0503020204020204" pitchFamily="34" charset="-122"/>
                <a:ea typeface="微软雅黑" panose="020B0503020204020204" pitchFamily="34" charset="-122"/>
              </a:rPr>
              <a:t>未来</a:t>
            </a:r>
            <a:r>
              <a:rPr lang="en-US" altLang="zh-CN" sz="2800" dirty="0">
                <a:solidFill>
                  <a:srgbClr val="00B050"/>
                </a:solidFill>
                <a:latin typeface="微软雅黑" panose="020B0503020204020204" pitchFamily="34" charset="-122"/>
                <a:ea typeface="微软雅黑" panose="020B0503020204020204" pitchFamily="34" charset="-122"/>
              </a:rPr>
              <a:t>windows</a:t>
            </a:r>
            <a:r>
              <a:rPr lang="zh-CN" altLang="en-US" sz="2800" dirty="0">
                <a:solidFill>
                  <a:srgbClr val="00B050"/>
                </a:solidFill>
                <a:latin typeface="微软雅黑" panose="020B0503020204020204" pitchFamily="34" charset="-122"/>
                <a:ea typeface="微软雅黑" panose="020B0503020204020204" pitchFamily="34" charset="-122"/>
              </a:rPr>
              <a:t>软件的生产将是： 编码</a:t>
            </a:r>
            <a:r>
              <a:rPr lang="en-US" altLang="zh-CN" sz="2800" dirty="0">
                <a:solidFill>
                  <a:srgbClr val="00B050"/>
                </a:solidFill>
                <a:latin typeface="微软雅黑" panose="020B0503020204020204" pitchFamily="34" charset="-122"/>
                <a:ea typeface="微软雅黑" panose="020B0503020204020204" pitchFamily="34" charset="-122"/>
              </a:rPr>
              <a:t>+</a:t>
            </a:r>
            <a:r>
              <a:rPr lang="zh-CN" altLang="en-US" sz="2800" dirty="0">
                <a:solidFill>
                  <a:srgbClr val="00B050"/>
                </a:solidFill>
                <a:latin typeface="微软雅黑" panose="020B0503020204020204" pitchFamily="34" charset="-122"/>
                <a:ea typeface="微软雅黑" panose="020B0503020204020204" pitchFamily="34" charset="-122"/>
              </a:rPr>
              <a:t>设计</a:t>
            </a:r>
            <a:endParaRPr lang="en-US" altLang="zh-CN" sz="2800" dirty="0">
              <a:solidFill>
                <a:srgbClr val="00B050"/>
              </a:solidFill>
              <a:latin typeface="微软雅黑" panose="020B0503020204020204" pitchFamily="34" charset="-122"/>
              <a:ea typeface="微软雅黑" panose="020B0503020204020204" pitchFamily="34" charset="-122"/>
            </a:endParaRPr>
          </a:p>
          <a:p>
            <a:pPr algn="r"/>
            <a:r>
              <a:rPr lang="zh-CN" altLang="en-US" sz="2800" dirty="0">
                <a:solidFill>
                  <a:srgbClr val="7030A0"/>
                </a:solidFill>
                <a:latin typeface="微软雅黑" panose="020B0503020204020204" pitchFamily="34" charset="-122"/>
                <a:ea typeface="微软雅黑" panose="020B0503020204020204" pitchFamily="34" charset="-122"/>
              </a:rPr>
              <a:t>技术</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solidFill>
                  <a:srgbClr val="7030A0"/>
                </a:solidFill>
                <a:latin typeface="微软雅黑" panose="020B0503020204020204" pitchFamily="34" charset="-122"/>
                <a:ea typeface="微软雅黑" panose="020B0503020204020204" pitchFamily="34" charset="-122"/>
              </a:rPr>
              <a:t>艺术</a:t>
            </a: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Evolution of </a:t>
            </a:r>
            <a:r>
              <a:rPr lang="en-US" altLang="zh-CN" dirty="0" err="1"/>
              <a:t>WinUI</a:t>
            </a:r>
            <a:endParaRPr lang="zh-CN" altLang="en-US" dirty="0"/>
          </a:p>
        </p:txBody>
      </p:sp>
      <p:pic>
        <p:nvPicPr>
          <p:cNvPr id="5" name="图片 4">
            <a:extLst>
              <a:ext uri="{FF2B5EF4-FFF2-40B4-BE49-F238E27FC236}">
                <a16:creationId xmlns:a16="http://schemas.microsoft.com/office/drawing/2014/main" id="{01192341-336C-4A9C-91EB-4EA8720BD749}"/>
              </a:ext>
            </a:extLst>
          </p:cNvPr>
          <p:cNvPicPr>
            <a:picLocks noChangeAspect="1"/>
          </p:cNvPicPr>
          <p:nvPr/>
        </p:nvPicPr>
        <p:blipFill>
          <a:blip r:embed="rId3"/>
          <a:stretch>
            <a:fillRect/>
          </a:stretch>
        </p:blipFill>
        <p:spPr>
          <a:xfrm>
            <a:off x="1703512" y="1412777"/>
            <a:ext cx="4240848" cy="1844313"/>
          </a:xfrm>
          <a:prstGeom prst="rect">
            <a:avLst/>
          </a:prstGeom>
        </p:spPr>
      </p:pic>
      <p:pic>
        <p:nvPicPr>
          <p:cNvPr id="8" name="图片 7">
            <a:extLst>
              <a:ext uri="{FF2B5EF4-FFF2-40B4-BE49-F238E27FC236}">
                <a16:creationId xmlns:a16="http://schemas.microsoft.com/office/drawing/2014/main" id="{D9B0AF57-6E99-44F3-88DA-3D1C11A02235}"/>
              </a:ext>
            </a:extLst>
          </p:cNvPr>
          <p:cNvPicPr>
            <a:picLocks noChangeAspect="1"/>
          </p:cNvPicPr>
          <p:nvPr/>
        </p:nvPicPr>
        <p:blipFill>
          <a:blip r:embed="rId4"/>
          <a:stretch>
            <a:fillRect/>
          </a:stretch>
        </p:blipFill>
        <p:spPr>
          <a:xfrm>
            <a:off x="5303912" y="3717033"/>
            <a:ext cx="5004048" cy="1934391"/>
          </a:xfrm>
          <a:prstGeom prst="rect">
            <a:avLst/>
          </a:prstGeom>
        </p:spPr>
      </p:pic>
      <p:sp>
        <p:nvSpPr>
          <p:cNvPr id="9" name="矩形 8">
            <a:extLst>
              <a:ext uri="{FF2B5EF4-FFF2-40B4-BE49-F238E27FC236}">
                <a16:creationId xmlns:a16="http://schemas.microsoft.com/office/drawing/2014/main" id="{7D5382F0-AF61-415F-A44E-429B9A78C0CE}"/>
              </a:ext>
            </a:extLst>
          </p:cNvPr>
          <p:cNvSpPr/>
          <p:nvPr/>
        </p:nvSpPr>
        <p:spPr>
          <a:xfrm>
            <a:off x="6107117" y="1916833"/>
            <a:ext cx="4572000" cy="1724959"/>
          </a:xfrm>
          <a:prstGeom prst="rect">
            <a:avLst/>
          </a:prstGeom>
        </p:spPr>
        <p:txBody>
          <a:bodyPr>
            <a:spAutoFit/>
          </a:bodyPr>
          <a:lstStyle/>
          <a:p>
            <a:pPr algn="l"/>
            <a:r>
              <a:rPr lang="en-US" altLang="zh-CN" sz="1800" b="0" dirty="0">
                <a:latin typeface="Segoe UI" panose="020B0502040204020203" pitchFamily="34" charset="0"/>
              </a:rPr>
              <a:t>By completely decoupling XAML, composition, and input APIs from the </a:t>
            </a:r>
            <a:r>
              <a:rPr lang="en-US" altLang="zh-CN" sz="1800" b="0" dirty="0">
                <a:latin typeface="Segoe UI" panose="020B0502040204020203" pitchFamily="34" charset="0"/>
                <a:hlinkClick r:id="rId5">
                  <a:extLst>
                    <a:ext uri="{A12FA001-AC4F-418D-AE19-62706E023703}">
                      <ahyp:hlinkClr xmlns:ahyp="http://schemas.microsoft.com/office/drawing/2018/hyperlinkcolor" val="tx"/>
                    </a:ext>
                  </a:extLst>
                </a:hlinkClick>
              </a:rPr>
              <a:t>Windows 10 SDK</a:t>
            </a:r>
            <a:r>
              <a:rPr lang="en-US" altLang="zh-CN" sz="1800" b="0" dirty="0">
                <a:latin typeface="Segoe UI" panose="020B0502040204020203" pitchFamily="34" charset="0"/>
              </a:rPr>
              <a:t>, the scope of </a:t>
            </a:r>
            <a:r>
              <a:rPr lang="en-US" altLang="zh-CN" sz="1800" b="0" dirty="0" err="1">
                <a:latin typeface="Segoe UI" panose="020B0502040204020203" pitchFamily="34" charset="0"/>
              </a:rPr>
              <a:t>WinUI</a:t>
            </a:r>
            <a:r>
              <a:rPr lang="en-US" altLang="zh-CN" sz="1800" b="0" dirty="0">
                <a:latin typeface="Segoe UI" panose="020B0502040204020203" pitchFamily="34" charset="0"/>
              </a:rPr>
              <a:t> 3 includes the full Windows 10 native UI platform.</a:t>
            </a:r>
            <a:endParaRPr lang="zh-CN" altLang="en-US" sz="1800" dirty="0"/>
          </a:p>
        </p:txBody>
      </p:sp>
      <p:sp>
        <p:nvSpPr>
          <p:cNvPr id="10" name="矩形 9">
            <a:extLst>
              <a:ext uri="{FF2B5EF4-FFF2-40B4-BE49-F238E27FC236}">
                <a16:creationId xmlns:a16="http://schemas.microsoft.com/office/drawing/2014/main" id="{99011A92-84B8-49D7-935B-D6700B839E24}"/>
              </a:ext>
            </a:extLst>
          </p:cNvPr>
          <p:cNvSpPr/>
          <p:nvPr/>
        </p:nvSpPr>
        <p:spPr>
          <a:xfrm>
            <a:off x="1775520" y="3935904"/>
            <a:ext cx="3600400" cy="1725344"/>
          </a:xfrm>
          <a:prstGeom prst="rect">
            <a:avLst/>
          </a:prstGeom>
        </p:spPr>
        <p:txBody>
          <a:bodyPr wrap="square">
            <a:spAutoFit/>
          </a:bodyPr>
          <a:lstStyle/>
          <a:p>
            <a:pPr algn="l"/>
            <a:r>
              <a:rPr lang="en-US" altLang="zh-CN" sz="1800" dirty="0"/>
              <a:t>All new XAML features will eventually ship as part of </a:t>
            </a:r>
            <a:r>
              <a:rPr lang="en-US" altLang="zh-CN" sz="1800" dirty="0" err="1"/>
              <a:t>WinUI</a:t>
            </a:r>
            <a:r>
              <a:rPr lang="en-US" altLang="zh-CN" sz="1800" dirty="0"/>
              <a:t>. The existing UWP XAML APIs that ship as part of the OS will </a:t>
            </a:r>
            <a:r>
              <a:rPr lang="en-US" altLang="zh-CN" sz="1800" dirty="0">
                <a:solidFill>
                  <a:srgbClr val="FF0000"/>
                </a:solidFill>
              </a:rPr>
              <a:t>no longer</a:t>
            </a:r>
            <a:r>
              <a:rPr lang="en-US" altLang="zh-CN" sz="1800" dirty="0"/>
              <a:t> receive new feature updates. </a:t>
            </a:r>
            <a:endParaRPr lang="zh-CN" altLang="en-US" sz="1800" dirty="0"/>
          </a:p>
        </p:txBody>
      </p:sp>
      <p:sp>
        <p:nvSpPr>
          <p:cNvPr id="11" name="矩形 10">
            <a:extLst>
              <a:ext uri="{FF2B5EF4-FFF2-40B4-BE49-F238E27FC236}">
                <a16:creationId xmlns:a16="http://schemas.microsoft.com/office/drawing/2014/main" id="{A1B3F640-54D9-4DA5-AF3D-A6F2879A91BB}"/>
              </a:ext>
            </a:extLst>
          </p:cNvPr>
          <p:cNvSpPr/>
          <p:nvPr/>
        </p:nvSpPr>
        <p:spPr>
          <a:xfrm>
            <a:off x="3431704" y="5913492"/>
            <a:ext cx="5598368" cy="395749"/>
          </a:xfrm>
          <a:prstGeom prst="rect">
            <a:avLst/>
          </a:prstGeom>
        </p:spPr>
        <p:txBody>
          <a:bodyPr wrap="square">
            <a:spAutoFit/>
          </a:bodyPr>
          <a:lstStyle/>
          <a:p>
            <a:pPr algn="l"/>
            <a:r>
              <a:rPr lang="en-US" altLang="zh-CN" sz="1800" dirty="0">
                <a:hlinkClick r:id="rId6"/>
              </a:rPr>
              <a:t>https://docs.microsoft.com/en-us/windows/apps/winui/</a:t>
            </a:r>
            <a:endParaRPr lang="zh-CN" altLang="en-US" sz="1800" dirty="0"/>
          </a:p>
        </p:txBody>
      </p:sp>
      <p:sp>
        <p:nvSpPr>
          <p:cNvPr id="2" name="文本框 1">
            <a:extLst>
              <a:ext uri="{FF2B5EF4-FFF2-40B4-BE49-F238E27FC236}">
                <a16:creationId xmlns:a16="http://schemas.microsoft.com/office/drawing/2014/main" id="{1ADF8545-10C4-4229-A138-949F6660AE35}"/>
              </a:ext>
            </a:extLst>
          </p:cNvPr>
          <p:cNvSpPr txBox="1"/>
          <p:nvPr/>
        </p:nvSpPr>
        <p:spPr>
          <a:xfrm>
            <a:off x="9120336" y="5963793"/>
            <a:ext cx="2952328"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从捆绑到釜底抽薪！</a:t>
            </a:r>
          </a:p>
        </p:txBody>
      </p:sp>
    </p:spTree>
    <p:extLst>
      <p:ext uri="{BB962C8B-B14F-4D97-AF65-F5344CB8AC3E}">
        <p14:creationId xmlns:p14="http://schemas.microsoft.com/office/powerpoint/2010/main" val="1835455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1.5.1 XAML</a:t>
            </a:r>
            <a:endParaRPr lang="zh-CN" altLang="en-US" dirty="0"/>
          </a:p>
        </p:txBody>
      </p:sp>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stands 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Language</a:t>
            </a:r>
          </a:p>
          <a:p>
            <a:pPr>
              <a:buFont typeface="Wingdings" panose="05000000000000000000" pitchFamily="2" charset="2"/>
              <a:buChar char="p"/>
            </a:pPr>
            <a:r>
              <a:rPr lang="en-US" altLang="zh-CN" sz="2400" b="1" dirty="0">
                <a:solidFill>
                  <a:schemeClr val="accent2">
                    <a:lumMod val="50000"/>
                  </a:schemeClr>
                </a:solidFill>
              </a:rPr>
              <a:t> is a type of 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a:solidFill>
                  <a:schemeClr val="accent2">
                    <a:lumMod val="50000"/>
                  </a:schemeClr>
                </a:solidFill>
              </a:rPr>
              <a:t> Page - </a:t>
            </a:r>
            <a:r>
              <a:rPr lang="en-US" altLang="zh-CN" sz="1600" b="1" dirty="0">
                <a:solidFill>
                  <a:schemeClr val="accent2">
                    <a:lumMod val="50000"/>
                  </a:schemeClr>
                </a:solidFill>
              </a:rPr>
              <a:t>has numerous attributes which help to further describe the element</a:t>
            </a:r>
          </a:p>
          <a:p>
            <a:pPr lvl="1">
              <a:buFont typeface="Wingdings" panose="05000000000000000000" pitchFamily="2" charset="2"/>
              <a:buChar char="Ø"/>
            </a:pPr>
            <a:r>
              <a:rPr lang="en-US" altLang="zh-CN" sz="2000" b="1" dirty="0">
                <a:solidFill>
                  <a:schemeClr val="accent2">
                    <a:lumMod val="50000"/>
                  </a:schemeClr>
                </a:solidFill>
              </a:rPr>
              <a:t> Grid</a:t>
            </a:r>
          </a:p>
          <a:p>
            <a:pPr>
              <a:buFont typeface="Wingdings" panose="05000000000000000000" pitchFamily="2" charset="2"/>
              <a:buChar char="p"/>
            </a:pPr>
            <a:r>
              <a:rPr lang="en-US" altLang="zh-CN" sz="2400" b="1" dirty="0">
                <a:solidFill>
                  <a:schemeClr val="accent2">
                    <a:lumMod val="50000"/>
                  </a:schemeClr>
                </a:solidFill>
              </a:rPr>
              <a:t> Nested Elements - </a:t>
            </a:r>
            <a:r>
              <a:rPr lang="en-US" altLang="zh-CN" sz="1400" b="1" dirty="0">
                <a:solidFill>
                  <a:schemeClr val="accent2">
                    <a:lumMod val="50000"/>
                  </a:schemeClr>
                </a:solidFill>
              </a:rPr>
              <a:t>The &lt;Page&gt;&lt;/Page&gt; contain the &lt;Grid&gt;&lt;/Grid&gt; element</a:t>
            </a: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76873"/>
            <a:ext cx="5601482" cy="2219635"/>
          </a:xfrm>
          <a:prstGeom prst="rect">
            <a:avLst/>
          </a:prstGeom>
        </p:spPr>
      </p:pic>
      <p:sp>
        <p:nvSpPr>
          <p:cNvPr id="6" name="云形标注 5"/>
          <p:cNvSpPr/>
          <p:nvPr/>
        </p:nvSpPr>
        <p:spPr>
          <a:xfrm>
            <a:off x="1931036"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1998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4" name="文本框 3">
            <a:extLst>
              <a:ext uri="{FF2B5EF4-FFF2-40B4-BE49-F238E27FC236}">
                <a16:creationId xmlns:a16="http://schemas.microsoft.com/office/drawing/2014/main" id="{FA2869C7-1B22-466A-9121-CDCD67C16882}"/>
              </a:ext>
            </a:extLst>
          </p:cNvPr>
          <p:cNvSpPr txBox="1"/>
          <p:nvPr/>
        </p:nvSpPr>
        <p:spPr>
          <a:xfrm>
            <a:off x="5195900" y="414137"/>
            <a:ext cx="1800200" cy="565604"/>
          </a:xfrm>
          <a:prstGeom prst="rect">
            <a:avLst/>
          </a:prstGeom>
          <a:noFill/>
        </p:spPr>
        <p:txBody>
          <a:bodyPr wrap="square" rtlCol="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rPr>
              <a:t>WHY?</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箭头: 左 4">
            <a:extLst>
              <a:ext uri="{FF2B5EF4-FFF2-40B4-BE49-F238E27FC236}">
                <a16:creationId xmlns:a16="http://schemas.microsoft.com/office/drawing/2014/main" id="{9E7D1FC0-1B9B-4C5D-9BF6-66906F98F053}"/>
              </a:ext>
            </a:extLst>
          </p:cNvPr>
          <p:cNvSpPr/>
          <p:nvPr/>
        </p:nvSpPr>
        <p:spPr>
          <a:xfrm>
            <a:off x="4655840" y="692696"/>
            <a:ext cx="864096" cy="144016"/>
          </a:xfrm>
          <a:prstGeom prst="leftArrow">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eaLnBrk="0" hangingPunct="0">
              <a:lnSpc>
                <a:spcPct val="100000"/>
              </a:lnSpc>
              <a:spcBef>
                <a:spcPct val="0"/>
              </a:spcBef>
              <a:spcAft>
                <a:spcPct val="0"/>
              </a:spcAft>
            </a:pPr>
            <a:endParaRPr lang="zh-CN" altLang="en-US" sz="1200" b="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59791" y="3357563"/>
            <a:ext cx="10272713" cy="1192212"/>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Windows UI </a:t>
            </a:r>
            <a:r>
              <a:rPr lang="zh-CN" altLang="en-US" sz="1800" b="1" dirty="0">
                <a:solidFill>
                  <a:schemeClr val="accent2">
                    <a:lumMod val="50000"/>
                  </a:schemeClr>
                </a:solidFill>
              </a:rPr>
              <a:t>库是使用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a:solidFill>
                <a:schemeClr val="accent2">
                  <a:lumMod val="50000"/>
                </a:schemeClr>
              </a:solidFill>
            </a:endParaRPr>
          </a:p>
          <a:p>
            <a:pPr>
              <a:buFont typeface="Wingdings" panose="05000000000000000000" pitchFamily="2" charset="2"/>
              <a:buChar char="p"/>
            </a:pPr>
            <a:r>
              <a:rPr lang="zh-CN" altLang="en-US" sz="1800" b="1" dirty="0">
                <a:solidFill>
                  <a:schemeClr val="accent2">
                    <a:lumMod val="50000"/>
                  </a:schemeClr>
                </a:solidFill>
              </a:rPr>
              <a:t> 下面详述如何向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库的支持</a:t>
            </a:r>
            <a:endParaRPr lang="en-US" altLang="zh-CN" sz="1800" b="1" dirty="0">
              <a:solidFill>
                <a:schemeClr val="accent2">
                  <a:lumMod val="50000"/>
                </a:schemeClr>
              </a:solidFill>
            </a:endParaRPr>
          </a:p>
          <a:p>
            <a:pPr marL="0" indent="0">
              <a:buNone/>
            </a:pPr>
            <a:r>
              <a:rPr lang="en-US" altLang="zh-CN" sz="1600" b="1" dirty="0">
                <a:solidFill>
                  <a:schemeClr val="accent2">
                    <a:lumMod val="50000"/>
                  </a:schemeClr>
                </a:solidFill>
              </a:rPr>
              <a:t>https://docs.microsoft.com/zh-cn/windows/uwp/cpp-and-winrt-apis/simple-winui-example?cid=kerryherger</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sp>
        <p:nvSpPr>
          <p:cNvPr id="3" name="矩形 2">
            <a:extLst>
              <a:ext uri="{FF2B5EF4-FFF2-40B4-BE49-F238E27FC236}">
                <a16:creationId xmlns:a16="http://schemas.microsoft.com/office/drawing/2014/main" id="{88333DD5-2016-41DF-ADDA-32BE3316D17A}"/>
              </a:ext>
            </a:extLst>
          </p:cNvPr>
          <p:cNvSpPr/>
          <p:nvPr/>
        </p:nvSpPr>
        <p:spPr>
          <a:xfrm>
            <a:off x="5159896" y="2060848"/>
            <a:ext cx="6096000" cy="1192891"/>
          </a:xfrm>
          <a:prstGeom prst="rect">
            <a:avLst/>
          </a:prstGeom>
        </p:spPr>
        <p:txBody>
          <a:bodyPr>
            <a:spAutoFit/>
          </a:bodyPr>
          <a:lstStyle/>
          <a:p>
            <a:pPr algn="l"/>
            <a:r>
              <a:rPr lang="en-US" altLang="zh-CN" sz="2000" b="0" dirty="0"/>
              <a:t>MIDL 3.0 is a particularly convenient way to define C++/WinRT runtime classes. </a:t>
            </a:r>
          </a:p>
          <a:p>
            <a:pPr algn="l"/>
            <a:r>
              <a:rPr lang="en-US" altLang="zh-CN" sz="1800" b="0" dirty="0"/>
              <a:t>https://docs.microsoft.com/en-us/uwp/midl-3/troubleshooting</a:t>
            </a:r>
            <a:endParaRPr lang="zh-CN" altLang="en-US" sz="1800" b="0" dirty="0"/>
          </a:p>
        </p:txBody>
      </p:sp>
      <p:sp>
        <p:nvSpPr>
          <p:cNvPr id="4" name="矩形 3">
            <a:extLst>
              <a:ext uri="{FF2B5EF4-FFF2-40B4-BE49-F238E27FC236}">
                <a16:creationId xmlns:a16="http://schemas.microsoft.com/office/drawing/2014/main" id="{2003FA84-B0D1-4D13-AA58-8C8BB047CB27}"/>
              </a:ext>
            </a:extLst>
          </p:cNvPr>
          <p:cNvSpPr/>
          <p:nvPr/>
        </p:nvSpPr>
        <p:spPr>
          <a:xfrm>
            <a:off x="839416" y="5805264"/>
            <a:ext cx="11161240" cy="783548"/>
          </a:xfrm>
          <a:prstGeom prst="rect">
            <a:avLst/>
          </a:prstGeom>
        </p:spPr>
        <p:txBody>
          <a:bodyPr wrap="square">
            <a:spAutoFit/>
          </a:bodyPr>
          <a:lstStyle/>
          <a:p>
            <a:pPr algn="l"/>
            <a:r>
              <a:rPr lang="en-US" altLang="zh-CN" sz="1800" b="0" dirty="0">
                <a:solidFill>
                  <a:schemeClr val="tx1"/>
                </a:solidFill>
              </a:rPr>
              <a:t>Windows Runtime components with C++/WinRT</a:t>
            </a:r>
          </a:p>
          <a:p>
            <a:pPr algn="l"/>
            <a:r>
              <a:rPr lang="en-US" altLang="zh-CN" sz="1800" b="0" dirty="0"/>
              <a:t>https://docs.microsoft.com/en-us/windows/uwp/winrt-components/create-a-windows-runtime-component-in-cppwinrt</a:t>
            </a:r>
            <a:endParaRPr lang="zh-CN" altLang="en-US" sz="1800" b="0" dirty="0"/>
          </a:p>
        </p:txBody>
      </p:sp>
    </p:spTree>
    <p:extLst>
      <p:ext uri="{BB962C8B-B14F-4D97-AF65-F5344CB8AC3E}">
        <p14:creationId xmlns:p14="http://schemas.microsoft.com/office/powerpoint/2010/main" val="2111546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587750" y="1573213"/>
            <a:ext cx="8604250"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Create a Blank App (</a:t>
            </a:r>
            <a:r>
              <a:rPr lang="en-US" altLang="zh-CN" sz="2400" b="1" dirty="0" err="1">
                <a:solidFill>
                  <a:schemeClr val="accent2">
                    <a:lumMod val="50000"/>
                  </a:schemeClr>
                </a:solidFill>
              </a:rPr>
              <a:t>helloWinUI</a:t>
            </a:r>
            <a:r>
              <a:rPr lang="en-US" altLang="zh-CN" sz="2400" b="1" dirty="0">
                <a:solidFill>
                  <a:schemeClr val="accent2">
                    <a:lumMod val="50000"/>
                  </a:schemeClr>
                </a:solidFill>
              </a:rPr>
              <a:t>)</a:t>
            </a: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3595980" y="2492896"/>
            <a:ext cx="6172860" cy="4373436"/>
          </a:xfrm>
          <a:prstGeom prst="rect">
            <a:avLst/>
          </a:prstGeom>
        </p:spPr>
      </p:pic>
      <p:sp>
        <p:nvSpPr>
          <p:cNvPr id="4" name="矩形 3"/>
          <p:cNvSpPr/>
          <p:nvPr/>
        </p:nvSpPr>
        <p:spPr>
          <a:xfrm>
            <a:off x="3870438" y="855419"/>
            <a:ext cx="6640103" cy="628955"/>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WinRT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WinUI</a:t>
            </a:r>
            <a:r>
              <a:rPr lang="en-US" altLang="zh-CN" sz="3200" dirty="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82276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730522"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p>
          <a:p>
            <a:pPr marL="0" indent="0">
              <a:buNone/>
            </a:pPr>
            <a:r>
              <a:rPr lang="en-US" altLang="zh-CN" sz="1600" b="1" dirty="0">
                <a:solidFill>
                  <a:schemeClr val="accent2">
                    <a:lumMod val="50000"/>
                  </a:schemeClr>
                </a:solidFill>
                <a:latin typeface="Arial" panose="020B0604020202020204" pitchFamily="34" charset="0"/>
                <a:cs typeface="Arial" panose="020B0604020202020204" pitchFamily="34" charset="0"/>
              </a:rPr>
              <a:t>Click 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search </a:t>
            </a:r>
            <a:r>
              <a:rPr lang="en-US" altLang="zh-CN" sz="1600" b="1" dirty="0" err="1">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a:solidFill>
                  <a:schemeClr val="accent2">
                    <a:lumMod val="50000"/>
                  </a:schemeClr>
                </a:solidFill>
                <a:latin typeface="Arial" panose="020B0604020202020204" pitchFamily="34" charset="0"/>
                <a:cs typeface="Arial" panose="020B0604020202020204" pitchFamily="34" charset="0"/>
              </a:rPr>
              <a:t> in the search box, and click to install the package into your project</a:t>
            </a:r>
            <a:endParaRPr lang="en-US" altLang="zh-CN" sz="2400" b="1" dirty="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665999" y="2204864"/>
            <a:ext cx="8823491" cy="3960440"/>
          </a:xfrm>
          <a:prstGeom prst="rect">
            <a:avLst/>
          </a:prstGeom>
        </p:spPr>
      </p:pic>
    </p:spTree>
    <p:extLst>
      <p:ext uri="{BB962C8B-B14F-4D97-AF65-F5344CB8AC3E}">
        <p14:creationId xmlns:p14="http://schemas.microsoft.com/office/powerpoint/2010/main" val="239709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695700" y="1484313"/>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145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695700" y="1484313"/>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1800" b="1" dirty="0" err="1">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Then,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a:solidFill>
                  <a:schemeClr val="accent2">
                    <a:lumMod val="50000"/>
                  </a:schemeClr>
                </a:solidFill>
                <a:latin typeface="Consolas" panose="020B0609020204030204" pitchFamily="49" charset="0"/>
                <a:cs typeface="Arial" panose="020B0604020202020204" pitchFamily="34" charset="0"/>
              </a:rPr>
              <a:t>WinUI</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7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67521" y="802664"/>
            <a:ext cx="8354430" cy="411480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None/>
            </a:pPr>
            <a:r>
              <a:rPr lang="en-US" altLang="zh-CN" sz="36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的支持</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拥抱开源，微软成为最大的开源社区贡献者，并收购了</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WPF, Windows Forms, and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365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Code Tools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来促使开发者将训练任务提交到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虚拟机）上运行，开发者可以使用统一的图形用户界面管理云端训练任务和文件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打造开源跨平台人工智能开发框架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开源深度学习框架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CNTK(Computational Network Toolkit)</a:t>
            </a: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Rome —— consistent cross-device and cross-platform 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95600" y="5611189"/>
            <a:ext cx="7128792" cy="1224118"/>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Windows</a:t>
            </a:r>
            <a:r>
              <a:rPr lang="zh-CN" altLang="en-US" sz="3200" dirty="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9654479" y="4221088"/>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前端</a:t>
            </a:r>
            <a:endParaRPr lang="en-US" altLang="zh-CN" sz="1800" dirty="0">
              <a:ea typeface="楷体_GB2312" pitchFamily="49" charset="-122"/>
            </a:endParaRPr>
          </a:p>
        </p:txBody>
      </p:sp>
      <p:sp>
        <p:nvSpPr>
          <p:cNvPr id="4" name="矩形 3"/>
          <p:cNvSpPr/>
          <p:nvPr/>
        </p:nvSpPr>
        <p:spPr>
          <a:xfrm>
            <a:off x="7184258" y="2636912"/>
            <a:ext cx="3480440" cy="626710"/>
          </a:xfrm>
          <a:prstGeom prst="rect">
            <a:avLst/>
          </a:prstGeom>
        </p:spPr>
        <p:txBody>
          <a:bodyPr wrap="none">
            <a:spAutoFit/>
          </a:bodyPr>
          <a:lstStyle/>
          <a:p>
            <a:r>
              <a:rPr lang="zh-CN" altLang="en-US" sz="3200" dirty="0">
                <a:latin typeface="Arial" panose="020B0604020202020204" pitchFamily="34" charset="0"/>
              </a:rPr>
              <a:t>智能云和智能边缘</a:t>
            </a:r>
            <a:endParaRPr lang="zh-CN" altLang="en-US" sz="3200" dirty="0"/>
          </a:p>
        </p:txBody>
      </p:sp>
      <p:sp>
        <p:nvSpPr>
          <p:cNvPr id="8" name="矩形 7"/>
          <p:cNvSpPr/>
          <p:nvPr/>
        </p:nvSpPr>
        <p:spPr>
          <a:xfrm>
            <a:off x="9654479" y="4568704"/>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后端</a:t>
            </a:r>
            <a:endParaRPr lang="en-US" altLang="zh-CN" sz="1800" dirty="0">
              <a:ea typeface="楷体_GB2312" pitchFamily="49" charset="-122"/>
            </a:endParaRPr>
          </a:p>
        </p:txBody>
      </p:sp>
      <p:sp>
        <p:nvSpPr>
          <p:cNvPr id="9" name="矩形 8"/>
          <p:cNvSpPr/>
          <p:nvPr/>
        </p:nvSpPr>
        <p:spPr>
          <a:xfrm>
            <a:off x="9224538" y="1772816"/>
            <a:ext cx="1440160" cy="313932"/>
          </a:xfrm>
          <a:prstGeom prst="rect">
            <a:avLst/>
          </a:prstGeom>
        </p:spPr>
        <p:txBody>
          <a:bodyPr wrap="square">
            <a:spAutoFit/>
          </a:bodyPr>
          <a:lstStyle/>
          <a:p>
            <a:pPr>
              <a:lnSpc>
                <a:spcPct val="80000"/>
              </a:lnSpc>
            </a:pPr>
            <a:r>
              <a:rPr lang="zh-CN" altLang="en-US" sz="1800" dirty="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4771504" y="193283"/>
            <a:ext cx="5961361" cy="1316130"/>
          </a:xfrm>
          <a:prstGeom prst="rect">
            <a:avLst/>
          </a:prstGeom>
        </p:spPr>
        <p:txBody>
          <a:bodyPr wrap="square">
            <a:spAutoFit/>
          </a:bodyPr>
          <a:lstStyle/>
          <a:p>
            <a:r>
              <a:rPr lang="zh-CN" altLang="en-US" sz="3200" dirty="0">
                <a:latin typeface="Arial" panose="020B0604020202020204" pitchFamily="34" charset="0"/>
              </a:rPr>
              <a:t>涵盖社区、云、</a:t>
            </a:r>
            <a:r>
              <a:rPr lang="en-US" altLang="zh-CN" sz="3200" dirty="0" err="1">
                <a:latin typeface="Arial" panose="020B0604020202020204" pitchFamily="34" charset="0"/>
              </a:rPr>
              <a:t>IoT</a:t>
            </a:r>
            <a:r>
              <a:rPr lang="zh-CN" altLang="en-US" sz="3200" dirty="0">
                <a:latin typeface="Arial" panose="020B0604020202020204" pitchFamily="34" charset="0"/>
              </a:rPr>
              <a:t>、</a:t>
            </a:r>
            <a:r>
              <a:rPr lang="en-US" altLang="zh-CN" sz="3200" dirty="0">
                <a:latin typeface="Arial" panose="020B0604020202020204" pitchFamily="34" charset="0"/>
              </a:rPr>
              <a:t>AI</a:t>
            </a:r>
            <a:r>
              <a:rPr lang="zh-CN" altLang="en-US" sz="3200" dirty="0">
                <a:latin typeface="Arial" panose="020B0604020202020204" pitchFamily="34" charset="0"/>
              </a:rPr>
              <a:t>、</a:t>
            </a:r>
            <a:r>
              <a:rPr lang="en-US" altLang="zh-CN" sz="3200" dirty="0">
                <a:latin typeface="Arial" panose="020B0604020202020204" pitchFamily="34" charset="0"/>
              </a:rPr>
              <a:t>VR…</a:t>
            </a:r>
          </a:p>
          <a:p>
            <a:r>
              <a:rPr lang="zh-CN" altLang="en-US" sz="3200" dirty="0">
                <a:latin typeface="Arial" panose="020B0604020202020204" pitchFamily="34" charset="0"/>
              </a:rPr>
              <a:t>提供易用的开发环境</a:t>
            </a:r>
            <a:endParaRPr lang="zh-CN" altLang="en-US" sz="3200" dirty="0"/>
          </a:p>
        </p:txBody>
      </p:sp>
      <p:sp>
        <p:nvSpPr>
          <p:cNvPr id="11" name="矩形 10"/>
          <p:cNvSpPr/>
          <p:nvPr/>
        </p:nvSpPr>
        <p:spPr>
          <a:xfrm>
            <a:off x="9654480" y="4882636"/>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应用</a:t>
            </a:r>
            <a:endParaRPr lang="en-US" altLang="zh-CN" sz="1800" dirty="0">
              <a:ea typeface="楷体_GB2312" pitchFamily="49" charset="-122"/>
            </a:endParaRPr>
          </a:p>
        </p:txBody>
      </p:sp>
      <p:sp>
        <p:nvSpPr>
          <p:cNvPr id="3" name="矩形 2"/>
          <p:cNvSpPr/>
          <p:nvPr/>
        </p:nvSpPr>
        <p:spPr>
          <a:xfrm>
            <a:off x="1559377" y="2348880"/>
            <a:ext cx="8930495" cy="277768"/>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7752184" y="6028994"/>
            <a:ext cx="2736304" cy="78438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上手快</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精通难</a:t>
            </a:r>
            <a:endParaRPr lang="en-US" altLang="zh-CN" sz="1800" dirty="0">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追本溯源</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与时俱进</a:t>
            </a:r>
          </a:p>
        </p:txBody>
      </p:sp>
      <p:sp>
        <p:nvSpPr>
          <p:cNvPr id="12" name="矩形 11"/>
          <p:cNvSpPr/>
          <p:nvPr/>
        </p:nvSpPr>
        <p:spPr>
          <a:xfrm>
            <a:off x="8954799" y="4336036"/>
            <a:ext cx="1160512"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中台？</a:t>
            </a:r>
          </a:p>
        </p:txBody>
      </p:sp>
      <p:sp>
        <p:nvSpPr>
          <p:cNvPr id="13" name="矩形 12"/>
          <p:cNvSpPr/>
          <p:nvPr/>
        </p:nvSpPr>
        <p:spPr>
          <a:xfrm>
            <a:off x="6456041" y="1977865"/>
            <a:ext cx="2304049" cy="396583"/>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112225" y="4215590"/>
            <a:ext cx="1350511" cy="396583"/>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2135561" y="6251315"/>
            <a:ext cx="2304049"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好用 </a:t>
            </a:r>
            <a:r>
              <a:rPr lang="en-US" altLang="zh-CN" sz="1800" dirty="0">
                <a:solidFill>
                  <a:srgbClr val="FF0000"/>
                </a:solidFill>
                <a:latin typeface="微软雅黑" panose="020B0503020204020204" pitchFamily="34" charset="-122"/>
                <a:ea typeface="微软雅黑" panose="020B0503020204020204" pitchFamily="34" charset="-122"/>
              </a:rPr>
              <a:t>vs </a:t>
            </a:r>
            <a:r>
              <a:rPr lang="zh-CN" altLang="en-US" sz="1800" dirty="0">
                <a:solidFill>
                  <a:srgbClr val="FF0000"/>
                </a:solidFill>
                <a:latin typeface="微软雅黑" panose="020B0503020204020204" pitchFamily="34" charset="-122"/>
                <a:ea typeface="微软雅黑" panose="020B0503020204020204" pitchFamily="34" charset="-122"/>
              </a:rPr>
              <a:t>领先</a:t>
            </a:r>
            <a:r>
              <a:rPr lang="en-US" altLang="zh-CN" sz="1800" dirty="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1.5.2 </a:t>
            </a:r>
            <a:r>
              <a:rPr lang="en-US" altLang="zh-CN" dirty="0" err="1"/>
              <a:t>WinUI</a:t>
            </a:r>
            <a:endParaRPr lang="zh-CN" altLang="en-US" dirty="0"/>
          </a:p>
        </p:txBody>
      </p:sp>
      <p:sp>
        <p:nvSpPr>
          <p:cNvPr id="2" name="内容占位符 1"/>
          <p:cNvSpPr>
            <a:spLocks noGrp="1"/>
          </p:cNvSpPr>
          <p:nvPr>
            <p:ph idx="4294967295"/>
          </p:nvPr>
        </p:nvSpPr>
        <p:spPr>
          <a:xfrm>
            <a:off x="3695700" y="1484313"/>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3" y="1532906"/>
            <a:ext cx="6598419" cy="5098032"/>
          </a:xfrm>
          <a:prstGeom prst="rect">
            <a:avLst/>
          </a:prstGeom>
        </p:spPr>
      </p:pic>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6"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87688" y="141277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熟悉</a:t>
            </a:r>
            <a:r>
              <a:rPr lang="en-US" altLang="zh-CN" sz="2800" b="1" dirty="0">
                <a:solidFill>
                  <a:schemeClr val="accent2">
                    <a:lumMod val="50000"/>
                  </a:schemeClr>
                </a:solidFill>
              </a:rPr>
              <a:t>Visual Studio</a:t>
            </a:r>
            <a:r>
              <a:rPr lang="zh-CN" altLang="en-US" sz="2800" b="1" dirty="0">
                <a:solidFill>
                  <a:schemeClr val="accent2">
                    <a:lumMod val="50000"/>
                  </a:schemeClr>
                </a:solidFill>
              </a:rPr>
              <a:t>开发环境</a:t>
            </a:r>
            <a:endParaRPr lang="en-US" altLang="zh-CN" sz="2800" b="1" dirty="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简单的</a:t>
            </a:r>
            <a:r>
              <a:rPr lang="en-US" altLang="zh-CN" sz="1800" b="1" dirty="0">
                <a:solidFill>
                  <a:schemeClr val="accent2">
                    <a:lumMod val="50000"/>
                  </a:schemeClr>
                </a:solidFill>
              </a:rPr>
              <a:t>MFC</a:t>
            </a:r>
            <a:r>
              <a:rPr lang="zh-CN" altLang="en-US" sz="1800" b="1" dirty="0">
                <a:solidFill>
                  <a:schemeClr val="accent2">
                    <a:lumMod val="50000"/>
                  </a:schemeClr>
                </a:solidFill>
              </a:rPr>
              <a:t>程序</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WPF</a:t>
            </a:r>
            <a:r>
              <a:rPr lang="zh-CN" altLang="en-US" sz="1800" b="1" dirty="0">
                <a:solidFill>
                  <a:schemeClr val="accent2">
                    <a:lumMod val="50000"/>
                  </a:schemeClr>
                </a:solidFill>
              </a:rPr>
              <a:t>程序设计</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UWP</a:t>
            </a:r>
            <a:r>
              <a:rPr lang="zh-CN" altLang="en-US" sz="1800" b="1" dirty="0">
                <a:solidFill>
                  <a:schemeClr val="accent2">
                    <a:lumMod val="50000"/>
                  </a:schemeClr>
                </a:solidFill>
              </a:rPr>
              <a:t>程序设计</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与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a:solidFill>
                  <a:schemeClr val="accent2">
                    <a:lumMod val="50000"/>
                  </a:schemeClr>
                </a:solidFill>
              </a:rPr>
              <a:t>   教学资料及示例</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https://gitee.com/wuhanuniversity</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一些背景知识及技术发展趋势</a:t>
            </a:r>
            <a:endParaRPr lang="en-US" altLang="zh-CN" sz="2800" b="1" dirty="0">
              <a:solidFill>
                <a:schemeClr val="accent2">
                  <a:lumMod val="50000"/>
                </a:schemeClr>
              </a:solidFill>
            </a:endParaRPr>
          </a:p>
          <a:p>
            <a:pPr lvl="1">
              <a:buFont typeface="Wingdings" panose="05000000000000000000" pitchFamily="2" charset="2"/>
              <a:buChar char="Ø"/>
            </a:pPr>
            <a:endParaRPr lang="en-US" altLang="zh-CN" sz="1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本次课总结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1631504" y="1916832"/>
            <a:ext cx="8388350"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Mix Reality……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2026769" y="3140969"/>
            <a:ext cx="7630616" cy="395749"/>
          </a:xfrm>
          <a:prstGeom prst="rect">
            <a:avLst/>
          </a:prstGeom>
        </p:spPr>
        <p:txBody>
          <a:bodyPr wrap="square">
            <a:spAutoFit/>
          </a:bodyPr>
          <a:lstStyle/>
          <a:p>
            <a:r>
              <a:rPr lang="en-US" altLang="zh-CN" sz="1800" dirty="0"/>
              <a:t>https://developer.microsoft.com/en-us/windows/windows-10-for-developers</a:t>
            </a:r>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pic>
        <p:nvPicPr>
          <p:cNvPr id="13" name="图片 12">
            <a:extLst>
              <a:ext uri="{FF2B5EF4-FFF2-40B4-BE49-F238E27FC236}">
                <a16:creationId xmlns:a16="http://schemas.microsoft.com/office/drawing/2014/main" id="{EFC2B49E-9A07-4D77-B64E-2AAC13F3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3527"/>
            <a:ext cx="7886700" cy="4391025"/>
          </a:xfrm>
          <a:prstGeom prst="rect">
            <a:avLst/>
          </a:prstGeom>
        </p:spPr>
      </p:pic>
    </p:spTree>
    <p:extLst>
      <p:ext uri="{BB962C8B-B14F-4D97-AF65-F5344CB8AC3E}">
        <p14:creationId xmlns:p14="http://schemas.microsoft.com/office/powerpoint/2010/main" val="29838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矩形 13">
            <a:extLst>
              <a:ext uri="{FF2B5EF4-FFF2-40B4-BE49-F238E27FC236}">
                <a16:creationId xmlns:a16="http://schemas.microsoft.com/office/drawing/2014/main" id="{D4FE5B50-9C38-45F1-B25F-6D7243AE5440}"/>
              </a:ext>
            </a:extLst>
          </p:cNvPr>
          <p:cNvSpPr/>
          <p:nvPr/>
        </p:nvSpPr>
        <p:spPr>
          <a:xfrm>
            <a:off x="2567608" y="3784904"/>
            <a:ext cx="7992888" cy="2954142"/>
          </a:xfrm>
          <a:prstGeom prst="rect">
            <a:avLst/>
          </a:prstGeom>
          <a:solidFill>
            <a:schemeClr val="bg2">
              <a:lumMod val="90000"/>
            </a:schemeClr>
          </a:solidFill>
        </p:spPr>
        <p:txBody>
          <a:bodyPr wrap="square">
            <a:spAutoFit/>
          </a:bodyPr>
          <a:lstStyle/>
          <a:p>
            <a:pPr algn="l"/>
            <a:r>
              <a:rPr lang="en-US" altLang="zh-CN" sz="2000" b="0" dirty="0">
                <a:solidFill>
                  <a:srgbClr val="1A1A1A"/>
                </a:solidFill>
                <a:latin typeface="微软雅黑" panose="020B0503020204020204" pitchFamily="34" charset="-122"/>
                <a:ea typeface="微软雅黑" panose="020B0503020204020204" pitchFamily="34" charset="-122"/>
              </a:rPr>
              <a:t>UWP </a:t>
            </a:r>
            <a:r>
              <a:rPr lang="zh-CN" altLang="en-US" sz="2000" b="0" dirty="0">
                <a:solidFill>
                  <a:srgbClr val="1A1A1A"/>
                </a:solidFill>
                <a:latin typeface="微软雅黑" panose="020B0503020204020204" pitchFamily="34" charset="-122"/>
                <a:ea typeface="微软雅黑" panose="020B0503020204020204" pitchFamily="34" charset="-122"/>
              </a:rPr>
              <a:t>改头换面 </a:t>
            </a:r>
            <a:r>
              <a:rPr lang="en-US" altLang="zh-CN" sz="2000" b="0" dirty="0">
                <a:solidFill>
                  <a:srgbClr val="1A1A1A"/>
                </a:solidFill>
                <a:latin typeface="微软雅黑" panose="020B0503020204020204" pitchFamily="34" charset="-122"/>
                <a:ea typeface="微软雅黑" panose="020B0503020204020204" pitchFamily="34" charset="-122"/>
              </a:rPr>
              <a:t> project </a:t>
            </a:r>
            <a:r>
              <a:rPr lang="en-US" altLang="zh-CN" sz="2000" b="0" dirty="0" err="1">
                <a:solidFill>
                  <a:srgbClr val="1A1A1A"/>
                </a:solidFill>
                <a:latin typeface="微软雅黑" panose="020B0503020204020204" pitchFamily="34" charset="-122"/>
                <a:ea typeface="微软雅黑" panose="020B0503020204020204" pitchFamily="34" charset="-122"/>
              </a:rPr>
              <a:t>ReUnion</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en-US" altLang="zh-CN" sz="2000" b="0" dirty="0" err="1">
                <a:solidFill>
                  <a:srgbClr val="1A1A1A"/>
                </a:solidFill>
                <a:latin typeface="微软雅黑" panose="020B0503020204020204" pitchFamily="34" charset="-122"/>
                <a:ea typeface="微软雅黑" panose="020B0503020204020204" pitchFamily="34" charset="-122"/>
              </a:rPr>
              <a:t>AppContainer</a:t>
            </a:r>
            <a:r>
              <a:rPr lang="en-US" altLang="zh-CN" sz="2000" b="0" dirty="0">
                <a:solidFill>
                  <a:srgbClr val="1A1A1A"/>
                </a:solidFill>
                <a:latin typeface="微软雅黑" panose="020B0503020204020204" pitchFamily="34" charset="-122"/>
                <a:ea typeface="微软雅黑" panose="020B0503020204020204" pitchFamily="34" charset="-122"/>
              </a:rPr>
              <a:t> </a:t>
            </a:r>
            <a:r>
              <a:rPr lang="zh-CN" altLang="en-US" sz="2000" b="0" dirty="0">
                <a:solidFill>
                  <a:srgbClr val="1A1A1A"/>
                </a:solidFill>
                <a:latin typeface="微软雅黑" panose="020B0503020204020204" pitchFamily="34" charset="-122"/>
                <a:ea typeface="微软雅黑" panose="020B0503020204020204" pitchFamily="34" charset="-122"/>
              </a:rPr>
              <a:t>沙箱隔离环境，严控权限</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a:t>
            </a:r>
            <a:r>
              <a:rPr lang="zh-CN" altLang="en-US" sz="2000" b="0" dirty="0">
                <a:solidFill>
                  <a:srgbClr val="1A1A1A"/>
                </a:solidFill>
                <a:latin typeface="微软雅黑" panose="020B0503020204020204" pitchFamily="34" charset="-122"/>
                <a:ea typeface="微软雅黑" panose="020B0503020204020204" pitchFamily="34" charset="-122"/>
              </a:rPr>
              <a:t>新的</a:t>
            </a:r>
            <a:r>
              <a:rPr lang="en-US" altLang="zh-CN" sz="2000" b="0" dirty="0">
                <a:solidFill>
                  <a:srgbClr val="1A1A1A"/>
                </a:solidFill>
                <a:latin typeface="微软雅黑" panose="020B0503020204020204" pitchFamily="34" charset="-122"/>
                <a:ea typeface="微软雅黑" panose="020B0503020204020204" pitchFamily="34" charset="-122"/>
              </a:rPr>
              <a:t>Windows API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a:solidFill>
                  <a:srgbClr val="1A1A1A"/>
                </a:solidFill>
                <a:latin typeface="微软雅黑" panose="020B0503020204020204" pitchFamily="34" charset="-122"/>
                <a:ea typeface="微软雅黑" panose="020B0503020204020204" pitchFamily="34" charset="-122"/>
              </a:rPr>
              <a:t>COM</a:t>
            </a:r>
            <a:r>
              <a:rPr lang="zh-CN" altLang="en-US" sz="2000" b="0" dirty="0">
                <a:solidFill>
                  <a:srgbClr val="1A1A1A"/>
                </a:solidFill>
                <a:latin typeface="微软雅黑" panose="020B0503020204020204" pitchFamily="34" charset="-122"/>
                <a:ea typeface="微软雅黑" panose="020B0503020204020204" pitchFamily="34" charset="-122"/>
              </a:rPr>
              <a:t>的进化版</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XAML </a:t>
            </a:r>
            <a:r>
              <a:rPr lang="zh-CN" altLang="en-US" sz="2000" b="0" dirty="0">
                <a:solidFill>
                  <a:srgbClr val="1A1A1A"/>
                </a:solidFill>
                <a:latin typeface="微软雅黑" panose="020B0503020204020204" pitchFamily="34" charset="-122"/>
                <a:ea typeface="微软雅黑" panose="020B0503020204020204" pitchFamily="34" charset="-122"/>
              </a:rPr>
              <a:t>基于</a:t>
            </a:r>
            <a:r>
              <a:rPr lang="en-US" altLang="zh-CN" sz="2000" b="0" dirty="0">
                <a:solidFill>
                  <a:srgbClr val="1A1A1A"/>
                </a:solidFill>
                <a:latin typeface="微软雅黑" panose="020B0503020204020204" pitchFamily="34" charset="-122"/>
                <a:ea typeface="微软雅黑" panose="020B0503020204020204" pitchFamily="34" charset="-122"/>
              </a:rPr>
              <a:t>WinRT API</a:t>
            </a:r>
            <a:r>
              <a:rPr lang="zh-CN" altLang="en-US" sz="2000" b="0" dirty="0">
                <a:solidFill>
                  <a:srgbClr val="1A1A1A"/>
                </a:solidFill>
                <a:latin typeface="微软雅黑" panose="020B0503020204020204" pitchFamily="34" charset="-122"/>
                <a:ea typeface="微软雅黑" panose="020B0503020204020204" pitchFamily="34" charset="-122"/>
              </a:rPr>
              <a:t>框架的一套新的</a:t>
            </a:r>
            <a:r>
              <a:rPr lang="en-US" altLang="zh-CN" sz="2000" b="0" dirty="0">
                <a:solidFill>
                  <a:srgbClr val="1A1A1A"/>
                </a:solidFill>
                <a:latin typeface="微软雅黑" panose="020B0503020204020204" pitchFamily="34" charset="-122"/>
                <a:ea typeface="微软雅黑" panose="020B0503020204020204" pitchFamily="34" charset="-122"/>
              </a:rPr>
              <a:t>XAML UI</a:t>
            </a:r>
            <a:r>
              <a:rPr lang="zh-CN" altLang="en-US" sz="2000" b="0" dirty="0">
                <a:solidFill>
                  <a:srgbClr val="1A1A1A"/>
                </a:solidFill>
                <a:latin typeface="微软雅黑" panose="020B0503020204020204" pitchFamily="34" charset="-122"/>
                <a:ea typeface="微软雅黑" panose="020B0503020204020204" pitchFamily="34" charset="-122"/>
              </a:rPr>
              <a:t>，现在终于有了正式的名字，</a:t>
            </a:r>
            <a:r>
              <a:rPr lang="en-US" altLang="zh-CN" sz="2000" b="0" dirty="0" err="1">
                <a:solidFill>
                  <a:srgbClr val="1A1A1A"/>
                </a:solidFill>
                <a:latin typeface="微软雅黑" panose="020B0503020204020204" pitchFamily="34" charset="-122"/>
                <a:ea typeface="微软雅黑" panose="020B0503020204020204" pitchFamily="34" charset="-122"/>
              </a:rPr>
              <a:t>WinUI</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15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207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423592" y="2261187"/>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theme1.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4504</TotalTime>
  <Words>4354</Words>
  <Application>Microsoft Office PowerPoint</Application>
  <PresentationFormat>宽屏</PresentationFormat>
  <Paragraphs>574</Paragraphs>
  <Slides>53</Slides>
  <Notes>28</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53</vt:i4>
      </vt:variant>
    </vt:vector>
  </HeadingPairs>
  <TitlesOfParts>
    <vt:vector size="71" baseType="lpstr">
      <vt:lpstr>黑体</vt:lpstr>
      <vt:lpstr>华文彩云</vt:lpstr>
      <vt:lpstr>华文行楷</vt:lpstr>
      <vt:lpstr>楷体_GB2312</vt:lpstr>
      <vt:lpstr>宋体</vt:lpstr>
      <vt:lpstr>微软雅黑</vt:lpstr>
      <vt:lpstr>微软雅黑 Light</vt:lpstr>
      <vt:lpstr>Arial</vt:lpstr>
      <vt:lpstr>Calibri</vt:lpstr>
      <vt:lpstr>Calibri Light</vt:lpstr>
      <vt:lpstr>Consolas</vt:lpstr>
      <vt:lpstr>Segoe UI</vt:lpstr>
      <vt:lpstr>Times New Roman</vt:lpstr>
      <vt:lpstr>Wingdings</vt:lpstr>
      <vt:lpstr>Wingdings 3</vt:lpstr>
      <vt:lpstr>simple</vt:lpstr>
      <vt:lpstr>自定义设计方案</vt:lpstr>
      <vt:lpstr>2_蓝色互联网</vt:lpstr>
      <vt:lpstr>PowerPoint 演示文稿</vt:lpstr>
      <vt:lpstr>outlines</vt:lpstr>
      <vt:lpstr>PowerPoint 演示文稿</vt:lpstr>
      <vt:lpstr>PowerPoint 演示文稿</vt:lpstr>
      <vt:lpstr>PowerPoint 演示文稿</vt:lpstr>
      <vt:lpstr>Windows 的发展及技术演进</vt:lpstr>
      <vt:lpstr>Windows 编程技术发展趋势展望</vt:lpstr>
      <vt:lpstr>Windows 编程技术发展趋势展望</vt:lpstr>
      <vt:lpstr>Windows的主要特点</vt:lpstr>
      <vt:lpstr>Windows的主要特点</vt:lpstr>
      <vt:lpstr>Windows的主要特点</vt:lpstr>
      <vt:lpstr>Windows的主要特点</vt:lpstr>
      <vt:lpstr>Windows的主要特点</vt:lpstr>
      <vt:lpstr>Windows的主要特点</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Evolution of WinUI</vt:lpstr>
      <vt:lpstr>1.5.1 XAML</vt:lpstr>
      <vt:lpstr>1.5.2 WinUI</vt:lpstr>
      <vt:lpstr>1.5.2 WinUI</vt:lpstr>
      <vt:lpstr>1.5.2 WinUI</vt:lpstr>
      <vt:lpstr>1.5.2 WinUI</vt:lpstr>
      <vt:lpstr>1.5.2 WinUI</vt:lpstr>
      <vt:lpstr>1.5.2 WinUI</vt:lpstr>
      <vt:lpstr>PowerPoint 演示文稿</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435</cp:revision>
  <dcterms:created xsi:type="dcterms:W3CDTF">2010-04-05T14:31:00Z</dcterms:created>
  <dcterms:modified xsi:type="dcterms:W3CDTF">2020-09-02T11:04:31Z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