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63"/>
  </p:notesMasterIdLst>
  <p:handoutMasterIdLst>
    <p:handoutMasterId r:id="rId64"/>
  </p:handoutMasterIdLst>
  <p:sldIdLst>
    <p:sldId id="256" r:id="rId2"/>
    <p:sldId id="263" r:id="rId3"/>
    <p:sldId id="271" r:id="rId4"/>
    <p:sldId id="301" r:id="rId5"/>
    <p:sldId id="302" r:id="rId6"/>
    <p:sldId id="303" r:id="rId7"/>
    <p:sldId id="354" r:id="rId8"/>
    <p:sldId id="300" r:id="rId9"/>
    <p:sldId id="307" r:id="rId10"/>
    <p:sldId id="304" r:id="rId11"/>
    <p:sldId id="305" r:id="rId12"/>
    <p:sldId id="306" r:id="rId13"/>
    <p:sldId id="308" r:id="rId14"/>
    <p:sldId id="279" r:id="rId15"/>
    <p:sldId id="310" r:id="rId16"/>
    <p:sldId id="311" r:id="rId17"/>
    <p:sldId id="278" r:id="rId18"/>
    <p:sldId id="269" r:id="rId19"/>
    <p:sldId id="352" r:id="rId20"/>
    <p:sldId id="312" r:id="rId21"/>
    <p:sldId id="349" r:id="rId22"/>
    <p:sldId id="350" r:id="rId23"/>
    <p:sldId id="314" r:id="rId24"/>
    <p:sldId id="315" r:id="rId25"/>
    <p:sldId id="280" r:id="rId26"/>
    <p:sldId id="319" r:id="rId27"/>
    <p:sldId id="320" r:id="rId28"/>
    <p:sldId id="321" r:id="rId29"/>
    <p:sldId id="322" r:id="rId30"/>
    <p:sldId id="324" r:id="rId31"/>
    <p:sldId id="335" r:id="rId32"/>
    <p:sldId id="323" r:id="rId33"/>
    <p:sldId id="333" r:id="rId34"/>
    <p:sldId id="331" r:id="rId35"/>
    <p:sldId id="332" r:id="rId36"/>
    <p:sldId id="334" r:id="rId37"/>
    <p:sldId id="337" r:id="rId38"/>
    <p:sldId id="339" r:id="rId39"/>
    <p:sldId id="264" r:id="rId40"/>
    <p:sldId id="338" r:id="rId41"/>
    <p:sldId id="297" r:id="rId42"/>
    <p:sldId id="290" r:id="rId43"/>
    <p:sldId id="291" r:id="rId44"/>
    <p:sldId id="299" r:id="rId45"/>
    <p:sldId id="258" r:id="rId46"/>
    <p:sldId id="342" r:id="rId47"/>
    <p:sldId id="343" r:id="rId48"/>
    <p:sldId id="344" r:id="rId49"/>
    <p:sldId id="340" r:id="rId50"/>
    <p:sldId id="347" r:id="rId51"/>
    <p:sldId id="346" r:id="rId52"/>
    <p:sldId id="348" r:id="rId53"/>
    <p:sldId id="326" r:id="rId54"/>
    <p:sldId id="327" r:id="rId55"/>
    <p:sldId id="328" r:id="rId56"/>
    <p:sldId id="329" r:id="rId57"/>
    <p:sldId id="353" r:id="rId58"/>
    <p:sldId id="330" r:id="rId59"/>
    <p:sldId id="289" r:id="rId60"/>
    <p:sldId id="341" r:id="rId61"/>
    <p:sldId id="351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FF"/>
    <a:srgbClr val="007A37"/>
    <a:srgbClr val="009E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>
      <p:cViewPr varScale="1">
        <p:scale>
          <a:sx n="98" d="100"/>
          <a:sy n="98" d="100"/>
        </p:scale>
        <p:origin x="-137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87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E16F-3BF3-4455-898F-26098E7F7AEC}" type="datetimeFigureOut">
              <a:rPr lang="ru-RU" smtClean="0"/>
              <a:t>28.08.2015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EEC1-E35B-41D9-B3F5-7A18F987D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28.08.2015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2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2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2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28.08.2015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5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28.08.2015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28.08.2015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28.08.2015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6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28.08.2015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28.08.2015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1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28.08.2015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2819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Язык программирования</a:t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PascalABC.NET 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2015 </a:t>
            </a:r>
            <a:r>
              <a:rPr lang="ru-RU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год</a:t>
            </a:r>
            <a:endParaRPr lang="ru-RU" sz="40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новых возможностей</a:t>
            </a:r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9"/>
            <a:ext cx="4248472" cy="3528392"/>
            <a:chOff x="184174" y="2265587"/>
            <a:chExt cx="4248472" cy="37511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80"/>
              <a:ext cx="4248472" cy="324286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528392"/>
            <a:chOff x="4720678" y="2278185"/>
            <a:chExt cx="4248472" cy="3751154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9"/>
              <a:ext cx="4248472" cy="3248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3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115741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445224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94853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93" y="2094636"/>
            <a:ext cx="60915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1" y="2204863"/>
            <a:ext cx="6742655" cy="445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 с начала проекта.</a:t>
            </a:r>
          </a:p>
          <a:p>
            <a:r>
              <a:rPr lang="ru-RU" dirty="0" smtClean="0"/>
              <a:t>Включение </a:t>
            </a:r>
            <a:r>
              <a:rPr lang="en-US" dirty="0" smtClean="0"/>
              <a:t>PascalABC.NET </a:t>
            </a:r>
            <a:r>
              <a:rPr lang="ru-RU" dirty="0" smtClean="0"/>
              <a:t>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Обратите внимание, что 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 предельно проста: </a:t>
            </a:r>
            <a:r>
              <a:rPr lang="en-US" sz="2400" dirty="0" smtClean="0"/>
              <a:t>Draw(sin)</a:t>
            </a:r>
            <a:endParaRPr lang="ru-RU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создавать записи «на лету» с помощью функции </a:t>
            </a:r>
            <a:r>
              <a:rPr lang="en-US" sz="2400" dirty="0" smtClean="0"/>
              <a:t>Rec</a:t>
            </a:r>
            <a:r>
              <a:rPr lang="ru-RU" sz="2400" dirty="0" smtClean="0"/>
              <a:t>. Поля записи, возвращаемой функцией </a:t>
            </a:r>
            <a:r>
              <a:rPr lang="en-US" sz="2400" dirty="0" smtClean="0"/>
              <a:t>Rec</a:t>
            </a:r>
            <a:r>
              <a:rPr lang="ru-RU" sz="2400" dirty="0" smtClean="0"/>
              <a:t>, именуются последовательно: </a:t>
            </a:r>
            <a:r>
              <a:rPr lang="en-US" sz="2400" dirty="0" smtClean="0"/>
              <a:t>Item1, Item2 </a:t>
            </a:r>
            <a:r>
              <a:rPr lang="ru-RU" sz="2400" dirty="0" smtClean="0"/>
              <a:t>и т.д.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</a:t>
            </a:r>
            <a:r>
              <a:rPr lang="ru-RU" sz="2400" dirty="0" smtClean="0">
                <a:solidFill>
                  <a:srgbClr val="0070C0"/>
                </a:solidFill>
              </a:rPr>
              <a:t>динамические массивы </a:t>
            </a:r>
            <a:r>
              <a:rPr lang="ru-RU" sz="2400" dirty="0" smtClean="0"/>
              <a:t>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3078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</a:t>
            </a:r>
            <a:r>
              <a:rPr lang="ru-RU" sz="2400" dirty="0"/>
              <a:t>длинен и ужасен</a:t>
            </a:r>
            <a:r>
              <a:rPr lang="ru-RU" sz="2400" dirty="0" smtClean="0"/>
              <a:t>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4"/>
            <a:chOff x="4720678" y="2278185"/>
            <a:chExt cx="4248472" cy="4159287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2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максимально эффективный алгоритм.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ошибки.</a:t>
            </a:r>
          </a:p>
          <a:p>
            <a:pPr marL="0" indent="0">
              <a:buNone/>
            </a:pPr>
            <a:r>
              <a:rPr lang="ru-RU" sz="2400" dirty="0" smtClean="0"/>
              <a:t>Код на старом Паскале – 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159288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Этап всероссийской олимпиады по информатике в Москве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385103"/>
            <a:ext cx="5688632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(по </a:t>
            </a:r>
            <a:r>
              <a:rPr lang="ru-RU" dirty="0"/>
              <a:t>данным региональной предметно-методической комиссии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5046"/>
              </p:ext>
            </p:extLst>
          </p:nvPr>
        </p:nvGraphicFramePr>
        <p:xfrm>
          <a:off x="467544" y="1484786"/>
          <a:ext cx="8052391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495"/>
                <a:gridCol w="502504"/>
                <a:gridCol w="502504"/>
                <a:gridCol w="502504"/>
                <a:gridCol w="502504"/>
                <a:gridCol w="502504"/>
                <a:gridCol w="502504"/>
                <a:gridCol w="344856"/>
                <a:gridCol w="480336"/>
                <a:gridCol w="480336"/>
                <a:gridCol w="480336"/>
                <a:gridCol w="480336"/>
                <a:gridCol w="480336"/>
                <a:gridCol w="480336"/>
              </a:tblGrid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2014-15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2013-14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 *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Всего участников (&gt;0 баллов)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5740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1932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5492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2061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* - учтены все участники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PascalABC.Net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2723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28,57%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765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16,56%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FPC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881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15,35%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22,41%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26,78%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Дельфи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1,26%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паскали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3608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48,86%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21,34%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3783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68,88%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68,03%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27,39%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gcc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3,92%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4,50%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4,25%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14,85%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С/</a:t>
                      </a:r>
                      <a:r>
                        <a:rPr lang="en-US" sz="800" u="none" strike="noStrike">
                          <a:effectLst/>
                        </a:rPr>
                        <a:t>C++</a:t>
                      </a:r>
                      <a:endParaRPr lang="en-US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14,13%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23,91%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51,05%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564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10,27%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39,92%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Python-3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19,62%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6,17%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34,39%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питоны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10,64%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6,96%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11,40%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36,94%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5,37%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кумиры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6,59%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Qbasic (fbc)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Visual Basic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FBC-32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бейсики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277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4,83%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5,08%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3,49%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Java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php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perl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ruby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0,21%</a:t>
                      </a:r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267744" y="2060847"/>
            <a:ext cx="1008112" cy="336793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2120" y="2060847"/>
            <a:ext cx="936104" cy="336794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 Код на старом Паскале</a:t>
            </a:r>
            <a:r>
              <a:rPr lang="ru-RU" sz="1600" dirty="0"/>
              <a:t> – </a:t>
            </a:r>
            <a:r>
              <a:rPr lang="ru-RU" sz="1500" dirty="0" smtClean="0"/>
              <a:t>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25975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5146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отсутствует.</a:t>
            </a:r>
          </a:p>
          <a:p>
            <a:r>
              <a:rPr lang="ru-RU" sz="2400" dirty="0" smtClean="0"/>
              <a:t>Строка знает свою длину 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Ряд новых </a:t>
            </a:r>
            <a:r>
              <a:rPr lang="ru-RU" sz="2400" dirty="0"/>
              <a:t>функций –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 – взят из </a:t>
            </a:r>
            <a:r>
              <a:rPr lang="en-US" sz="2400" dirty="0" smtClean="0"/>
              <a:t>Delphi;</a:t>
            </a:r>
            <a:r>
              <a:rPr lang="ru-RU" sz="2400" dirty="0" smtClean="0"/>
              <a:t> их можно использовать, не подключая специальных модулей.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Мощный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файлами, делая его короче и понятнее.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требует множества переменных, перегружено мелкими техническими деталями и сложно для начинающих. Оно ужасно.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Отсутствие в языке современных возможностей.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Современный язык </a:t>
            </a:r>
            <a:r>
              <a:rPr lang="en-US" dirty="0" smtClean="0"/>
              <a:t>Pascal</a:t>
            </a:r>
            <a:r>
              <a:rPr lang="ru-RU" dirty="0" smtClean="0"/>
              <a:t>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задачи из предыдущего слайда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032449"/>
            <a:chOff x="4720678" y="2278185"/>
            <a:chExt cx="4248472" cy="403244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3540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032450"/>
            <a:chOff x="184174" y="2265587"/>
            <a:chExt cx="4248472" cy="403245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9"/>
              <a:ext cx="4248472" cy="3526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 (список), являющийся </a:t>
            </a:r>
            <a:r>
              <a:rPr lang="ru-RU" dirty="0" err="1" smtClean="0"/>
              <a:t>по-существу</a:t>
            </a:r>
            <a:r>
              <a:rPr lang="ru-RU" dirty="0" smtClean="0"/>
              <a:t> динамическим массивом,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196753"/>
            <a:ext cx="8645622" cy="1081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 С помощью списков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эта задача решается максимально естественно.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196753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массива. Кроме того, данные методы требуется </a:t>
            </a:r>
            <a:r>
              <a:rPr lang="ru-RU" sz="1600" dirty="0"/>
              <a:t>писать </a:t>
            </a:r>
            <a:r>
              <a:rPr lang="ru-RU" sz="1600" dirty="0" smtClean="0"/>
              <a:t>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5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0" y="2276872"/>
            <a:ext cx="561251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Операция </a:t>
            </a:r>
            <a:r>
              <a:rPr lang="en-US" dirty="0" smtClean="0"/>
              <a:t>=&gt;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</a:t>
            </a:r>
            <a:r>
              <a:rPr lang="ru-RU" sz="2400" dirty="0" smtClean="0"/>
              <a:t>Словарь можно создать </a:t>
            </a:r>
            <a:r>
              <a:rPr lang="ru-RU" sz="2400" dirty="0" smtClean="0"/>
              <a:t>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</a:t>
            </a:r>
            <a:r>
              <a:rPr lang="ru-RU" sz="2400" dirty="0" smtClean="0"/>
              <a:t>Пара возвращается функцией </a:t>
            </a:r>
            <a:r>
              <a:rPr lang="en-US" sz="2400" dirty="0" smtClean="0"/>
              <a:t>KV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532289" cy="443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196752"/>
            <a:ext cx="8645622" cy="1152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это специальный 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(например, с помощью цикла </a:t>
            </a:r>
            <a:r>
              <a:rPr lang="en-US" sz="2400" b="1" dirty="0" err="1" smtClean="0"/>
              <a:t>foreach</a:t>
            </a:r>
            <a:r>
              <a:rPr lang="ru-RU" sz="2400" dirty="0" smtClean="0"/>
              <a:t>). </a:t>
            </a:r>
          </a:p>
          <a:p>
            <a:pPr marL="0" indent="0">
              <a:buNone/>
            </a:pPr>
            <a:r>
              <a:rPr lang="ru-RU" sz="2400" dirty="0" smtClean="0"/>
              <a:t>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 Но бывают и «просто» последовательности, представляющие по существу алгоритм получения элементов последовательности.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- 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370789" cy="431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3"/>
            <a:ext cx="864562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 smtClean="0"/>
              <a:t>Лямбда-выражения представляют </a:t>
            </a:r>
            <a:r>
              <a:rPr lang="ru-RU" sz="2500" dirty="0"/>
              <a:t>собой </a:t>
            </a:r>
            <a:r>
              <a:rPr lang="ru-RU" sz="2500" dirty="0" smtClean="0"/>
              <a:t>функции, создаваемые «на лету». Они облегчают написание </a:t>
            </a:r>
            <a:br>
              <a:rPr lang="ru-RU" sz="2500" dirty="0" smtClean="0"/>
            </a:br>
            <a:r>
              <a:rPr lang="ru-RU" sz="25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 </a:t>
            </a:r>
          </a:p>
          <a:p>
            <a:pPr marL="0" indent="0">
              <a:buNone/>
            </a:pPr>
            <a:r>
              <a:rPr lang="ru-RU" sz="2500" dirty="0" smtClean="0"/>
              <a:t>Тип простейшего лямбда-выражения имеет вид: </a:t>
            </a:r>
            <a:r>
              <a:rPr lang="en-US" sz="2500" dirty="0" smtClean="0"/>
              <a:t>T1-&gt;T2</a:t>
            </a:r>
            <a:r>
              <a:rPr lang="ru-RU" sz="2500" dirty="0" smtClean="0"/>
              <a:t>, что означает функцию с одним параметром типа </a:t>
            </a:r>
            <a:r>
              <a:rPr lang="en-US" sz="2500" dirty="0" smtClean="0"/>
              <a:t>T1</a:t>
            </a:r>
            <a:r>
              <a:rPr lang="ru-RU" sz="2500" dirty="0" smtClean="0"/>
              <a:t>, возвращающую значение типа </a:t>
            </a:r>
            <a:r>
              <a:rPr lang="en-US" sz="2500" dirty="0" smtClean="0"/>
              <a:t>T2</a:t>
            </a:r>
            <a:r>
              <a:rPr lang="ru-RU" sz="2500" dirty="0" smtClean="0"/>
              <a:t>. Простейшее лямбда-выражение имеет вид: </a:t>
            </a:r>
            <a:r>
              <a:rPr lang="en-US" sz="2500" dirty="0" smtClean="0"/>
              <a:t>x -&gt; 2*x+1 </a:t>
            </a:r>
            <a:r>
              <a:rPr lang="ru-RU" sz="2500" dirty="0" smtClean="0"/>
              <a:t>и задаёт функцию </a:t>
            </a:r>
            <a:r>
              <a:rPr lang="en-US" sz="2500" dirty="0" smtClean="0"/>
              <a:t>f(x)=2*x+1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r>
              <a:rPr lang="ru-RU" sz="2500" dirty="0"/>
              <a:t>Ниже приведены примеры с предыдущего слайда, </a:t>
            </a:r>
            <a:r>
              <a:rPr lang="ru-RU" sz="2500" dirty="0" smtClean="0"/>
              <a:t>реализованные </a:t>
            </a:r>
            <a:r>
              <a:rPr lang="ru-RU" sz="2500" dirty="0"/>
              <a:t>в виде </a:t>
            </a:r>
            <a:r>
              <a:rPr lang="ru-RU" sz="2500" dirty="0" smtClean="0"/>
              <a:t>лямбда-выражений.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720678" y="5571351"/>
            <a:ext cx="4248472" cy="77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 старом Паскале лямбда-выражения отсутствуют в принципе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</a:t>
            </a:r>
            <a:r>
              <a:rPr lang="ru-RU" dirty="0"/>
              <a:t>, – это </a:t>
            </a:r>
            <a:r>
              <a:rPr lang="ru-RU" sz="3100" dirty="0" smtClean="0"/>
              <a:t>некоторое </a:t>
            </a:r>
            <a:r>
              <a:rPr lang="ru-RU" sz="3100" dirty="0">
                <a:solidFill>
                  <a:srgbClr val="0070C0"/>
                </a:solidFill>
              </a:rPr>
              <a:t>идеализированное представление </a:t>
            </a:r>
            <a:r>
              <a:rPr lang="ru-RU" dirty="0" smtClean="0"/>
              <a:t>о минимальном наборе конструкций языка Паскаль. Обычно у каждого это представление – своё, но связывается оно с уже не существующей версией </a:t>
            </a:r>
            <a:r>
              <a:rPr lang="en-US" dirty="0" smtClean="0"/>
              <a:t>Turbo Pascal</a:t>
            </a:r>
            <a:r>
              <a:rPr lang="ru-RU" dirty="0" smtClean="0"/>
              <a:t>, а также со средствами языка, существовавшими 20-30 лет назад и </a:t>
            </a:r>
            <a:r>
              <a:rPr lang="ru-RU" sz="3100" dirty="0">
                <a:solidFill>
                  <a:srgbClr val="0070C0"/>
                </a:solidFill>
              </a:rPr>
              <a:t>вредными</a:t>
            </a:r>
            <a:r>
              <a:rPr lang="ru-RU" dirty="0" smtClean="0"/>
              <a:t> для современного обучения программированию</a:t>
            </a:r>
          </a:p>
          <a:p>
            <a:r>
              <a:rPr lang="ru-RU" dirty="0" smtClean="0"/>
              <a:t>Все языки развиваются. Те языки, которые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</a:t>
            </a:r>
            <a:r>
              <a:rPr lang="ru-RU" dirty="0" smtClean="0"/>
              <a:t>умерли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dirty="0" smtClean="0"/>
              <a:t>=0</a:t>
            </a:r>
            <a:r>
              <a:rPr lang="ru-RU" sz="1800" dirty="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последовательностей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</a:t>
            </a:r>
            <a:r>
              <a:rPr lang="ru-RU" sz="2400" dirty="0" smtClean="0">
                <a:solidFill>
                  <a:srgbClr val="0070C0"/>
                </a:solidFill>
              </a:rPr>
              <a:t>фильтрацию</a:t>
            </a:r>
            <a:r>
              <a:rPr lang="ru-RU" sz="2400" dirty="0" smtClean="0"/>
              <a:t> элементов по условию и возвращающий последовательность элементов исходной последовательности, удовлетворяющих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251645"/>
            <a:chOff x="184174" y="2265587"/>
            <a:chExt cx="4248472" cy="332365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1812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239047"/>
            <a:chOff x="4720678" y="2278185"/>
            <a:chExt cx="4248472" cy="323904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747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</a:t>
            </a:r>
            <a:r>
              <a:rPr lang="ru-RU" sz="2000" smtClean="0"/>
              <a:t>в памяти, </a:t>
            </a:r>
            <a:r>
              <a:rPr lang="ru-RU" sz="2000" dirty="0" smtClean="0"/>
              <a:t>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688841"/>
            <a:ext cx="4248472" cy="16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 </a:t>
            </a:r>
            <a:r>
              <a:rPr lang="ru-RU" sz="2000" dirty="0" smtClean="0"/>
              <a:t>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717032"/>
            <a:ext cx="363995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562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</a:t>
            </a:r>
            <a:r>
              <a:rPr lang="ru-RU" sz="2800" dirty="0" smtClean="0"/>
              <a:t>. Метод Монте-Карло для вычисления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Напишите код сами </a:t>
              </a:r>
              <a:endPara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Желтым по синему </a:t>
              </a:r>
              <a:endParaRPr lang="ru-RU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10000000;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pp := Range(1,n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.Select(x-&gt;Rec(Random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(),Random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.Where(p-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(p.Item1)+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(p.Item2)&lt;1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Count/n*4;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Print(pp);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</a:t>
            </a:r>
            <a:r>
              <a:rPr lang="ru-RU" sz="2000" dirty="0" smtClean="0"/>
              <a:t> Вычислить число </a:t>
            </a:r>
            <a:r>
              <a:rPr lang="el-GR" sz="2000" dirty="0"/>
              <a:t>π</a:t>
            </a:r>
            <a:r>
              <a:rPr lang="ru-RU" sz="2000" dirty="0" smtClean="0"/>
              <a:t> </a:t>
            </a:r>
            <a:r>
              <a:rPr lang="ru-RU" sz="2000" dirty="0"/>
              <a:t>методом Монте-Карло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Генерируем множество случайных точек в единичном квадрате. Считаем отношение количества точек, попавших в четверть единичной окружности с центром в вершине квадрата, к общему количеству точек </a:t>
            </a:r>
            <a:r>
              <a:rPr lang="en-US" sz="2000" dirty="0" smtClean="0"/>
              <a:t>n</a:t>
            </a:r>
            <a:r>
              <a:rPr lang="ru-RU" sz="2000" dirty="0" smtClean="0"/>
              <a:t>. При больших </a:t>
            </a:r>
            <a:r>
              <a:rPr lang="en-US" sz="2000" dirty="0" smtClean="0"/>
              <a:t>n </a:t>
            </a:r>
            <a:r>
              <a:rPr lang="ru-RU" sz="2000" dirty="0" smtClean="0"/>
              <a:t>эта величина примерно площади четверти единичной окружности, то есть </a:t>
            </a:r>
            <a:r>
              <a:rPr lang="el-GR" sz="2400" dirty="0" smtClean="0"/>
              <a:t>π</a:t>
            </a:r>
            <a:r>
              <a:rPr lang="en-US" sz="2400" dirty="0" smtClean="0"/>
              <a:t>/</a:t>
            </a:r>
            <a:r>
              <a:rPr lang="ru-RU" sz="24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53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00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«современного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»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</a:p>
          <a:p>
            <a:r>
              <a:rPr lang="ru-RU" sz="4200" dirty="0" smtClean="0"/>
              <a:t>Эти конструкции тяжеловесны, несовременны, плохо читаются. 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PascalABC.NET </a:t>
            </a:r>
            <a:r>
              <a:rPr lang="ru-RU" sz="2200" dirty="0" smtClean="0"/>
              <a:t>позволяет использовать несколько уровней при обучении программированию, отличающихся </a:t>
            </a:r>
            <a:r>
              <a:rPr lang="ru-RU" sz="2200" b="1" dirty="0" smtClean="0"/>
              <a:t>расстоянием</a:t>
            </a:r>
            <a:r>
              <a:rPr lang="ru-RU" sz="2200" dirty="0" smtClean="0"/>
              <a:t> до старого Паскаля.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1 уровень. </a:t>
            </a:r>
            <a:r>
              <a:rPr lang="ru-RU" sz="2200" dirty="0" smtClean="0"/>
              <a:t>Старый Паскаль. Только базовые возможности. Программы совместимы с </a:t>
            </a:r>
            <a:r>
              <a:rPr lang="en-US" sz="2200" dirty="0" smtClean="0"/>
              <a:t>Turbo Pascal</a:t>
            </a:r>
            <a:r>
              <a:rPr lang="ru-RU" sz="2200" dirty="0"/>
              <a:t>,</a:t>
            </a:r>
            <a:r>
              <a:rPr lang="en-US" sz="2200" dirty="0" smtClean="0"/>
              <a:t> Free Pascal</a:t>
            </a:r>
            <a:r>
              <a:rPr lang="ru-RU" sz="2200" dirty="0" smtClean="0"/>
              <a:t>. Данный уровень </a:t>
            </a:r>
            <a:r>
              <a:rPr lang="ru-RU" sz="2200" b="1" dirty="0" smtClean="0">
                <a:solidFill>
                  <a:srgbClr val="FF0000"/>
                </a:solidFill>
              </a:rPr>
              <a:t>не рекомендуется для использования</a:t>
            </a:r>
            <a:r>
              <a:rPr lang="ru-RU" sz="2200" dirty="0" smtClean="0"/>
              <a:t> поскольку не имеет будущего. 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Использование уровня 1 </a:t>
            </a:r>
            <a:r>
              <a:rPr lang="ru-RU" sz="2200" dirty="0" smtClean="0"/>
              <a:t>совершенно недопустимо при самостоятельном обучении: обучаемый сразу отбрасывает себя на 20 лет назад. Использование уровня 1 допустимо если таковы требования учителя (который привык работать в старых Паскаль-системах) и при решении задач ЕГЭ (если есть опасения, что недобросовестные проверяющие могут снизить балл за использование возможностей </a:t>
            </a:r>
            <a:r>
              <a:rPr lang="en-US" sz="2200" dirty="0" smtClean="0"/>
              <a:t>PascalABC.NET)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2 уровень. </a:t>
            </a:r>
            <a:r>
              <a:rPr lang="ru-RU" sz="2200" dirty="0" smtClean="0"/>
              <a:t>Расширения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связанные с </a:t>
            </a:r>
            <a:r>
              <a:rPr lang="ru-RU" sz="2200" dirty="0" err="1" smtClean="0"/>
              <a:t>внутриблочными</a:t>
            </a:r>
            <a:r>
              <a:rPr lang="ru-RU" sz="2200" dirty="0" smtClean="0"/>
              <a:t> переменными и </a:t>
            </a:r>
            <a:r>
              <a:rPr lang="ru-RU" sz="2200" dirty="0" err="1" smtClean="0"/>
              <a:t>автоопределением</a:t>
            </a:r>
            <a:r>
              <a:rPr lang="ru-RU" sz="2200" dirty="0" smtClean="0"/>
              <a:t> типа. Минимально рекомендуемый уровень программирования на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отвечающий современным требованиям к коду.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3 уровень. </a:t>
            </a:r>
            <a:r>
              <a:rPr lang="ru-RU" sz="2200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4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/>
              <a:t>Использование </a:t>
            </a:r>
            <a:r>
              <a:rPr lang="ru-RU" sz="2200" dirty="0" smtClean="0"/>
              <a:t>классов стандартной библиотеки.</a:t>
            </a:r>
            <a:endParaRPr lang="ru-RU" sz="2200" dirty="0"/>
          </a:p>
          <a:p>
            <a:r>
              <a:rPr lang="ru-RU" sz="2200" b="1" dirty="0" smtClean="0">
                <a:solidFill>
                  <a:srgbClr val="0070C0"/>
                </a:solidFill>
              </a:rPr>
              <a:t>5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 smtClean="0"/>
              <a:t>Использование цепочечных методов последовательностей и лямбда-выражений.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Современная, простая, и мощная среда разработки.</a:t>
            </a:r>
          </a:p>
          <a:p>
            <a:r>
              <a:rPr lang="ru-RU" dirty="0" smtClean="0"/>
              <a:t>Язык программирования </a:t>
            </a:r>
            <a:r>
              <a:rPr lang="ru-RU" b="1" dirty="0" smtClean="0"/>
              <a:t>нового поколения</a:t>
            </a:r>
            <a:r>
              <a:rPr lang="ru-RU" dirty="0" smtClean="0"/>
              <a:t>, сочетающий простоту классического языка Паскаль, ряд современных расширений и огромные возможности платформы .NET.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способ изучать современное программирование сегодня и завтра.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не тот язык Паскаль, которому учили вашего отца и деда.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&amp;Scy;&amp;kcy;&amp;rcy;&amp;icy;&amp;ncy;&amp;shcy;&amp;ocy;&amp;tcy;&amp;ycy; &amp;scy;&amp;rcy;&amp;iecy;&amp;dcy;&amp;ycy; &amp;pcy;&amp;rcy;&amp;ocy;&amp;gcy;&amp;rcy;&amp;acy;&amp;mcy;&amp;mcy;&amp;icy;&amp;rcy;&amp;ocy;&amp;vcy;&amp;acy;&amp;ncy;&amp;icy;&amp;yacy; PascalABC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628800"/>
            <a:ext cx="350038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4299658"/>
            <a:ext cx="3500388" cy="190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148064" y="4221088"/>
            <a:ext cx="3888432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220072" y="4221088"/>
            <a:ext cx="3816424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/>
              <a:t>Операторы </a:t>
            </a:r>
            <a:r>
              <a:rPr lang="ru-RU" dirty="0" smtClean="0"/>
              <a:t>+= и *=</a:t>
            </a:r>
            <a:endParaRPr lang="ru-RU" dirty="0"/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</a:t>
            </a:r>
            <a:r>
              <a:rPr lang="ru-RU" dirty="0"/>
              <a:t>типа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ru-RU" dirty="0" smtClean="0"/>
          </a:p>
          <a:p>
            <a:r>
              <a:rPr lang="ru-RU" dirty="0" smtClean="0"/>
              <a:t>Программировать в стиле старого Паскаля можно, </a:t>
            </a:r>
            <a:br>
              <a:rPr lang="ru-RU" dirty="0" smtClean="0"/>
            </a:br>
            <a:r>
              <a:rPr lang="ru-RU" dirty="0" smtClean="0"/>
              <a:t>но </a:t>
            </a:r>
            <a:r>
              <a:rPr lang="ru-RU" dirty="0" smtClean="0">
                <a:solidFill>
                  <a:srgbClr val="0070C0"/>
                </a:solidFill>
              </a:rPr>
              <a:t>не рекомендуется</a:t>
            </a:r>
          </a:p>
          <a:p>
            <a:r>
              <a:rPr lang="ru-RU" dirty="0" smtClean="0"/>
              <a:t>Программы </a:t>
            </a:r>
            <a:r>
              <a:rPr lang="ru-RU" dirty="0"/>
              <a:t>в стиле старого </a:t>
            </a:r>
            <a:r>
              <a:rPr lang="ru-RU" dirty="0" smtClean="0"/>
              <a:t>Паскаля менее эффективны по скорости работы</a:t>
            </a:r>
          </a:p>
          <a:p>
            <a:r>
              <a:rPr lang="ru-RU" dirty="0" smtClean="0"/>
              <a:t>Ещё раз: работая в </a:t>
            </a:r>
            <a:r>
              <a:rPr lang="en-US" dirty="0" smtClean="0"/>
              <a:t>PascalABC.NET</a:t>
            </a:r>
            <a:r>
              <a:rPr lang="ru-RU" dirty="0" smtClean="0"/>
              <a:t>, надо писать в стиле </a:t>
            </a:r>
            <a:r>
              <a:rPr lang="en-US" dirty="0" smtClean="0"/>
              <a:t>PascalABC.NET</a:t>
            </a:r>
            <a:r>
              <a:rPr lang="ru-RU" dirty="0" smtClean="0"/>
              <a:t>. Далее мы обоснуем это многочисленными примерами кода</a:t>
            </a:r>
          </a:p>
          <a:p>
            <a:r>
              <a:rPr lang="ru-RU" dirty="0" smtClean="0"/>
              <a:t>Обычно на слайде слева будет содержаться код на устаревшем Паскале, а справа – легковесный код на </a:t>
            </a:r>
            <a:r>
              <a:rPr lang="en-US" dirty="0" smtClean="0"/>
              <a:t>PascalABC.NET </a:t>
            </a:r>
            <a:r>
              <a:rPr lang="ru-RU" dirty="0" smtClean="0"/>
              <a:t>с той же функциональностью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</a:t>
            </a:r>
            <a:r>
              <a:rPr lang="ru-RU" sz="2000" dirty="0"/>
              <a:t>присваивания += </a:t>
            </a:r>
            <a:r>
              <a:rPr lang="ru-RU" sz="2000" dirty="0" smtClean="0"/>
              <a:t>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</a:t>
              </a:r>
              <a:r>
                <a:rPr lang="ru-RU" sz="2800" dirty="0"/>
                <a:t>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15882</TotalTime>
  <Words>6223</Words>
  <Application>Microsoft Office PowerPoint</Application>
  <PresentationFormat>Экран (4:3)</PresentationFormat>
  <Paragraphs>1399</Paragraphs>
  <Slides>61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Тема Office</vt:lpstr>
      <vt:lpstr>Язык программирования PascalABC.NET 3.0 2015 год</vt:lpstr>
      <vt:lpstr>PascalABC.NET – завоевание популярности</vt:lpstr>
      <vt:lpstr>Этап всероссийской олимпиады по информатике в Москве</vt:lpstr>
      <vt:lpstr>Сравнение версий языка Паскаль </vt:lpstr>
      <vt:lpstr>Стандартный Паскаль</vt:lpstr>
      <vt:lpstr>Стандартный Free Pascal</vt:lpstr>
      <vt:lpstr>PascalABC.NET – это: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Словари. Операция =&gt;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Range. Метод Монте-Карло для вычисления числа π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C</cp:lastModifiedBy>
  <cp:revision>559</cp:revision>
  <dcterms:created xsi:type="dcterms:W3CDTF">2015-03-22T18:07:30Z</dcterms:created>
  <dcterms:modified xsi:type="dcterms:W3CDTF">2015-08-28T21:46:17Z</dcterms:modified>
</cp:coreProperties>
</file>