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63"/>
  </p:notesMasterIdLst>
  <p:handoutMasterIdLst>
    <p:handoutMasterId r:id="rId64"/>
  </p:handoutMasterIdLst>
  <p:sldIdLst>
    <p:sldId id="256" r:id="rId2"/>
    <p:sldId id="263" r:id="rId3"/>
    <p:sldId id="271" r:id="rId4"/>
    <p:sldId id="301" r:id="rId5"/>
    <p:sldId id="302" r:id="rId6"/>
    <p:sldId id="303" r:id="rId7"/>
    <p:sldId id="354" r:id="rId8"/>
    <p:sldId id="300" r:id="rId9"/>
    <p:sldId id="307" r:id="rId10"/>
    <p:sldId id="304" r:id="rId11"/>
    <p:sldId id="305" r:id="rId12"/>
    <p:sldId id="306" r:id="rId13"/>
    <p:sldId id="308" r:id="rId14"/>
    <p:sldId id="279" r:id="rId15"/>
    <p:sldId id="310" r:id="rId16"/>
    <p:sldId id="311" r:id="rId17"/>
    <p:sldId id="278" r:id="rId18"/>
    <p:sldId id="269" r:id="rId19"/>
    <p:sldId id="352" r:id="rId20"/>
    <p:sldId id="312" r:id="rId21"/>
    <p:sldId id="349" r:id="rId22"/>
    <p:sldId id="350" r:id="rId23"/>
    <p:sldId id="314" r:id="rId24"/>
    <p:sldId id="315" r:id="rId25"/>
    <p:sldId id="280" r:id="rId26"/>
    <p:sldId id="319" r:id="rId27"/>
    <p:sldId id="320" r:id="rId28"/>
    <p:sldId id="321" r:id="rId29"/>
    <p:sldId id="322" r:id="rId30"/>
    <p:sldId id="324" r:id="rId31"/>
    <p:sldId id="335" r:id="rId32"/>
    <p:sldId id="323" r:id="rId33"/>
    <p:sldId id="333" r:id="rId34"/>
    <p:sldId id="331" r:id="rId35"/>
    <p:sldId id="332" r:id="rId36"/>
    <p:sldId id="334" r:id="rId37"/>
    <p:sldId id="337" r:id="rId38"/>
    <p:sldId id="339" r:id="rId39"/>
    <p:sldId id="264" r:id="rId40"/>
    <p:sldId id="338" r:id="rId41"/>
    <p:sldId id="297" r:id="rId42"/>
    <p:sldId id="290" r:id="rId43"/>
    <p:sldId id="291" r:id="rId44"/>
    <p:sldId id="299" r:id="rId45"/>
    <p:sldId id="258" r:id="rId46"/>
    <p:sldId id="342" r:id="rId47"/>
    <p:sldId id="343" r:id="rId48"/>
    <p:sldId id="344" r:id="rId49"/>
    <p:sldId id="340" r:id="rId50"/>
    <p:sldId id="347" r:id="rId51"/>
    <p:sldId id="346" r:id="rId52"/>
    <p:sldId id="348" r:id="rId53"/>
    <p:sldId id="326" r:id="rId54"/>
    <p:sldId id="327" r:id="rId55"/>
    <p:sldId id="328" r:id="rId56"/>
    <p:sldId id="329" r:id="rId57"/>
    <p:sldId id="353" r:id="rId58"/>
    <p:sldId id="330" r:id="rId59"/>
    <p:sldId id="289" r:id="rId60"/>
    <p:sldId id="341" r:id="rId61"/>
    <p:sldId id="351" r:id="rId6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FF"/>
    <a:srgbClr val="007A37"/>
    <a:srgbClr val="009E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660"/>
  </p:normalViewPr>
  <p:slideViewPr>
    <p:cSldViewPr>
      <p:cViewPr varScale="1">
        <p:scale>
          <a:sx n="98" d="100"/>
          <a:sy n="98" d="100"/>
        </p:scale>
        <p:origin x="-137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870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E16F-3BF3-4455-898F-26098E7F7AEC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EEC1-E35B-41D9-B3F5-7A18F987D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3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73E38-FCD6-47D7-AFE7-95107601609D}" type="datetimeFigureOut">
              <a:rPr lang="ru-RU" smtClean="0"/>
              <a:t>05.09.2015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8EFE9-F882-428E-8600-E9475BD08D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8EFE9-F882-428E-8600-E9475BD08DC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9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55E0-871C-4C10-A518-8A3D8F835A24}" type="datetime1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73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6ECD-590C-4E4E-A3E4-6A7E4DC9951D}" type="datetime1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2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FA92-5291-42EB-9DE3-EDE36E4CC72D}" type="datetime1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72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229F-0111-4C2E-B339-F6490D725301}" type="datetime1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42856" y="6356350"/>
            <a:ext cx="2133600" cy="365125"/>
          </a:xfrm>
        </p:spPr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2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A3E6-ED72-449C-9BD5-1680B85A5B1A}" type="datetime1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9925-6536-4722-9DD6-33D7857A5555}" type="datetime1">
              <a:rPr lang="ru-RU" smtClean="0"/>
              <a:t>05.09.2015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5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7E3C-36FC-47B5-A495-0AF418EFE853}" type="datetime1">
              <a:rPr lang="ru-RU" smtClean="0"/>
              <a:t>05.09.2015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0639-98B7-43E5-BE2D-EE1DDC911F3C}" type="datetime1">
              <a:rPr lang="ru-RU" smtClean="0"/>
              <a:t>05.09.2015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A7C4-8859-4B36-B6F6-5CAF003E5B93}" type="datetime1">
              <a:rPr lang="ru-RU" smtClean="0"/>
              <a:t>05.09.2015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86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C829-63A9-44A1-94FE-E49ECB5965A6}" type="datetime1">
              <a:rPr lang="ru-RU" smtClean="0"/>
              <a:t>05.09.2015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2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9E40-1BB0-4442-B157-6DB2054ED394}" type="datetime1">
              <a:rPr lang="ru-RU" smtClean="0"/>
              <a:t>05.09.2015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17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8F0C-16DE-4ED7-BC3F-2CD78D6A4BE7}" type="datetime1">
              <a:rPr lang="ru-RU" smtClean="0"/>
              <a:t>05.09.2015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PascalABC.NET 2015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028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12EF-8797-4734-A7AD-0D4B3FD8A7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72819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Язык программирования</a:t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PascalABC.NET 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3.0</a:t>
            </a:r>
            <a: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40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2015 </a:t>
            </a:r>
            <a:r>
              <a:rPr lang="ru-RU" sz="4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год</a:t>
            </a:r>
            <a:endParaRPr lang="ru-RU" sz="40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новых возможностей</a:t>
            </a:r>
          </a:p>
        </p:txBody>
      </p:sp>
    </p:spTree>
    <p:extLst>
      <p:ext uri="{BB962C8B-B14F-4D97-AF65-F5344CB8AC3E}">
        <p14:creationId xmlns:p14="http://schemas.microsoft.com/office/powerpoint/2010/main" val="7121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Внутриблочные</a:t>
            </a:r>
            <a:r>
              <a:rPr lang="ru-RU" dirty="0"/>
              <a:t>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196752"/>
            <a:ext cx="8852322" cy="1584176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sz="1600" dirty="0"/>
              <a:t>Переменные следует описывать </a:t>
            </a:r>
            <a:r>
              <a:rPr lang="ru-RU" sz="1600" dirty="0">
                <a:solidFill>
                  <a:srgbClr val="0070C0"/>
                </a:solidFill>
              </a:rPr>
              <a:t>как можно ближе к месту их первого </a:t>
            </a:r>
            <a:r>
              <a:rPr lang="ru-RU" sz="1600" dirty="0" smtClean="0">
                <a:solidFill>
                  <a:srgbClr val="0070C0"/>
                </a:solidFill>
              </a:rPr>
              <a:t>использования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Временные переменные обязательно описывать внутри блока, чтобы не захламлять раздел описания. Переменные, используемые для одной цели на протяжении всей программы, допустимо описывать в разделе описания (до </a:t>
            </a:r>
            <a:r>
              <a:rPr lang="en-US" sz="1600" dirty="0" smtClean="0"/>
              <a:t>begin)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Это </a:t>
            </a:r>
            <a:r>
              <a:rPr lang="ru-RU" sz="1600" dirty="0"/>
              <a:t>подчёркивает их глобальность.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Параметры цикла </a:t>
            </a:r>
            <a:r>
              <a:rPr lang="en-US" sz="1600" dirty="0" smtClean="0"/>
              <a:t>for </a:t>
            </a:r>
            <a:r>
              <a:rPr lang="ru-RU" sz="1600" dirty="0" smtClean="0"/>
              <a:t>следует </a:t>
            </a:r>
            <a:r>
              <a:rPr lang="ru-RU" sz="1600" dirty="0" smtClean="0">
                <a:solidFill>
                  <a:srgbClr val="0070C0"/>
                </a:solidFill>
              </a:rPr>
              <a:t>обязательно</a:t>
            </a:r>
            <a:r>
              <a:rPr lang="ru-RU" sz="1600" dirty="0" smtClean="0"/>
              <a:t> описывать в заголовке цикла (конструкция </a:t>
            </a:r>
            <a:r>
              <a:rPr lang="en-US" sz="1600" dirty="0" smtClean="0">
                <a:solidFill>
                  <a:srgbClr val="0070C0"/>
                </a:solidFill>
              </a:rPr>
              <a:t>for </a:t>
            </a: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ru-RU" sz="1600" dirty="0" smtClean="0"/>
              <a:t>).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>При таком описании параметры цикла </a:t>
            </a:r>
            <a:r>
              <a:rPr lang="ru-RU" sz="1600" dirty="0"/>
              <a:t>недоступны </a:t>
            </a:r>
            <a:r>
              <a:rPr lang="ru-RU" sz="1600" dirty="0" smtClean="0"/>
              <a:t>вне тела цикла</a:t>
            </a:r>
            <a:r>
              <a:rPr lang="ru-RU" sz="1600" dirty="0"/>
              <a:t>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780929"/>
            <a:ext cx="4248472" cy="3528392"/>
            <a:chOff x="184174" y="2265587"/>
            <a:chExt cx="4248472" cy="37511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80"/>
              <a:ext cx="4248472" cy="324286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a,p,s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</a:t>
              </a:r>
              <a:r>
                <a:rPr lang="en-US" sz="13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a,n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i:=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p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p * a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0.0;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s +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18318" y="2780928"/>
            <a:ext cx="4248472" cy="3528392"/>
            <a:chOff x="4720678" y="2278185"/>
            <a:chExt cx="4248472" cy="3751154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80929"/>
              <a:ext cx="4248472" cy="32484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n: integer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:= </a:t>
              </a:r>
              <a:r>
                <a:rPr lang="en-US" sz="13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ReadReal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3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p: real := 1;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*= a;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 := 0.0;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3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 +=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3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  <a:endParaRPr lang="en-US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3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3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3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546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Автоопределение</a:t>
            </a:r>
            <a:r>
              <a:rPr lang="ru-RU" dirty="0"/>
              <a:t>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64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Тип переменной определяется по типу значения при описании </a:t>
            </a:r>
            <a:br>
              <a:rPr lang="ru-RU" dirty="0" smtClean="0"/>
            </a:br>
            <a:r>
              <a:rPr lang="ru-RU" dirty="0" smtClean="0"/>
              <a:t>с инициализацией. Это компактно записывается и очевидно </a:t>
            </a:r>
            <a:br>
              <a:rPr lang="ru-RU" dirty="0" smtClean="0"/>
            </a:br>
            <a:r>
              <a:rPr lang="ru-RU" dirty="0" smtClean="0"/>
              <a:t>для восприятия.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x: integer;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y: real;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z: char;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a: </a:t>
              </a:r>
              <a:r>
                <a:rPr lang="en-US" sz="16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  <a:endParaRPr lang="ru-RU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y := 2.5;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z’;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a[1]:=1; a[2]:=3; a[3]:=5;</a:t>
              </a:r>
              <a:endPara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Паскаль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:= 1;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 := 2.5;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z :=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’z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’;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(1,3,5);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Тип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– 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тот же, что 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возвращает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 of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Полезные стандартные подпрограммы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9"/>
            <a:ext cx="8717630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В </a:t>
            </a:r>
            <a:r>
              <a:rPr lang="en-US" sz="4000" dirty="0" smtClean="0"/>
              <a:t>PascalABC.NET </a:t>
            </a:r>
            <a:r>
              <a:rPr lang="ru-RU" sz="4000" dirty="0" smtClean="0"/>
              <a:t>имеется множество полезных стандартных подпрограмм. Для начинающих это </a:t>
            </a:r>
            <a:r>
              <a:rPr lang="en-US" sz="4000" dirty="0" smtClean="0"/>
              <a:t>Print, </a:t>
            </a:r>
            <a:r>
              <a:rPr lang="en-US" sz="4000" dirty="0" err="1" smtClean="0"/>
              <a:t>ReadInteger</a:t>
            </a:r>
            <a:r>
              <a:rPr lang="en-US" sz="4000" dirty="0" smtClean="0"/>
              <a:t>, </a:t>
            </a:r>
            <a:r>
              <a:rPr lang="en-US" sz="4000" dirty="0" err="1" smtClean="0"/>
              <a:t>ReadReal</a:t>
            </a:r>
            <a:r>
              <a:rPr lang="ru-RU" sz="4000" dirty="0" smtClean="0"/>
              <a:t>,</a:t>
            </a:r>
            <a:r>
              <a:rPr lang="en-US" sz="4000" dirty="0" smtClean="0"/>
              <a:t> </a:t>
            </a:r>
            <a:r>
              <a:rPr lang="en-US" sz="4000" dirty="0"/>
              <a:t>Min</a:t>
            </a:r>
            <a:r>
              <a:rPr lang="en-US" sz="4000" dirty="0" smtClean="0"/>
              <a:t>, Max, Swap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 smtClean="0"/>
              <a:t>Процедура </a:t>
            </a:r>
            <a:r>
              <a:rPr lang="en-US" sz="4000" dirty="0" smtClean="0"/>
              <a:t>Print </a:t>
            </a:r>
            <a:r>
              <a:rPr lang="ru-RU" sz="4000" dirty="0" smtClean="0"/>
              <a:t>разделяет элементы вывода пробелом.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12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a,b,t,vmin,vmax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a&lt;b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a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b;</a:t>
              </a:r>
              <a:b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a&gt;b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a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b;</a:t>
              </a:r>
              <a:b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:= b;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(a,' ',b);</a:t>
              </a: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a:=ReadInteger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a:');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:=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ReadInteger(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b:');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vmin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:= Min(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b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vmin,vmax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Swap(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38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Print </a:t>
            </a:r>
            <a:r>
              <a:rPr lang="ru-RU" dirty="0"/>
              <a:t>в цикле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17630" cy="6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Print </a:t>
            </a:r>
            <a:r>
              <a:rPr lang="ru-RU" sz="2200" dirty="0" smtClean="0"/>
              <a:t>удобно использовать в цикле для вывода последовательностей.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13</a:t>
            </a:fld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21" y="1844824"/>
            <a:ext cx="6548739" cy="47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(</a:t>
            </a:r>
            <a:r>
              <a:rPr lang="ru-RU" dirty="0" smtClean="0"/>
              <a:t>что угодно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/>
              <a:t>процедуры </a:t>
            </a:r>
            <a:r>
              <a:rPr lang="en-US" sz="2400" dirty="0" smtClean="0"/>
              <a:t>write </a:t>
            </a:r>
            <a:r>
              <a:rPr lang="ru-RU" sz="2400" dirty="0" smtClean="0"/>
              <a:t>и </a:t>
            </a:r>
            <a:r>
              <a:rPr lang="en-US" sz="2400" dirty="0" smtClean="0"/>
              <a:t>Print </a:t>
            </a:r>
            <a:r>
              <a:rPr lang="ru-RU" sz="2400" dirty="0" smtClean="0"/>
              <a:t>выводят значение любого составного типа: массива, записи, множества.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Для вывода массивов используются </a:t>
            </a:r>
            <a:r>
              <a:rPr lang="en-US" sz="2400" dirty="0" smtClean="0"/>
              <a:t>[]</a:t>
            </a:r>
            <a:r>
              <a:rPr lang="ru-RU" sz="2400" dirty="0" smtClean="0"/>
              <a:t>, для вывода записей – </a:t>
            </a:r>
            <a:r>
              <a:rPr lang="en-US" sz="2400" dirty="0" smtClean="0"/>
              <a:t>(), </a:t>
            </a:r>
            <a:r>
              <a:rPr lang="ru-RU" sz="2400" dirty="0" smtClean="0"/>
              <a:t>а для вывода множеств – </a:t>
            </a:r>
            <a:r>
              <a:rPr lang="en-US" sz="2400" dirty="0" smtClean="0"/>
              <a:t>{}.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 устаревшем Паскале</a:t>
            </a:r>
            <a:r>
              <a:rPr lang="en-US" sz="2400" dirty="0" smtClean="0"/>
              <a:t> </a:t>
            </a:r>
            <a:r>
              <a:rPr lang="ru-RU" sz="2400" dirty="0" smtClean="0"/>
              <a:t>для вывода составных типов необходимо писать нагруженный деталями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14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115741"/>
            <a:chOff x="184174" y="2265587"/>
            <a:chExt cx="4248472" cy="4324716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byte;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3; a[3] := 5;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Иванов';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20;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[1,3,7];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255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[1..3]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(2,3,5);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name: string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age: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 := [1,3,7];</a:t>
              </a:r>
            </a:p>
            <a:p>
              <a:pPr marL="0" indent="0">
                <a:buNone/>
              </a:pP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p.name := 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Иванов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20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5445224"/>
            <a:ext cx="3168352" cy="10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 </a:t>
            </a:r>
            <a:r>
              <a:rPr lang="ru-RU" sz="3600" dirty="0" smtClean="0"/>
              <a:t>в функции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9"/>
            <a:ext cx="8573614" cy="9248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Для возвращения значения из функции следует использовать переменную </a:t>
            </a:r>
            <a:r>
              <a:rPr lang="en-US" sz="4000" dirty="0" smtClean="0"/>
              <a:t>Result</a:t>
            </a:r>
            <a:r>
              <a:rPr lang="ru-RU" sz="4000" dirty="0" smtClean="0"/>
              <a:t>, а не устаревший синтаксис, связанный с присваиванием имени функции.</a:t>
            </a:r>
          </a:p>
          <a:p>
            <a:pPr marL="0" indent="0">
              <a:buNone/>
            </a:pPr>
            <a:r>
              <a:rPr lang="ru-RU" sz="4000" dirty="0" smtClean="0"/>
              <a:t>Переменная </a:t>
            </a:r>
            <a:r>
              <a:rPr lang="en-US" sz="4000" dirty="0" smtClean="0"/>
              <a:t>Result </a:t>
            </a:r>
            <a:r>
              <a:rPr lang="ru-RU" sz="4000" dirty="0" smtClean="0"/>
              <a:t>появилась в </a:t>
            </a:r>
            <a:r>
              <a:rPr lang="en-US" sz="4000" dirty="0" smtClean="0"/>
              <a:t>Delphi</a:t>
            </a:r>
            <a:r>
              <a:rPr lang="ru-RU" sz="4000" dirty="0" smtClean="0"/>
              <a:t> и используется во </a:t>
            </a:r>
            <a:r>
              <a:rPr lang="en-US" sz="4000" dirty="0" smtClean="0"/>
              <a:t>Free Pascal</a:t>
            </a:r>
            <a:r>
              <a:rPr lang="ru-RU" sz="4000" dirty="0" smtClean="0"/>
              <a:t>.</a:t>
            </a:r>
            <a:endParaRPr lang="en-US" sz="40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15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integer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1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 := p *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fact := p; 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read(n);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fact(n: integer):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1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*=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ReadInteger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Введите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:');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('n!=',fact(n));  </a:t>
              </a:r>
            </a:p>
            <a:p>
              <a:pPr marL="0" indent="0"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39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Case </a:t>
            </a:r>
            <a:r>
              <a:rPr lang="ru-RU" sz="3600" dirty="0"/>
              <a:t>по строкам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можно делать </a:t>
            </a:r>
            <a:r>
              <a:rPr lang="en-US" sz="2400" dirty="0" smtClean="0"/>
              <a:t>case </a:t>
            </a:r>
            <a:r>
              <a:rPr lang="ru-RU" sz="2400" dirty="0" smtClean="0"/>
              <a:t>по строкам. Это значительно удобнее старого стиля со вложенными </a:t>
            </a:r>
            <a:r>
              <a:rPr lang="en-US" sz="2400" dirty="0" smtClean="0"/>
              <a:t>if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16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535441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Country: string;</a:t>
              </a:r>
            </a:p>
            <a:p>
              <a:pPr marL="0" indent="0"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read(Country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Москва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Франция'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Париж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Италия'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Рим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Country 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Германия' </a:t>
              </a: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  <a: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Берлин</a:t>
              </a: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b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 </a:t>
              </a:r>
              <a:endParaRPr lang="ru-RU" sz="1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4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buNone/>
              </a:pP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:=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ReadString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Столица: 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Country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Россия':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Москва');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'Франция':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Париж');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'Италия':  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Рим');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'Германия':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Берлин');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Нет в базе данных');</a:t>
              </a:r>
              <a:b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1215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стандартный тип длинных целых </a:t>
            </a:r>
            <a:r>
              <a:rPr lang="en-US" sz="2400" dirty="0" err="1" smtClean="0"/>
              <a:t>BigInteger</a:t>
            </a:r>
            <a:r>
              <a:rPr lang="ru-RU" sz="2400" dirty="0" smtClean="0"/>
              <a:t>. Это позволяет решать задачи, которые в старом Паскале требовали написания большого количества кода. Такие задачи ранее предлагались в качестве олимпиадных.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17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94853"/>
            <a:ext cx="6120680" cy="454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Коротк</a:t>
            </a:r>
            <a:r>
              <a:rPr lang="ru-RU" dirty="0"/>
              <a:t>и</a:t>
            </a:r>
            <a:r>
              <a:rPr lang="ru-RU" dirty="0" smtClean="0"/>
              <a:t>е определения </a:t>
            </a:r>
            <a:r>
              <a:rPr lang="ru-RU" dirty="0"/>
              <a:t>функций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793" y="2094636"/>
            <a:ext cx="60915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18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допускаются короткие определения для функций, задаваемых одним выражением. Для начинающих такой способ легче и позволяет написать множество простых функций, не путаясь с недостающими </a:t>
            </a:r>
            <a:r>
              <a:rPr lang="en-US" sz="2400" dirty="0" smtClean="0"/>
              <a:t>begin-end</a:t>
            </a:r>
            <a:r>
              <a:rPr lang="ru-RU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типы </a:t>
            </a:r>
            <a:r>
              <a:rPr lang="ru-RU" dirty="0" smtClean="0"/>
              <a:t>содержат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19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все типы, в том числе и базовые (такие как </a:t>
            </a:r>
            <a:r>
              <a:rPr lang="en-US" sz="2400" dirty="0" smtClean="0"/>
              <a:t>integer, real)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содержат ряд методов. В частности, это позволяет определить тип каждой переменной при выполнении, обратившись к методу </a:t>
            </a:r>
            <a:r>
              <a:rPr lang="en-US" sz="2400" dirty="0" err="1" smtClean="0"/>
              <a:t>GetType</a:t>
            </a:r>
            <a:r>
              <a:rPr lang="ru-RU" sz="24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1" y="2204863"/>
            <a:ext cx="6742655" cy="445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завоевание популярности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Компактная мощная оболочка.</a:t>
            </a:r>
          </a:p>
          <a:p>
            <a:r>
              <a:rPr lang="ru-RU" dirty="0" smtClean="0"/>
              <a:t>Мощный современный язык программирования, совместимый со «стандартным Паскалем».</a:t>
            </a:r>
          </a:p>
          <a:p>
            <a:r>
              <a:rPr lang="ru-RU" dirty="0" smtClean="0"/>
              <a:t>Сайт </a:t>
            </a:r>
            <a:r>
              <a:rPr lang="en-US" dirty="0" smtClean="0">
                <a:hlinkClick r:id="rId2"/>
              </a:rPr>
              <a:t>http://pascalabc.net</a:t>
            </a:r>
            <a:r>
              <a:rPr lang="en-US" dirty="0" smtClean="0"/>
              <a:t> </a:t>
            </a:r>
            <a:r>
              <a:rPr lang="ru-RU" dirty="0"/>
              <a:t>с огромным количеством </a:t>
            </a:r>
            <a:r>
              <a:rPr lang="ru-RU" dirty="0" smtClean="0"/>
              <a:t>примеров.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Около 2000 скачиваний в день.</a:t>
            </a:r>
          </a:p>
          <a:p>
            <a:r>
              <a:rPr lang="ru-RU" dirty="0" smtClean="0"/>
              <a:t>29.03.2015 – </a:t>
            </a:r>
            <a:r>
              <a:rPr lang="ru-RU" b="1" dirty="0" smtClean="0">
                <a:solidFill>
                  <a:srgbClr val="FF0000"/>
                </a:solidFill>
              </a:rPr>
              <a:t>1 миллион скачиваний с начала проекта.</a:t>
            </a:r>
          </a:p>
          <a:p>
            <a:r>
              <a:rPr lang="ru-RU" dirty="0" smtClean="0"/>
              <a:t>Включение </a:t>
            </a:r>
            <a:r>
              <a:rPr lang="en-US" dirty="0" smtClean="0"/>
              <a:t>PascalABC.NET </a:t>
            </a:r>
            <a:r>
              <a:rPr lang="ru-RU" dirty="0" smtClean="0"/>
              <a:t>как основного языка в ряд школьных учебников по информатике.</a:t>
            </a:r>
          </a:p>
          <a:p>
            <a:r>
              <a:rPr lang="ru-RU" dirty="0" smtClean="0"/>
              <a:t>С 2013 г. – активное использование </a:t>
            </a:r>
            <a:br>
              <a:rPr lang="ru-RU" dirty="0" smtClean="0"/>
            </a:br>
            <a:r>
              <a:rPr lang="ru-RU" dirty="0" smtClean="0"/>
              <a:t>на олимпиадах по программированию.</a:t>
            </a:r>
          </a:p>
          <a:p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модуль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268760"/>
            <a:ext cx="8573614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графический модуль </a:t>
            </a:r>
            <a:r>
              <a:rPr lang="en-US" sz="2400" dirty="0" err="1" smtClean="0"/>
              <a:t>GraphABC</a:t>
            </a:r>
            <a:r>
              <a:rPr lang="ru-RU" sz="24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прозрачностью и выводом изображения.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0" y="2708920"/>
            <a:ext cx="5306541" cy="384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4465278" cy="357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становится шестиконечной, в скругленном квадрате появляется число 777.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865"/>
            <a:ext cx="4814292" cy="385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1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 векторной графики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5536" y="1124744"/>
            <a:ext cx="8573614" cy="1152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имеется простой по использованию и мощный по возможностям модуль векторной графики </a:t>
            </a:r>
            <a:r>
              <a:rPr lang="en-US" sz="2400" dirty="0" err="1" smtClean="0"/>
              <a:t>ABCObjects</a:t>
            </a:r>
            <a:r>
              <a:rPr lang="ru-RU" sz="2400" dirty="0" smtClean="0"/>
              <a:t>. Он позволяет создавать векторные графические объекты, при управлении свойствами которых осуществляется их правильная перерисовка на экране, не затрагивающая другие объекты.</a:t>
            </a:r>
          </a:p>
          <a:p>
            <a:pPr marL="0" indent="0">
              <a:buNone/>
            </a:pPr>
            <a:r>
              <a:rPr lang="ru-RU" sz="2400" dirty="0" smtClean="0"/>
              <a:t>На скриншоте – пример с различными </a:t>
            </a:r>
            <a:r>
              <a:rPr lang="en-US" sz="2400" dirty="0" smtClean="0"/>
              <a:t>ABC</a:t>
            </a:r>
            <a:r>
              <a:rPr lang="ru-RU" sz="2400" dirty="0" smtClean="0"/>
              <a:t> объектами. После создания они меняют свойства: круг увеличивает радиус, прямоугольник и текст перемещаются, эллипс меняет толщину обводки, многоугольник меняет цвет и звезда из пятиконечной </a:t>
            </a:r>
            <a:r>
              <a:rPr lang="ru-RU" sz="2400" dirty="0"/>
              <a:t>становится </a:t>
            </a:r>
            <a:r>
              <a:rPr lang="ru-RU" sz="2400" dirty="0" smtClean="0"/>
              <a:t>шестиконечной, </a:t>
            </a:r>
            <a:r>
              <a:rPr lang="ru-RU" sz="2400" dirty="0"/>
              <a:t>в скругленном </a:t>
            </a:r>
            <a:r>
              <a:rPr lang="ru-RU" sz="2400" dirty="0" smtClean="0"/>
              <a:t>квадрате </a:t>
            </a:r>
            <a:r>
              <a:rPr lang="ru-RU" sz="2400" dirty="0"/>
              <a:t>появляется число 777.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5559294" cy="416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17693"/>
            <a:ext cx="4814292" cy="38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мыши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23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Простые приложения, управляемые событиями, занимают несколько строк.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приведена программа рисования окружностями, обрабатывающая событие перемещения мыши (9 строк!).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4874493" cy="35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492896"/>
            <a:ext cx="4308572" cy="345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клавиатуры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24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Так же просто пишутся программы, обрабатывающие события клавиатуры.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На скриншоте представлена программа, перемещающая звезду по нажатию стрелок. Сама звезда является векторным графическим объектом, при управлении свойствами </a:t>
            </a:r>
            <a:r>
              <a:rPr lang="en-US" sz="2400" dirty="0" smtClean="0"/>
              <a:t>Left </a:t>
            </a:r>
            <a:r>
              <a:rPr lang="ru-RU" sz="2400" dirty="0" smtClean="0"/>
              <a:t>и </a:t>
            </a:r>
            <a:r>
              <a:rPr lang="en-US" sz="2400" dirty="0" smtClean="0"/>
              <a:t>Top </a:t>
            </a:r>
            <a:r>
              <a:rPr lang="ru-RU" sz="2400" dirty="0" smtClean="0"/>
              <a:t>которого он меняет свои координаты.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5286921" cy="391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18932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3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Рисование графиков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25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268760"/>
            <a:ext cx="871296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Графики функций в прямоугольнике рисуются очень просто, что может быть полезно при изучении темы «Функции». </a:t>
            </a:r>
          </a:p>
          <a:p>
            <a:r>
              <a:rPr lang="ru-RU" sz="2400" dirty="0" smtClean="0"/>
              <a:t>Обратите внимание, что команда рисования графика </a:t>
            </a:r>
            <a:r>
              <a:rPr lang="en-US" sz="2400" dirty="0" smtClean="0"/>
              <a:t>sin </a:t>
            </a:r>
            <a:r>
              <a:rPr lang="ru-RU" sz="2400" dirty="0" smtClean="0"/>
              <a:t>на полном экране предельно проста: </a:t>
            </a:r>
            <a:r>
              <a:rPr lang="en-US" sz="2400" dirty="0" smtClean="0"/>
              <a:t>Draw(sin)</a:t>
            </a:r>
            <a:endParaRPr lang="ru-RU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15" y="2852936"/>
            <a:ext cx="5028034" cy="37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33212"/>
            <a:ext cx="4454252" cy="35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16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Записи. Функция </a:t>
            </a:r>
            <a:r>
              <a:rPr lang="en-US" sz="3600" dirty="0" smtClean="0"/>
              <a:t>Rec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/>
              <a:t>PascalABC.NET </a:t>
            </a:r>
            <a:r>
              <a:rPr lang="ru-RU" sz="2400" dirty="0"/>
              <a:t>можно создавать записи «на лету» с помощью функции </a:t>
            </a:r>
            <a:r>
              <a:rPr lang="en-US" sz="2400" dirty="0"/>
              <a:t>Rec</a:t>
            </a:r>
            <a:r>
              <a:rPr lang="ru-RU" sz="2400" dirty="0"/>
              <a:t>. Поля записи, возвращаемой функцией </a:t>
            </a:r>
            <a:r>
              <a:rPr lang="en-US" sz="2400" dirty="0"/>
              <a:t>Rec</a:t>
            </a:r>
            <a:r>
              <a:rPr lang="ru-RU" sz="2400" dirty="0"/>
              <a:t>, именуются последовательно: </a:t>
            </a:r>
            <a:r>
              <a:rPr lang="en-US" sz="2400" dirty="0"/>
              <a:t>Item1, Item2 </a:t>
            </a:r>
            <a:r>
              <a:rPr lang="ru-RU" sz="2400" dirty="0"/>
              <a:t>и т.д.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26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3179637"/>
            <a:chOff x="184174" y="2265587"/>
            <a:chExt cx="4248472" cy="317963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267134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Pupil = </a:t>
              </a: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record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name: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age: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p: Pupil;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p.name := '</a:t>
              </a: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18;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(p.name,' ',</a:t>
              </a:r>
              <a:r>
                <a:rPr lang="en-US" sz="14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p.age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1482300"/>
            <a:chOff x="4720678" y="2278185"/>
            <a:chExt cx="4248472" cy="1482300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9908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 := Rec('</a:t>
              </a: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Петрова',18);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(p, p.Item1, p.Item2);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861048"/>
            <a:ext cx="3494424" cy="92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9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массивы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При обучении следует использовать </a:t>
            </a:r>
            <a:r>
              <a:rPr lang="ru-RU" sz="2400" dirty="0" smtClean="0">
                <a:solidFill>
                  <a:srgbClr val="0070C0"/>
                </a:solidFill>
              </a:rPr>
              <a:t>динамические массивы </a:t>
            </a:r>
            <a:r>
              <a:rPr lang="ru-RU" sz="2400" dirty="0" smtClean="0"/>
              <a:t>вместо статических. Их преимущества:</a:t>
            </a:r>
          </a:p>
          <a:p>
            <a:r>
              <a:rPr lang="ru-RU" sz="2400" dirty="0" smtClean="0"/>
              <a:t>Знают свою длину</a:t>
            </a:r>
          </a:p>
          <a:p>
            <a:r>
              <a:rPr lang="ru-RU" sz="2400" dirty="0" smtClean="0"/>
              <a:t>Легко используются как параметры подпрограмм и возвращаемые значения функций</a:t>
            </a:r>
          </a:p>
          <a:p>
            <a:r>
              <a:rPr lang="ru-RU" sz="2400" dirty="0" smtClean="0"/>
              <a:t>Имеется множество подпрограмм стандартной библиотеки для работы с динамическими массивами</a:t>
            </a:r>
          </a:p>
          <a:p>
            <a:r>
              <a:rPr lang="ru-RU" sz="2400" dirty="0" smtClean="0"/>
              <a:t>При доступе на чтение по динамическому массиву удобно использовать цикл </a:t>
            </a:r>
            <a:r>
              <a:rPr lang="en-US" sz="2400" b="1" dirty="0" err="1" smtClean="0"/>
              <a:t>foreach</a:t>
            </a:r>
            <a:endParaRPr lang="ru-RU" sz="2400" b="1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324716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n: integer;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Result: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i: integer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1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4;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IntArr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a,m,Result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write(Result[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3078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816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Result,a.Length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a.Length-1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(a[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SquareElems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Print(x);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42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Функции </a:t>
            </a:r>
            <a:r>
              <a:rPr lang="en-US" sz="3600" dirty="0" err="1" smtClean="0"/>
              <a:t>Arr</a:t>
            </a:r>
            <a:r>
              <a:rPr lang="en-US" sz="3600" dirty="0" smtClean="0"/>
              <a:t> </a:t>
            </a:r>
            <a:r>
              <a:rPr lang="ru-RU" sz="3600" dirty="0" smtClean="0"/>
              <a:t>для создания </a:t>
            </a:r>
            <a:br>
              <a:rPr lang="ru-RU" sz="3600" dirty="0" smtClean="0"/>
            </a:br>
            <a:r>
              <a:rPr lang="ru-RU" sz="3600" dirty="0" smtClean="0"/>
              <a:t>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174" y="1424061"/>
            <a:ext cx="8784976" cy="9248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Для создания динамических массивов используются стандартные функции </a:t>
            </a:r>
            <a:r>
              <a:rPr lang="en-US" sz="2400" dirty="0" err="1" smtClean="0"/>
              <a:t>Arr</a:t>
            </a:r>
            <a:r>
              <a:rPr lang="en-US" sz="2400" dirty="0"/>
              <a:t>, </a:t>
            </a:r>
            <a:r>
              <a:rPr lang="en-US" sz="2400" dirty="0" err="1" smtClean="0"/>
              <a:t>ArrRandom</a:t>
            </a:r>
            <a:r>
              <a:rPr lang="en-US" sz="2400" dirty="0" smtClean="0"/>
              <a:t>, </a:t>
            </a:r>
            <a:r>
              <a:rPr lang="en-US" sz="2400" dirty="0" err="1" smtClean="0"/>
              <a:t>ArrFill</a:t>
            </a:r>
            <a:r>
              <a:rPr lang="en-US" sz="2400" dirty="0" smtClean="0"/>
              <a:t>, </a:t>
            </a:r>
            <a:r>
              <a:rPr lang="en-US" sz="2400" dirty="0" err="1" smtClean="0"/>
              <a:t>ReadArrInteger</a:t>
            </a:r>
            <a:r>
              <a:rPr lang="ru-RU" sz="2400" dirty="0" smtClean="0"/>
              <a:t>, возвращающие динамический массив соответствующего типа.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Аналогичный код на старом Паскале – </a:t>
            </a:r>
            <a:r>
              <a:rPr lang="ru-RU" sz="2400" dirty="0"/>
              <a:t>длинен и ужасен</a:t>
            </a:r>
            <a:r>
              <a:rPr lang="ru-RU" sz="2400" dirty="0" smtClean="0"/>
              <a:t>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[1..6]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char;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a[3] := 7; a[4]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b[1] := 'a'; b[2] := 'e'; b[3] := '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b[4] := 'o'; b[5] := 'u'; b[6] := 'y';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6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Randomize;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read(a[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4"/>
            <a:chOff x="4720678" y="2278185"/>
            <a:chExt cx="4248472" cy="4159287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2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(2,5,7,10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(10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'a','e','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','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o','u','y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ArrFill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(1,5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ReadArrInteger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796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Стандартные процедуры </a:t>
            </a:r>
            <a:r>
              <a:rPr lang="en-US" sz="3600" dirty="0" smtClean="0"/>
              <a:t>Sort </a:t>
            </a:r>
            <a:r>
              <a:rPr lang="ru-RU" sz="3600" dirty="0" smtClean="0"/>
              <a:t>и </a:t>
            </a:r>
            <a:r>
              <a:rPr lang="en-US" sz="3600" dirty="0" smtClean="0"/>
              <a:t>Reverse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573614" cy="9248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процедуры </a:t>
            </a:r>
            <a:r>
              <a:rPr lang="en-US" sz="2400" dirty="0" smtClean="0"/>
              <a:t>Sort </a:t>
            </a:r>
            <a:r>
              <a:rPr lang="ru-RU" sz="2400" dirty="0" smtClean="0"/>
              <a:t>и </a:t>
            </a:r>
            <a:r>
              <a:rPr lang="en-US" sz="2400" dirty="0" smtClean="0"/>
              <a:t>Reverse </a:t>
            </a:r>
            <a:r>
              <a:rPr lang="ru-RU" sz="2400" dirty="0" smtClean="0"/>
              <a:t>позволяют решать более сложные задачи. Процедура </a:t>
            </a:r>
            <a:r>
              <a:rPr lang="en-US" sz="2400" dirty="0" smtClean="0"/>
              <a:t>Sort </a:t>
            </a:r>
            <a:r>
              <a:rPr lang="ru-RU" sz="2400" dirty="0" smtClean="0"/>
              <a:t>содержит максимально эффективный алгоритм.</a:t>
            </a:r>
          </a:p>
          <a:p>
            <a:pPr marL="0" indent="0">
              <a:buNone/>
            </a:pPr>
            <a:r>
              <a:rPr lang="ru-RU" sz="2400" dirty="0" smtClean="0"/>
              <a:t>При реализации этих процедур </a:t>
            </a:r>
            <a:r>
              <a:rPr lang="ru-RU" sz="2400" dirty="0"/>
              <a:t>вручную </a:t>
            </a:r>
            <a:r>
              <a:rPr lang="ru-RU" sz="2400" dirty="0" smtClean="0"/>
              <a:t>ученик</a:t>
            </a:r>
            <a:r>
              <a:rPr lang="en-US" sz="2400" dirty="0" smtClean="0"/>
              <a:t> </a:t>
            </a:r>
            <a:r>
              <a:rPr lang="ru-RU" sz="2400" dirty="0" smtClean="0"/>
              <a:t>нередко допускает ошибки.</a:t>
            </a:r>
          </a:p>
          <a:p>
            <a:pPr marL="0" indent="0">
              <a:buNone/>
            </a:pPr>
            <a:r>
              <a:rPr lang="ru-RU" sz="2400" dirty="0" smtClean="0"/>
              <a:t>Код на старом Паскале – 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29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399079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890787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6;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2; a[2] := 5; a[3] := 3;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1; a[5] := 9; a[6] := 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a[j-1]&gt;a[j]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a[j-1];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a[j-1] := a[j];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a[j]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div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t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a[n-i+1];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a[n-i+1] := 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159288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6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(2,5,3,1,9,7);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Sort(a);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Reverse(a);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54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Этап всероссийской олимпиады по информатике в Москве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6385103"/>
            <a:ext cx="5688632" cy="27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(по </a:t>
            </a:r>
            <a:r>
              <a:rPr lang="ru-RU" dirty="0"/>
              <a:t>данным региональной предметно-методической комиссии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5046"/>
              </p:ext>
            </p:extLst>
          </p:nvPr>
        </p:nvGraphicFramePr>
        <p:xfrm>
          <a:off x="467544" y="1484786"/>
          <a:ext cx="8052391" cy="482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495"/>
                <a:gridCol w="502504"/>
                <a:gridCol w="502504"/>
                <a:gridCol w="502504"/>
                <a:gridCol w="502504"/>
                <a:gridCol w="502504"/>
                <a:gridCol w="502504"/>
                <a:gridCol w="344856"/>
                <a:gridCol w="480336"/>
                <a:gridCol w="480336"/>
                <a:gridCol w="480336"/>
                <a:gridCol w="480336"/>
                <a:gridCol w="480336"/>
                <a:gridCol w="480336"/>
              </a:tblGrid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2014-15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2013-14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 *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Школьный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Окружной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Региональный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Всего участников (&gt;0 баллов)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5740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1932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5492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2061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* - учтены все участники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 err="1">
                          <a:effectLst/>
                        </a:rPr>
                        <a:t>PascalABC.Net</a:t>
                      </a:r>
                      <a:endParaRPr lang="en-US" sz="800" b="1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2723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47,44%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28,57%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765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16,56%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FPC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881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15,35%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22,41%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1907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26,78%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Дельфи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1,26%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паскали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3608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48,86%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21,34%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3783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68,88%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1402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68,03%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27,39%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gcc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3,92%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4,50%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2,86%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4,25%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clang++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1,88%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14,85%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clang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0,75%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С/</a:t>
                      </a:r>
                      <a:r>
                        <a:rPr lang="en-US" sz="800" u="none" strike="noStrike">
                          <a:effectLst/>
                        </a:rPr>
                        <a:t>C++</a:t>
                      </a:r>
                      <a:endParaRPr lang="en-US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14,13%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23,91%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51,05%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564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10,27%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39,92%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Python-3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19,62%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339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6,17%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34,39%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Python-2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0,66%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питоны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611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10,64%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395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37,45%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382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6,96%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235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11,40%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36,94%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5,37%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1,60%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Кумир-2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кумиры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378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6,59%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44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455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8,28%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68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3,30%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Qbasic (fbc)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240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4,70%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Visual Basic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34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0,82%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FBC-32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Все бейсики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277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4,83%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1,55%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279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5,08%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3,49%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1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C#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122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2,13%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62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3,14%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45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Java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58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1,01%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46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2,38%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2,72%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0,49%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0,97%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2,34%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php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0,36%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0,55%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0,44%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perl</a:t>
                      </a:r>
                      <a:endParaRPr lang="en-US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0,16%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0,42%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  <a:tr h="14619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ruby</a:t>
                      </a:r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0,21%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0,05%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0,10%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800" u="none" strike="noStrike" dirty="0">
                          <a:effectLst/>
                        </a:rPr>
                        <a:t>0,21%</a:t>
                      </a:r>
                      <a:endParaRPr lang="ru-RU" sz="800" b="0" i="0" u="none" strike="noStrike" dirty="0">
                        <a:effectLst/>
                        <a:latin typeface="Arial"/>
                      </a:endParaRPr>
                    </a:p>
                  </a:txBody>
                  <a:tcPr marL="6234" marR="6234" marT="6234" marB="0" anchor="b"/>
                </a:tc>
              </a:tr>
            </a:tbl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2267744" y="2060847"/>
            <a:ext cx="1008112" cy="336793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652120" y="2060847"/>
            <a:ext cx="936104" cy="336794"/>
          </a:xfrm>
          <a:prstGeom prst="roundRect">
            <a:avLst/>
          </a:prstGeom>
          <a:solidFill>
            <a:schemeClr val="bg1">
              <a:lumMod val="95000"/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Методы динамических массивов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В динамические массивы встроен ряд методов, вызываемых по точке после имени переменной. Эти методы позволяют вывести элементы массива с разделителем, вычислить основные характеристики числового массива (минимум, максимум, сумма, среднее), получить по массиву отсортированный массив. Код на старом Паскале</a:t>
            </a:r>
            <a:r>
              <a:rPr lang="ru-RU" sz="1600" dirty="0"/>
              <a:t> – </a:t>
            </a:r>
            <a:r>
              <a:rPr lang="ru-RU" sz="1500" dirty="0" smtClean="0"/>
              <a:t>ужасен.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30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10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array [1..n]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i,j,t,min,max,sum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j:=n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b[j-1]&gt;b[j]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 := b[j-1];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b[j-1] := b[j];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b[j] := 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min :=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max 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-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MaxInt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]&lt;min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min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]&gt;max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max :=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a[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sum/n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(min,' ',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max,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en-US" sz="7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',sum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',</a:t>
              </a:r>
              <a:r>
                <a:rPr lang="en-US" sz="7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av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7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7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7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a.Sorted.Println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a.Min,a.Max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a.Sum,a.Average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980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Динамические матрицы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3"/>
            <a:ext cx="8573614" cy="1077196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 smtClean="0"/>
              <a:t>Матрицы (двумерные массивы) также могут быть динамическими.</a:t>
            </a:r>
          </a:p>
          <a:p>
            <a:r>
              <a:rPr lang="ru-RU" sz="2400" dirty="0" smtClean="0"/>
              <a:t>Основное преимущество динамических матриц – легкость </a:t>
            </a:r>
            <a:r>
              <a:rPr lang="ru-RU" sz="2400" dirty="0"/>
              <a:t>их передачи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подпрограммы и то, что размеры матрицы совпадают с памятью, необходимой для хранения.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31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259757"/>
            <a:chOff x="184174" y="2265587"/>
            <a:chExt cx="4248472" cy="4259757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51465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[1..10,1..10]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Transpose(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 </a:t>
              </a: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m,n,i,j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m := 3;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4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Transpose(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a,m,n,b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j:=1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write(b[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8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Transpose(a: </a:t>
              </a: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ru-RU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integer):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[,]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:= Length(a,0);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Length(a,1);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new integer[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n,m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j:=0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m-1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i,j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j,i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(3,4);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Transpose(a);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(b);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94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Множества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573614" cy="1077196"/>
          </a:xfrm>
        </p:spPr>
        <p:txBody>
          <a:bodyPr>
            <a:normAutofit lnSpcReduction="10000"/>
          </a:bodyPr>
          <a:lstStyle/>
          <a:p>
            <a:r>
              <a:rPr lang="ru-RU" sz="2200" dirty="0" smtClean="0"/>
              <a:t>Встроенные множества в </a:t>
            </a:r>
            <a:r>
              <a:rPr lang="en-US" sz="2200" dirty="0" smtClean="0"/>
              <a:t>PascalABC.NET </a:t>
            </a:r>
            <a:r>
              <a:rPr lang="ru-RU" sz="2200" dirty="0" smtClean="0"/>
              <a:t>могут иметь произвольный базовый тип.</a:t>
            </a:r>
          </a:p>
          <a:p>
            <a:r>
              <a:rPr lang="ru-RU" sz="2200" dirty="0" smtClean="0"/>
              <a:t>Операции над множествами удобно изучать на множествах строк.</a:t>
            </a:r>
            <a:endParaRPr lang="ru-RU" sz="2200" b="1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32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554268" cy="431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62500" lnSpcReduction="20000"/>
          </a:bodyPr>
          <a:lstStyle/>
          <a:p>
            <a:r>
              <a:rPr lang="ru-RU" sz="2400" dirty="0" smtClean="0"/>
              <a:t>Строки могут иметь произвольную длину – ограничение строки длиной 255 символов отсутствует.</a:t>
            </a:r>
          </a:p>
          <a:p>
            <a:r>
              <a:rPr lang="ru-RU" sz="2400" dirty="0" smtClean="0"/>
              <a:t>Строка знает свою длину : </a:t>
            </a:r>
            <a:r>
              <a:rPr lang="en-US" sz="2400" dirty="0" err="1" smtClean="0"/>
              <a:t>s.Length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можно использовать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Для строк доступны операции сложения с числами и умножения на число</a:t>
            </a:r>
            <a:r>
              <a:rPr lang="ru-RU" sz="2400" dirty="0"/>
              <a:t>.</a:t>
            </a:r>
            <a:endParaRPr lang="ru-RU" sz="2400" dirty="0" smtClean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 := s +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Length(s)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write(s[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(12345,s);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 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'';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 := s + 'a';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'ABCDEFGH';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+= 'IJK';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 in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Print(c);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''+12345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строку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6789 + s;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число преобразуется в строку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('a'*10); 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10 раз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(5*'xyz');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строка повторяется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раз</a:t>
              </a:r>
              <a:endPara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44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Стандартные подпрограммы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Стандартные подпрограммы </a:t>
            </a:r>
            <a:r>
              <a:rPr lang="en-US" sz="2400" dirty="0" smtClean="0"/>
              <a:t>Length, Copy, Insert, Delete, </a:t>
            </a:r>
            <a:r>
              <a:rPr lang="en-US" sz="2400" dirty="0" err="1" smtClean="0"/>
              <a:t>Pos</a:t>
            </a:r>
            <a:r>
              <a:rPr lang="ru-RU" sz="2400" dirty="0" smtClean="0"/>
              <a:t> широко используются при работе со строками – их смысл не изменился. Ряд новых </a:t>
            </a:r>
            <a:r>
              <a:rPr lang="ru-RU" sz="2400" dirty="0"/>
              <a:t>функций – </a:t>
            </a:r>
            <a:r>
              <a:rPr lang="en-US" sz="2400" dirty="0" err="1" smtClean="0"/>
              <a:t>LowerCase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UpperCase</a:t>
            </a:r>
            <a:r>
              <a:rPr lang="en-US" sz="2400" dirty="0" smtClean="0"/>
              <a:t>, </a:t>
            </a:r>
            <a:r>
              <a:rPr lang="en-US" sz="2400" dirty="0" err="1" smtClean="0"/>
              <a:t>ReverseString</a:t>
            </a:r>
            <a:r>
              <a:rPr lang="en-US" sz="2400" dirty="0" smtClean="0"/>
              <a:t>, </a:t>
            </a:r>
            <a:r>
              <a:rPr lang="en-US" sz="2400" dirty="0" err="1" smtClean="0"/>
              <a:t>StringOfChar</a:t>
            </a:r>
            <a:r>
              <a:rPr lang="en-US" sz="2400" dirty="0" smtClean="0"/>
              <a:t>, </a:t>
            </a:r>
            <a:r>
              <a:rPr lang="en-US" sz="2400" dirty="0" err="1" smtClean="0"/>
              <a:t>IntToStr</a:t>
            </a:r>
            <a:r>
              <a:rPr lang="en-US" sz="2400" dirty="0" smtClean="0"/>
              <a:t>, </a:t>
            </a:r>
            <a:r>
              <a:rPr lang="en-US" sz="2400" dirty="0" err="1" smtClean="0"/>
              <a:t>StrToInt</a:t>
            </a:r>
            <a:r>
              <a:rPr lang="en-US" sz="2400" dirty="0"/>
              <a:t>, </a:t>
            </a:r>
            <a:r>
              <a:rPr lang="en-US" sz="2400" dirty="0" err="1" smtClean="0"/>
              <a:t>TryStrToInt</a:t>
            </a:r>
            <a:r>
              <a:rPr lang="ru-RU" sz="2400" dirty="0" smtClean="0"/>
              <a:t> – взят из </a:t>
            </a:r>
            <a:r>
              <a:rPr lang="en-US" sz="2400" dirty="0" smtClean="0"/>
              <a:t>Delphi;</a:t>
            </a:r>
            <a:r>
              <a:rPr lang="ru-RU" sz="2400" dirty="0" smtClean="0"/>
              <a:t> их можно использовать, не подключая специальных модулей.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1" y="2204864"/>
            <a:ext cx="5537973" cy="43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Методы строк – дополнение к стандартным подпрограммам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573614" cy="924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строках имеется ряд стандартных методов, которые дополняют стандартные процедуры и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7743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Строки. Разбиение на слова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73614" cy="924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Мощный метод </a:t>
            </a:r>
            <a:r>
              <a:rPr lang="ru-RU" sz="2400" dirty="0" err="1" smtClean="0"/>
              <a:t>To</a:t>
            </a:r>
            <a:r>
              <a:rPr lang="en-US" sz="2400" dirty="0" smtClean="0"/>
              <a:t>Words</a:t>
            </a:r>
            <a:r>
              <a:rPr lang="ru-RU" sz="2400" dirty="0" smtClean="0"/>
              <a:t> </a:t>
            </a:r>
            <a:r>
              <a:rPr lang="ru-RU" sz="2400" dirty="0"/>
              <a:t>позволяет разбить строку на </a:t>
            </a:r>
            <a:r>
              <a:rPr lang="ru-RU" sz="2400" dirty="0" smtClean="0"/>
              <a:t>слова, превратив ее в массив строк.</a:t>
            </a:r>
          </a:p>
          <a:p>
            <a:pPr marL="0" indent="0">
              <a:buNone/>
            </a:pPr>
            <a:r>
              <a:rPr lang="ru-RU" sz="2400" dirty="0" smtClean="0"/>
              <a:t>На старом Паскале данное действие требовало написания непростого алгоритма.</a:t>
            </a:r>
          </a:p>
          <a:p>
            <a:pPr marL="0" indent="0">
              <a:buNone/>
            </a:pPr>
            <a:r>
              <a:rPr lang="ru-RU" sz="2400" dirty="0" smtClean="0"/>
              <a:t>Собрать строку из массива строк можно с помощью статического метода </a:t>
            </a:r>
            <a:r>
              <a:rPr lang="en-US" sz="2400" dirty="0" err="1" smtClean="0"/>
              <a:t>string.Join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59996" cy="454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0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Методы, встроенные в файловые переменные, а также функции </a:t>
            </a:r>
            <a:r>
              <a:rPr lang="en-US" sz="2400" dirty="0" smtClean="0"/>
              <a:t>Open... </a:t>
            </a:r>
            <a:r>
              <a:rPr lang="ru-RU" sz="2400" dirty="0" smtClean="0"/>
              <a:t>открытия файла меняют стиль программирования при работе с файлами, делая его короче и понятнее.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f: Text;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s: string;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Assign(f,'13_Files1.pas');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Reset(f);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f,s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Close(f);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('13_Files2.pas');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339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Файлы. Функция </a:t>
            </a:r>
            <a:r>
              <a:rPr lang="en-US" sz="3600" dirty="0" err="1"/>
              <a:t>ReadLines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en-US" sz="2400" dirty="0" err="1" smtClean="0"/>
              <a:t>ReadLines</a:t>
            </a:r>
            <a:r>
              <a:rPr lang="ru-RU" sz="2400" dirty="0" smtClean="0"/>
              <a:t> позволяет превратить файл в </a:t>
            </a:r>
            <a:r>
              <a:rPr lang="ru-RU" sz="2400" dirty="0" smtClean="0">
                <a:solidFill>
                  <a:srgbClr val="0070C0"/>
                </a:solidFill>
              </a:rPr>
              <a:t>последовательность</a:t>
            </a:r>
            <a:r>
              <a:rPr lang="ru-RU" sz="2400" dirty="0" smtClean="0"/>
              <a:t>. При ее вызове файл открывается. а по окончании – закрывается. По последовательности мы можем совершить цикл </a:t>
            </a:r>
            <a:r>
              <a:rPr lang="en-US" sz="2400" dirty="0" err="1" smtClean="0"/>
              <a:t>foreach</a:t>
            </a:r>
            <a:r>
              <a:rPr lang="ru-RU" sz="2400" dirty="0" smtClean="0"/>
              <a:t>, а можем просто вывести ее с помощью метода </a:t>
            </a:r>
            <a:r>
              <a:rPr lang="en-US" sz="2400" dirty="0" smtClean="0"/>
              <a:t>Print </a:t>
            </a:r>
            <a:r>
              <a:rPr lang="ru-RU" sz="2400" dirty="0" smtClean="0"/>
              <a:t>с разделителем </a:t>
            </a:r>
            <a:r>
              <a:rPr lang="en-US" sz="2400" dirty="0" err="1" smtClean="0"/>
              <a:t>NewLine</a:t>
            </a:r>
            <a:r>
              <a:rPr lang="ru-RU" sz="2400" dirty="0" smtClean="0"/>
              <a:t>. Ниже – два решения вывода текста программы на экран.</a:t>
            </a:r>
          </a:p>
          <a:p>
            <a:pPr marL="0" indent="0">
              <a:buNone/>
            </a:pPr>
            <a:r>
              <a:rPr lang="ru-RU" sz="2400" dirty="0" smtClean="0"/>
              <a:t>Использование последовательностей не загружает файл целиком в память, а позволяет в каждый момент хранить в памяти одну строку файла.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38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('13_Files4.pas')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- всё</a:t>
              </a: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/>
                <a:t>PascalABC.NET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('13_Files3.pas').Print(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Обидно, но это – ещё короче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841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Обработка строк в файлах. </a:t>
            </a:r>
            <a:r>
              <a:rPr lang="ru-RU" sz="3600" b="1" dirty="0" smtClean="0">
                <a:solidFill>
                  <a:srgbClr val="FF0000"/>
                </a:solidFill>
              </a:rPr>
              <a:t>Старый Паскаль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45622" cy="10094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Задача: из файла </a:t>
            </a:r>
            <a:r>
              <a:rPr lang="en-US" sz="1800" dirty="0" smtClean="0"/>
              <a:t>freqs.txt (</a:t>
            </a:r>
            <a:r>
              <a:rPr lang="ru-RU" sz="1800" dirty="0" smtClean="0"/>
              <a:t>слева) вывести только глаголы </a:t>
            </a:r>
            <a:r>
              <a:rPr lang="en-US" sz="1800" dirty="0" smtClean="0"/>
              <a:t>(verb)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Решение на старом Паскале требует множества переменных, перегружено мелкими техническими деталями и сложно для начинающих. Оно ужасно.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39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44056"/>
            <a:ext cx="6264696" cy="45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smtClean="0"/>
              <a:t>версий языка Паскаль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Delphi</a:t>
            </a:r>
            <a:r>
              <a:rPr lang="ru-RU" b="1" dirty="0" smtClean="0"/>
              <a:t> </a:t>
            </a:r>
            <a:r>
              <a:rPr lang="en-US" b="1" dirty="0" smtClean="0"/>
              <a:t>XE</a:t>
            </a:r>
            <a:r>
              <a:rPr lang="ru-RU" b="1" dirty="0" smtClean="0"/>
              <a:t>. </a:t>
            </a:r>
            <a:r>
              <a:rPr lang="ru-RU" dirty="0" smtClean="0"/>
              <a:t>Коммерческая среда. Отсутствие бесплатной версии. Оболочка, не предназначенная для обучения.</a:t>
            </a:r>
          </a:p>
          <a:p>
            <a:r>
              <a:rPr lang="en-US" b="1" dirty="0"/>
              <a:t>Turbo/Borland Pascal</a:t>
            </a:r>
            <a:r>
              <a:rPr lang="ru-RU" b="1" dirty="0"/>
              <a:t>. </a:t>
            </a:r>
            <a:r>
              <a:rPr lang="ru-RU" dirty="0" smtClean="0"/>
              <a:t>Отжившая устаревшая версия языка и среды. Нет легальной бесплатной версии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b="1" dirty="0"/>
              <a:t>Free Pascal</a:t>
            </a:r>
            <a:r>
              <a:rPr lang="ru-RU" b="1" dirty="0"/>
              <a:t>. </a:t>
            </a:r>
            <a:r>
              <a:rPr lang="ru-RU" dirty="0"/>
              <a:t>Отжившая устаревшая </a:t>
            </a:r>
            <a:r>
              <a:rPr lang="ru-RU" dirty="0" smtClean="0"/>
              <a:t>среда. Профессиональный язык </a:t>
            </a:r>
            <a:r>
              <a:rPr lang="en-US" dirty="0" smtClean="0"/>
              <a:t>Pascal</a:t>
            </a:r>
            <a:r>
              <a:rPr lang="ru-RU" dirty="0" smtClean="0"/>
              <a:t>, далекий от обучения. Отсутствие в языке современных возможностей. Оболочка </a:t>
            </a:r>
            <a:r>
              <a:rPr lang="en-US" dirty="0" smtClean="0"/>
              <a:t>La</a:t>
            </a:r>
            <a:r>
              <a:rPr lang="en-US" dirty="0"/>
              <a:t>z</a:t>
            </a:r>
            <a:r>
              <a:rPr lang="en-US" dirty="0" smtClean="0"/>
              <a:t>arus</a:t>
            </a:r>
            <a:r>
              <a:rPr lang="ru-RU" dirty="0" smtClean="0"/>
              <a:t>, </a:t>
            </a:r>
            <a:r>
              <a:rPr lang="ru-RU" dirty="0"/>
              <a:t>предназначенная </a:t>
            </a:r>
            <a:r>
              <a:rPr lang="ru-RU" dirty="0" smtClean="0"/>
              <a:t>преимущественно для создания пользовательских интерфейсов.</a:t>
            </a:r>
          </a:p>
          <a:p>
            <a:r>
              <a:rPr lang="en-US" b="1" dirty="0"/>
              <a:t>PascalABC.NET</a:t>
            </a:r>
            <a:r>
              <a:rPr lang="ru-RU" b="1" dirty="0"/>
              <a:t>. </a:t>
            </a:r>
            <a:r>
              <a:rPr lang="ru-RU" dirty="0" smtClean="0"/>
              <a:t>Современная оболочка. Современный язык </a:t>
            </a:r>
            <a:r>
              <a:rPr lang="en-US" dirty="0" smtClean="0"/>
              <a:t>Pascal</a:t>
            </a:r>
            <a:r>
              <a:rPr lang="ru-RU" dirty="0" smtClean="0"/>
              <a:t>. Основывается на мощной постоянно развивающейся платформе </a:t>
            </a:r>
            <a:r>
              <a:rPr lang="en-US" dirty="0" smtClean="0"/>
              <a:t>Microsoft.NET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 на </a:t>
            </a:r>
            <a:r>
              <a:rPr lang="en-US" dirty="0" smtClean="0"/>
              <a:t>PascalABC.NET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01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Решения задачи из предыдущего слайда на </a:t>
            </a:r>
            <a:r>
              <a:rPr lang="en-US" sz="1800" dirty="0" smtClean="0"/>
              <a:t>PascalABC.NET</a:t>
            </a:r>
            <a:r>
              <a:rPr lang="ru-RU" sz="18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коротки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просты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</a:pPr>
            <a:r>
              <a:rPr lang="ru-RU" sz="1800" dirty="0" smtClean="0"/>
              <a:t>понятны.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4032449"/>
            <a:chOff x="4720678" y="2278185"/>
            <a:chExt cx="4248472" cy="403244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3540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ReadLines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4032450"/>
            <a:chOff x="184174" y="2265587"/>
            <a:chExt cx="4248472" cy="403245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9"/>
              <a:ext cx="4248472" cy="3526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OpenRead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('freqs.txt');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f.Eof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f.ReadlnString.ToWords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[3] = 'verb'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ss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[2]);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f.Close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Решение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Динамических массивов недостаточно для решения ряда задач, поскольку они не умеют автоматически менять свой размер в ходе выполнения программы.</a:t>
            </a:r>
          </a:p>
          <a:p>
            <a:r>
              <a:rPr lang="ru-RU" dirty="0" smtClean="0"/>
              <a:t>В стандартном модуле имеется класс </a:t>
            </a:r>
            <a:r>
              <a:rPr lang="en-US" dirty="0" smtClean="0"/>
              <a:t>List</a:t>
            </a:r>
            <a:r>
              <a:rPr lang="ru-RU" dirty="0" smtClean="0"/>
              <a:t> (список), являющийся </a:t>
            </a:r>
            <a:r>
              <a:rPr lang="ru-RU" dirty="0" err="1" smtClean="0"/>
              <a:t>по-существу</a:t>
            </a:r>
            <a:r>
              <a:rPr lang="ru-RU" dirty="0" smtClean="0"/>
              <a:t> динамическим массивом, но имеющий более мощные возможности.</a:t>
            </a:r>
          </a:p>
          <a:p>
            <a:r>
              <a:rPr lang="ru-RU" dirty="0" smtClean="0"/>
              <a:t>Добавление в конец – наиболее распространенная задача, где списки проще динамических массивов.</a:t>
            </a:r>
          </a:p>
          <a:p>
            <a:r>
              <a:rPr lang="ru-RU" dirty="0"/>
              <a:t>Добавление в </a:t>
            </a:r>
            <a:r>
              <a:rPr lang="ru-RU" dirty="0" smtClean="0"/>
              <a:t>конец, вставка в середину </a:t>
            </a:r>
            <a:br>
              <a:rPr lang="ru-RU" dirty="0" smtClean="0"/>
            </a:br>
            <a:r>
              <a:rPr lang="ru-RU" dirty="0" smtClean="0"/>
              <a:t>и удаление из середины реализованы как методы </a:t>
            </a:r>
            <a:r>
              <a:rPr lang="en-US" dirty="0" smtClean="0"/>
              <a:t>List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Списки </a:t>
            </a:r>
            <a:r>
              <a:rPr lang="en-US" dirty="0" smtClean="0"/>
              <a:t>List </a:t>
            </a:r>
            <a:r>
              <a:rPr lang="ru-RU" dirty="0" smtClean="0"/>
              <a:t>являются обобщенными: они могут создаваться с произвольным типом элементов, например: </a:t>
            </a:r>
            <a:r>
              <a:rPr lang="en-US" dirty="0" smtClean="0"/>
              <a:t>List&lt;integer&gt; </a:t>
            </a:r>
            <a:r>
              <a:rPr lang="ru-RU" dirty="0" smtClean="0"/>
              <a:t>или </a:t>
            </a:r>
            <a:r>
              <a:rPr lang="en-US" dirty="0" smtClean="0"/>
              <a:t>List&lt;string&gt;.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о выделении четных чисел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196753"/>
            <a:ext cx="8645622" cy="1081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Задача. Дана последовательность целых. Записать в новую последовательность только четные значения в том же порядке.</a:t>
            </a:r>
          </a:p>
          <a:p>
            <a:pPr marL="0" indent="0">
              <a:buNone/>
            </a:pPr>
            <a:r>
              <a:rPr lang="ru-RU" sz="2400" dirty="0" smtClean="0"/>
              <a:t>В старом Паскале требуется выделять массив максимального размера и заводить переменную – текущую </a:t>
            </a:r>
            <a:r>
              <a:rPr lang="ru-RU" sz="2400" dirty="0" err="1" smtClean="0"/>
              <a:t>заполненность</a:t>
            </a:r>
            <a:r>
              <a:rPr lang="ru-RU" sz="2400" dirty="0" smtClean="0"/>
              <a:t> этого массива. С помощью списков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эта задача решается максимально естественно.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42</a:t>
            </a:fld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14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8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nb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7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foreach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= 0 </a:t>
              </a: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99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r>
              <a:rPr lang="ru-RU" dirty="0" smtClean="0"/>
              <a:t>. Вставка и удаление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84174" y="1196753"/>
            <a:ext cx="8784976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Вставка в середину </a:t>
            </a:r>
            <a:r>
              <a:rPr lang="ru-RU" sz="1600" dirty="0" smtClean="0"/>
              <a:t>и удаление из начала списка – встроенные методы, меняющие размер списка. </a:t>
            </a:r>
          </a:p>
          <a:p>
            <a:pPr marL="0" indent="0">
              <a:buNone/>
            </a:pPr>
            <a:r>
              <a:rPr lang="ru-RU" sz="1600" dirty="0" smtClean="0"/>
              <a:t>Статические и динамические массивы для этой задачи неэффективны: необходимо хранить специальную переменную – </a:t>
            </a:r>
            <a:r>
              <a:rPr lang="ru-RU" sz="1600" dirty="0" err="1" smtClean="0"/>
              <a:t>заполненность</a:t>
            </a:r>
            <a:r>
              <a:rPr lang="ru-RU" sz="1600" dirty="0" smtClean="0"/>
              <a:t> массива. Кроме того, данные методы требуется </a:t>
            </a:r>
            <a:r>
              <a:rPr lang="ru-RU" sz="1600" dirty="0"/>
              <a:t>писать </a:t>
            </a:r>
            <a:r>
              <a:rPr lang="ru-RU" sz="1600" dirty="0" smtClean="0"/>
              <a:t>руками.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 = 20;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[1..m] of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n,i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Random(100);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+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a[i+1]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a[5] := 777777;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5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5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to n-1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a[i+1];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 n - 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 := new List&lt;integer&gt;;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l.AddRange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SeqRandom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l.Insert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(5,777777);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l.RemoveAt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l.Println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761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теки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323528" y="1268759"/>
            <a:ext cx="864562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В стандартном модуле имеется класс </a:t>
            </a:r>
            <a:r>
              <a:rPr lang="en-US" sz="2400" dirty="0" smtClean="0"/>
              <a:t>Stack</a:t>
            </a:r>
            <a:r>
              <a:rPr lang="ru-RU" sz="2400" dirty="0" smtClean="0"/>
              <a:t>. </a:t>
            </a:r>
            <a:r>
              <a:rPr lang="ru-RU" sz="2400" dirty="0" smtClean="0">
                <a:solidFill>
                  <a:srgbClr val="0070C0"/>
                </a:solidFill>
              </a:rPr>
              <a:t>Стек</a:t>
            </a:r>
            <a:r>
              <a:rPr lang="ru-RU" sz="2400" dirty="0" smtClean="0"/>
              <a:t> – набор данных с операциями </a:t>
            </a:r>
            <a:r>
              <a:rPr lang="en-US" sz="2400" dirty="0" smtClean="0"/>
              <a:t>Push (</a:t>
            </a:r>
            <a:r>
              <a:rPr lang="ru-RU" sz="2400" dirty="0" smtClean="0"/>
              <a:t>втолкнуть на вершину стека) и </a:t>
            </a:r>
            <a:r>
              <a:rPr lang="en-US" sz="2400" dirty="0" smtClean="0"/>
              <a:t>Pop (</a:t>
            </a:r>
            <a:r>
              <a:rPr lang="ru-RU" sz="2400" dirty="0" smtClean="0"/>
              <a:t>вытолкнуть из вершины стека).</a:t>
            </a:r>
          </a:p>
          <a:p>
            <a:pPr marL="0" indent="0">
              <a:buNone/>
            </a:pPr>
            <a:r>
              <a:rPr lang="ru-RU" sz="2400" dirty="0" smtClean="0"/>
              <a:t>Ниже приведено решение классической задачи о вычислении выражения в польской инверсной записи (ПОЛИЗ).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44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0" y="2276872"/>
            <a:ext cx="561251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Операция </a:t>
            </a:r>
            <a:r>
              <a:rPr lang="en-US" dirty="0" smtClean="0"/>
              <a:t>=&gt;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928992" cy="1009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Словарь – набор пар элементов вида (</a:t>
            </a:r>
            <a:r>
              <a:rPr lang="ru-RU" sz="2400" dirty="0" err="1" smtClean="0"/>
              <a:t>Ключ,Значение</a:t>
            </a:r>
            <a:r>
              <a:rPr lang="ru-RU" sz="2400" dirty="0" smtClean="0"/>
              <a:t>). Основное действие – поиск значения по ключу. Словарь можно создать функцией </a:t>
            </a:r>
            <a:r>
              <a:rPr lang="en-US" sz="2400" dirty="0" err="1" smtClean="0"/>
              <a:t>Dict</a:t>
            </a:r>
            <a:r>
              <a:rPr lang="en-US" sz="2400" dirty="0" smtClean="0"/>
              <a:t> </a:t>
            </a:r>
            <a:r>
              <a:rPr lang="ru-RU" sz="2400" dirty="0" smtClean="0"/>
              <a:t>с параметром – набором пар. Пара возвращается функцией </a:t>
            </a:r>
            <a:r>
              <a:rPr lang="en-US" sz="2400" dirty="0" smtClean="0"/>
              <a:t>KV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В примере на скриншоте из файла в словарь считываются слова и их переводы на английский, после чего можно обращаться к словарю и искать перевод слова.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04864"/>
            <a:ext cx="5532289" cy="443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1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Словари. Частотный словарь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100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С помощью словарей просто решается задача о подсчете всех слов в файле и для каждого слова – количества его повторений.</a:t>
            </a:r>
          </a:p>
          <a:p>
            <a:pPr marL="0" indent="0">
              <a:buNone/>
            </a:pPr>
            <a:r>
              <a:rPr lang="ru-RU" sz="2400" dirty="0" smtClean="0"/>
              <a:t>Вначале мы считываем файл в строку, потом разбиваем его на слова, используя </a:t>
            </a:r>
            <a:r>
              <a:rPr lang="en-US" sz="2400" dirty="0" err="1" smtClean="0"/>
              <a:t>delims</a:t>
            </a:r>
            <a:r>
              <a:rPr lang="en-US" sz="2400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 качестве разделителей. Наконец, мы записываем все слова в словарь и выводим его. Всё!  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46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27146"/>
            <a:ext cx="6336704" cy="440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47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23528" y="1196752"/>
            <a:ext cx="8645622" cy="1152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Последовательность в </a:t>
            </a:r>
            <a:r>
              <a:rPr lang="en-US" sz="2400" dirty="0" smtClean="0"/>
              <a:t>PascalABC.NET </a:t>
            </a:r>
            <a:r>
              <a:rPr lang="ru-RU" sz="2400" dirty="0" smtClean="0"/>
              <a:t>– это специальный тип</a:t>
            </a:r>
            <a:r>
              <a:rPr lang="en-US" sz="2400" dirty="0" smtClean="0"/>
              <a:t> </a:t>
            </a:r>
            <a:r>
              <a:rPr lang="en-US" sz="2400" b="1" dirty="0" smtClean="0"/>
              <a:t>sequence of</a:t>
            </a:r>
            <a:r>
              <a:rPr lang="en-US" sz="2400" dirty="0" smtClean="0"/>
              <a:t> T</a:t>
            </a:r>
            <a:r>
              <a:rPr lang="ru-RU" sz="2400" dirty="0" smtClean="0"/>
              <a:t>, представляющий собой обобщение массива, списка, множества</a:t>
            </a:r>
            <a:r>
              <a:rPr lang="ru-RU" sz="2400" dirty="0"/>
              <a:t>. </a:t>
            </a:r>
            <a:r>
              <a:rPr lang="ru-RU" sz="2400" dirty="0" smtClean="0"/>
              <a:t>Элементы последовательности можно перебрать от первого до последнего (например, с помощью цикла </a:t>
            </a:r>
            <a:r>
              <a:rPr lang="en-US" sz="2400" b="1" dirty="0" err="1" smtClean="0"/>
              <a:t>foreach</a:t>
            </a:r>
            <a:r>
              <a:rPr lang="ru-RU" sz="2400" dirty="0" smtClean="0"/>
              <a:t>). </a:t>
            </a:r>
          </a:p>
          <a:p>
            <a:pPr marL="0" indent="0">
              <a:buNone/>
            </a:pPr>
            <a:r>
              <a:rPr lang="ru-RU" sz="2400" dirty="0" smtClean="0"/>
              <a:t>Массивы</a:t>
            </a:r>
            <a:r>
              <a:rPr lang="ru-RU" sz="2400" dirty="0"/>
              <a:t>, списки, множества являются последовательностями</a:t>
            </a:r>
            <a:r>
              <a:rPr lang="ru-RU" sz="2400" dirty="0" smtClean="0"/>
              <a:t>. Но бывают и «просто» последовательности, представляющие по существу алгоритм получения элементов последовательности.</a:t>
            </a:r>
          </a:p>
          <a:p>
            <a:pPr marL="0" indent="0">
              <a:buNone/>
            </a:pPr>
            <a:r>
              <a:rPr lang="ru-RU" sz="2400" dirty="0" smtClean="0"/>
              <a:t>Для создания последовательностей - арифметических прогрессий используется функция </a:t>
            </a:r>
            <a:r>
              <a:rPr lang="en-US" sz="2400" dirty="0" smtClean="0"/>
              <a:t>Range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370789" cy="431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Процедурные переменные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48</a:t>
            </a:fld>
            <a:endParaRPr lang="ru-RU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184174" y="1232377"/>
            <a:ext cx="8784976" cy="1152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900" dirty="0" smtClean="0"/>
              <a:t>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в переменных можно хранить процедуры </a:t>
            </a:r>
            <a:br>
              <a:rPr lang="ru-RU" sz="2900" dirty="0" smtClean="0"/>
            </a:br>
            <a:r>
              <a:rPr lang="ru-RU" sz="2900" dirty="0" smtClean="0"/>
              <a:t>и функции и передавать их в качестве параметра. Эта возможность присутствует в </a:t>
            </a:r>
            <a:r>
              <a:rPr lang="en-US" sz="2900" dirty="0" smtClean="0"/>
              <a:t>Delphi </a:t>
            </a:r>
            <a:r>
              <a:rPr lang="ru-RU" sz="2900" dirty="0" smtClean="0"/>
              <a:t>и </a:t>
            </a:r>
            <a:r>
              <a:rPr lang="en-US" sz="2900" dirty="0" smtClean="0"/>
              <a:t>Free Pascal</a:t>
            </a:r>
            <a:r>
              <a:rPr lang="ru-RU" sz="2900" dirty="0" smtClean="0"/>
              <a:t>, однако именно в </a:t>
            </a:r>
            <a:r>
              <a:rPr lang="en-US" sz="2900" dirty="0" smtClean="0"/>
              <a:t>PascalABC.NET </a:t>
            </a:r>
            <a:r>
              <a:rPr lang="ru-RU" sz="2900" dirty="0" smtClean="0"/>
              <a:t>она широко используется</a:t>
            </a:r>
            <a:endParaRPr lang="ru-RU" sz="29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4720678" y="2276872"/>
            <a:ext cx="4248472" cy="2520279"/>
            <a:chOff x="4720678" y="2278185"/>
            <a:chExt cx="4248472" cy="2520279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028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RealFunc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real; n: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(sqr,0,5,10);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84174" y="2276872"/>
            <a:ext cx="4248472" cy="2333960"/>
            <a:chOff x="184174" y="2265587"/>
            <a:chExt cx="4248472" cy="2333960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real): real := 3*x-2;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MyFun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7" y="4725144"/>
            <a:ext cx="3363038" cy="70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203388" y="5527042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, хранящая вещественную функцию. Ей последовательно присваиваются функции </a:t>
            </a:r>
            <a:r>
              <a:rPr lang="en-US" sz="2400" dirty="0" err="1" smtClean="0"/>
              <a:t>MyFun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en-US" sz="2400" dirty="0" err="1" smtClean="0"/>
              <a:t>sqrt</a:t>
            </a:r>
            <a:r>
              <a:rPr lang="en-US" sz="2400" dirty="0" smtClean="0"/>
              <a:t> (</a:t>
            </a:r>
            <a:r>
              <a:rPr lang="ru-RU" sz="2400" dirty="0"/>
              <a:t>стандартная</a:t>
            </a:r>
            <a:r>
              <a:rPr lang="en-US" sz="2400" dirty="0" smtClean="0"/>
              <a:t>)</a:t>
            </a:r>
            <a:r>
              <a:rPr lang="ru-RU" sz="2400" dirty="0" smtClean="0"/>
              <a:t>, которые затем вызываются </a:t>
            </a:r>
            <a:r>
              <a:rPr lang="ru-RU" sz="2400" dirty="0" smtClean="0">
                <a:solidFill>
                  <a:srgbClr val="0070C0"/>
                </a:solidFill>
              </a:rPr>
              <a:t>косвенно</a:t>
            </a:r>
            <a:r>
              <a:rPr lang="ru-RU" sz="2400" dirty="0" smtClean="0"/>
              <a:t> через переменную </a:t>
            </a:r>
            <a:r>
              <a:rPr lang="en-US" sz="2400" dirty="0" smtClean="0"/>
              <a:t>f</a:t>
            </a:r>
            <a:endParaRPr lang="ru-RU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4869160"/>
            <a:ext cx="3448794" cy="175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Лямбда-выражения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49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3"/>
            <a:ext cx="8645622" cy="144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500" dirty="0" smtClean="0"/>
              <a:t>Лямбда-выражения представляют </a:t>
            </a:r>
            <a:r>
              <a:rPr lang="ru-RU" sz="2500" dirty="0"/>
              <a:t>собой </a:t>
            </a:r>
            <a:r>
              <a:rPr lang="ru-RU" sz="2500" dirty="0" smtClean="0"/>
              <a:t>функции, создаваемые «на лету». Они облегчают написание </a:t>
            </a:r>
            <a:br>
              <a:rPr lang="ru-RU" sz="2500" dirty="0" smtClean="0"/>
            </a:br>
            <a:r>
              <a:rPr lang="ru-RU" sz="2500" dirty="0" smtClean="0"/>
              <a:t>и восприятие текста программы. Лямбда-выражения присутствуют практически во всех современных распространенных языках программирования. </a:t>
            </a:r>
          </a:p>
          <a:p>
            <a:pPr marL="0" indent="0">
              <a:buNone/>
            </a:pPr>
            <a:r>
              <a:rPr lang="ru-RU" sz="2500" dirty="0" smtClean="0"/>
              <a:t>Тип простейшего лямбда-выражения имеет вид: </a:t>
            </a:r>
            <a:r>
              <a:rPr lang="en-US" sz="2500" dirty="0" smtClean="0"/>
              <a:t>T1-&gt;T2</a:t>
            </a:r>
            <a:r>
              <a:rPr lang="ru-RU" sz="2500" dirty="0" smtClean="0"/>
              <a:t>, что означает функцию с одним параметром типа </a:t>
            </a:r>
            <a:r>
              <a:rPr lang="en-US" sz="2500" dirty="0" smtClean="0"/>
              <a:t>T1</a:t>
            </a:r>
            <a:r>
              <a:rPr lang="ru-RU" sz="2500" dirty="0" smtClean="0"/>
              <a:t>, возвращающую значение типа </a:t>
            </a:r>
            <a:r>
              <a:rPr lang="en-US" sz="2500" dirty="0" smtClean="0"/>
              <a:t>T2</a:t>
            </a:r>
            <a:r>
              <a:rPr lang="ru-RU" sz="2500" dirty="0" smtClean="0"/>
              <a:t>. Простейшее лямбда-выражение имеет вид: </a:t>
            </a:r>
            <a:r>
              <a:rPr lang="en-US" sz="2500" dirty="0" smtClean="0"/>
              <a:t>x -&gt; 2*x+1 </a:t>
            </a:r>
            <a:r>
              <a:rPr lang="ru-RU" sz="2500" dirty="0" smtClean="0"/>
              <a:t>и задаёт функцию </a:t>
            </a:r>
            <a:r>
              <a:rPr lang="en-US" sz="2500" dirty="0" smtClean="0"/>
              <a:t>f(x)=2*x+1</a:t>
            </a:r>
            <a:r>
              <a:rPr lang="ru-RU" sz="2500" dirty="0" smtClean="0"/>
              <a:t>.</a:t>
            </a:r>
            <a:endParaRPr lang="en-US" sz="2500" dirty="0" smtClean="0"/>
          </a:p>
          <a:p>
            <a:pPr marL="0" indent="0">
              <a:buNone/>
            </a:pPr>
            <a:r>
              <a:rPr lang="ru-RU" sz="2500" dirty="0"/>
              <a:t>Ниже приведены примеры с предыдущего слайда, </a:t>
            </a:r>
            <a:r>
              <a:rPr lang="ru-RU" sz="2500" dirty="0" smtClean="0"/>
              <a:t>реализованные </a:t>
            </a:r>
            <a:r>
              <a:rPr lang="ru-RU" sz="2500" dirty="0"/>
              <a:t>в виде </a:t>
            </a:r>
            <a:r>
              <a:rPr lang="ru-RU" sz="2500" dirty="0" smtClean="0"/>
              <a:t>лямбда-выражений.</a:t>
            </a:r>
            <a:r>
              <a:rPr lang="en-US" sz="2500" dirty="0" smtClean="0"/>
              <a:t>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2880319"/>
            <a:chOff x="4720678" y="2278185"/>
            <a:chExt cx="4248472" cy="2880319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38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procedure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(f: real-&gt;real;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real;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integer);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(x:3:1,f(x):7:2);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x += h;   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PrintTable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(x-&gt;x*x+x-1,0,5,10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2333960"/>
            <a:chOff x="184174" y="2265587"/>
            <a:chExt cx="4248472" cy="2333960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82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f: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real-&gt;real;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3*x-2;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 :=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-&gt;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(x+1);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(f(2));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sp>
        <p:nvSpPr>
          <p:cNvPr id="20" name="Объект 2"/>
          <p:cNvSpPr txBox="1">
            <a:spLocks/>
          </p:cNvSpPr>
          <p:nvPr/>
        </p:nvSpPr>
        <p:spPr>
          <a:xfrm>
            <a:off x="203388" y="5013176"/>
            <a:ext cx="4229258" cy="1142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Использование </a:t>
            </a:r>
            <a:r>
              <a:rPr lang="ru-RU" sz="1800" dirty="0" smtClean="0"/>
              <a:t>лямбда-выражений позволяет не описывать множество коротких функций, которые используются в программе один раз</a:t>
            </a:r>
            <a:endParaRPr lang="ru-RU" sz="18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720678" y="5571351"/>
            <a:ext cx="4248472" cy="77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/>
              <a:t>В старом Паскале лямбда-выражения отсутствуют в принципе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06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Паскаль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Такого не существует</a:t>
            </a:r>
          </a:p>
          <a:p>
            <a:r>
              <a:rPr lang="en-US" dirty="0" smtClean="0"/>
              <a:t>ISO-</a:t>
            </a:r>
            <a:r>
              <a:rPr lang="ru-RU" dirty="0" smtClean="0"/>
              <a:t>стандарт языка Паскаль есть, он – закрытый, </a:t>
            </a:r>
            <a:br>
              <a:rPr lang="ru-RU" dirty="0" smtClean="0"/>
            </a:br>
            <a:r>
              <a:rPr lang="ru-RU" dirty="0" smtClean="0"/>
              <a:t>им никто не пользуется</a:t>
            </a:r>
          </a:p>
          <a:p>
            <a:r>
              <a:rPr lang="ru-RU" dirty="0" smtClean="0"/>
              <a:t>То, что обычно называют стандартным Паскалем</a:t>
            </a:r>
            <a:r>
              <a:rPr lang="ru-RU" dirty="0"/>
              <a:t>, – это </a:t>
            </a:r>
            <a:r>
              <a:rPr lang="ru-RU" sz="3100" dirty="0" smtClean="0"/>
              <a:t>некоторое </a:t>
            </a:r>
            <a:r>
              <a:rPr lang="ru-RU" sz="3100" dirty="0">
                <a:solidFill>
                  <a:srgbClr val="0070C0"/>
                </a:solidFill>
              </a:rPr>
              <a:t>идеализированное представление </a:t>
            </a:r>
            <a:r>
              <a:rPr lang="ru-RU" dirty="0" smtClean="0"/>
              <a:t>о минимальном наборе конструкций языка Паскаль. Обычно у каждого это представление – своё, но связывается оно с уже не существующей версией </a:t>
            </a:r>
            <a:r>
              <a:rPr lang="en-US" dirty="0" smtClean="0"/>
              <a:t>Turbo Pascal</a:t>
            </a:r>
            <a:r>
              <a:rPr lang="ru-RU" dirty="0" smtClean="0"/>
              <a:t>, а также со средствами языка, существовавшими 20-30 лет назад и </a:t>
            </a:r>
            <a:r>
              <a:rPr lang="ru-RU" sz="3100" dirty="0">
                <a:solidFill>
                  <a:srgbClr val="0070C0"/>
                </a:solidFill>
              </a:rPr>
              <a:t>вредными</a:t>
            </a:r>
            <a:r>
              <a:rPr lang="ru-RU" dirty="0" smtClean="0"/>
              <a:t> для современного обучения программированию</a:t>
            </a:r>
          </a:p>
          <a:p>
            <a:r>
              <a:rPr lang="ru-RU" dirty="0" smtClean="0"/>
              <a:t>Все языки развиваются. Те языки, которые</a:t>
            </a:r>
            <a:br>
              <a:rPr lang="ru-RU" dirty="0" smtClean="0"/>
            </a:br>
            <a:r>
              <a:rPr lang="ru-RU" dirty="0" smtClean="0"/>
              <a:t>не развиваются</a:t>
            </a:r>
            <a:r>
              <a:rPr lang="ru-RU" dirty="0"/>
              <a:t>, – </a:t>
            </a:r>
            <a:r>
              <a:rPr lang="ru-RU" dirty="0" smtClean="0"/>
              <a:t>умерли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Примеры использования лямбда-выражений в стандартных </a:t>
            </a:r>
            <a:r>
              <a:rPr lang="ru-RU" sz="3600" dirty="0" smtClean="0"/>
              <a:t>библиотеках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412776"/>
            <a:ext cx="8645622" cy="115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Ряд подпрограмм стандартной библиотеки в качестве параметров принимают процедурные переменные. При их вызове на этих местах можно использовать лямбда-выражения.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14" name="Группа 13"/>
          <p:cNvGrpSpPr/>
          <p:nvPr/>
        </p:nvGrpSpPr>
        <p:grpSpPr>
          <a:xfrm>
            <a:off x="4720678" y="2564905"/>
            <a:ext cx="4248472" cy="1512166"/>
            <a:chOff x="4720678" y="2278185"/>
            <a:chExt cx="4248472" cy="1512166"/>
          </a:xfrm>
        </p:grpSpPr>
        <p:sp>
          <p:nvSpPr>
            <p:cNvPr id="1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020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(1,x-&gt;x+2,10).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(1,x-&gt;x*2,10).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SeqGen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(1,1,(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)-&gt;x+y,10).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3</a:t>
              </a: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84174" y="2564905"/>
            <a:ext cx="4248472" cy="1512166"/>
            <a:chOff x="184174" y="2265587"/>
            <a:chExt cx="4248472" cy="1512166"/>
          </a:xfrm>
        </p:grpSpPr>
        <p:sp>
          <p:nvSpPr>
            <p:cNvPr id="18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1006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uses </a:t>
              </a:r>
              <a:r>
                <a:rPr lang="en-US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GraphABC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Draw(x-&gt;x*sin(x));</a:t>
              </a:r>
              <a:endParaRPr 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1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84174" y="4149080"/>
            <a:ext cx="4248472" cy="1080121"/>
            <a:chOff x="4720678" y="2278185"/>
            <a:chExt cx="4248472" cy="1234424"/>
          </a:xfrm>
        </p:grpSpPr>
        <p:sp>
          <p:nvSpPr>
            <p:cNvPr id="12" name="Объект 2"/>
            <p:cNvSpPr txBox="1">
              <a:spLocks/>
            </p:cNvSpPr>
            <p:nvPr/>
          </p:nvSpPr>
          <p:spPr>
            <a:xfrm>
              <a:off x="4720678" y="2769644"/>
              <a:ext cx="4248472" cy="742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endParaRPr lang="en-U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SeqFill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(10,i-&gt;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Пример 2</a:t>
              </a:r>
            </a:p>
          </p:txBody>
        </p:sp>
      </p:grpSp>
      <p:sp>
        <p:nvSpPr>
          <p:cNvPr id="21" name="Объект 2"/>
          <p:cNvSpPr txBox="1">
            <a:spLocks/>
          </p:cNvSpPr>
          <p:nvPr/>
        </p:nvSpPr>
        <p:spPr>
          <a:xfrm>
            <a:off x="203388" y="6021288"/>
            <a:ext cx="4229258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SeqFill</a:t>
            </a:r>
            <a:r>
              <a:rPr lang="en-US" sz="1800" dirty="0" smtClean="0"/>
              <a:t> </a:t>
            </a:r>
            <a:r>
              <a:rPr lang="ru-RU" sz="1800" dirty="0" smtClean="0"/>
              <a:t>возвращает последовательность</a:t>
            </a:r>
            <a:r>
              <a:rPr lang="en-US" sz="1800" dirty="0" smtClean="0"/>
              <a:t> </a:t>
            </a:r>
            <a:r>
              <a:rPr lang="ru-RU" sz="1800" dirty="0" smtClean="0"/>
              <a:t>из 10 значений </a:t>
            </a:r>
            <a:r>
              <a:rPr lang="en-US" sz="1800" dirty="0" err="1" smtClean="0"/>
              <a:t>i</a:t>
            </a:r>
            <a:r>
              <a:rPr lang="en-US" sz="1800" dirty="0" smtClean="0"/>
              <a:t>*</a:t>
            </a:r>
            <a:r>
              <a:rPr lang="en-US" sz="1800" dirty="0" err="1" smtClean="0"/>
              <a:t>i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начиная с </a:t>
            </a:r>
            <a:r>
              <a:rPr lang="en-US" sz="1800" dirty="0" err="1" smtClean="0"/>
              <a:t>i</a:t>
            </a:r>
            <a:r>
              <a:rPr lang="en-US" sz="1800" smtClean="0"/>
              <a:t>=1</a:t>
            </a:r>
            <a:r>
              <a:rPr lang="ru-RU" sz="1800" smtClean="0"/>
              <a:t>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9" y="5351194"/>
            <a:ext cx="3364237" cy="59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121786"/>
            <a:ext cx="3667746" cy="86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Объект 2"/>
          <p:cNvSpPr txBox="1">
            <a:spLocks/>
          </p:cNvSpPr>
          <p:nvPr/>
        </p:nvSpPr>
        <p:spPr>
          <a:xfrm>
            <a:off x="4739892" y="5063162"/>
            <a:ext cx="4229258" cy="1606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SeqGen</a:t>
            </a:r>
            <a:r>
              <a:rPr lang="en-US" sz="1800" dirty="0" smtClean="0"/>
              <a:t> </a:t>
            </a:r>
            <a:r>
              <a:rPr lang="ru-RU" sz="1800" dirty="0" smtClean="0"/>
              <a:t>генерирует рекуррентные последовательности. Две первые формы с помощью лямбда-выражения задают вычисление следующего элемента по предыдущему (нечетные числа и степени двойки), а последняя форма – вычисление следующего элемента по двум предыдущим (числа Фибоначчи)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07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Select</a:t>
            </a:r>
            <a:r>
              <a:rPr lang="ru-RU" sz="3200" dirty="0" smtClean="0"/>
              <a:t> 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51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</a:t>
            </a:r>
            <a:r>
              <a:rPr lang="ru-RU" sz="2400" dirty="0"/>
              <a:t>для </a:t>
            </a:r>
            <a:r>
              <a:rPr lang="ru-RU" sz="2400" dirty="0" smtClean="0"/>
              <a:t>последовательностей (в частности, динамических массивов) содержат в качестве параметров процедурные переменные. Эта группа методов </a:t>
            </a:r>
            <a:r>
              <a:rPr lang="en-US" sz="2400" dirty="0" smtClean="0"/>
              <a:t>– </a:t>
            </a:r>
            <a:r>
              <a:rPr lang="ru-RU" sz="2400" dirty="0"/>
              <a:t>стандартная для .</a:t>
            </a:r>
            <a:r>
              <a:rPr lang="en-US" sz="2400" dirty="0"/>
              <a:t>NET </a:t>
            </a:r>
            <a:r>
              <a:rPr lang="ru-RU" sz="2400" dirty="0"/>
              <a:t>и </a:t>
            </a:r>
            <a:r>
              <a:rPr lang="ru-RU" sz="2400" dirty="0" smtClean="0"/>
              <a:t>называется </a:t>
            </a:r>
            <a:r>
              <a:rPr lang="en-US" sz="2400" b="1" dirty="0" smtClean="0">
                <a:solidFill>
                  <a:srgbClr val="0070C0"/>
                </a:solidFill>
              </a:rPr>
              <a:t>LINQ to Objects</a:t>
            </a:r>
            <a:r>
              <a:rPr lang="ru-RU" sz="2400" dirty="0" smtClean="0"/>
              <a:t>. </a:t>
            </a:r>
          </a:p>
          <a:p>
            <a:pPr marL="0" indent="0">
              <a:buNone/>
            </a:pPr>
            <a:r>
              <a:rPr lang="ru-RU" sz="2400" dirty="0" smtClean="0"/>
              <a:t>При вызове этих методов практически всегда используются лямбда-выражения.</a:t>
            </a:r>
          </a:p>
          <a:p>
            <a:pPr marL="0" indent="0">
              <a:buNone/>
            </a:pPr>
            <a:r>
              <a:rPr lang="ru-RU" sz="2400" dirty="0" smtClean="0"/>
              <a:t>Одним из наиболее распространенных методов является метод </a:t>
            </a:r>
            <a:r>
              <a:rPr lang="en-US" sz="2400" dirty="0" smtClean="0"/>
              <a:t>Select</a:t>
            </a:r>
            <a:r>
              <a:rPr lang="ru-RU" sz="2400" dirty="0" smtClean="0"/>
              <a:t>, применяющий функцию к каждому элементу последовательности и возвращающий новую последовательность.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f(x: integer):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 := x*x;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f(a[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10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a.Select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Select (</a:t>
              </a:r>
              <a:r>
                <a:rPr lang="ru-RU" sz="2800" dirty="0" smtClean="0"/>
                <a:t>проекция)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57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</a:t>
            </a:r>
            <a:br>
              <a:rPr lang="ru-RU" sz="2400" dirty="0" smtClean="0"/>
            </a:br>
            <a:r>
              <a:rPr lang="ru-RU" sz="2400" dirty="0" smtClean="0"/>
              <a:t>лямбда-выражение </a:t>
            </a:r>
            <a:r>
              <a:rPr lang="en-US" sz="2400" dirty="0">
                <a:solidFill>
                  <a:srgbClr val="0070C0"/>
                </a:solidFill>
              </a:rPr>
              <a:t>x-&gt;</a:t>
            </a:r>
            <a:r>
              <a:rPr lang="en-US" sz="2400" dirty="0" smtClean="0">
                <a:solidFill>
                  <a:srgbClr val="0070C0"/>
                </a:solidFill>
              </a:rPr>
              <a:t>x*x</a:t>
            </a:r>
            <a:r>
              <a:rPr lang="ru-RU" sz="2400" dirty="0" smtClean="0"/>
              <a:t>, представляющее собой функцию возведения в квадрат.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</a:t>
            </a:r>
            <a:r>
              <a:rPr lang="ru-RU" sz="2400" dirty="0"/>
              <a:t>последовательности </a:t>
            </a:r>
            <a:r>
              <a:rPr lang="ru-RU" sz="2400" dirty="0" smtClean="0"/>
              <a:t>и возвращает новую последовательность из квадратов элементов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</a:t>
            </a:r>
            <a:r>
              <a:rPr lang="en-US" sz="3200" dirty="0" smtClean="0"/>
              <a:t>Where </a:t>
            </a:r>
            <a:r>
              <a:rPr lang="ru-RU" sz="3200" dirty="0" smtClean="0"/>
              <a:t>для последовательностей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52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340767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Другим распространенным методом для последовательностей является метод </a:t>
            </a:r>
            <a:r>
              <a:rPr lang="en-US" sz="2400" dirty="0" smtClean="0"/>
              <a:t>Where</a:t>
            </a:r>
            <a:r>
              <a:rPr lang="ru-RU" sz="2400" dirty="0" smtClean="0"/>
              <a:t>, обеспечивающий </a:t>
            </a:r>
            <a:r>
              <a:rPr lang="ru-RU" sz="2400" dirty="0" smtClean="0">
                <a:solidFill>
                  <a:srgbClr val="0070C0"/>
                </a:solidFill>
              </a:rPr>
              <a:t>фильтрацию</a:t>
            </a:r>
            <a:r>
              <a:rPr lang="ru-RU" sz="2400" dirty="0" smtClean="0"/>
              <a:t> элементов по условию и возвращающий последовательность элементов исходной последовательности, удовлетворяющих фильтру.</a:t>
            </a:r>
          </a:p>
          <a:p>
            <a:pPr marL="0" indent="0">
              <a:buNone/>
            </a:pPr>
            <a:r>
              <a:rPr lang="ru-RU" sz="2400" dirty="0" smtClean="0"/>
              <a:t>Фильтр является функцией с одним параметром, возвращающей </a:t>
            </a:r>
            <a:r>
              <a:rPr lang="en-US" sz="2400" dirty="0" err="1" smtClean="0"/>
              <a:t>boolean</a:t>
            </a:r>
            <a:r>
              <a:rPr lang="ru-RU" sz="2400" dirty="0" smtClean="0"/>
              <a:t>.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321955"/>
            <a:chOff x="184174" y="2265587"/>
            <a:chExt cx="4248472" cy="4321955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816424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= 5;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a,b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[1..n]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p(x: integer):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p := x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a[1] := 1; a[2] := 5; a[3] := 2;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a[4] := 6; a[5] := 7;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writeln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p(a[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:= a[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i:=1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bn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write(b[</a:t>
              </a:r>
              <a:r>
                <a:rPr lang="en-US" sz="9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9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9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9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1733351"/>
            <a:chOff x="4720678" y="2278185"/>
            <a:chExt cx="4248472" cy="1733351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12418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(1,5,2,6,7);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 :=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a.Where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&lt;&gt; 0);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b.Println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Метод </a:t>
              </a:r>
              <a:r>
                <a:rPr lang="en-US" sz="2800" dirty="0" smtClean="0"/>
                <a:t>Where (</a:t>
              </a:r>
              <a:r>
                <a:rPr lang="ru-RU" sz="2800" dirty="0" smtClean="0"/>
                <a:t>фильтрация)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83544"/>
            <a:ext cx="3237532" cy="85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739892" y="5013176"/>
            <a:ext cx="422925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программе используется лямбда-выражение </a:t>
            </a:r>
            <a:br>
              <a:rPr lang="ru-RU" sz="2400" dirty="0" smtClean="0"/>
            </a:br>
            <a:r>
              <a:rPr lang="da-DK" sz="2400" dirty="0" smtClean="0">
                <a:solidFill>
                  <a:srgbClr val="0070C0"/>
                </a:solidFill>
              </a:rPr>
              <a:t>x-</a:t>
            </a:r>
            <a:r>
              <a:rPr lang="da-DK" sz="2400" dirty="0">
                <a:solidFill>
                  <a:srgbClr val="0070C0"/>
                </a:solidFill>
              </a:rPr>
              <a:t>&gt;x mod 2 &lt;&gt; 0</a:t>
            </a:r>
            <a:r>
              <a:rPr lang="ru-RU" sz="2400" dirty="0" smtClean="0"/>
              <a:t>, представляющее собой функцию-условие, определяющую нечетность числа.</a:t>
            </a:r>
          </a:p>
          <a:p>
            <a:pPr marL="0" indent="0">
              <a:buNone/>
            </a:pPr>
            <a:r>
              <a:rPr lang="ru-RU" sz="2400" dirty="0" smtClean="0"/>
              <a:t>Метод </a:t>
            </a:r>
            <a:r>
              <a:rPr lang="en-US" sz="2400" dirty="0" smtClean="0">
                <a:solidFill>
                  <a:srgbClr val="0070C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ru-RU" sz="2400" dirty="0" smtClean="0"/>
              <a:t>применяет эту функцию к каждому элементу последовательности</a:t>
            </a:r>
            <a:r>
              <a:rPr lang="en-US" sz="2400" dirty="0" smtClean="0"/>
              <a:t> </a:t>
            </a:r>
            <a:r>
              <a:rPr lang="ru-RU" sz="2400" dirty="0" smtClean="0"/>
              <a:t>и возвращает новую последовательность из элементов, </a:t>
            </a:r>
            <a:r>
              <a:rPr lang="ru-RU" sz="2400" dirty="0"/>
              <a:t>удовлетворяющих </a:t>
            </a:r>
            <a:r>
              <a:rPr lang="ru-RU" sz="2400" dirty="0" smtClean="0"/>
              <a:t>этому условию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22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ru-RU" sz="3400" dirty="0"/>
              <a:t>Цепочки методов для последовательностей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53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45345"/>
            <a:ext cx="5324103" cy="44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80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Многие методы представляют собой функции, возвращающие последовательности, поэтому к ним можно применять другие методы, образуя цепочки методов. </a:t>
            </a:r>
          </a:p>
          <a:p>
            <a:pPr marL="0" indent="0">
              <a:buNone/>
            </a:pPr>
            <a:r>
              <a:rPr lang="ru-RU" sz="2400" dirty="0" smtClean="0"/>
              <a:t>На скриншоте случайная последовательность вначале выводится, затем сортируется и снова выводится, после чего из неё удаляются дубли (</a:t>
            </a:r>
            <a:r>
              <a:rPr lang="en-US" sz="2400" dirty="0" smtClean="0"/>
              <a:t>Distinct</a:t>
            </a:r>
            <a:r>
              <a:rPr lang="ru-RU" sz="2400" dirty="0" smtClean="0"/>
              <a:t>), и она снова выводится.</a:t>
            </a:r>
          </a:p>
        </p:txBody>
      </p:sp>
    </p:spTree>
    <p:extLst>
      <p:ext uri="{BB962C8B-B14F-4D97-AF65-F5344CB8AC3E}">
        <p14:creationId xmlns:p14="http://schemas.microsoft.com/office/powerpoint/2010/main" val="22231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Range. </a:t>
            </a:r>
            <a:r>
              <a:rPr lang="ru-RU" dirty="0"/>
              <a:t>Замена циклов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54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3057675"/>
            <a:ext cx="4248472" cy="3251645"/>
            <a:chOff x="184174" y="2265587"/>
            <a:chExt cx="4248472" cy="332365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281812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sum,i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sum := 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1;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&lt;=100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sum := sum +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</a:t>
              </a:r>
              <a:r>
                <a:rPr lang="en-US" sz="12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+ 2;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/>
                <a:t>Старый Паскаль</a:t>
              </a:r>
              <a:endParaRPr lang="ru-RU" sz="2800" dirty="0" smtClean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3070273"/>
            <a:ext cx="4248472" cy="3239047"/>
            <a:chOff x="4720678" y="2278185"/>
            <a:chExt cx="4248472" cy="3239047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27475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5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sum := 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Range(1,100,2).Select(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-&gt; 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05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en-US" sz="105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Sum;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write(sum);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23528" y="1268760"/>
            <a:ext cx="8645622" cy="1801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Функция </a:t>
            </a:r>
            <a:r>
              <a:rPr lang="en-US" sz="2000" dirty="0" smtClean="0"/>
              <a:t>Range</a:t>
            </a:r>
            <a:r>
              <a:rPr lang="ru-RU" sz="2000" dirty="0" smtClean="0"/>
              <a:t>, генерирующая последовательность, фактически является заменой циклов. </a:t>
            </a:r>
          </a:p>
          <a:p>
            <a:pPr marL="0" indent="0">
              <a:buNone/>
            </a:pPr>
            <a:r>
              <a:rPr lang="ru-RU" sz="2000" dirty="0" smtClean="0"/>
              <a:t>Чтобы найти сумму квадратов всех нечетных, меньших 100, мы либо организуем цикл, в котором переменная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пробегает нечетные значения, меньшие 100, либо вызываем функцию </a:t>
            </a:r>
            <a:r>
              <a:rPr lang="en-US" sz="2000" dirty="0" smtClean="0"/>
              <a:t>Range(1,100,2)</a:t>
            </a:r>
            <a:r>
              <a:rPr lang="ru-RU" sz="2000" dirty="0" smtClean="0"/>
              <a:t>, которая возвращает последовательность 1,3,5,...,99. Далее к этой последовательности применяется проекция </a:t>
            </a:r>
            <a:r>
              <a:rPr lang="en-US" sz="2000" dirty="0" smtClean="0"/>
              <a:t>Select(</a:t>
            </a:r>
            <a:r>
              <a:rPr lang="en-US" sz="2000" dirty="0" err="1" smtClean="0"/>
              <a:t>i</a:t>
            </a:r>
            <a:r>
              <a:rPr lang="en-US" sz="2000" dirty="0" smtClean="0"/>
              <a:t> -&gt;</a:t>
            </a:r>
            <a:r>
              <a:rPr lang="en-US" sz="2000" dirty="0" err="1" smtClean="0"/>
              <a:t>i</a:t>
            </a:r>
            <a:r>
              <a:rPr lang="en-US" sz="2000" dirty="0" smtClean="0"/>
              <a:t>*</a:t>
            </a:r>
            <a:r>
              <a:rPr lang="en-US" sz="2000" dirty="0" err="1" smtClean="0"/>
              <a:t>i</a:t>
            </a:r>
            <a:r>
              <a:rPr lang="en-US" sz="2000" dirty="0" smtClean="0"/>
              <a:t>)</a:t>
            </a:r>
            <a:r>
              <a:rPr lang="ru-RU" sz="2000" dirty="0" smtClean="0"/>
              <a:t>, преобразующая исходную последовательность в последовательность квадратов, после чего полученная последовательность суммируется.</a:t>
            </a:r>
          </a:p>
          <a:p>
            <a:pPr marL="0" indent="0">
              <a:buNone/>
            </a:pPr>
            <a:r>
              <a:rPr lang="ru-RU" sz="2000" dirty="0" smtClean="0"/>
              <a:t>Важно отметить, что функция </a:t>
            </a:r>
            <a:r>
              <a:rPr lang="en-US" sz="2000" dirty="0" smtClean="0"/>
              <a:t>Range </a:t>
            </a:r>
            <a:r>
              <a:rPr lang="ru-RU" sz="2000" dirty="0" smtClean="0">
                <a:solidFill>
                  <a:srgbClr val="0070C0"/>
                </a:solidFill>
              </a:rPr>
              <a:t>ленивая</a:t>
            </a:r>
            <a:r>
              <a:rPr lang="ru-RU" sz="2000" dirty="0" smtClean="0"/>
              <a:t>: она не хранит всю последовательность в памяти, а возвращает по одному элементу, который затем преобразуется и суммируется. Таким образом, накладные расходы по памяти отсутствуют.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ru-RU" dirty="0" smtClean="0"/>
              <a:t>. Простые числа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55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Round(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x mod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False;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exit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:= True;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i:=2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1000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write(</a:t>
              </a:r>
              <a:r>
                <a:rPr lang="en-US" sz="1100" dirty="0" err="1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,' ');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1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1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1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(x: integer):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boolean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Result := Range(2,Round(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All(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-&gt;x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&lt;&gt; 0)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Range(2,1000).Where(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IsPrime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).Print;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68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Задача. Вывести таблицу простых чисел, меньших 1000. </a:t>
            </a:r>
          </a:p>
          <a:p>
            <a:pPr marL="0" indent="0">
              <a:buNone/>
            </a:pPr>
            <a:r>
              <a:rPr lang="ru-RU" sz="2000" dirty="0" smtClean="0"/>
              <a:t>Решение на </a:t>
            </a:r>
            <a:r>
              <a:rPr lang="en-US" sz="2000" dirty="0" smtClean="0"/>
              <a:t>PascalABC.NET </a:t>
            </a:r>
            <a:r>
              <a:rPr lang="ru-RU" sz="2000" dirty="0" smtClean="0"/>
              <a:t>с </a:t>
            </a:r>
            <a:r>
              <a:rPr lang="en-US" sz="2000" dirty="0" smtClean="0"/>
              <a:t>Range </a:t>
            </a:r>
            <a:r>
              <a:rPr lang="ru-RU" sz="2000" dirty="0" smtClean="0"/>
              <a:t>по смыслу похоже на решение с циклами: берется последовательность чисел от 2 до 1000, в ней отбираются простые числа (</a:t>
            </a:r>
            <a:r>
              <a:rPr lang="en-US" sz="2000" dirty="0" err="1" smtClean="0"/>
              <a:t>IsPrime</a:t>
            </a:r>
            <a:r>
              <a:rPr lang="ru-RU" sz="2000" dirty="0" smtClean="0"/>
              <a:t>), после чего они выводятся. </a:t>
            </a:r>
          </a:p>
          <a:p>
            <a:pPr marL="0" indent="0">
              <a:buNone/>
            </a:pPr>
            <a:r>
              <a:rPr lang="ru-RU" sz="2000" dirty="0" smtClean="0"/>
              <a:t>Определение простоты числа столь же просто: число </a:t>
            </a:r>
            <a:r>
              <a:rPr lang="en-US" sz="2000" dirty="0" smtClean="0"/>
              <a:t>x </a:t>
            </a:r>
            <a:r>
              <a:rPr lang="ru-RU" sz="2000" dirty="0" smtClean="0"/>
              <a:t>считается простым если оно не делится на все </a:t>
            </a:r>
            <a:r>
              <a:rPr lang="en-US" sz="2000" dirty="0" smtClean="0"/>
              <a:t>(</a:t>
            </a:r>
            <a:r>
              <a:rPr lang="ru-RU" sz="2000" dirty="0" smtClean="0"/>
              <a:t>метод </a:t>
            </a:r>
            <a:r>
              <a:rPr lang="en-US" sz="2000" dirty="0" smtClean="0"/>
              <a:t>All</a:t>
            </a:r>
            <a:r>
              <a:rPr lang="en-US" sz="2000" dirty="0"/>
              <a:t>) </a:t>
            </a:r>
            <a:r>
              <a:rPr lang="ru-RU" sz="2000" dirty="0" smtClean="0"/>
              <a:t>числа </a:t>
            </a:r>
            <a:r>
              <a:rPr lang="en-US" sz="2000" dirty="0" err="1" smtClean="0"/>
              <a:t>i</a:t>
            </a:r>
            <a:r>
              <a:rPr lang="ru-RU" sz="2000" dirty="0" smtClean="0"/>
              <a:t> от 2 до </a:t>
            </a:r>
            <a:r>
              <a:rPr lang="en-US" sz="2000" dirty="0"/>
              <a:t>Round(</a:t>
            </a:r>
            <a:r>
              <a:rPr lang="en-US" sz="2000" dirty="0" err="1"/>
              <a:t>sqrt</a:t>
            </a:r>
            <a:r>
              <a:rPr lang="en-US" sz="2000" dirty="0"/>
              <a:t>(x</a:t>
            </a:r>
            <a:r>
              <a:rPr lang="en-US" sz="2000" dirty="0" smtClean="0"/>
              <a:t>))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9" y="4688841"/>
            <a:ext cx="4248472" cy="16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Range</a:t>
            </a:r>
            <a:r>
              <a:rPr lang="ru-RU" dirty="0" smtClean="0"/>
              <a:t>. Таблица значений функции</a:t>
            </a: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56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a,b,x,h: real;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i,n: integer;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pt-BR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1.0; b := 2.0;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n := 10;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h := (b-a)/n;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x := a;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i:=0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writeln(x,' ',x*x);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x := x + h;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pt-BR" sz="1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pt-BR" sz="12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Range(1.0,2.0,10).Select(x-&gt;Rec(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x,x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*x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Println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NewLine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 </a:t>
            </a:r>
            <a:r>
              <a:rPr lang="ru-RU" sz="2000" dirty="0" smtClean="0"/>
              <a:t>Вывести таблицу значений функции </a:t>
            </a:r>
            <a:r>
              <a:rPr lang="en-US" sz="2000" dirty="0" smtClean="0"/>
              <a:t>y(x)=x*x </a:t>
            </a:r>
            <a:r>
              <a:rPr lang="ru-RU" sz="2000" dirty="0" smtClean="0"/>
              <a:t>на отрезке </a:t>
            </a:r>
            <a:r>
              <a:rPr lang="en-US" sz="2000" dirty="0" smtClean="0"/>
              <a:t>[1,2] </a:t>
            </a:r>
            <a:r>
              <a:rPr lang="ru-RU" sz="2000" dirty="0" smtClean="0"/>
              <a:t>с шагом 0</a:t>
            </a:r>
            <a:r>
              <a:rPr lang="en-US" sz="2000" dirty="0" smtClean="0"/>
              <a:t>.1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Формируем с помощью </a:t>
            </a:r>
            <a:r>
              <a:rPr lang="en-US" sz="2000" dirty="0" smtClean="0"/>
              <a:t>Range </a:t>
            </a:r>
            <a:r>
              <a:rPr lang="ru-RU" sz="2000" dirty="0" smtClean="0"/>
              <a:t>последовательность чисел от 1 до 2 </a:t>
            </a:r>
            <a:br>
              <a:rPr lang="ru-RU" sz="2000" dirty="0" smtClean="0"/>
            </a:br>
            <a:r>
              <a:rPr lang="ru-RU" sz="2000" dirty="0" smtClean="0"/>
              <a:t>с шагом 0.1, после чего проектируем каждый элемент последовательности </a:t>
            </a:r>
            <a:r>
              <a:rPr lang="en-US" sz="2000" dirty="0" smtClean="0"/>
              <a:t>x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на запись (</a:t>
            </a:r>
            <a:r>
              <a:rPr lang="en-US" sz="2000" dirty="0" smtClean="0"/>
              <a:t>x,</a:t>
            </a:r>
            <a:r>
              <a:rPr lang="ru-RU" sz="2000" dirty="0" smtClean="0"/>
              <a:t> </a:t>
            </a:r>
            <a:r>
              <a:rPr lang="en-US" sz="2000" dirty="0" smtClean="0"/>
              <a:t>x*x) </a:t>
            </a:r>
            <a:r>
              <a:rPr lang="ru-RU" sz="2000" dirty="0" smtClean="0"/>
              <a:t>и выводим каждую такую запись с новой строки.</a:t>
            </a:r>
            <a:endParaRPr lang="ru-RU" sz="24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78" y="3717032"/>
            <a:ext cx="363995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7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5622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</a:t>
            </a:r>
            <a:r>
              <a:rPr lang="ru-RU" sz="2800" dirty="0" smtClean="0"/>
              <a:t>. Метод Монте-Карло для вычисления числа </a:t>
            </a:r>
            <a:r>
              <a:rPr lang="el-GR" sz="2800" dirty="0" smtClean="0"/>
              <a:t>π</a:t>
            </a:r>
            <a:endParaRPr lang="ru-RU" sz="28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57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043733"/>
          </a:xfrm>
        </p:grpSpPr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771118"/>
              <a:ext cx="4248472" cy="3538202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Напишите код сами </a:t>
              </a:r>
              <a:endParaRPr lang="en-US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2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Желтым по синему </a:t>
              </a:r>
              <a:endParaRPr lang="ru-RU" sz="12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600" dirty="0"/>
                <a:t>Старый Паскаль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031135"/>
          </a:xfrm>
        </p:grpSpPr>
        <p:sp>
          <p:nvSpPr>
            <p:cNvPr id="9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539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:= 10000000;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pp := Range(1,n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.Select(x-&gt;Rec(Random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(),Random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.Where(p-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(p.Item1)+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(p.Item2)&lt;1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ru-RU" sz="1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r>
                <a:rPr lang="ru-RU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Count/n*4;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Print(pp);</a:t>
              </a:r>
            </a:p>
            <a:p>
              <a:pPr marL="0" indent="0">
                <a:spcBef>
                  <a:spcPts val="0"/>
                </a:spcBef>
                <a:buNone/>
              </a:pP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251520" y="1196753"/>
            <a:ext cx="8645622" cy="1081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/>
              <a:t>Задача.</a:t>
            </a:r>
            <a:r>
              <a:rPr lang="ru-RU" sz="2000" dirty="0" smtClean="0"/>
              <a:t> Вычислить число </a:t>
            </a:r>
            <a:r>
              <a:rPr lang="el-GR" sz="2000" dirty="0"/>
              <a:t>π</a:t>
            </a:r>
            <a:r>
              <a:rPr lang="ru-RU" sz="2000" dirty="0" smtClean="0"/>
              <a:t> </a:t>
            </a:r>
            <a:r>
              <a:rPr lang="ru-RU" sz="2000" dirty="0"/>
              <a:t>методом Монте-Карло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smtClean="0"/>
              <a:t>Решение.</a:t>
            </a:r>
            <a:r>
              <a:rPr lang="ru-RU" sz="2000" dirty="0" smtClean="0"/>
              <a:t> Генерируем множество случайных точек в единичном квадрате. Считаем отношение количества точек, попавших в четверть единичной окружности с центром в вершине квадрата, к общему количеству точек </a:t>
            </a:r>
            <a:r>
              <a:rPr lang="en-US" sz="2000" dirty="0" smtClean="0"/>
              <a:t>n</a:t>
            </a:r>
            <a:r>
              <a:rPr lang="ru-RU" sz="2000" dirty="0" smtClean="0"/>
              <a:t>. При больших </a:t>
            </a:r>
            <a:r>
              <a:rPr lang="en-US" sz="2000" dirty="0" smtClean="0"/>
              <a:t>n </a:t>
            </a:r>
            <a:r>
              <a:rPr lang="ru-RU" sz="2000" dirty="0" smtClean="0"/>
              <a:t>эта величина примерно площади четверти единичной окружности, то есть </a:t>
            </a:r>
            <a:r>
              <a:rPr lang="el-GR" sz="2400" dirty="0" smtClean="0"/>
              <a:t>π</a:t>
            </a:r>
            <a:r>
              <a:rPr lang="en-US" sz="2400" dirty="0" smtClean="0"/>
              <a:t>/</a:t>
            </a:r>
            <a:r>
              <a:rPr lang="ru-RU" sz="24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253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58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51520" y="1196752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На данном слайде приводится решение задачи о быстрой сортировке, выполненное с использованием методов последовательностей </a:t>
            </a:r>
            <a:r>
              <a:rPr lang="en-US" sz="2400" dirty="0" smtClean="0"/>
              <a:t>Where, Skip </a:t>
            </a:r>
            <a:r>
              <a:rPr lang="ru-RU" sz="2400" dirty="0" smtClean="0"/>
              <a:t>и </a:t>
            </a:r>
            <a:r>
              <a:rPr lang="en-US" sz="2400" dirty="0" smtClean="0"/>
              <a:t>First.</a:t>
            </a:r>
          </a:p>
          <a:p>
            <a:pPr marL="0" indent="0">
              <a:buNone/>
            </a:pPr>
            <a:r>
              <a:rPr lang="ru-RU" sz="2400" dirty="0" smtClean="0"/>
              <a:t>Суть этого решения: пишется функция сортировки, в которой берется первый элемент </a:t>
            </a:r>
            <a:r>
              <a:rPr lang="ru-RU" sz="2400" dirty="0"/>
              <a:t>последовательности, </a:t>
            </a:r>
            <a:r>
              <a:rPr lang="ru-RU" sz="2400" dirty="0" smtClean="0"/>
              <a:t>после чего все элементы разделяются на две части: те, которые меньше или равны этому элементу, и те, </a:t>
            </a:r>
            <a:r>
              <a:rPr lang="ru-RU" sz="2400" dirty="0"/>
              <a:t>которые </a:t>
            </a:r>
            <a:r>
              <a:rPr lang="ru-RU" sz="2400" dirty="0" smtClean="0"/>
              <a:t>больше него. Затем к каждой части применяется та же функция сортировки.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24313"/>
            <a:ext cx="5484951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4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глаголов с помощью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ru-RU" dirty="0" smtClean="0"/>
              <a:t>и </a:t>
            </a:r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59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1412776"/>
            <a:ext cx="8645622" cy="12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Задача </a:t>
            </a:r>
            <a:r>
              <a:rPr lang="ru-RU" sz="2000" dirty="0" smtClean="0"/>
              <a:t>о выводе списка глаголов из файла </a:t>
            </a:r>
            <a:r>
              <a:rPr lang="en-US" sz="2000" dirty="0" smtClean="0"/>
              <a:t>freqs.txt</a:t>
            </a:r>
            <a:r>
              <a:rPr lang="ru-RU" sz="2000" dirty="0" smtClean="0"/>
              <a:t>, решенная нами ранее, имеет простое решение с помощью методов </a:t>
            </a:r>
            <a:r>
              <a:rPr lang="en-US" sz="2000" dirty="0" smtClean="0"/>
              <a:t>Select </a:t>
            </a:r>
            <a:r>
              <a:rPr lang="ru-RU" sz="2000" dirty="0" smtClean="0"/>
              <a:t>и </a:t>
            </a:r>
            <a:r>
              <a:rPr lang="en-US" sz="2000" dirty="0" smtClean="0"/>
              <a:t>Where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Вначале файл с помощью </a:t>
            </a:r>
            <a:r>
              <a:rPr lang="en-US" sz="2000" dirty="0" err="1" smtClean="0"/>
              <a:t>ReadLines</a:t>
            </a:r>
            <a:r>
              <a:rPr lang="en-US" sz="2000" dirty="0" smtClean="0"/>
              <a:t> </a:t>
            </a:r>
            <a:r>
              <a:rPr lang="ru-RU" sz="2000" dirty="0" smtClean="0"/>
              <a:t>превращается в последовательность строк, затем каждая строка разбивается на слова. Затем отбираются только те строки, у которых третье слово равно </a:t>
            </a:r>
            <a:r>
              <a:rPr lang="en-US" sz="2000" dirty="0" smtClean="0"/>
              <a:t>‘verb’</a:t>
            </a:r>
            <a:r>
              <a:rPr lang="ru-RU" sz="2000" dirty="0" smtClean="0"/>
              <a:t>, после чего осуществляется проекция всей строки на само слово-глагол, и полученная последовательность выводится.</a:t>
            </a:r>
          </a:p>
          <a:p>
            <a:pPr marL="0" indent="0">
              <a:buNone/>
            </a:pPr>
            <a:r>
              <a:rPr lang="ru-RU" sz="2000" dirty="0" smtClean="0"/>
              <a:t>Ниже приведены два решения – с цепочечным и с пошаговым выполнением запросов.</a:t>
            </a:r>
            <a:endParaRPr lang="ru-RU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469346" cy="412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Стандартный </a:t>
            </a:r>
            <a:r>
              <a:rPr lang="en-US" dirty="0" smtClean="0"/>
              <a:t>Free Pascal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40000" lnSpcReduction="20000"/>
          </a:bodyPr>
          <a:lstStyle/>
          <a:p>
            <a:r>
              <a:rPr lang="ru-RU" sz="4400" dirty="0" smtClean="0"/>
              <a:t>Слухи о простоте </a:t>
            </a:r>
            <a:r>
              <a:rPr lang="en-US" sz="4400" dirty="0" smtClean="0"/>
              <a:t>Free Pascal </a:t>
            </a:r>
            <a:r>
              <a:rPr lang="ru-RU" sz="4400" dirty="0" smtClean="0"/>
              <a:t>сильно преувеличены. Примеры </a:t>
            </a:r>
            <a:br>
              <a:rPr lang="ru-RU" sz="4400" dirty="0" smtClean="0"/>
            </a:br>
            <a:r>
              <a:rPr lang="ru-RU" sz="4400" dirty="0" smtClean="0"/>
              <a:t>из документации «современного </a:t>
            </a:r>
            <a:r>
              <a:rPr lang="en-US" sz="4400" dirty="0" smtClean="0"/>
              <a:t>FP</a:t>
            </a:r>
            <a:r>
              <a:rPr lang="ru-RU" sz="4400" dirty="0" smtClean="0"/>
              <a:t>» (2015 г.):</a:t>
            </a:r>
            <a:endParaRPr lang="en-US" sz="4400" dirty="0" smtClean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DoB</a:t>
            </a:r>
            <a:r>
              <a:rPr lang="en-US" sz="3400" dirty="0"/>
              <a:t>(</a:t>
            </a:r>
            <a:r>
              <a:rPr lang="en-US" sz="3400" b="1" dirty="0"/>
              <a:t>Out</a:t>
            </a:r>
            <a:r>
              <a:rPr lang="en-US" sz="3400" dirty="0"/>
              <a:t> B : Integer);</a:t>
            </a:r>
            <a:br>
              <a:rPr lang="en-US" sz="3400" dirty="0"/>
            </a:br>
            <a:r>
              <a:rPr lang="en-US" sz="3400" b="1" dirty="0"/>
              <a:t>begin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B</a:t>
            </a:r>
            <a:r>
              <a:rPr lang="en-US" sz="3400" dirty="0"/>
              <a:t>:=2;</a:t>
            </a:r>
            <a:br>
              <a:rPr lang="en-US" sz="3400" dirty="0"/>
            </a:b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endParaRPr lang="en-US" sz="1700" dirty="0" smtClean="0"/>
          </a:p>
          <a:p>
            <a:pPr marL="0" indent="0">
              <a:buNone/>
            </a:pPr>
            <a:r>
              <a:rPr lang="en-US" sz="3400" b="1" dirty="0"/>
              <a:t>type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MyItemClass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 err="1"/>
              <a:t>objcclass</a:t>
            </a:r>
            <a:r>
              <a:rPr lang="en-US" sz="3400" b="1" dirty="0"/>
              <a:t> external</a:t>
            </a:r>
            <a:r>
              <a:rPr lang="en-US" sz="3400" dirty="0" smtClean="0"/>
              <a:t>;</a:t>
            </a:r>
          </a:p>
          <a:p>
            <a:pPr marL="0" indent="0">
              <a:buNone/>
            </a:pPr>
            <a:r>
              <a:rPr lang="en-US" sz="3400" dirty="0" smtClean="0"/>
              <a:t>  </a:t>
            </a:r>
            <a:r>
              <a:rPr lang="en-US" sz="3400" dirty="0" err="1" smtClean="0"/>
              <a:t>TMyObjectHelper</a:t>
            </a:r>
            <a:r>
              <a:rPr lang="en-US" sz="3400" dirty="0" smtClean="0"/>
              <a:t> </a:t>
            </a:r>
            <a:r>
              <a:rPr lang="en-US" sz="3400" dirty="0"/>
              <a:t>= </a:t>
            </a:r>
            <a:r>
              <a:rPr lang="en-US" sz="3400" b="1" dirty="0"/>
              <a:t>class helper</a:t>
            </a:r>
            <a:r>
              <a:rPr lang="en-US" sz="3400" dirty="0"/>
              <a:t>(</a:t>
            </a:r>
            <a:r>
              <a:rPr lang="en-US" sz="3400" dirty="0" err="1"/>
              <a:t>TObjectHelper</a:t>
            </a:r>
            <a:r>
              <a:rPr lang="en-US" sz="3400" dirty="0"/>
              <a:t>) </a:t>
            </a:r>
            <a:r>
              <a:rPr lang="en-US" sz="3400" b="1" dirty="0"/>
              <a:t>for</a:t>
            </a:r>
            <a:r>
              <a:rPr lang="en-US" sz="3400" dirty="0"/>
              <a:t> </a:t>
            </a:r>
            <a:r>
              <a:rPr lang="en-US" sz="3400" dirty="0" err="1"/>
              <a:t>TMyObject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 err="1"/>
              <a:t>SomeOtherMethod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generic</a:t>
            </a:r>
            <a:r>
              <a:rPr lang="en-US" sz="3400" dirty="0" smtClean="0"/>
              <a:t> </a:t>
            </a:r>
            <a:r>
              <a:rPr lang="en-US" sz="3400" dirty="0" err="1"/>
              <a:t>TList</a:t>
            </a:r>
            <a:r>
              <a:rPr lang="en-US" sz="3400" dirty="0"/>
              <a:t>&lt;_T&gt;=class(</a:t>
            </a:r>
            <a:r>
              <a:rPr lang="en-US" sz="3400" dirty="0" err="1"/>
              <a:t>TObject</a:t>
            </a:r>
            <a:r>
              <a:rPr lang="en-US" sz="3400" dirty="0"/>
              <a:t>)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type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</a:t>
            </a:r>
            <a:r>
              <a:rPr lang="en-US" sz="3400" dirty="0" err="1" smtClean="0"/>
              <a:t>TCompareFunc</a:t>
            </a:r>
            <a:r>
              <a:rPr lang="en-US" sz="3400" dirty="0" smtClean="0"/>
              <a:t> </a:t>
            </a:r>
            <a:r>
              <a:rPr lang="en-US" sz="3400" dirty="0"/>
              <a:t>= function(</a:t>
            </a:r>
            <a:r>
              <a:rPr lang="en-US" sz="3400" dirty="0" err="1"/>
              <a:t>const</a:t>
            </a:r>
            <a:r>
              <a:rPr lang="en-US" sz="3400" dirty="0"/>
              <a:t> Item1, Item2: _T): Integer;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err="1" smtClean="0"/>
              <a:t>var</a:t>
            </a:r>
            <a:r>
              <a:rPr lang="en-US" sz="3400" b="1" dirty="0" smtClean="0"/>
              <a:t> </a:t>
            </a:r>
            <a:r>
              <a:rPr lang="en-US" sz="3400" b="1" dirty="0"/>
              <a:t>public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 smtClean="0"/>
              <a:t>      data </a:t>
            </a:r>
            <a:r>
              <a:rPr lang="en-US" sz="3400" dirty="0"/>
              <a:t>: _T;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Add(item: _T);</a:t>
            </a:r>
            <a:br>
              <a:rPr lang="en-US" sz="3400" dirty="0"/>
            </a:br>
            <a:r>
              <a:rPr lang="en-US" sz="3400" dirty="0" smtClean="0"/>
              <a:t>    </a:t>
            </a:r>
            <a:r>
              <a:rPr lang="en-US" sz="3400" b="1" dirty="0" smtClean="0"/>
              <a:t>procedure</a:t>
            </a:r>
            <a:r>
              <a:rPr lang="en-US" sz="3400" dirty="0" smtClean="0"/>
              <a:t> </a:t>
            </a:r>
            <a:r>
              <a:rPr lang="en-US" sz="3400" dirty="0"/>
              <a:t>Sort(compare: </a:t>
            </a:r>
            <a:r>
              <a:rPr lang="en-US" sz="3400" dirty="0" err="1"/>
              <a:t>TCompareFunc</a:t>
            </a:r>
            <a:r>
              <a:rPr lang="en-US" sz="3400" dirty="0"/>
              <a:t>);</a:t>
            </a:r>
            <a:br>
              <a:rPr lang="en-US" sz="3400" dirty="0"/>
            </a:br>
            <a:r>
              <a:rPr lang="en-US" sz="3400" dirty="0" smtClean="0"/>
              <a:t>  </a:t>
            </a:r>
            <a:r>
              <a:rPr lang="en-US" sz="3400" b="1" dirty="0" smtClean="0"/>
              <a:t>end</a:t>
            </a:r>
            <a:r>
              <a:rPr lang="en-US" sz="3400" dirty="0"/>
              <a:t>;</a:t>
            </a:r>
            <a:br>
              <a:rPr lang="en-US" sz="3400" dirty="0"/>
            </a:br>
            <a:r>
              <a:rPr lang="en-US" sz="3400" dirty="0" smtClean="0"/>
              <a:t>  TB </a:t>
            </a:r>
            <a:r>
              <a:rPr lang="en-US" sz="3400" dirty="0"/>
              <a:t>= </a:t>
            </a:r>
            <a:r>
              <a:rPr lang="en-US" sz="3400" b="1" dirty="0"/>
              <a:t>Specialize</a:t>
            </a:r>
            <a:r>
              <a:rPr lang="en-US" sz="3400" dirty="0"/>
              <a:t> </a:t>
            </a:r>
            <a:r>
              <a:rPr lang="en-US" sz="3400" dirty="0" err="1"/>
              <a:t>TList</a:t>
            </a:r>
            <a:r>
              <a:rPr lang="en-US" sz="3400" dirty="0"/>
              <a:t> </a:t>
            </a:r>
            <a:r>
              <a:rPr lang="en-US" sz="3400" dirty="0" smtClean="0"/>
              <a:t>&lt;</a:t>
            </a:r>
            <a:r>
              <a:rPr lang="en-US" sz="3400" dirty="0"/>
              <a:t>string</a:t>
            </a:r>
            <a:r>
              <a:rPr lang="en-US" sz="3400" dirty="0" smtClean="0"/>
              <a:t>&gt;;</a:t>
            </a:r>
            <a:endParaRPr lang="ru-RU" sz="3400" dirty="0" smtClean="0"/>
          </a:p>
          <a:p>
            <a:pPr marL="0" indent="0">
              <a:buNone/>
            </a:pPr>
            <a:endParaRPr lang="ru-RU" sz="1700" dirty="0" smtClean="0"/>
          </a:p>
          <a:p>
            <a:r>
              <a:rPr lang="ru-RU" sz="4200" dirty="0" smtClean="0"/>
              <a:t>Ни одной из этих возможностей нет в «стандартном» Паскале</a:t>
            </a:r>
          </a:p>
          <a:p>
            <a:r>
              <a:rPr lang="ru-RU" sz="4200" dirty="0" smtClean="0"/>
              <a:t>Эти конструкции тяжеловесны, несовременны, плохо читаются. </a:t>
            </a:r>
            <a:endParaRPr lang="en-US" sz="4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Захват переменной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60</a:t>
            </a:fld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3528" y="1196752"/>
            <a:ext cx="8645622" cy="100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Использование в лямбда-выражении внешней переменной называется </a:t>
            </a:r>
            <a:r>
              <a:rPr lang="ru-RU" sz="2400" dirty="0" smtClean="0">
                <a:solidFill>
                  <a:srgbClr val="0070C0"/>
                </a:solidFill>
              </a:rPr>
              <a:t>захватом</a:t>
            </a:r>
            <a:r>
              <a:rPr lang="ru-RU" sz="2400" dirty="0" smtClean="0"/>
              <a:t> этой переменной.</a:t>
            </a:r>
            <a:r>
              <a:rPr lang="en-US" sz="2400" dirty="0" smtClean="0"/>
              <a:t> </a:t>
            </a:r>
            <a:r>
              <a:rPr lang="ru-RU" sz="2400" dirty="0" smtClean="0"/>
              <a:t>В примере </a:t>
            </a:r>
            <a:br>
              <a:rPr lang="ru-RU" sz="2400" dirty="0" smtClean="0"/>
            </a:br>
            <a:r>
              <a:rPr lang="ru-RU" sz="2400" dirty="0" smtClean="0"/>
              <a:t>на скриншоте следует обратить внимание, что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происходит не в момент выполнения проекции </a:t>
            </a:r>
            <a:r>
              <a:rPr lang="en-US" sz="2400" dirty="0" err="1" smtClean="0"/>
              <a:t>a.Select</a:t>
            </a:r>
            <a:r>
              <a:rPr lang="en-US" sz="2400" dirty="0" smtClean="0"/>
              <a:t>(x-&gt;x*x)</a:t>
            </a:r>
            <a:r>
              <a:rPr lang="ru-RU" sz="2400" dirty="0" smtClean="0"/>
              <a:t>, а в момент вывода на экран </a:t>
            </a:r>
            <a:r>
              <a:rPr lang="en-US" sz="2400" dirty="0" err="1" smtClean="0"/>
              <a:t>b.Println</a:t>
            </a:r>
            <a:r>
              <a:rPr lang="en-US" sz="2400" dirty="0" smtClean="0"/>
              <a:t>: </a:t>
            </a:r>
            <a:r>
              <a:rPr lang="ru-RU" sz="2400" dirty="0"/>
              <a:t>при различных </a:t>
            </a:r>
            <a:r>
              <a:rPr lang="en-US" sz="2400" dirty="0"/>
              <a:t>z </a:t>
            </a:r>
            <a:r>
              <a:rPr lang="ru-RU" sz="2400" dirty="0" smtClean="0"/>
              <a:t>результат вычисления разный. </a:t>
            </a:r>
          </a:p>
          <a:p>
            <a:pPr marL="0" indent="0">
              <a:buNone/>
            </a:pPr>
            <a:r>
              <a:rPr lang="ru-RU" sz="2400" dirty="0" smtClean="0"/>
              <a:t>Это иллюстрирует, что вычисления с последовательностями носят </a:t>
            </a:r>
            <a:r>
              <a:rPr lang="ru-RU" sz="2400" dirty="0" smtClean="0">
                <a:solidFill>
                  <a:srgbClr val="0070C0"/>
                </a:solidFill>
              </a:rPr>
              <a:t>ленивый</a:t>
            </a:r>
            <a:r>
              <a:rPr lang="ru-RU" sz="2400" dirty="0" smtClean="0"/>
              <a:t> характер: вычисление последовательности </a:t>
            </a:r>
            <a:r>
              <a:rPr lang="en-US" sz="2400" dirty="0" smtClean="0"/>
              <a:t>b </a:t>
            </a:r>
            <a:r>
              <a:rPr lang="ru-RU" sz="2400" dirty="0" smtClean="0"/>
              <a:t>откладывается до выполнения команды </a:t>
            </a:r>
            <a:r>
              <a:rPr lang="en-US" sz="2400" dirty="0" err="1" smtClean="0"/>
              <a:t>Println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04864"/>
            <a:ext cx="5813078" cy="441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49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Уровни работы с Паскалем в </a:t>
            </a:r>
            <a:r>
              <a:rPr lang="en-US" sz="3600" dirty="0" smtClean="0"/>
              <a:t>PascalABC.NET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PascalABC.NET </a:t>
            </a:r>
            <a:r>
              <a:rPr lang="ru-RU" sz="2200" dirty="0" smtClean="0"/>
              <a:t>позволяет использовать несколько уровней при обучении программированию, отличающихся </a:t>
            </a:r>
            <a:r>
              <a:rPr lang="ru-RU" sz="2200" b="1" dirty="0" smtClean="0"/>
              <a:t>расстоянием</a:t>
            </a:r>
            <a:r>
              <a:rPr lang="ru-RU" sz="2200" dirty="0" smtClean="0"/>
              <a:t> до старого Паскаля.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1 уровень. </a:t>
            </a:r>
            <a:r>
              <a:rPr lang="ru-RU" sz="2200" dirty="0" smtClean="0"/>
              <a:t>Старый Паскаль. Только базовые возможности. Программы совместимы с </a:t>
            </a:r>
            <a:r>
              <a:rPr lang="en-US" sz="2200" dirty="0" smtClean="0"/>
              <a:t>Turbo Pascal</a:t>
            </a:r>
            <a:r>
              <a:rPr lang="ru-RU" sz="2200" dirty="0"/>
              <a:t>,</a:t>
            </a:r>
            <a:r>
              <a:rPr lang="en-US" sz="2200" dirty="0" smtClean="0"/>
              <a:t> Free Pascal</a:t>
            </a:r>
            <a:r>
              <a:rPr lang="ru-RU" sz="2200" dirty="0" smtClean="0"/>
              <a:t>. Данный уровень </a:t>
            </a:r>
            <a:r>
              <a:rPr lang="ru-RU" sz="2200" b="1" dirty="0" smtClean="0">
                <a:solidFill>
                  <a:srgbClr val="FF0000"/>
                </a:solidFill>
              </a:rPr>
              <a:t>не рекомендуется для использования</a:t>
            </a:r>
            <a:r>
              <a:rPr lang="ru-RU" sz="2200" dirty="0" smtClean="0"/>
              <a:t> поскольку не имеет будущего. 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Использование уровня 1 </a:t>
            </a:r>
            <a:r>
              <a:rPr lang="ru-RU" sz="2200" dirty="0" smtClean="0"/>
              <a:t>совершенно недопустимо при самостоятельном обучении: обучаемый сразу отбрасывает себя на 20 лет назад. Использование уровня 1 допустимо если таковы требования учителя (который привык работать в старых Паскаль-системах) и при решении задач ЕГЭ (если есть опасения, что недобросовестные проверяющие могут снизить балл за использование возможностей </a:t>
            </a:r>
            <a:r>
              <a:rPr lang="en-US" sz="2200" dirty="0" smtClean="0"/>
              <a:t>PascalABC.NET)</a:t>
            </a:r>
            <a:r>
              <a:rPr lang="ru-RU" sz="2200" dirty="0" smtClean="0"/>
              <a:t>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2 уровень. </a:t>
            </a:r>
            <a:r>
              <a:rPr lang="ru-RU" sz="2200" dirty="0" smtClean="0"/>
              <a:t>Расширения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связанные с </a:t>
            </a:r>
            <a:r>
              <a:rPr lang="ru-RU" sz="2200" dirty="0" err="1" smtClean="0"/>
              <a:t>внутриблочными</a:t>
            </a:r>
            <a:r>
              <a:rPr lang="ru-RU" sz="2200" dirty="0" smtClean="0"/>
              <a:t> переменными и </a:t>
            </a:r>
            <a:r>
              <a:rPr lang="ru-RU" sz="2200" dirty="0" err="1" smtClean="0"/>
              <a:t>автоопределением</a:t>
            </a:r>
            <a:r>
              <a:rPr lang="ru-RU" sz="2200" dirty="0" smtClean="0"/>
              <a:t> типа. Минимально рекомендуемый уровень программирования на </a:t>
            </a:r>
            <a:r>
              <a:rPr lang="en-US" sz="2200" dirty="0" smtClean="0"/>
              <a:t>PascalABC.NET</a:t>
            </a:r>
            <a:r>
              <a:rPr lang="ru-RU" sz="2200" dirty="0" smtClean="0"/>
              <a:t>, отвечающий современным требованиям к коду.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3 уровень. </a:t>
            </a:r>
            <a:r>
              <a:rPr lang="ru-RU" sz="2200" dirty="0" smtClean="0"/>
              <a:t>Использование стандартных подпрограмм и методов, встроенных в типы.</a:t>
            </a:r>
          </a:p>
          <a:p>
            <a:r>
              <a:rPr lang="ru-RU" sz="2200" b="1" dirty="0" smtClean="0">
                <a:solidFill>
                  <a:srgbClr val="0070C0"/>
                </a:solidFill>
              </a:rPr>
              <a:t>4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/>
              <a:t>Использование </a:t>
            </a:r>
            <a:r>
              <a:rPr lang="ru-RU" sz="2200" dirty="0" smtClean="0"/>
              <a:t>классов стандартной библиотеки.</a:t>
            </a:r>
            <a:endParaRPr lang="ru-RU" sz="2200" dirty="0"/>
          </a:p>
          <a:p>
            <a:r>
              <a:rPr lang="ru-RU" sz="2200" b="1" dirty="0" smtClean="0">
                <a:solidFill>
                  <a:srgbClr val="0070C0"/>
                </a:solidFill>
              </a:rPr>
              <a:t>5 </a:t>
            </a:r>
            <a:r>
              <a:rPr lang="ru-RU" sz="2200" b="1" dirty="0">
                <a:solidFill>
                  <a:srgbClr val="0070C0"/>
                </a:solidFill>
              </a:rPr>
              <a:t>уровень. </a:t>
            </a:r>
            <a:r>
              <a:rPr lang="ru-RU" sz="2200" dirty="0" smtClean="0"/>
              <a:t>Использование цепочечных методов последовательностей и лямбда-выражений.</a:t>
            </a:r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PascalABC.NET – </a:t>
            </a:r>
            <a:r>
              <a:rPr lang="ru-RU" dirty="0" smtClean="0"/>
              <a:t>это: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Современная, простая, и мощная среда разработки.</a:t>
            </a:r>
          </a:p>
          <a:p>
            <a:r>
              <a:rPr lang="ru-RU" dirty="0" smtClean="0"/>
              <a:t>Язык программирования </a:t>
            </a:r>
            <a:r>
              <a:rPr lang="ru-RU" b="1" dirty="0" smtClean="0"/>
              <a:t>нового поколения</a:t>
            </a:r>
            <a:r>
              <a:rPr lang="ru-RU" dirty="0" smtClean="0"/>
              <a:t>, сочетающий простоту классического языка Паскаль, ряд современных расширений и огромные возможности платформы .NET.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способ изучать современное программирование сегодня и завтра.</a:t>
            </a:r>
          </a:p>
          <a:p>
            <a:r>
              <a:rPr lang="en-US" dirty="0" smtClean="0"/>
              <a:t>PascalABC.NET – </a:t>
            </a:r>
            <a:r>
              <a:rPr lang="ru-RU" dirty="0" smtClean="0"/>
              <a:t>это не тот язык Паскаль, которому учили вашего отца и деда.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&amp;Scy;&amp;kcy;&amp;rcy;&amp;icy;&amp;ncy;&amp;shcy;&amp;ocy;&amp;tcy;&amp;ycy; &amp;scy;&amp;rcy;&amp;iecy;&amp;dcy;&amp;ycy; &amp;pcy;&amp;rcy;&amp;ocy;&amp;gcy;&amp;rcy;&amp;acy;&amp;mcy;&amp;mcy;&amp;icy;&amp;rcy;&amp;ocy;&amp;vcy;&amp;acy;&amp;ncy;&amp;icy;&amp;yacy; PascalABC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1628800"/>
            <a:ext cx="350038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6" y="4299658"/>
            <a:ext cx="3500388" cy="190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148064" y="4221088"/>
            <a:ext cx="3888432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220072" y="4221088"/>
            <a:ext cx="3816424" cy="2088232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: основные нововведения в синтаксисе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PascalABC.NET</a:t>
            </a:r>
            <a:r>
              <a:rPr lang="ru-RU" dirty="0" smtClean="0"/>
              <a:t> имеет ряд ключевых нововведений в синтаксисе языка, которые используются практически в каждой программе</a:t>
            </a:r>
          </a:p>
          <a:p>
            <a:r>
              <a:rPr lang="ru-RU" dirty="0" smtClean="0"/>
              <a:t>Это:</a:t>
            </a:r>
          </a:p>
          <a:p>
            <a:pPr lvl="1"/>
            <a:r>
              <a:rPr lang="ru-RU" dirty="0" smtClean="0"/>
              <a:t>Операторы += и *=</a:t>
            </a:r>
          </a:p>
          <a:p>
            <a:pPr lvl="1"/>
            <a:r>
              <a:rPr lang="ru-RU" dirty="0" err="1" smtClean="0"/>
              <a:t>Внутриблочные</a:t>
            </a:r>
            <a:r>
              <a:rPr lang="ru-RU" dirty="0" smtClean="0"/>
              <a:t> переменные</a:t>
            </a:r>
            <a:endParaRPr lang="en-US" dirty="0" smtClean="0"/>
          </a:p>
          <a:p>
            <a:pPr lvl="1"/>
            <a:r>
              <a:rPr lang="ru-RU" dirty="0" smtClean="0"/>
              <a:t>Инициализация при описании</a:t>
            </a:r>
          </a:p>
          <a:p>
            <a:pPr lvl="1"/>
            <a:r>
              <a:rPr lang="ru-RU" dirty="0" err="1" smtClean="0"/>
              <a:t>Автоопределение</a:t>
            </a:r>
            <a:r>
              <a:rPr lang="ru-RU" dirty="0" smtClean="0"/>
              <a:t> типа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endParaRPr lang="ru-RU" dirty="0" smtClean="0"/>
          </a:p>
          <a:p>
            <a:r>
              <a:rPr lang="ru-RU" dirty="0" smtClean="0"/>
              <a:t>Программировать </a:t>
            </a:r>
            <a:r>
              <a:rPr lang="ru-RU" dirty="0"/>
              <a:t>в стиле старого Паскаля можно, </a:t>
            </a:r>
            <a:br>
              <a:rPr lang="ru-RU" dirty="0"/>
            </a:br>
            <a:r>
              <a:rPr lang="ru-RU" dirty="0"/>
              <a:t>но </a:t>
            </a:r>
            <a:r>
              <a:rPr lang="ru-RU" dirty="0">
                <a:solidFill>
                  <a:srgbClr val="0070C0"/>
                </a:solidFill>
              </a:rPr>
              <a:t>не рекомендуется</a:t>
            </a:r>
          </a:p>
          <a:p>
            <a:endParaRPr lang="ru-RU" dirty="0" smtClean="0">
              <a:solidFill>
                <a:srgbClr val="0070C0"/>
              </a:solidFill>
            </a:endParaRPr>
          </a:p>
          <a:p>
            <a:r>
              <a:rPr lang="ru-RU" dirty="0" smtClean="0"/>
              <a:t>Программы </a:t>
            </a:r>
            <a:r>
              <a:rPr lang="ru-RU" dirty="0"/>
              <a:t>в стиле старого </a:t>
            </a:r>
            <a:r>
              <a:rPr lang="ru-RU" dirty="0" smtClean="0"/>
              <a:t>Паскаля менее эффективны по скорости работы</a:t>
            </a:r>
          </a:p>
          <a:p>
            <a:r>
              <a:rPr lang="ru-RU" dirty="0" smtClean="0"/>
              <a:t>Ещё раз: работая в </a:t>
            </a:r>
            <a:r>
              <a:rPr lang="en-US" dirty="0" smtClean="0"/>
              <a:t>PascalABC.NET</a:t>
            </a:r>
            <a:r>
              <a:rPr lang="ru-RU" dirty="0" smtClean="0"/>
              <a:t>, надо писать в стиле </a:t>
            </a:r>
            <a:r>
              <a:rPr lang="en-US" dirty="0" smtClean="0"/>
              <a:t>PascalABC.NET</a:t>
            </a:r>
            <a:r>
              <a:rPr lang="ru-RU" dirty="0" smtClean="0"/>
              <a:t>. Далее мы обоснуем это многочисленными примерами кода</a:t>
            </a:r>
          </a:p>
          <a:p>
            <a:r>
              <a:rPr lang="ru-RU" dirty="0" smtClean="0"/>
              <a:t>Обычно на слайде слева будет содержаться код на устаревшем Паскале, а справа – легковесный код на </a:t>
            </a:r>
            <a:r>
              <a:rPr lang="en-US" dirty="0" smtClean="0"/>
              <a:t>PascalABC.NET </a:t>
            </a:r>
            <a:r>
              <a:rPr lang="ru-RU" dirty="0" smtClean="0"/>
              <a:t>с той же функциональностью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+= и *=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45622" cy="10814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Модифицированные операторы </a:t>
            </a:r>
            <a:r>
              <a:rPr lang="ru-RU" sz="2000" dirty="0"/>
              <a:t>присваивания += </a:t>
            </a:r>
            <a:r>
              <a:rPr lang="ru-RU" sz="2000" dirty="0" smtClean="0"/>
              <a:t>и *=  встречаются во многих языках </a:t>
            </a:r>
            <a:br>
              <a:rPr lang="ru-RU" sz="2000" dirty="0" smtClean="0"/>
            </a:br>
            <a:r>
              <a:rPr lang="ru-RU" sz="2000" dirty="0" smtClean="0"/>
              <a:t>(в том числе и во </a:t>
            </a:r>
            <a:r>
              <a:rPr lang="en-US" sz="2000" dirty="0" smtClean="0"/>
              <a:t>Free Pascal</a:t>
            </a:r>
            <a:r>
              <a:rPr lang="ru-RU" sz="2000" dirty="0" smtClean="0"/>
              <a:t>) и воспринимаются проще, чем традиционные </a:t>
            </a:r>
            <a:br>
              <a:rPr lang="ru-RU" sz="2000" dirty="0" smtClean="0"/>
            </a:br>
            <a:r>
              <a:rPr lang="en-US" sz="2000" dirty="0" smtClean="0"/>
              <a:t>a := a + 2 </a:t>
            </a:r>
            <a:r>
              <a:rPr lang="ru-RU" sz="2000" dirty="0" smtClean="0"/>
              <a:t>и </a:t>
            </a:r>
            <a:r>
              <a:rPr lang="en-US" sz="2000" dirty="0" smtClean="0"/>
              <a:t>a := a * 2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/>
              <a:t>Здесь же </a:t>
            </a:r>
            <a:r>
              <a:rPr lang="ru-RU" sz="2000" dirty="0" smtClean="0"/>
              <a:t>иллюстрируется инициализация </a:t>
            </a:r>
            <a:r>
              <a:rPr lang="ru-RU" sz="2000" dirty="0"/>
              <a:t>переменной при </a:t>
            </a:r>
            <a:r>
              <a:rPr lang="ru-RU" sz="2000" dirty="0" smtClean="0"/>
              <a:t>описании.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12EF-8797-4734-A7AD-0D4B3FD8A713}" type="slidenum">
              <a:rPr lang="ru-RU" smtClean="0"/>
              <a:t>9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4174" y="2265587"/>
            <a:ext cx="4248472" cy="4043733"/>
            <a:chOff x="184174" y="2265587"/>
            <a:chExt cx="4248472" cy="4249052"/>
          </a:xfrm>
        </p:grpSpPr>
        <p:sp>
          <p:nvSpPr>
            <p:cNvPr id="4" name="Объект 2"/>
            <p:cNvSpPr txBox="1">
              <a:spLocks/>
            </p:cNvSpPr>
            <p:nvPr/>
          </p:nvSpPr>
          <p:spPr>
            <a:xfrm>
              <a:off x="184174" y="2773879"/>
              <a:ext cx="4248472" cy="3740760"/>
            </a:xfrm>
            <a:prstGeom prst="rect">
              <a:avLst/>
            </a:prstGeom>
            <a:solidFill>
              <a:srgbClr val="000080"/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a: integer;</a:t>
              </a:r>
            </a:p>
            <a:p>
              <a:pPr marL="0" indent="0">
                <a:buNone/>
              </a:pP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1;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+ 2;</a:t>
              </a:r>
              <a:b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a := a * 2;</a:t>
              </a:r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Объект 2"/>
            <p:cNvSpPr txBox="1">
              <a:spLocks/>
            </p:cNvSpPr>
            <p:nvPr/>
          </p:nvSpPr>
          <p:spPr>
            <a:xfrm>
              <a:off x="184174" y="2265587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ru-RU" sz="2800" dirty="0" smtClean="0"/>
                <a:t>Старый </a:t>
              </a:r>
              <a:r>
                <a:rPr lang="ru-RU" sz="2800" dirty="0"/>
                <a:t>Паскаль</a:t>
              </a:r>
              <a:endParaRPr lang="ru-RU" sz="2800" dirty="0" smtClean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4720678" y="2278185"/>
            <a:ext cx="4248472" cy="4031135"/>
            <a:chOff x="4720678" y="2278185"/>
            <a:chExt cx="4248472" cy="4232281"/>
          </a:xfrm>
        </p:grpSpPr>
        <p:sp>
          <p:nvSpPr>
            <p:cNvPr id="5" name="Объект 2"/>
            <p:cNvSpPr txBox="1">
              <a:spLocks/>
            </p:cNvSpPr>
            <p:nvPr/>
          </p:nvSpPr>
          <p:spPr>
            <a:xfrm>
              <a:off x="4720678" y="2769643"/>
              <a:ext cx="4248472" cy="3740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a: integer := 1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  <a:b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 += 2; // </a:t>
              </a:r>
              <a:r>
                <a:rPr lang="ru-RU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на 2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a *= 2;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увеличить в 2 раза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endParaRPr lang="ru-RU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Объект 2"/>
            <p:cNvSpPr txBox="1">
              <a:spLocks/>
            </p:cNvSpPr>
            <p:nvPr/>
          </p:nvSpPr>
          <p:spPr>
            <a:xfrm>
              <a:off x="4720678" y="2278185"/>
              <a:ext cx="4248472" cy="5040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 smtClean="0"/>
                <a:t>PascalABC.NET</a:t>
              </a:r>
              <a:endParaRPr lang="ru-RU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9764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17643</TotalTime>
  <Words>6223</Words>
  <Application>Microsoft Office PowerPoint</Application>
  <PresentationFormat>Экран (4:3)</PresentationFormat>
  <Paragraphs>1400</Paragraphs>
  <Slides>61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2" baseType="lpstr">
      <vt:lpstr>Тема Office</vt:lpstr>
      <vt:lpstr>Язык программирования PascalABC.NET 3.0 2015 год</vt:lpstr>
      <vt:lpstr>PascalABC.NET – завоевание популярности</vt:lpstr>
      <vt:lpstr>Этап всероссийской олимпиады по информатике в Москве</vt:lpstr>
      <vt:lpstr>Сравнение версий языка Паскаль </vt:lpstr>
      <vt:lpstr>Стандартный Паскаль</vt:lpstr>
      <vt:lpstr>Стандартный Free Pascal</vt:lpstr>
      <vt:lpstr>PascalABC.NET – это:</vt:lpstr>
      <vt:lpstr>PascalABC.NET: основные нововведения в синтаксисе</vt:lpstr>
      <vt:lpstr>Операторы += и *=</vt:lpstr>
      <vt:lpstr>Внутриблочные переменные</vt:lpstr>
      <vt:lpstr>Автоопределение типов</vt:lpstr>
      <vt:lpstr>Полезные стандартные подпрограммы</vt:lpstr>
      <vt:lpstr>Использование Print в цикле</vt:lpstr>
      <vt:lpstr>Write (что угодно)</vt:lpstr>
      <vt:lpstr>Result в функции</vt:lpstr>
      <vt:lpstr>Case по строкам</vt:lpstr>
      <vt:lpstr>BigInteger</vt:lpstr>
      <vt:lpstr>Короткие определения функций</vt:lpstr>
      <vt:lpstr>Все типы содержат методы</vt:lpstr>
      <vt:lpstr>Графический модуль</vt:lpstr>
      <vt:lpstr>Модуль векторной графики</vt:lpstr>
      <vt:lpstr>Модуль векторной графики</vt:lpstr>
      <vt:lpstr>События мыши</vt:lpstr>
      <vt:lpstr>События клавиатуры</vt:lpstr>
      <vt:lpstr>Рисование графиков</vt:lpstr>
      <vt:lpstr>Записи. Функция Rec</vt:lpstr>
      <vt:lpstr>Динамические массивы</vt:lpstr>
      <vt:lpstr>Функции Arr для создания  динамических массивов</vt:lpstr>
      <vt:lpstr>Стандартные процедуры Sort и Reverse</vt:lpstr>
      <vt:lpstr>Методы динамических массивов</vt:lpstr>
      <vt:lpstr>Динамические матрицы</vt:lpstr>
      <vt:lpstr>Множества</vt:lpstr>
      <vt:lpstr>Строки</vt:lpstr>
      <vt:lpstr>Строки. Стандартные подпрограммы</vt:lpstr>
      <vt:lpstr>Методы строк – дополнение к стандартным подпрограммам</vt:lpstr>
      <vt:lpstr>Строки. Разбиение на слова</vt:lpstr>
      <vt:lpstr>Файлы</vt:lpstr>
      <vt:lpstr>Файлы. Функция ReadLines</vt:lpstr>
      <vt:lpstr>Обработка строк в файлах. Старый Паскаль</vt:lpstr>
      <vt:lpstr>Решения на PascalABC.NET</vt:lpstr>
      <vt:lpstr>Списки List</vt:lpstr>
      <vt:lpstr>Задача о выделении четных чисел</vt:lpstr>
      <vt:lpstr>Списки List. Вставка и удаление</vt:lpstr>
      <vt:lpstr>Стеки</vt:lpstr>
      <vt:lpstr>Словари. Операция =&gt;</vt:lpstr>
      <vt:lpstr>Словари. Частотный словарь</vt:lpstr>
      <vt:lpstr>Последовательности</vt:lpstr>
      <vt:lpstr>Процедурные переменные</vt:lpstr>
      <vt:lpstr>Лямбда-выражения</vt:lpstr>
      <vt:lpstr>Примеры использования лямбда-выражений в стандартных библиотеках</vt:lpstr>
      <vt:lpstr>Метод Select для последовательностей</vt:lpstr>
      <vt:lpstr>Метод Where для последовательностей</vt:lpstr>
      <vt:lpstr>Цепочки методов для последовательностей</vt:lpstr>
      <vt:lpstr>Range. Замена циклов </vt:lpstr>
      <vt:lpstr>Range. Простые числа</vt:lpstr>
      <vt:lpstr>Range. Таблица значений функции</vt:lpstr>
      <vt:lpstr>Range. Метод Монте-Карло для вычисления числа π</vt:lpstr>
      <vt:lpstr>Быстрая сортировка</vt:lpstr>
      <vt:lpstr>Список глаголов с помощью  Select и Where</vt:lpstr>
      <vt:lpstr>Захват переменной</vt:lpstr>
      <vt:lpstr>Уровни работы с Паскалем в PascalABC.NET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возможности PascalABC.NET 2015</dc:title>
  <dc:creator>C</dc:creator>
  <cp:lastModifiedBy>C</cp:lastModifiedBy>
  <cp:revision>563</cp:revision>
  <dcterms:created xsi:type="dcterms:W3CDTF">2015-03-22T18:07:30Z</dcterms:created>
  <dcterms:modified xsi:type="dcterms:W3CDTF">2015-09-05T15:23:28Z</dcterms:modified>
</cp:coreProperties>
</file>