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63" r:id="rId3"/>
    <p:sldId id="271" r:id="rId4"/>
    <p:sldId id="301" r:id="rId5"/>
    <p:sldId id="302" r:id="rId6"/>
    <p:sldId id="303" r:id="rId7"/>
    <p:sldId id="300" r:id="rId8"/>
    <p:sldId id="307" r:id="rId9"/>
    <p:sldId id="304" r:id="rId10"/>
    <p:sldId id="305" r:id="rId11"/>
    <p:sldId id="306" r:id="rId12"/>
    <p:sldId id="308" r:id="rId13"/>
    <p:sldId id="279" r:id="rId14"/>
    <p:sldId id="310" r:id="rId15"/>
    <p:sldId id="311" r:id="rId16"/>
    <p:sldId id="278" r:id="rId17"/>
    <p:sldId id="269" r:id="rId18"/>
    <p:sldId id="352" r:id="rId19"/>
    <p:sldId id="312" r:id="rId20"/>
    <p:sldId id="349" r:id="rId21"/>
    <p:sldId id="350" r:id="rId22"/>
    <p:sldId id="314" r:id="rId23"/>
    <p:sldId id="315" r:id="rId24"/>
    <p:sldId id="280" r:id="rId25"/>
    <p:sldId id="319" r:id="rId26"/>
    <p:sldId id="320" r:id="rId27"/>
    <p:sldId id="321" r:id="rId28"/>
    <p:sldId id="322" r:id="rId29"/>
    <p:sldId id="324" r:id="rId30"/>
    <p:sldId id="335" r:id="rId31"/>
    <p:sldId id="323" r:id="rId32"/>
    <p:sldId id="333" r:id="rId33"/>
    <p:sldId id="331" r:id="rId34"/>
    <p:sldId id="332" r:id="rId35"/>
    <p:sldId id="334" r:id="rId36"/>
    <p:sldId id="337" r:id="rId37"/>
    <p:sldId id="339" r:id="rId38"/>
    <p:sldId id="264" r:id="rId39"/>
    <p:sldId id="338" r:id="rId40"/>
    <p:sldId id="297" r:id="rId41"/>
    <p:sldId id="290" r:id="rId42"/>
    <p:sldId id="291" r:id="rId43"/>
    <p:sldId id="299" r:id="rId44"/>
    <p:sldId id="258" r:id="rId45"/>
    <p:sldId id="342" r:id="rId46"/>
    <p:sldId id="343" r:id="rId47"/>
    <p:sldId id="344" r:id="rId48"/>
    <p:sldId id="340" r:id="rId49"/>
    <p:sldId id="347" r:id="rId50"/>
    <p:sldId id="346" r:id="rId51"/>
    <p:sldId id="348" r:id="rId52"/>
    <p:sldId id="326" r:id="rId53"/>
    <p:sldId id="327" r:id="rId54"/>
    <p:sldId id="328" r:id="rId55"/>
    <p:sldId id="329" r:id="rId56"/>
    <p:sldId id="330" r:id="rId57"/>
    <p:sldId id="289" r:id="rId58"/>
    <p:sldId id="341" r:id="rId59"/>
    <p:sldId id="351" r:id="rId60"/>
    <p:sldId id="292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8" d="100"/>
          <a:sy n="98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3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8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1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62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9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2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2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9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Язык программирования</a:t>
            </a:r>
            <a:br>
              <a:rPr lang="ru-RU" dirty="0" smtClean="0"/>
            </a:br>
            <a:r>
              <a:rPr lang="en-US" dirty="0" smtClean="0"/>
              <a:t>PascalABC.NET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2015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Михалкович С.С., доцент,</a:t>
            </a:r>
          </a:p>
          <a:p>
            <a:r>
              <a:rPr lang="ru-RU" dirty="0" smtClean="0"/>
              <a:t>Южный федеральный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592412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79355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272238" cy="466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45419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скачиваний.</a:t>
            </a:r>
          </a:p>
          <a:p>
            <a:r>
              <a:rPr lang="ru-RU" dirty="0" smtClean="0"/>
              <a:t>Включение 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экране: </a:t>
            </a:r>
            <a:r>
              <a:rPr lang="en-US" sz="2400" dirty="0" smtClean="0"/>
              <a:t>Draw(sin)</a:t>
            </a:r>
            <a:r>
              <a:rPr lang="ru-RU" sz="2400" dirty="0" smtClean="0"/>
              <a:t>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создавать записи «на лету» с помощью функции </a:t>
            </a:r>
            <a:r>
              <a:rPr lang="en-US" sz="2400" dirty="0" smtClean="0"/>
              <a:t>Rec</a:t>
            </a:r>
            <a:r>
              <a:rPr lang="ru-RU" sz="2400" dirty="0" smtClean="0"/>
              <a:t>. Поля записи, возвращаемой функцией </a:t>
            </a:r>
            <a:r>
              <a:rPr lang="en-US" sz="2400" dirty="0" smtClean="0"/>
              <a:t>Rec</a:t>
            </a:r>
            <a:r>
              <a:rPr lang="ru-RU" sz="2400" dirty="0" smtClean="0"/>
              <a:t>, именуются последовательно: </a:t>
            </a:r>
            <a:r>
              <a:rPr lang="en-US" sz="2400" dirty="0" smtClean="0"/>
              <a:t>Item1, Item2 </a:t>
            </a:r>
            <a:r>
              <a:rPr lang="ru-RU" sz="2400" dirty="0" smtClean="0"/>
              <a:t>и т.д.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динамические массивы 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Seq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ужасен.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максимально эффективный алгоритм.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учеником вручную нередки ошибки.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043262"/>
              </p:ext>
            </p:extLst>
          </p:nvPr>
        </p:nvGraphicFramePr>
        <p:xfrm>
          <a:off x="1115613" y="1196739"/>
          <a:ext cx="6552733" cy="5040585"/>
        </p:xfrm>
        <a:graphic>
          <a:graphicData uri="http://schemas.openxmlformats.org/drawingml/2006/table">
            <a:tbl>
              <a:tblPr/>
              <a:tblGrid>
                <a:gridCol w="1977928"/>
                <a:gridCol w="524757"/>
                <a:gridCol w="524757"/>
                <a:gridCol w="376749"/>
                <a:gridCol w="524757"/>
                <a:gridCol w="524757"/>
                <a:gridCol w="524757"/>
                <a:gridCol w="524757"/>
                <a:gridCol w="524757"/>
                <a:gridCol w="524757"/>
              </a:tblGrid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2014-15</a:t>
                      </a:r>
                    </a:p>
                  </a:txBody>
                  <a:tcPr marL="6234" marR="6234" marT="6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2013-14</a:t>
                      </a:r>
                    </a:p>
                  </a:txBody>
                  <a:tcPr marL="6234" marR="6234" marT="6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Школьный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Школьный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Окружной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Региональный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Всего участников (&gt;0 баллов)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5740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5492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2061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471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PascalABC.Net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2723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47,44%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1906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34,71%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765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37,12%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16,56%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FPC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881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15,35%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1907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34,72%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552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26,78%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9,55%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Дельфи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0,75%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1,80%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1,26%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5,10%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паскали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3608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62,86%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3783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68,88%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1402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68,03%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129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27,39%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g++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557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9,70%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6,34%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2,81%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33,55%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effectLst/>
                          <a:latin typeface="Arial"/>
                        </a:rPr>
                        <a:t>gcc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225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3,92%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157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2,86%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4,25%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clang++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0,75%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306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14,85%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2,76%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clang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0,75%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3,11%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0,64%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С/</a:t>
                      </a:r>
                      <a:r>
                        <a:rPr lang="en-US" sz="800" b="1" i="0" u="none" strike="noStrike">
                          <a:effectLst/>
                          <a:latin typeface="Arial"/>
                        </a:rPr>
                        <a:t>C++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811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14,13%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564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10,27%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371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18,00%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188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39,92%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Python-3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580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10,10%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339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6,17%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214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10,38%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162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34,39%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Python-2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0,66%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0,95%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1,02%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2,76%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питоны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10,64%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382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6,96%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235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11,40%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174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36,94%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Кумир-1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308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5,37%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455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8,28%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3,30%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Кумир-2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1,34%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кумиры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378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6,59%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455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8,28%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3,30%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Qbasic (fbc)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240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4,18%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4,70%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2,52%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Visual Basic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0,82%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FBC-32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бейсики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277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4,83%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279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5,08%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3,49%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C#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2,13%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1,31%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2,18%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2,12%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Java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1,01%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0,97%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2,34%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effectLst/>
                          <a:latin typeface="Arial"/>
                        </a:rPr>
                        <a:t>php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0,31%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perl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ruby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131840" y="1788314"/>
            <a:ext cx="1008112" cy="360040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Московские олимпиады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802772" y="6381328"/>
            <a:ext cx="5017700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/>
              <a:t>(по материалам Дениса Кириенко)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72000" y="1788314"/>
            <a:ext cx="1008112" cy="360040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array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отсутствует.</a:t>
            </a:r>
          </a:p>
          <a:p>
            <a:r>
              <a:rPr lang="ru-RU" sz="2400" dirty="0" smtClean="0"/>
              <a:t>Строка знает свою длину 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число: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</a:t>
            </a:r>
            <a:r>
              <a:rPr lang="en-US" sz="2400" dirty="0" smtClean="0"/>
              <a:t>Delphi </a:t>
            </a:r>
            <a:r>
              <a:rPr lang="ru-RU" sz="2400" dirty="0" smtClean="0"/>
              <a:t>добавляет ряд новых функций: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, которые можно использовать, не подключая специальных модулей.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Мощный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перегружено мелкими техническими деталями и сложно для начинающих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176463"/>
            <a:chOff x="4720678" y="2278185"/>
            <a:chExt cx="4248472" cy="417646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85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176464"/>
            <a:chOff x="184174" y="2265587"/>
            <a:chExt cx="4248472" cy="4176464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670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версии!</a:t>
            </a:r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Современный язык </a:t>
            </a:r>
            <a:r>
              <a:rPr lang="en-US" dirty="0" smtClean="0"/>
              <a:t>Pascal</a:t>
            </a:r>
            <a:r>
              <a:rPr lang="ru-RU" dirty="0" smtClean="0"/>
              <a:t>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, похожий на динамический массив,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280045"/>
            <a:ext cx="8784976" cy="1068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 и требуется данные методы писать 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51896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Операция </a:t>
            </a:r>
            <a:r>
              <a:rPr lang="en-US" dirty="0" smtClean="0"/>
              <a:t>=&gt;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30858"/>
            <a:ext cx="5832648" cy="440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Пара может создаваться в виде Ключ =</a:t>
            </a:r>
            <a:r>
              <a:rPr lang="en-US" sz="2400" dirty="0" smtClean="0"/>
              <a:t>&gt; </a:t>
            </a:r>
            <a:r>
              <a:rPr lang="ru-RU" sz="2400" dirty="0" smtClean="0"/>
              <a:t>Значение, а словарь –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268759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специальный тип,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(например, с помощью цикла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). 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- 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514805" cy="441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268759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Лямбда-выражения представляют </a:t>
            </a:r>
            <a:r>
              <a:rPr lang="ru-RU" sz="2400" dirty="0"/>
              <a:t>собой </a:t>
            </a:r>
            <a:r>
              <a:rPr lang="ru-RU" sz="2400" dirty="0" smtClean="0"/>
              <a:t>функции, создаваемые «на лету». Они облегчают написание </a:t>
            </a:r>
            <a:br>
              <a:rPr lang="ru-RU" sz="2400" dirty="0" smtClean="0"/>
            </a:br>
            <a:r>
              <a:rPr lang="ru-RU" sz="24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</a:t>
            </a:r>
          </a:p>
          <a:p>
            <a:pPr marL="0" indent="0">
              <a:buNone/>
            </a:pPr>
            <a:r>
              <a:rPr lang="ru-RU" sz="2400" dirty="0" smtClean="0"/>
              <a:t>Простейшее лямбда-выражение имеет вид: </a:t>
            </a:r>
            <a:r>
              <a:rPr lang="en-US" sz="2400" dirty="0" smtClean="0"/>
              <a:t>x -&gt; 2*x+1 </a:t>
            </a:r>
            <a:r>
              <a:rPr lang="ru-RU" sz="2400" dirty="0" smtClean="0"/>
              <a:t>и задаёт функцию </a:t>
            </a:r>
            <a:r>
              <a:rPr lang="en-US" sz="2400" dirty="0" smtClean="0"/>
              <a:t>f(x)=2*x+1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Ниже приведены примеры с предыдущего слайда, </a:t>
            </a:r>
            <a:r>
              <a:rPr lang="ru-RU" sz="2400" dirty="0" smtClean="0"/>
              <a:t>реализованные </a:t>
            </a:r>
            <a:r>
              <a:rPr lang="ru-RU" sz="2400" dirty="0"/>
              <a:t>в виде </a:t>
            </a:r>
            <a:r>
              <a:rPr lang="ru-RU" sz="2400" dirty="0" smtClean="0"/>
              <a:t>лямбда-выражений.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заполняет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dirty="0" smtClean="0"/>
              <a:t>=0</a:t>
            </a:r>
            <a:r>
              <a:rPr lang="ru-RU" sz="1800" dirty="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Паскалем, является уже не существующей версией </a:t>
            </a:r>
            <a:r>
              <a:rPr lang="en-US" dirty="0" smtClean="0"/>
              <a:t>Turbo Pascal</a:t>
            </a:r>
            <a:endParaRPr lang="ru-RU" dirty="0" smtClean="0"/>
          </a:p>
          <a:p>
            <a:r>
              <a:rPr lang="ru-RU" dirty="0"/>
              <a:t>То, что обычно называют стандартным Паскалем, – это </a:t>
            </a:r>
            <a:r>
              <a:rPr lang="ru-RU" dirty="0" smtClean="0"/>
              <a:t>минимальные возможности языка, </a:t>
            </a:r>
            <a:br>
              <a:rPr lang="ru-RU" dirty="0" smtClean="0"/>
            </a:br>
            <a:r>
              <a:rPr lang="ru-RU" dirty="0" smtClean="0"/>
              <a:t>не соответствующие современным средствам языков программирования</a:t>
            </a:r>
          </a:p>
          <a:p>
            <a:r>
              <a:rPr lang="ru-RU" dirty="0" smtClean="0"/>
              <a:t>Все языки развиваются. Те языки, которые 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умерли 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</a:t>
            </a:r>
            <a:r>
              <a:rPr lang="ru-RU" sz="2400" dirty="0" smtClean="0"/>
              <a:t>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</a:t>
            </a:r>
            <a:r>
              <a:rPr lang="ru-RU" sz="2400" dirty="0" err="1" smtClean="0"/>
              <a:t>последовательносей</a:t>
            </a:r>
            <a:r>
              <a:rPr lang="ru-RU" sz="2400" dirty="0" smtClean="0"/>
              <a:t> </a:t>
            </a:r>
            <a:r>
              <a:rPr lang="ru-RU" sz="2400" dirty="0" smtClean="0"/>
              <a:t>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фильтрацию элементов по условию и возвращающий последовательность элементов исходной последовательности, удовлетворяющую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 smtClean="0"/>
              <a:t>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</a:t>
            </a:r>
            <a:r>
              <a:rPr lang="ru-RU" sz="2400" dirty="0" smtClean="0"/>
              <a:t>случайная последовательность вначале </a:t>
            </a:r>
            <a:r>
              <a:rPr lang="ru-RU" sz="2400" dirty="0" smtClean="0"/>
              <a:t>выводится, затем сортируется и снова выводится, после чего из </a:t>
            </a:r>
            <a:r>
              <a:rPr lang="ru-RU" sz="2400" dirty="0" smtClean="0"/>
              <a:t>неё </a:t>
            </a:r>
            <a:r>
              <a:rPr lang="ru-RU" sz="2400" dirty="0" smtClean="0"/>
              <a:t>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</a:t>
            </a:r>
            <a:r>
              <a:rPr lang="ru-RU" sz="2400" dirty="0" smtClean="0"/>
              <a:t>она </a:t>
            </a:r>
            <a:r>
              <a:rPr lang="ru-RU" sz="2400" dirty="0" smtClean="0"/>
              <a:t>снова выводится.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395661"/>
            <a:chOff x="184174" y="2265587"/>
            <a:chExt cx="4248472" cy="3395661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90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383063"/>
            <a:chOff x="4720678" y="2278185"/>
            <a:chExt cx="4248472" cy="3383063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8916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</a:t>
            </a:r>
            <a:r>
              <a:rPr lang="ru-RU" sz="2000" dirty="0" smtClean="0"/>
              <a:t>хранит всю последовательность </a:t>
            </a:r>
            <a:r>
              <a:rPr lang="ru-RU" sz="2000" smtClean="0"/>
              <a:t>в памяти, </a:t>
            </a:r>
            <a:r>
              <a:rPr lang="ru-RU" sz="2000" dirty="0" smtClean="0"/>
              <a:t>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309357"/>
            <a:chOff x="4720678" y="2278185"/>
            <a:chExt cx="4248472" cy="430935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7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309357"/>
            <a:chOff x="4720678" y="2278185"/>
            <a:chExt cx="4248472" cy="430935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7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Решение.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40431"/>
            <a:ext cx="5112568" cy="412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массива, после чего все элементы разделяются на две части: те, которые меньше или равны этому элементу, </a:t>
            </a:r>
            <a:br>
              <a:rPr lang="ru-RU" sz="2400" dirty="0" smtClean="0"/>
            </a:br>
            <a:r>
              <a:rPr lang="ru-RU" sz="2400" dirty="0" smtClean="0"/>
              <a:t>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  <a:p>
            <a:pPr marL="0" indent="0">
              <a:buNone/>
            </a:pPr>
            <a:r>
              <a:rPr lang="ru-RU" sz="2400" dirty="0" smtClean="0"/>
              <a:t>Отметим, что тип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&lt;integer&gt; </a:t>
            </a:r>
            <a:r>
              <a:rPr lang="ru-RU" sz="2400" dirty="0" smtClean="0"/>
              <a:t>как раз и представляет последовательность целых.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PascalABC.NET </a:t>
            </a:r>
            <a:r>
              <a:rPr lang="ru-RU" dirty="0" smtClean="0"/>
              <a:t>позволяет использовать несколько уровней при обучении программированию</a:t>
            </a:r>
          </a:p>
          <a:p>
            <a:r>
              <a:rPr lang="ru-RU" b="1" dirty="0" smtClean="0">
                <a:solidFill>
                  <a:srgbClr val="0070C0"/>
                </a:solidFill>
              </a:rPr>
              <a:t>1 уровень. </a:t>
            </a:r>
            <a:r>
              <a:rPr lang="ru-RU" dirty="0" smtClean="0"/>
              <a:t>Старый Паскаль. Только базовые возможности. Программы совместимы с </a:t>
            </a:r>
            <a:r>
              <a:rPr lang="en-US" dirty="0" smtClean="0"/>
              <a:t>Turbo Pascal</a:t>
            </a:r>
            <a:r>
              <a:rPr lang="ru-RU" dirty="0"/>
              <a:t>,</a:t>
            </a:r>
            <a:r>
              <a:rPr lang="en-US" dirty="0" smtClean="0"/>
              <a:t> Free Pascal</a:t>
            </a:r>
            <a:r>
              <a:rPr lang="ru-RU" dirty="0" smtClean="0"/>
              <a:t>. Данный уровень не рекомендуется для использования.</a:t>
            </a:r>
          </a:p>
          <a:p>
            <a:r>
              <a:rPr lang="ru-RU" sz="3100" b="1" dirty="0">
                <a:solidFill>
                  <a:srgbClr val="0070C0"/>
                </a:solidFill>
              </a:rPr>
              <a:t>2 уровень. </a:t>
            </a:r>
            <a:r>
              <a:rPr lang="ru-RU" dirty="0" smtClean="0"/>
              <a:t>Расширения </a:t>
            </a:r>
            <a:r>
              <a:rPr lang="en-US" dirty="0" smtClean="0"/>
              <a:t>PascalABC.NET</a:t>
            </a:r>
            <a:r>
              <a:rPr lang="ru-RU" dirty="0" smtClean="0"/>
              <a:t>, связанные с </a:t>
            </a:r>
            <a:r>
              <a:rPr lang="ru-RU" dirty="0" err="1" smtClean="0"/>
              <a:t>внутриблочными</a:t>
            </a:r>
            <a:r>
              <a:rPr lang="ru-RU" dirty="0" smtClean="0"/>
              <a:t> переменными и </a:t>
            </a:r>
            <a:r>
              <a:rPr lang="ru-RU" dirty="0" err="1" smtClean="0"/>
              <a:t>автоопределением</a:t>
            </a:r>
            <a:r>
              <a:rPr lang="ru-RU" dirty="0" smtClean="0"/>
              <a:t> типа. Минимально рекомендуемый уровень программирования на </a:t>
            </a:r>
            <a:r>
              <a:rPr lang="en-US" dirty="0" smtClean="0"/>
              <a:t>PascalABC.NET</a:t>
            </a:r>
            <a:r>
              <a:rPr lang="ru-RU" dirty="0" smtClean="0"/>
              <a:t>.</a:t>
            </a:r>
          </a:p>
          <a:p>
            <a:r>
              <a:rPr lang="ru-RU" sz="3100" b="1" dirty="0">
                <a:solidFill>
                  <a:srgbClr val="0070C0"/>
                </a:solidFill>
              </a:rPr>
              <a:t>3 уровень. </a:t>
            </a:r>
            <a:r>
              <a:rPr lang="ru-RU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3100" b="1" dirty="0">
                <a:solidFill>
                  <a:srgbClr val="0070C0"/>
                </a:solidFill>
              </a:rPr>
              <a:t>4 уровень. </a:t>
            </a:r>
            <a:r>
              <a:rPr lang="ru-RU" dirty="0" smtClean="0"/>
              <a:t>Использование цепочечных методов последовательностей и лямбда-выражений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75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680520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 smtClean="0"/>
              <a:t>Необходимо использовать современные средства языка программирования.</a:t>
            </a:r>
          </a:p>
          <a:p>
            <a:r>
              <a:rPr lang="ru-RU" sz="2800" dirty="0"/>
              <a:t>Необходимо использовать </a:t>
            </a:r>
            <a:r>
              <a:rPr lang="ru-RU" sz="2800" dirty="0" smtClean="0"/>
              <a:t>современные типы данных.</a:t>
            </a:r>
          </a:p>
          <a:p>
            <a:r>
              <a:rPr lang="ru-RU" sz="2800" dirty="0"/>
              <a:t>Необходимо </a:t>
            </a:r>
            <a:r>
              <a:rPr lang="ru-RU" sz="2800" dirty="0" smtClean="0"/>
              <a:t>использовать </a:t>
            </a:r>
            <a:r>
              <a:rPr lang="ru-RU" sz="2800" dirty="0"/>
              <a:t>современные </a:t>
            </a:r>
            <a:r>
              <a:rPr lang="ru-RU" sz="2800" dirty="0" smtClean="0"/>
              <a:t>библиотеки, встроенные в систему программирования.</a:t>
            </a:r>
          </a:p>
          <a:p>
            <a:r>
              <a:rPr lang="ru-RU" sz="2800" dirty="0" smtClean="0"/>
              <a:t>Нельзя ограничивать учащегося в использовании имеющихся в языке средств.</a:t>
            </a:r>
          </a:p>
          <a:p>
            <a:r>
              <a:rPr lang="ru-RU" sz="2800" dirty="0" smtClean="0"/>
              <a:t>Это позволит учащемуся решать более крупные и более полезные задачи, не отвлекаясь на технические сложности.</a:t>
            </a:r>
          </a:p>
          <a:p>
            <a:r>
              <a:rPr lang="ru-RU" sz="2800" dirty="0"/>
              <a:t>Это позволит учащемуся </a:t>
            </a:r>
            <a:r>
              <a:rPr lang="ru-RU" sz="2800" dirty="0" smtClean="0"/>
              <a:t>решать олимпиадные задачи элегантно и коротко.</a:t>
            </a:r>
          </a:p>
          <a:p>
            <a:r>
              <a:rPr lang="ru-RU" sz="2800" dirty="0"/>
              <a:t>Это позволит учащемуся ощущать реальную </a:t>
            </a:r>
            <a:r>
              <a:rPr lang="ru-RU" sz="2800" dirty="0">
                <a:solidFill>
                  <a:srgbClr val="0070C0"/>
                </a:solidFill>
              </a:rPr>
              <a:t>применимость </a:t>
            </a:r>
            <a:r>
              <a:rPr lang="ru-RU" sz="2800" dirty="0"/>
              <a:t>полученных </a:t>
            </a:r>
            <a:r>
              <a:rPr lang="ru-RU" sz="2800" dirty="0" smtClean="0"/>
              <a:t>знаний.</a:t>
            </a:r>
            <a:endParaRPr lang="ru-RU" sz="2800" dirty="0"/>
          </a:p>
          <a:p>
            <a:r>
              <a:rPr lang="ru-RU" sz="2800" dirty="0"/>
              <a:t>Это позволит учащемуся </a:t>
            </a:r>
            <a:r>
              <a:rPr lang="ru-RU" sz="2800" dirty="0" smtClean="0"/>
              <a:t>сказать, что его учат </a:t>
            </a:r>
            <a:r>
              <a:rPr lang="ru-RU" sz="2800" dirty="0" smtClean="0">
                <a:solidFill>
                  <a:srgbClr val="0070C0"/>
                </a:solidFill>
              </a:rPr>
              <a:t>современному программированию</a:t>
            </a:r>
            <a:r>
              <a:rPr lang="ru-RU" sz="2800" dirty="0" smtClean="0"/>
              <a:t>, а не тому, чему учили его отца и деда.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программе.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/>
              <a:t>Операторы </a:t>
            </a:r>
            <a:r>
              <a:rPr lang="ru-RU" dirty="0" smtClean="0"/>
              <a:t>+= и *=</a:t>
            </a:r>
            <a:endParaRPr lang="ru-RU" dirty="0"/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</a:t>
            </a:r>
            <a:r>
              <a:rPr lang="ru-RU" dirty="0"/>
              <a:t>типа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 smtClean="0"/>
          </a:p>
          <a:p>
            <a:r>
              <a:rPr lang="ru-RU" dirty="0" smtClean="0"/>
              <a:t>Программировать в стиле старого Паскаля можно, </a:t>
            </a:r>
            <a:br>
              <a:rPr lang="ru-RU" dirty="0" smtClean="0"/>
            </a:br>
            <a:r>
              <a:rPr lang="ru-RU" dirty="0" smtClean="0"/>
              <a:t>но </a:t>
            </a:r>
            <a:r>
              <a:rPr lang="ru-RU" dirty="0" smtClean="0">
                <a:solidFill>
                  <a:srgbClr val="0070C0"/>
                </a:solidFill>
              </a:rPr>
              <a:t>не рекомендуется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цикла += 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8"/>
            <a:ext cx="4248472" cy="3827709"/>
            <a:chOff x="184174" y="2265587"/>
            <a:chExt cx="4248472" cy="382770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3194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827709"/>
            <a:chOff x="4720678" y="2278185"/>
            <a:chExt cx="4248472" cy="3827709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8"/>
              <a:ext cx="4248472" cy="3324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15126</TotalTime>
  <Words>5789</Words>
  <Application>Microsoft Office PowerPoint</Application>
  <PresentationFormat>Экран (4:3)</PresentationFormat>
  <Paragraphs>1255</Paragraphs>
  <Slides>60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Язык программирования PascalABC.NET  2015</vt:lpstr>
      <vt:lpstr>PascalABC.NET – завоевание популярности</vt:lpstr>
      <vt:lpstr>Московские олимпиады</vt:lpstr>
      <vt:lpstr>Сравнение версий языка Паскаль </vt:lpstr>
      <vt:lpstr>Стандартный Паскаль</vt:lpstr>
      <vt:lpstr>Стандартный Free Pascal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Seq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Словари. Операция =&gt;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  <vt:lpstr>Основные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C</cp:lastModifiedBy>
  <cp:revision>485</cp:revision>
  <dcterms:created xsi:type="dcterms:W3CDTF">2015-03-22T18:07:30Z</dcterms:created>
  <dcterms:modified xsi:type="dcterms:W3CDTF">2015-05-13T17:14:33Z</dcterms:modified>
</cp:coreProperties>
</file>