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2" d="100"/>
          <a:sy n="122" d="100"/>
        </p:scale>
        <p:origin x="90" y="2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74070-850E-4DEF-BC0A-B04792EF7CDF}" type="datetimeFigureOut">
              <a:rPr lang="en-IN" smtClean="0"/>
              <a:t>21-12-2024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25998-018C-4357-9500-2B1E9FD4AFAC}" type="slidenum">
              <a:rPr lang="en-IN" smtClean="0"/>
              <a:t>‹#›</a:t>
            </a:fld>
            <a:endParaRPr lang="en-IN"/>
          </a:p>
        </p:txBody>
      </p:sp>
    </p:spTree>
    <p:extLst>
      <p:ext uri="{BB962C8B-B14F-4D97-AF65-F5344CB8AC3E}">
        <p14:creationId xmlns:p14="http://schemas.microsoft.com/office/powerpoint/2010/main" val="119983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C25998-018C-4357-9500-2B1E9FD4AFAC}" type="slidenum">
              <a:rPr lang="en-IN" smtClean="0"/>
              <a:t>5</a:t>
            </a:fld>
            <a:endParaRPr lang="en-IN"/>
          </a:p>
        </p:txBody>
      </p:sp>
    </p:spTree>
    <p:extLst>
      <p:ext uri="{BB962C8B-B14F-4D97-AF65-F5344CB8AC3E}">
        <p14:creationId xmlns:p14="http://schemas.microsoft.com/office/powerpoint/2010/main" val="3692304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AC45EF4-353C-4C51-9249-8C8C886DBA20}" type="datetimeFigureOut">
              <a:rPr lang="en-IN" smtClean="0"/>
              <a:t>21-12-2024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375468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45EF4-353C-4C51-9249-8C8C886DBA20}"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381543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45EF4-353C-4C51-9249-8C8C886DBA20}"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2624505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45EF4-353C-4C51-9249-8C8C886DBA20}"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FECF0-6411-4D66-BE8D-BAE2F860A98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5894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45EF4-353C-4C51-9249-8C8C886DBA20}"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500956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C45EF4-353C-4C51-9249-8C8C886DBA20}" type="datetimeFigureOut">
              <a:rPr lang="en-IN" smtClean="0"/>
              <a:t>21-12-2024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1899190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C45EF4-353C-4C51-9249-8C8C886DBA20}" type="datetimeFigureOut">
              <a:rPr lang="en-IN" smtClean="0"/>
              <a:t>21-12-2024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2494029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45EF4-353C-4C51-9249-8C8C886DBA20}"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2887623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45EF4-353C-4C51-9249-8C8C886DBA20}"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1115559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45EF4-353C-4C51-9249-8C8C886DBA20}"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277393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45EF4-353C-4C51-9249-8C8C886DBA20}"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375052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C45EF4-353C-4C51-9249-8C8C886DBA20}"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15257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C45EF4-353C-4C51-9249-8C8C886DBA20}" type="datetimeFigureOut">
              <a:rPr lang="en-IN" smtClean="0"/>
              <a:t>21-12-2024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102985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C45EF4-353C-4C51-9249-8C8C886DBA20}" type="datetimeFigureOut">
              <a:rPr lang="en-IN" smtClean="0"/>
              <a:t>21-12-2024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340157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45EF4-353C-4C51-9249-8C8C886DBA20}" type="datetimeFigureOut">
              <a:rPr lang="en-IN" smtClean="0"/>
              <a:t>21-12-2024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85321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45EF4-353C-4C51-9249-8C8C886DBA20}"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295543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45EF4-353C-4C51-9249-8C8C886DBA20}"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FECF0-6411-4D66-BE8D-BAE2F860A98E}" type="slidenum">
              <a:rPr lang="en-IN" smtClean="0"/>
              <a:t>‹#›</a:t>
            </a:fld>
            <a:endParaRPr lang="en-IN"/>
          </a:p>
        </p:txBody>
      </p:sp>
    </p:spTree>
    <p:extLst>
      <p:ext uri="{BB962C8B-B14F-4D97-AF65-F5344CB8AC3E}">
        <p14:creationId xmlns:p14="http://schemas.microsoft.com/office/powerpoint/2010/main" val="131645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C45EF4-353C-4C51-9249-8C8C886DBA20}" type="datetimeFigureOut">
              <a:rPr lang="en-IN" smtClean="0"/>
              <a:t>21-12-2024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FFECF0-6411-4D66-BE8D-BAE2F860A98E}" type="slidenum">
              <a:rPr lang="en-IN" smtClean="0"/>
              <a:t>‹#›</a:t>
            </a:fld>
            <a:endParaRPr lang="en-IN"/>
          </a:p>
        </p:txBody>
      </p:sp>
    </p:spTree>
    <p:extLst>
      <p:ext uri="{BB962C8B-B14F-4D97-AF65-F5344CB8AC3E}">
        <p14:creationId xmlns:p14="http://schemas.microsoft.com/office/powerpoint/2010/main" val="1092911288"/>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5172E0-3B3B-9002-8CFD-6912B5BBFDF0}"/>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868668" y="0"/>
            <a:ext cx="10323331" cy="68580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86D57098-B3D7-E9C6-2F0C-0A19BD2BAD12}"/>
              </a:ext>
            </a:extLst>
          </p:cNvPr>
          <p:cNvSpPr>
            <a:spLocks noGrp="1"/>
          </p:cNvSpPr>
          <p:nvPr>
            <p:ph type="ctrTitle"/>
          </p:nvPr>
        </p:nvSpPr>
        <p:spPr>
          <a:xfrm>
            <a:off x="1868669" y="2568446"/>
            <a:ext cx="10144449" cy="843565"/>
          </a:xfrm>
        </p:spPr>
        <p:txBody>
          <a:bodyPr>
            <a:normAutofit/>
          </a:bodyPr>
          <a:lstStyle/>
          <a:p>
            <a:r>
              <a:rPr lang="en-US" b="1" dirty="0"/>
              <a:t>AI Powered Finance Assistant</a:t>
            </a:r>
            <a:endParaRPr lang="en-IN" b="1" dirty="0"/>
          </a:p>
        </p:txBody>
      </p:sp>
      <p:sp>
        <p:nvSpPr>
          <p:cNvPr id="3" name="Rectangle 2">
            <a:extLst>
              <a:ext uri="{FF2B5EF4-FFF2-40B4-BE49-F238E27FC236}">
                <a16:creationId xmlns:a16="http://schemas.microsoft.com/office/drawing/2014/main" id="{0801116E-58CF-F863-3449-CF54C319B011}"/>
              </a:ext>
            </a:extLst>
          </p:cNvPr>
          <p:cNvSpPr/>
          <p:nvPr/>
        </p:nvSpPr>
        <p:spPr>
          <a:xfrm>
            <a:off x="9191494" y="5879962"/>
            <a:ext cx="2891085" cy="843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Disclaimer: This project is made for educational purpose only. We are not asking to buy any stocks.</a:t>
            </a:r>
            <a:endParaRPr lang="en-IN" sz="1200" dirty="0"/>
          </a:p>
        </p:txBody>
      </p:sp>
    </p:spTree>
    <p:extLst>
      <p:ext uri="{BB962C8B-B14F-4D97-AF65-F5344CB8AC3E}">
        <p14:creationId xmlns:p14="http://schemas.microsoft.com/office/powerpoint/2010/main" val="198600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5E4CD5-41D9-CCFA-E496-BB3660BC2E9A}"/>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a:extLst>
              <a:ext uri="{FF2B5EF4-FFF2-40B4-BE49-F238E27FC236}">
                <a16:creationId xmlns:a16="http://schemas.microsoft.com/office/drawing/2014/main" id="{A7D28FBA-4003-0B97-2E13-564EF122BA9A}"/>
              </a:ext>
            </a:extLst>
          </p:cNvPr>
          <p:cNvSpPr>
            <a:spLocks noGrp="1"/>
          </p:cNvSpPr>
          <p:nvPr>
            <p:ph type="title"/>
          </p:nvPr>
        </p:nvSpPr>
        <p:spPr>
          <a:xfrm>
            <a:off x="838200" y="365126"/>
            <a:ext cx="10515600" cy="80677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B48EDB5-29B8-3260-93F1-A05572038990}"/>
              </a:ext>
            </a:extLst>
          </p:cNvPr>
          <p:cNvSpPr>
            <a:spLocks noGrp="1"/>
          </p:cNvSpPr>
          <p:nvPr>
            <p:ph idx="1"/>
          </p:nvPr>
        </p:nvSpPr>
        <p:spPr>
          <a:xfrm>
            <a:off x="838200" y="1387366"/>
            <a:ext cx="10515600" cy="4298731"/>
          </a:xfrm>
        </p:spPr>
        <p:txBody>
          <a:bodyPr>
            <a:normAutofit fontScale="85000" lnSpcReduction="10000"/>
          </a:bodyPr>
          <a:lstStyle/>
          <a:p>
            <a:r>
              <a:rPr lang="en-US" sz="3200" dirty="0"/>
              <a:t>A mutual fund is an investment vehicle that pools money from several investors to invest in a mix of assets like stocks, bonds, government securities, and even gold. Mutual funds allow investors to achieve portfolio diversification and professional management, with returns and risks based on the performance of the fund’s investments.</a:t>
            </a:r>
          </a:p>
          <a:p>
            <a:r>
              <a:rPr lang="en-US" sz="3200" dirty="0"/>
              <a:t>The funds are managed by financial experts called fund managers. These professionals have the skills to analyze and make investment decisions. To manage the fund, the AMC (Annual Maintenance Charges) / a fee is charged.</a:t>
            </a:r>
          </a:p>
        </p:txBody>
      </p:sp>
    </p:spTree>
    <p:extLst>
      <p:ext uri="{BB962C8B-B14F-4D97-AF65-F5344CB8AC3E}">
        <p14:creationId xmlns:p14="http://schemas.microsoft.com/office/powerpoint/2010/main" val="112595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F8F0C0-D19C-6A1E-1DBC-CCE3AD258CFC}"/>
              </a:ext>
            </a:extLst>
          </p:cNvPr>
          <p:cNvPicPr>
            <a:picLocks noChangeAspect="1"/>
          </p:cNvPicPr>
          <p:nvPr/>
        </p:nvPicPr>
        <p:blipFill>
          <a:blip r:embed="rId2">
            <a:alphaModFix amt="15000"/>
            <a:extLst>
              <a:ext uri="{28A0092B-C50C-407E-A947-70E740481C1C}">
                <a14:useLocalDpi xmlns:a14="http://schemas.microsoft.com/office/drawing/2010/main" val="0"/>
              </a:ext>
            </a:extLst>
          </a:blip>
          <a:stretch>
            <a:fillRect/>
          </a:stretch>
        </p:blipFill>
        <p:spPr>
          <a:xfrm>
            <a:off x="-56296" y="164124"/>
            <a:ext cx="12192000" cy="6858000"/>
          </a:xfrm>
          <a:prstGeom prst="rect">
            <a:avLst/>
          </a:prstGeom>
        </p:spPr>
      </p:pic>
      <p:sp>
        <p:nvSpPr>
          <p:cNvPr id="2" name="Title 1">
            <a:extLst>
              <a:ext uri="{FF2B5EF4-FFF2-40B4-BE49-F238E27FC236}">
                <a16:creationId xmlns:a16="http://schemas.microsoft.com/office/drawing/2014/main" id="{0B4C7E18-302B-FBFF-A164-AC636BCF8624}"/>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23F33C62-F8EB-F93F-352D-E2DCB2AE4873}"/>
              </a:ext>
            </a:extLst>
          </p:cNvPr>
          <p:cNvSpPr>
            <a:spLocks noGrp="1"/>
          </p:cNvSpPr>
          <p:nvPr>
            <p:ph idx="1"/>
          </p:nvPr>
        </p:nvSpPr>
        <p:spPr>
          <a:xfrm>
            <a:off x="838200" y="1825625"/>
            <a:ext cx="10515600" cy="2525658"/>
          </a:xfrm>
        </p:spPr>
        <p:txBody>
          <a:bodyPr>
            <a:normAutofit fontScale="25000" lnSpcReduction="20000"/>
          </a:bodyPr>
          <a:lstStyle/>
          <a:p>
            <a:pPr marL="0" indent="0">
              <a:buNone/>
            </a:pPr>
            <a:r>
              <a:rPr lang="en-US" dirty="0"/>
              <a:t> 	</a:t>
            </a:r>
            <a:r>
              <a:rPr lang="en-US" sz="14400" dirty="0"/>
              <a:t>There is a requirement of AI based Finance Assistant which can give proper suggestions based on available data of stocks, based on past performance and available capital with an individual, like Mutual Fund Managers.</a:t>
            </a:r>
            <a:endParaRPr lang="en-IN" sz="14400" dirty="0"/>
          </a:p>
        </p:txBody>
      </p:sp>
    </p:spTree>
    <p:extLst>
      <p:ext uri="{BB962C8B-B14F-4D97-AF65-F5344CB8AC3E}">
        <p14:creationId xmlns:p14="http://schemas.microsoft.com/office/powerpoint/2010/main" val="63199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F122-FC9C-1553-0395-B60D5B0DD0F5}"/>
              </a:ext>
            </a:extLst>
          </p:cNvPr>
          <p:cNvSpPr>
            <a:spLocks noGrp="1"/>
          </p:cNvSpPr>
          <p:nvPr>
            <p:ph type="title"/>
          </p:nvPr>
        </p:nvSpPr>
        <p:spPr>
          <a:xfrm>
            <a:off x="1156996" y="178676"/>
            <a:ext cx="10196804" cy="1018026"/>
          </a:xfrm>
        </p:spPr>
        <p:txBody>
          <a:bodyPr>
            <a:normAutofit/>
          </a:bodyPr>
          <a:lstStyle/>
          <a:p>
            <a:r>
              <a:rPr lang="en-IN" sz="5400" b="1" dirty="0"/>
              <a:t>Objective</a:t>
            </a:r>
          </a:p>
        </p:txBody>
      </p:sp>
      <p:sp>
        <p:nvSpPr>
          <p:cNvPr id="3" name="Content Placeholder 2">
            <a:extLst>
              <a:ext uri="{FF2B5EF4-FFF2-40B4-BE49-F238E27FC236}">
                <a16:creationId xmlns:a16="http://schemas.microsoft.com/office/drawing/2014/main" id="{2A261BCE-1902-16F6-237D-EA791B6645BD}"/>
              </a:ext>
            </a:extLst>
          </p:cNvPr>
          <p:cNvSpPr>
            <a:spLocks noGrp="1"/>
          </p:cNvSpPr>
          <p:nvPr>
            <p:ph idx="1"/>
          </p:nvPr>
        </p:nvSpPr>
        <p:spPr>
          <a:xfrm>
            <a:off x="1156995" y="897763"/>
            <a:ext cx="9985789" cy="5511298"/>
          </a:xfrm>
        </p:spPr>
        <p:txBody>
          <a:bodyPr>
            <a:normAutofit/>
          </a:bodyPr>
          <a:lstStyle/>
          <a:p>
            <a:r>
              <a:rPr lang="en-US" dirty="0"/>
              <a:t> </a:t>
            </a:r>
            <a:r>
              <a:rPr lang="en-US" sz="2600" dirty="0">
                <a:solidFill>
                  <a:schemeClr val="tx1">
                    <a:lumMod val="95000"/>
                  </a:schemeClr>
                </a:solidFill>
              </a:rPr>
              <a:t>To build an AI based Finance Assistant which can suggest top 10 stocks for the available capital of an individual and with possible buying quantity of each stock ,based on following criterion :</a:t>
            </a:r>
          </a:p>
          <a:p>
            <a:r>
              <a:rPr lang="en-US" sz="2600" dirty="0">
                <a:solidFill>
                  <a:schemeClr val="tx1">
                    <a:lumMod val="95000"/>
                  </a:schemeClr>
                </a:solidFill>
              </a:rPr>
              <a:t>1. Financial performance of stock based on available stock prices</a:t>
            </a:r>
          </a:p>
          <a:p>
            <a:r>
              <a:rPr lang="en-US" sz="2600" dirty="0">
                <a:solidFill>
                  <a:schemeClr val="tx1">
                    <a:lumMod val="95000"/>
                  </a:schemeClr>
                </a:solidFill>
              </a:rPr>
              <a:t>2.PE Ratio : </a:t>
            </a:r>
            <a:r>
              <a:rPr lang="en-IN" sz="2600" dirty="0">
                <a:solidFill>
                  <a:schemeClr val="tx1">
                    <a:lumMod val="95000"/>
                  </a:schemeClr>
                </a:solidFill>
              </a:rPr>
              <a:t>Price to Earnings Ratio is the ratio of share price of a stock to its earnings per share (EPS)</a:t>
            </a:r>
          </a:p>
          <a:p>
            <a:r>
              <a:rPr lang="en-IN" sz="2600" dirty="0">
                <a:solidFill>
                  <a:schemeClr val="tx1">
                    <a:lumMod val="95000"/>
                  </a:schemeClr>
                </a:solidFill>
              </a:rPr>
              <a:t>3.</a:t>
            </a:r>
            <a:r>
              <a:rPr lang="en-US" sz="2600" dirty="0">
                <a:solidFill>
                  <a:schemeClr val="tx1">
                    <a:lumMod val="95000"/>
                  </a:schemeClr>
                </a:solidFill>
              </a:rPr>
              <a:t> PB  Ratio: The price-to-book ratio is a financial metric that compares a company's market value to its book value. </a:t>
            </a:r>
          </a:p>
          <a:p>
            <a:r>
              <a:rPr lang="en-US" sz="2600" dirty="0">
                <a:solidFill>
                  <a:schemeClr val="tx1">
                    <a:lumMod val="95000"/>
                  </a:schemeClr>
                </a:solidFill>
              </a:rPr>
              <a:t>4. Financial reports : Quarterly and Annually reports</a:t>
            </a:r>
          </a:p>
          <a:p>
            <a:r>
              <a:rPr lang="en-US" sz="2600" dirty="0">
                <a:solidFill>
                  <a:schemeClr val="tx1">
                    <a:lumMod val="95000"/>
                  </a:schemeClr>
                </a:solidFill>
              </a:rPr>
              <a:t>5.Market sentiments regarding stocks using RNN.</a:t>
            </a:r>
          </a:p>
          <a:p>
            <a:endParaRPr lang="en-US" dirty="0"/>
          </a:p>
          <a:p>
            <a:endParaRPr lang="en-IN" b="1" dirty="0"/>
          </a:p>
          <a:p>
            <a:endParaRPr lang="en-IN" dirty="0"/>
          </a:p>
        </p:txBody>
      </p:sp>
    </p:spTree>
    <p:extLst>
      <p:ext uri="{BB962C8B-B14F-4D97-AF65-F5344CB8AC3E}">
        <p14:creationId xmlns:p14="http://schemas.microsoft.com/office/powerpoint/2010/main" val="272990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D706-11DC-A5B5-B717-9FE4801EFEDC}"/>
              </a:ext>
            </a:extLst>
          </p:cNvPr>
          <p:cNvSpPr>
            <a:spLocks noGrp="1"/>
          </p:cNvSpPr>
          <p:nvPr>
            <p:ph type="title"/>
          </p:nvPr>
        </p:nvSpPr>
        <p:spPr>
          <a:xfrm>
            <a:off x="1242375" y="232239"/>
            <a:ext cx="9624535" cy="843565"/>
          </a:xfrm>
        </p:spPr>
        <p:txBody>
          <a:bodyPr/>
          <a:lstStyle/>
          <a:p>
            <a:pPr algn="ctr"/>
            <a:r>
              <a:rPr lang="en-US" dirty="0"/>
              <a:t>Methodology</a:t>
            </a:r>
            <a:endParaRPr lang="en-IN" dirty="0"/>
          </a:p>
        </p:txBody>
      </p:sp>
      <p:sp>
        <p:nvSpPr>
          <p:cNvPr id="5" name="Rectangle 4">
            <a:extLst>
              <a:ext uri="{FF2B5EF4-FFF2-40B4-BE49-F238E27FC236}">
                <a16:creationId xmlns:a16="http://schemas.microsoft.com/office/drawing/2014/main" id="{305D1245-55A2-C41B-0C1B-351DB78AC33F}"/>
              </a:ext>
            </a:extLst>
          </p:cNvPr>
          <p:cNvSpPr/>
          <p:nvPr/>
        </p:nvSpPr>
        <p:spPr>
          <a:xfrm>
            <a:off x="835547" y="1889922"/>
            <a:ext cx="2891085" cy="843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ENTER TENURE IN YEARS</a:t>
            </a:r>
            <a:endParaRPr lang="en-IN" dirty="0"/>
          </a:p>
        </p:txBody>
      </p:sp>
      <p:sp>
        <p:nvSpPr>
          <p:cNvPr id="8" name="Rectangle 7">
            <a:extLst>
              <a:ext uri="{FF2B5EF4-FFF2-40B4-BE49-F238E27FC236}">
                <a16:creationId xmlns:a16="http://schemas.microsoft.com/office/drawing/2014/main" id="{6D089844-88A9-798D-45FA-5B94BDF85906}"/>
              </a:ext>
            </a:extLst>
          </p:cNvPr>
          <p:cNvSpPr/>
          <p:nvPr/>
        </p:nvSpPr>
        <p:spPr>
          <a:xfrm>
            <a:off x="835547" y="977336"/>
            <a:ext cx="2891085" cy="843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PLEASE ENTER INVESTMENT AMOUNT</a:t>
            </a:r>
            <a:endParaRPr lang="en-IN" dirty="0"/>
          </a:p>
        </p:txBody>
      </p:sp>
      <p:sp>
        <p:nvSpPr>
          <p:cNvPr id="17" name="Rectangle 16">
            <a:extLst>
              <a:ext uri="{FF2B5EF4-FFF2-40B4-BE49-F238E27FC236}">
                <a16:creationId xmlns:a16="http://schemas.microsoft.com/office/drawing/2014/main" id="{0BDEF431-7A86-B902-1247-7CAABAAAD5E2}"/>
              </a:ext>
            </a:extLst>
          </p:cNvPr>
          <p:cNvSpPr/>
          <p:nvPr/>
        </p:nvSpPr>
        <p:spPr>
          <a:xfrm>
            <a:off x="9171119" y="1942708"/>
            <a:ext cx="1668842" cy="843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2"/>
                </a:solidFill>
              </a:rPr>
              <a:t>BSE 30</a:t>
            </a:r>
            <a:endParaRPr lang="en-IN" dirty="0">
              <a:solidFill>
                <a:schemeClr val="bg2"/>
              </a:solidFill>
            </a:endParaRPr>
          </a:p>
        </p:txBody>
      </p:sp>
      <p:sp>
        <p:nvSpPr>
          <p:cNvPr id="22" name="Rectangle 21">
            <a:extLst>
              <a:ext uri="{FF2B5EF4-FFF2-40B4-BE49-F238E27FC236}">
                <a16:creationId xmlns:a16="http://schemas.microsoft.com/office/drawing/2014/main" id="{FAFC617C-A102-2880-2116-8FBD88BE37DB}"/>
              </a:ext>
            </a:extLst>
          </p:cNvPr>
          <p:cNvSpPr/>
          <p:nvPr/>
        </p:nvSpPr>
        <p:spPr>
          <a:xfrm>
            <a:off x="9171119" y="985708"/>
            <a:ext cx="1675417" cy="843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2"/>
                </a:solidFill>
              </a:rPr>
              <a:t>SMALL CAPS</a:t>
            </a:r>
            <a:endParaRPr lang="en-IN" dirty="0">
              <a:solidFill>
                <a:schemeClr val="bg2"/>
              </a:solidFill>
            </a:endParaRPr>
          </a:p>
        </p:txBody>
      </p:sp>
      <p:sp>
        <p:nvSpPr>
          <p:cNvPr id="27" name="Rectangle 26">
            <a:extLst>
              <a:ext uri="{FF2B5EF4-FFF2-40B4-BE49-F238E27FC236}">
                <a16:creationId xmlns:a16="http://schemas.microsoft.com/office/drawing/2014/main" id="{847292A8-4D57-38F1-8C4A-EE2184664649}"/>
              </a:ext>
            </a:extLst>
          </p:cNvPr>
          <p:cNvSpPr/>
          <p:nvPr/>
        </p:nvSpPr>
        <p:spPr>
          <a:xfrm>
            <a:off x="6643256" y="1024643"/>
            <a:ext cx="1668842" cy="843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 MID CAPS</a:t>
            </a:r>
            <a:endParaRPr lang="en-IN" dirty="0"/>
          </a:p>
        </p:txBody>
      </p:sp>
      <p:sp>
        <p:nvSpPr>
          <p:cNvPr id="28" name="Rectangle 27">
            <a:extLst>
              <a:ext uri="{FF2B5EF4-FFF2-40B4-BE49-F238E27FC236}">
                <a16:creationId xmlns:a16="http://schemas.microsoft.com/office/drawing/2014/main" id="{35A79D61-E514-9D4A-5E37-57A4D71DD185}"/>
              </a:ext>
            </a:extLst>
          </p:cNvPr>
          <p:cNvSpPr/>
          <p:nvPr/>
        </p:nvSpPr>
        <p:spPr>
          <a:xfrm>
            <a:off x="4156143" y="1038995"/>
            <a:ext cx="1628092" cy="843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2"/>
                </a:solidFill>
              </a:rPr>
              <a:t>LARGE CAPS</a:t>
            </a:r>
            <a:endParaRPr lang="en-IN" dirty="0">
              <a:solidFill>
                <a:schemeClr val="bg2"/>
              </a:solidFill>
            </a:endParaRPr>
          </a:p>
        </p:txBody>
      </p:sp>
      <p:sp>
        <p:nvSpPr>
          <p:cNvPr id="29" name="Rectangle 28">
            <a:extLst>
              <a:ext uri="{FF2B5EF4-FFF2-40B4-BE49-F238E27FC236}">
                <a16:creationId xmlns:a16="http://schemas.microsoft.com/office/drawing/2014/main" id="{1B116ACF-340F-A1A4-BE7B-07C9DD38454D}"/>
              </a:ext>
            </a:extLst>
          </p:cNvPr>
          <p:cNvSpPr/>
          <p:nvPr/>
        </p:nvSpPr>
        <p:spPr>
          <a:xfrm>
            <a:off x="6675784" y="2016733"/>
            <a:ext cx="1668842" cy="843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NIFTY 50</a:t>
            </a:r>
            <a:endParaRPr lang="en-IN" dirty="0">
              <a:solidFill>
                <a:schemeClr val="bg2"/>
              </a:solidFill>
            </a:endParaRPr>
          </a:p>
        </p:txBody>
      </p:sp>
      <p:sp>
        <p:nvSpPr>
          <p:cNvPr id="30" name="Rectangle 29">
            <a:extLst>
              <a:ext uri="{FF2B5EF4-FFF2-40B4-BE49-F238E27FC236}">
                <a16:creationId xmlns:a16="http://schemas.microsoft.com/office/drawing/2014/main" id="{7488E069-4C4F-CC59-04F1-50BF2C410C9E}"/>
              </a:ext>
            </a:extLst>
          </p:cNvPr>
          <p:cNvSpPr/>
          <p:nvPr/>
        </p:nvSpPr>
        <p:spPr>
          <a:xfrm>
            <a:off x="4153499" y="2036694"/>
            <a:ext cx="1668842" cy="843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2"/>
                </a:solidFill>
              </a:rPr>
              <a:t>MULTI CAPS</a:t>
            </a:r>
            <a:endParaRPr lang="en-IN" dirty="0">
              <a:solidFill>
                <a:schemeClr val="bg2"/>
              </a:solidFill>
            </a:endParaRPr>
          </a:p>
        </p:txBody>
      </p:sp>
      <p:sp>
        <p:nvSpPr>
          <p:cNvPr id="31" name="Rectangle 30">
            <a:extLst>
              <a:ext uri="{FF2B5EF4-FFF2-40B4-BE49-F238E27FC236}">
                <a16:creationId xmlns:a16="http://schemas.microsoft.com/office/drawing/2014/main" id="{4DF87E93-536F-1063-AF5A-4331A127476E}"/>
              </a:ext>
            </a:extLst>
          </p:cNvPr>
          <p:cNvSpPr/>
          <p:nvPr/>
        </p:nvSpPr>
        <p:spPr>
          <a:xfrm>
            <a:off x="1174842" y="3081248"/>
            <a:ext cx="9692068" cy="14000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DETAILS OF STOCKS WITH QUANTITY WITH VARIABLE PARAMETERS</a:t>
            </a:r>
            <a:endParaRPr lang="en-IN" dirty="0"/>
          </a:p>
        </p:txBody>
      </p:sp>
      <p:sp>
        <p:nvSpPr>
          <p:cNvPr id="32" name="Rectangle 31">
            <a:extLst>
              <a:ext uri="{FF2B5EF4-FFF2-40B4-BE49-F238E27FC236}">
                <a16:creationId xmlns:a16="http://schemas.microsoft.com/office/drawing/2014/main" id="{4DE38AA0-E2D7-235D-28E9-A0994983862B}"/>
              </a:ext>
            </a:extLst>
          </p:cNvPr>
          <p:cNvSpPr/>
          <p:nvPr/>
        </p:nvSpPr>
        <p:spPr>
          <a:xfrm>
            <a:off x="4575333" y="4675373"/>
            <a:ext cx="2891085" cy="60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EXPECTED % RETURNS</a:t>
            </a:r>
            <a:endParaRPr lang="en-IN" dirty="0"/>
          </a:p>
        </p:txBody>
      </p:sp>
      <p:sp>
        <p:nvSpPr>
          <p:cNvPr id="14" name="Rectangle 13">
            <a:extLst>
              <a:ext uri="{FF2B5EF4-FFF2-40B4-BE49-F238E27FC236}">
                <a16:creationId xmlns:a16="http://schemas.microsoft.com/office/drawing/2014/main" id="{F7349A7C-23DE-4447-9C8F-12A8AD55D81C}"/>
              </a:ext>
            </a:extLst>
          </p:cNvPr>
          <p:cNvSpPr/>
          <p:nvPr/>
        </p:nvSpPr>
        <p:spPr>
          <a:xfrm>
            <a:off x="9720196" y="6063426"/>
            <a:ext cx="2089709" cy="513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May I help you?</a:t>
            </a:r>
            <a:endParaRPr lang="en-IN" dirty="0"/>
          </a:p>
        </p:txBody>
      </p:sp>
      <p:pic>
        <p:nvPicPr>
          <p:cNvPr id="1026" name="Picture 2" descr="Chatbot PNG Transparent Images Free Download | Vector Files ...">
            <a:extLst>
              <a:ext uri="{FF2B5EF4-FFF2-40B4-BE49-F238E27FC236}">
                <a16:creationId xmlns:a16="http://schemas.microsoft.com/office/drawing/2014/main" id="{0DAFFF54-285A-41BA-9809-BB7144611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0201" y="4579214"/>
            <a:ext cx="14097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07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02B205-0282-4ACE-5D15-8806E04A6B93}"/>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2DCB5394-4DEB-3ADE-099B-6131417FB1FC}"/>
              </a:ext>
            </a:extLst>
          </p:cNvPr>
          <p:cNvSpPr>
            <a:spLocks noGrp="1"/>
          </p:cNvSpPr>
          <p:nvPr>
            <p:ph type="title"/>
          </p:nvPr>
        </p:nvSpPr>
        <p:spPr>
          <a:xfrm>
            <a:off x="913795" y="609601"/>
            <a:ext cx="10353761" cy="656492"/>
          </a:xfrm>
        </p:spPr>
        <p:txBody>
          <a:bodyPr>
            <a:normAutofit fontScale="90000"/>
          </a:bodyPr>
          <a:lstStyle/>
          <a:p>
            <a:r>
              <a:rPr lang="en-US" dirty="0"/>
              <a:t>Implementation domain and platforms required</a:t>
            </a:r>
            <a:endParaRPr lang="en-IN" dirty="0"/>
          </a:p>
        </p:txBody>
      </p:sp>
      <p:sp>
        <p:nvSpPr>
          <p:cNvPr id="3" name="Content Placeholder 2">
            <a:extLst>
              <a:ext uri="{FF2B5EF4-FFF2-40B4-BE49-F238E27FC236}">
                <a16:creationId xmlns:a16="http://schemas.microsoft.com/office/drawing/2014/main" id="{8F7A03B5-46A5-E6BA-ECB2-3CF341B00F42}"/>
              </a:ext>
            </a:extLst>
          </p:cNvPr>
          <p:cNvSpPr>
            <a:spLocks noGrp="1"/>
          </p:cNvSpPr>
          <p:nvPr>
            <p:ph idx="1"/>
          </p:nvPr>
        </p:nvSpPr>
        <p:spPr>
          <a:xfrm>
            <a:off x="913795" y="1441938"/>
            <a:ext cx="10353762" cy="4349262"/>
          </a:xfrm>
        </p:spPr>
        <p:txBody>
          <a:bodyPr>
            <a:normAutofit fontScale="92500" lnSpcReduction="10000"/>
          </a:bodyPr>
          <a:lstStyle/>
          <a:p>
            <a:r>
              <a:rPr lang="en-IN" dirty="0"/>
              <a:t> PYTHON</a:t>
            </a:r>
          </a:p>
          <a:p>
            <a:pPr marL="0" indent="0">
              <a:buNone/>
            </a:pPr>
            <a:r>
              <a:rPr lang="en-IN" dirty="0"/>
              <a:t>              NUMPY,PANDAS,MATPLOTLIB,SEABORN </a:t>
            </a:r>
            <a:r>
              <a:rPr lang="en-IN" sz="2000" dirty="0"/>
              <a:t>LIBRARIES : EDA</a:t>
            </a:r>
            <a:endParaRPr lang="en-IN" dirty="0"/>
          </a:p>
          <a:p>
            <a:r>
              <a:rPr lang="en-IN" dirty="0"/>
              <a:t>MACHINE LEARNING</a:t>
            </a:r>
          </a:p>
          <a:p>
            <a:pPr marL="1371600" lvl="3" indent="0">
              <a:buNone/>
            </a:pPr>
            <a:r>
              <a:rPr lang="en-IN" dirty="0"/>
              <a:t> </a:t>
            </a:r>
            <a:r>
              <a:rPr lang="en-IN" sz="2000" dirty="0"/>
              <a:t>SCIKITLEARN LIBRARIES : Model Building</a:t>
            </a:r>
          </a:p>
          <a:p>
            <a:r>
              <a:rPr lang="en-IN" dirty="0"/>
              <a:t>DNN </a:t>
            </a:r>
          </a:p>
          <a:p>
            <a:pPr marL="0" indent="0">
              <a:buNone/>
            </a:pPr>
            <a:r>
              <a:rPr lang="en-IN" dirty="0"/>
              <a:t> 	KERAS: </a:t>
            </a:r>
            <a:r>
              <a:rPr lang="en-IN" sz="2400" dirty="0"/>
              <a:t>Model Building</a:t>
            </a:r>
            <a:endParaRPr lang="en-IN" dirty="0"/>
          </a:p>
          <a:p>
            <a:r>
              <a:rPr lang="en-IN" dirty="0"/>
              <a:t>RNN: </a:t>
            </a:r>
            <a:r>
              <a:rPr lang="en-IN"/>
              <a:t>Sentiment Analysis</a:t>
            </a:r>
            <a:endParaRPr lang="en-IN" dirty="0"/>
          </a:p>
          <a:p>
            <a:r>
              <a:rPr lang="en-IN" dirty="0"/>
              <a:t>React JS</a:t>
            </a:r>
          </a:p>
          <a:p>
            <a:r>
              <a:rPr lang="en-IN" dirty="0"/>
              <a:t>MySQL</a:t>
            </a:r>
          </a:p>
        </p:txBody>
      </p:sp>
    </p:spTree>
    <p:extLst>
      <p:ext uri="{BB962C8B-B14F-4D97-AF65-F5344CB8AC3E}">
        <p14:creationId xmlns:p14="http://schemas.microsoft.com/office/powerpoint/2010/main" val="288409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24C0-16E7-9845-6A86-BC71716D8B6B}"/>
              </a:ext>
            </a:extLst>
          </p:cNvPr>
          <p:cNvSpPr>
            <a:spLocks noGrp="1"/>
          </p:cNvSpPr>
          <p:nvPr>
            <p:ph type="title"/>
          </p:nvPr>
        </p:nvSpPr>
        <p:spPr>
          <a:xfrm>
            <a:off x="4491103" y="-65315"/>
            <a:ext cx="2842758" cy="837058"/>
          </a:xfrm>
        </p:spPr>
        <p:txBody>
          <a:bodyPr/>
          <a:lstStyle/>
          <a:p>
            <a:r>
              <a:rPr lang="en-US" dirty="0"/>
              <a:t>Flow Chart</a:t>
            </a:r>
            <a:endParaRPr lang="en-IN" dirty="0"/>
          </a:p>
        </p:txBody>
      </p:sp>
      <p:sp>
        <p:nvSpPr>
          <p:cNvPr id="3" name="TextBox 2">
            <a:extLst>
              <a:ext uri="{FF2B5EF4-FFF2-40B4-BE49-F238E27FC236}">
                <a16:creationId xmlns:a16="http://schemas.microsoft.com/office/drawing/2014/main" id="{55F6EBE8-892B-B8FF-794E-BA7D0A99FE10}"/>
              </a:ext>
            </a:extLst>
          </p:cNvPr>
          <p:cNvSpPr txBox="1"/>
          <p:nvPr/>
        </p:nvSpPr>
        <p:spPr>
          <a:xfrm>
            <a:off x="1978090" y="771743"/>
            <a:ext cx="8042988" cy="584775"/>
          </a:xfrm>
          <a:prstGeom prst="rect">
            <a:avLst/>
          </a:prstGeom>
          <a:noFill/>
        </p:spPr>
        <p:txBody>
          <a:bodyPr wrap="square" rtlCol="0">
            <a:spAutoFit/>
          </a:bodyPr>
          <a:lstStyle/>
          <a:p>
            <a:endParaRPr lang="en-IN" sz="1600" dirty="0"/>
          </a:p>
          <a:p>
            <a:endParaRPr lang="en-IN" sz="1600" dirty="0"/>
          </a:p>
        </p:txBody>
      </p:sp>
      <p:sp>
        <p:nvSpPr>
          <p:cNvPr id="9" name="Flowchart: Alternate Process 8">
            <a:extLst>
              <a:ext uri="{FF2B5EF4-FFF2-40B4-BE49-F238E27FC236}">
                <a16:creationId xmlns:a16="http://schemas.microsoft.com/office/drawing/2014/main" id="{9AC0D4C6-191A-4354-EBB3-7D50F990CB17}"/>
              </a:ext>
            </a:extLst>
          </p:cNvPr>
          <p:cNvSpPr/>
          <p:nvPr/>
        </p:nvSpPr>
        <p:spPr>
          <a:xfrm>
            <a:off x="5259354" y="676095"/>
            <a:ext cx="1380931" cy="307910"/>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a:t>Start</a:t>
            </a:r>
            <a:endParaRPr lang="en-IN"/>
          </a:p>
        </p:txBody>
      </p:sp>
      <p:sp>
        <p:nvSpPr>
          <p:cNvPr id="10" name="Flowchart: Process 9">
            <a:extLst>
              <a:ext uri="{FF2B5EF4-FFF2-40B4-BE49-F238E27FC236}">
                <a16:creationId xmlns:a16="http://schemas.microsoft.com/office/drawing/2014/main" id="{FEA6A337-DFD8-79B1-DF66-318B62656F3F}"/>
              </a:ext>
            </a:extLst>
          </p:cNvPr>
          <p:cNvSpPr/>
          <p:nvPr/>
        </p:nvSpPr>
        <p:spPr>
          <a:xfrm>
            <a:off x="4736839" y="1097863"/>
            <a:ext cx="2425960" cy="30791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a:t>Input: Available Capital</a:t>
            </a:r>
            <a:endParaRPr lang="en-IN" sz="1800" dirty="0"/>
          </a:p>
        </p:txBody>
      </p:sp>
      <p:sp>
        <p:nvSpPr>
          <p:cNvPr id="12" name="Flowchart: Process 11">
            <a:extLst>
              <a:ext uri="{FF2B5EF4-FFF2-40B4-BE49-F238E27FC236}">
                <a16:creationId xmlns:a16="http://schemas.microsoft.com/office/drawing/2014/main" id="{51FD89FF-47EE-DD46-A852-FB4D93ACACB5}"/>
              </a:ext>
            </a:extLst>
          </p:cNvPr>
          <p:cNvSpPr/>
          <p:nvPr/>
        </p:nvSpPr>
        <p:spPr>
          <a:xfrm>
            <a:off x="4724398" y="1515263"/>
            <a:ext cx="2450841" cy="30791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dirty="0"/>
              <a:t>Data Collection</a:t>
            </a:r>
          </a:p>
        </p:txBody>
      </p:sp>
      <p:sp>
        <p:nvSpPr>
          <p:cNvPr id="13" name="Flowchart: Process 12">
            <a:extLst>
              <a:ext uri="{FF2B5EF4-FFF2-40B4-BE49-F238E27FC236}">
                <a16:creationId xmlns:a16="http://schemas.microsoft.com/office/drawing/2014/main" id="{EEC67674-1C60-06E3-59C9-8FF5D3CA6C48}"/>
              </a:ext>
            </a:extLst>
          </p:cNvPr>
          <p:cNvSpPr/>
          <p:nvPr/>
        </p:nvSpPr>
        <p:spPr>
          <a:xfrm>
            <a:off x="4253643" y="2172852"/>
            <a:ext cx="2049604" cy="30791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dirty="0"/>
              <a:t>PB Ratio Calculation</a:t>
            </a:r>
          </a:p>
        </p:txBody>
      </p:sp>
      <p:sp>
        <p:nvSpPr>
          <p:cNvPr id="14" name="Flowchart: Process 13">
            <a:extLst>
              <a:ext uri="{FF2B5EF4-FFF2-40B4-BE49-F238E27FC236}">
                <a16:creationId xmlns:a16="http://schemas.microsoft.com/office/drawing/2014/main" id="{EF1A6CB5-EE9A-A671-CEAD-2C8C6E0AF547}"/>
              </a:ext>
            </a:extLst>
          </p:cNvPr>
          <p:cNvSpPr/>
          <p:nvPr/>
        </p:nvSpPr>
        <p:spPr>
          <a:xfrm>
            <a:off x="1980119" y="2142962"/>
            <a:ext cx="2126032" cy="30791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dirty="0"/>
              <a:t>PE Ratio Calculation</a:t>
            </a:r>
          </a:p>
        </p:txBody>
      </p:sp>
      <p:sp>
        <p:nvSpPr>
          <p:cNvPr id="15" name="Flowchart: Process 14">
            <a:extLst>
              <a:ext uri="{FF2B5EF4-FFF2-40B4-BE49-F238E27FC236}">
                <a16:creationId xmlns:a16="http://schemas.microsoft.com/office/drawing/2014/main" id="{AF8A9E06-DDB5-16A4-1B73-A4BB3162F706}"/>
              </a:ext>
            </a:extLst>
          </p:cNvPr>
          <p:cNvSpPr/>
          <p:nvPr/>
        </p:nvSpPr>
        <p:spPr>
          <a:xfrm>
            <a:off x="6466634" y="2177906"/>
            <a:ext cx="1722830" cy="30791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dirty="0"/>
              <a:t>Financial Reports</a:t>
            </a:r>
          </a:p>
        </p:txBody>
      </p:sp>
      <p:sp>
        <p:nvSpPr>
          <p:cNvPr id="16" name="Flowchart: Process 15">
            <a:extLst>
              <a:ext uri="{FF2B5EF4-FFF2-40B4-BE49-F238E27FC236}">
                <a16:creationId xmlns:a16="http://schemas.microsoft.com/office/drawing/2014/main" id="{ADED8288-CC05-62AE-BF30-19565106658F}"/>
              </a:ext>
            </a:extLst>
          </p:cNvPr>
          <p:cNvSpPr/>
          <p:nvPr/>
        </p:nvSpPr>
        <p:spPr>
          <a:xfrm>
            <a:off x="4764813" y="2996991"/>
            <a:ext cx="1701821" cy="54736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dirty="0"/>
              <a:t>Stock Ranking &amp; Selection</a:t>
            </a:r>
            <a:endParaRPr lang="en-US" sz="1800" dirty="0"/>
          </a:p>
        </p:txBody>
      </p:sp>
      <p:sp>
        <p:nvSpPr>
          <p:cNvPr id="17" name="Flowchart: Process 16">
            <a:extLst>
              <a:ext uri="{FF2B5EF4-FFF2-40B4-BE49-F238E27FC236}">
                <a16:creationId xmlns:a16="http://schemas.microsoft.com/office/drawing/2014/main" id="{EE98BC1F-8780-6EE9-5951-BA622250DA17}"/>
              </a:ext>
            </a:extLst>
          </p:cNvPr>
          <p:cNvSpPr/>
          <p:nvPr/>
        </p:nvSpPr>
        <p:spPr>
          <a:xfrm>
            <a:off x="4774141" y="5421790"/>
            <a:ext cx="2450841" cy="6481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t>Output: Top 10 Stocks with Buying Quantities</a:t>
            </a:r>
          </a:p>
        </p:txBody>
      </p:sp>
      <p:sp>
        <p:nvSpPr>
          <p:cNvPr id="18" name="Flowchart: Process 17">
            <a:extLst>
              <a:ext uri="{FF2B5EF4-FFF2-40B4-BE49-F238E27FC236}">
                <a16:creationId xmlns:a16="http://schemas.microsoft.com/office/drawing/2014/main" id="{4F794C3E-BA32-E4BB-DC70-D6391CA6F0BF}"/>
              </a:ext>
            </a:extLst>
          </p:cNvPr>
          <p:cNvSpPr/>
          <p:nvPr/>
        </p:nvSpPr>
        <p:spPr>
          <a:xfrm>
            <a:off x="247053" y="2169615"/>
            <a:ext cx="1468033" cy="30791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a:t>Stock Prices</a:t>
            </a:r>
            <a:endParaRPr lang="en-IN" sz="1800" dirty="0"/>
          </a:p>
        </p:txBody>
      </p:sp>
      <p:sp>
        <p:nvSpPr>
          <p:cNvPr id="19" name="Flowchart: Process 18">
            <a:extLst>
              <a:ext uri="{FF2B5EF4-FFF2-40B4-BE49-F238E27FC236}">
                <a16:creationId xmlns:a16="http://schemas.microsoft.com/office/drawing/2014/main" id="{629561B5-7A1B-3424-C373-A09E180CD44D}"/>
              </a:ext>
            </a:extLst>
          </p:cNvPr>
          <p:cNvSpPr/>
          <p:nvPr/>
        </p:nvSpPr>
        <p:spPr>
          <a:xfrm>
            <a:off x="8398451" y="2209382"/>
            <a:ext cx="3237685" cy="29092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dirty="0"/>
              <a:t>Market Sentiment Analysis (RNN)</a:t>
            </a:r>
          </a:p>
        </p:txBody>
      </p:sp>
      <p:sp>
        <p:nvSpPr>
          <p:cNvPr id="21" name="Flowchart: Process 20">
            <a:extLst>
              <a:ext uri="{FF2B5EF4-FFF2-40B4-BE49-F238E27FC236}">
                <a16:creationId xmlns:a16="http://schemas.microsoft.com/office/drawing/2014/main" id="{EAA9124E-7E11-F1AA-FE38-82CB4CF638C7}"/>
              </a:ext>
            </a:extLst>
          </p:cNvPr>
          <p:cNvSpPr/>
          <p:nvPr/>
        </p:nvSpPr>
        <p:spPr>
          <a:xfrm>
            <a:off x="4764816" y="4043136"/>
            <a:ext cx="2450841" cy="10342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t>Calculate Possible Buying Quantity for each Stock</a:t>
            </a:r>
          </a:p>
        </p:txBody>
      </p:sp>
      <p:sp>
        <p:nvSpPr>
          <p:cNvPr id="22" name="Flowchart: Alternate Process 21">
            <a:extLst>
              <a:ext uri="{FF2B5EF4-FFF2-40B4-BE49-F238E27FC236}">
                <a16:creationId xmlns:a16="http://schemas.microsoft.com/office/drawing/2014/main" id="{CDE50321-8479-6420-DD4E-D133951B66B4}"/>
              </a:ext>
            </a:extLst>
          </p:cNvPr>
          <p:cNvSpPr/>
          <p:nvPr/>
        </p:nvSpPr>
        <p:spPr>
          <a:xfrm>
            <a:off x="5449057" y="6456049"/>
            <a:ext cx="1082351" cy="377192"/>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a:t>End</a:t>
            </a:r>
            <a:endParaRPr lang="en-IN"/>
          </a:p>
        </p:txBody>
      </p:sp>
      <p:cxnSp>
        <p:nvCxnSpPr>
          <p:cNvPr id="28" name="Straight Arrow Connector 27">
            <a:extLst>
              <a:ext uri="{FF2B5EF4-FFF2-40B4-BE49-F238E27FC236}">
                <a16:creationId xmlns:a16="http://schemas.microsoft.com/office/drawing/2014/main" id="{D5A5231B-CC8E-912B-4B56-331433431A57}"/>
              </a:ext>
            </a:extLst>
          </p:cNvPr>
          <p:cNvCxnSpPr>
            <a:cxnSpLocks/>
            <a:stCxn id="9" idx="2"/>
            <a:endCxn id="10" idx="0"/>
          </p:cNvCxnSpPr>
          <p:nvPr/>
        </p:nvCxnSpPr>
        <p:spPr>
          <a:xfrm flipH="1">
            <a:off x="5949819" y="984005"/>
            <a:ext cx="1" cy="113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0C89CAA-0E84-9121-A702-8A87DF061112}"/>
              </a:ext>
            </a:extLst>
          </p:cNvPr>
          <p:cNvCxnSpPr>
            <a:cxnSpLocks/>
            <a:stCxn id="10" idx="2"/>
            <a:endCxn id="12" idx="0"/>
          </p:cNvCxnSpPr>
          <p:nvPr/>
        </p:nvCxnSpPr>
        <p:spPr>
          <a:xfrm>
            <a:off x="5949819" y="1405773"/>
            <a:ext cx="0" cy="109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22A1F55C-C84A-DE9B-4567-EEEE5A344CFD}"/>
              </a:ext>
            </a:extLst>
          </p:cNvPr>
          <p:cNvCxnSpPr>
            <a:cxnSpLocks/>
            <a:stCxn id="12" idx="2"/>
            <a:endCxn id="18" idx="0"/>
          </p:cNvCxnSpPr>
          <p:nvPr/>
        </p:nvCxnSpPr>
        <p:spPr>
          <a:xfrm rot="5400000">
            <a:off x="3292224" y="-487980"/>
            <a:ext cx="346442" cy="496874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824A9576-FB32-113D-EEBA-08948DD8FA97}"/>
              </a:ext>
            </a:extLst>
          </p:cNvPr>
          <p:cNvCxnSpPr>
            <a:cxnSpLocks/>
            <a:stCxn id="12" idx="2"/>
            <a:endCxn id="14" idx="0"/>
          </p:cNvCxnSpPr>
          <p:nvPr/>
        </p:nvCxnSpPr>
        <p:spPr>
          <a:xfrm rot="5400000">
            <a:off x="4336583" y="529725"/>
            <a:ext cx="319789" cy="290668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ctor: Elbow 43">
            <a:extLst>
              <a:ext uri="{FF2B5EF4-FFF2-40B4-BE49-F238E27FC236}">
                <a16:creationId xmlns:a16="http://schemas.microsoft.com/office/drawing/2014/main" id="{3F944B90-55B1-79CC-C82C-27FD28687858}"/>
              </a:ext>
            </a:extLst>
          </p:cNvPr>
          <p:cNvCxnSpPr>
            <a:cxnSpLocks/>
            <a:stCxn id="12" idx="2"/>
            <a:endCxn id="13" idx="0"/>
          </p:cNvCxnSpPr>
          <p:nvPr/>
        </p:nvCxnSpPr>
        <p:spPr>
          <a:xfrm rot="5400000">
            <a:off x="5439293" y="1662325"/>
            <a:ext cx="349679" cy="67137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E276FBE7-F9E2-A800-71A8-6E350DEDF02F}"/>
              </a:ext>
            </a:extLst>
          </p:cNvPr>
          <p:cNvCxnSpPr>
            <a:cxnSpLocks/>
            <a:stCxn id="16" idx="2"/>
            <a:endCxn id="21" idx="0"/>
          </p:cNvCxnSpPr>
          <p:nvPr/>
        </p:nvCxnSpPr>
        <p:spPr>
          <a:xfrm rot="16200000" flipH="1">
            <a:off x="5553592" y="3606491"/>
            <a:ext cx="498776" cy="3745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4509CA6C-A0DF-4FB3-084A-6D996A9924A1}"/>
              </a:ext>
            </a:extLst>
          </p:cNvPr>
          <p:cNvCxnSpPr>
            <a:stCxn id="21" idx="2"/>
            <a:endCxn id="17" idx="0"/>
          </p:cNvCxnSpPr>
          <p:nvPr/>
        </p:nvCxnSpPr>
        <p:spPr>
          <a:xfrm>
            <a:off x="5990237" y="5077395"/>
            <a:ext cx="9325" cy="344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F0F32486-929D-458B-59A2-86FBDECB7873}"/>
              </a:ext>
            </a:extLst>
          </p:cNvPr>
          <p:cNvCxnSpPr>
            <a:stCxn id="17" idx="2"/>
            <a:endCxn id="22" idx="0"/>
          </p:cNvCxnSpPr>
          <p:nvPr/>
        </p:nvCxnSpPr>
        <p:spPr>
          <a:xfrm flipH="1">
            <a:off x="5990233" y="6069890"/>
            <a:ext cx="9329" cy="386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0FDB71F4-EA69-6714-E294-C36A4CA0551E}"/>
              </a:ext>
            </a:extLst>
          </p:cNvPr>
          <p:cNvCxnSpPr>
            <a:stCxn id="12" idx="2"/>
            <a:endCxn id="15" idx="0"/>
          </p:cNvCxnSpPr>
          <p:nvPr/>
        </p:nvCxnSpPr>
        <p:spPr>
          <a:xfrm rot="16200000" flipH="1">
            <a:off x="6461568" y="1311424"/>
            <a:ext cx="354733" cy="137823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605E0468-7D65-3DA7-6681-866F4ED7DC8C}"/>
              </a:ext>
            </a:extLst>
          </p:cNvPr>
          <p:cNvCxnSpPr>
            <a:stCxn id="12" idx="2"/>
            <a:endCxn id="19" idx="0"/>
          </p:cNvCxnSpPr>
          <p:nvPr/>
        </p:nvCxnSpPr>
        <p:spPr>
          <a:xfrm rot="16200000" flipH="1">
            <a:off x="7790452" y="-17461"/>
            <a:ext cx="386209" cy="406747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D5BF66DC-817F-6ED7-C05C-9D45C4C13904}"/>
              </a:ext>
            </a:extLst>
          </p:cNvPr>
          <p:cNvCxnSpPr>
            <a:cxnSpLocks/>
            <a:stCxn id="18" idx="2"/>
            <a:endCxn id="16" idx="0"/>
          </p:cNvCxnSpPr>
          <p:nvPr/>
        </p:nvCxnSpPr>
        <p:spPr>
          <a:xfrm rot="16200000" flipH="1">
            <a:off x="3038664" y="419931"/>
            <a:ext cx="519466" cy="463465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49CA5131-20A0-AC47-08A0-945B86766597}"/>
              </a:ext>
            </a:extLst>
          </p:cNvPr>
          <p:cNvCxnSpPr>
            <a:cxnSpLocks/>
            <a:stCxn id="14" idx="2"/>
            <a:endCxn id="16" idx="0"/>
          </p:cNvCxnSpPr>
          <p:nvPr/>
        </p:nvCxnSpPr>
        <p:spPr>
          <a:xfrm rot="16200000" flipH="1">
            <a:off x="4056370" y="1437636"/>
            <a:ext cx="546119" cy="257258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01BCF8AA-00CE-84D8-C164-A4B046181D51}"/>
              </a:ext>
            </a:extLst>
          </p:cNvPr>
          <p:cNvCxnSpPr>
            <a:cxnSpLocks/>
            <a:stCxn id="13" idx="2"/>
            <a:endCxn id="16" idx="0"/>
          </p:cNvCxnSpPr>
          <p:nvPr/>
        </p:nvCxnSpPr>
        <p:spPr>
          <a:xfrm rot="16200000" flipH="1">
            <a:off x="5188970" y="2570236"/>
            <a:ext cx="516229" cy="33727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6B0C4369-AF7D-0E29-7971-937CA7AE508E}"/>
              </a:ext>
            </a:extLst>
          </p:cNvPr>
          <p:cNvCxnSpPr>
            <a:cxnSpLocks/>
            <a:stCxn id="15" idx="2"/>
            <a:endCxn id="16" idx="0"/>
          </p:cNvCxnSpPr>
          <p:nvPr/>
        </p:nvCxnSpPr>
        <p:spPr>
          <a:xfrm rot="5400000">
            <a:off x="6216300" y="1885241"/>
            <a:ext cx="511175" cy="171232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AE84B3F1-A6B4-C838-C1B7-B81A08702F2F}"/>
              </a:ext>
            </a:extLst>
          </p:cNvPr>
          <p:cNvCxnSpPr>
            <a:cxnSpLocks/>
            <a:stCxn id="19" idx="2"/>
            <a:endCxn id="16" idx="0"/>
          </p:cNvCxnSpPr>
          <p:nvPr/>
        </p:nvCxnSpPr>
        <p:spPr>
          <a:xfrm rot="5400000">
            <a:off x="7568169" y="547865"/>
            <a:ext cx="496681" cy="440157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218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9444E8-77B8-9B45-B9FA-978FB8EC3ED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2177"/>
            <a:ext cx="12192000" cy="6862354"/>
          </a:xfrm>
          <a:prstGeom prst="rect">
            <a:avLst/>
          </a:prstGeom>
        </p:spPr>
      </p:pic>
      <p:sp>
        <p:nvSpPr>
          <p:cNvPr id="2" name="Title 1">
            <a:extLst>
              <a:ext uri="{FF2B5EF4-FFF2-40B4-BE49-F238E27FC236}">
                <a16:creationId xmlns:a16="http://schemas.microsoft.com/office/drawing/2014/main" id="{60C9C035-F2B0-0B94-BF95-B7A0BE70105A}"/>
              </a:ext>
            </a:extLst>
          </p:cNvPr>
          <p:cNvSpPr>
            <a:spLocks noGrp="1"/>
          </p:cNvSpPr>
          <p:nvPr>
            <p:ph type="title"/>
          </p:nvPr>
        </p:nvSpPr>
        <p:spPr>
          <a:xfrm>
            <a:off x="1143001" y="2689715"/>
            <a:ext cx="9905998" cy="1478570"/>
          </a:xfrm>
        </p:spPr>
        <p:txBody>
          <a:bodyPr>
            <a:normAutofit/>
          </a:bodyPr>
          <a:lstStyle/>
          <a:p>
            <a:pPr algn="ctr"/>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212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669</TotalTime>
  <Words>405</Words>
  <Application>Microsoft Office PowerPoint</Application>
  <PresentationFormat>Widescreen</PresentationFormat>
  <Paragraphs>52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Tw Cen MT</vt:lpstr>
      <vt:lpstr>Circuit</vt:lpstr>
      <vt:lpstr>AI Powered Finance Assistant</vt:lpstr>
      <vt:lpstr>Introduction:</vt:lpstr>
      <vt:lpstr>Problem Statement</vt:lpstr>
      <vt:lpstr>Objective</vt:lpstr>
      <vt:lpstr>Methodology</vt:lpstr>
      <vt:lpstr>Implementation domain and platforms required</vt:lpstr>
      <vt:lpstr>Flow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Assistant like mutual fund </dc:title>
  <dc:creator>om5891 s</dc:creator>
  <cp:lastModifiedBy>om5891 s</cp:lastModifiedBy>
  <cp:revision>27</cp:revision>
  <dcterms:created xsi:type="dcterms:W3CDTF">2024-12-18T14:57:57Z</dcterms:created>
  <dcterms:modified xsi:type="dcterms:W3CDTF">2024-12-21T03:04:05Z</dcterms:modified>
</cp:coreProperties>
</file>