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77" r:id="rId6"/>
    <p:sldId id="262" r:id="rId7"/>
    <p:sldId id="286" r:id="rId8"/>
    <p:sldId id="287" r:id="rId9"/>
    <p:sldId id="267" r:id="rId10"/>
    <p:sldId id="268" r:id="rId11"/>
    <p:sldId id="269" r:id="rId12"/>
    <p:sldId id="270" r:id="rId13"/>
    <p:sldId id="271" r:id="rId14"/>
    <p:sldId id="279" r:id="rId15"/>
    <p:sldId id="285" r:id="rId16"/>
    <p:sldId id="281" r:id="rId17"/>
    <p:sldId id="292" r:id="rId18"/>
    <p:sldId id="293" r:id="rId19"/>
    <p:sldId id="284" r:id="rId20"/>
    <p:sldId id="278" r:id="rId21"/>
    <p:sldId id="272" r:id="rId22"/>
    <p:sldId id="273" r:id="rId23"/>
    <p:sldId id="274" r:id="rId24"/>
    <p:sldId id="288" r:id="rId25"/>
    <p:sldId id="289" r:id="rId26"/>
    <p:sldId id="290" r:id="rId27"/>
    <p:sldId id="291"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0FA9741-E958-44DF-BA24-0172145D2930}" type="datetimeFigureOut">
              <a:rPr lang="en-US" smtClean="0"/>
              <a:pPr/>
              <a:t>7/24/2024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12BE9E8-73A3-406A-B993-AA5422C58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FA9741-E958-44DF-BA24-0172145D2930}"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BE9E8-73A3-406A-B993-AA5422C58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FA9741-E958-44DF-BA24-0172145D2930}"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BE9E8-73A3-406A-B993-AA5422C58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FA9741-E958-44DF-BA24-0172145D2930}"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BE9E8-73A3-406A-B993-AA5422C581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FA9741-E958-44DF-BA24-0172145D2930}"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BE9E8-73A3-406A-B993-AA5422C58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A9741-E958-44DF-BA24-0172145D2930}"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BE9E8-73A3-406A-B993-AA5422C581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FA9741-E958-44DF-BA24-0172145D2930}" type="datetimeFigureOut">
              <a:rPr lang="en-US" smtClean="0"/>
              <a:pPr/>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BE9E8-73A3-406A-B993-AA5422C581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FA9741-E958-44DF-BA24-0172145D2930}" type="datetimeFigureOut">
              <a:rPr lang="en-US" smtClean="0"/>
              <a:pPr/>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BE9E8-73A3-406A-B993-AA5422C58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A9741-E958-44DF-BA24-0172145D2930}" type="datetimeFigureOut">
              <a:rPr lang="en-US" smtClean="0"/>
              <a:pPr/>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BE9E8-73A3-406A-B993-AA5422C58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A9741-E958-44DF-BA24-0172145D2930}"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BE9E8-73A3-406A-B993-AA5422C58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FA9741-E958-44DF-BA24-0172145D2930}"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12BE9E8-73A3-406A-B993-AA5422C581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0FA9741-E958-44DF-BA24-0172145D2930}" type="datetimeFigureOut">
              <a:rPr lang="en-US" smtClean="0"/>
              <a:pPr/>
              <a:t>7/24/2024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12BE9E8-73A3-406A-B993-AA5422C581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2347925"/>
            <a:ext cx="6781799" cy="1859483"/>
          </a:xfrm>
          <a:prstGeom prst="rect">
            <a:avLst/>
          </a:prstGeom>
        </p:spPr>
        <p:txBody>
          <a:bodyPr vert="horz" wrap="square" lIns="0" tIns="12700" rIns="0" bIns="0" rtlCol="0">
            <a:spAutoFit/>
          </a:bodyPr>
          <a:lstStyle/>
          <a:p>
            <a:pPr marL="12700" algn="ctr">
              <a:lnSpc>
                <a:spcPct val="100000"/>
              </a:lnSpc>
              <a:spcBef>
                <a:spcPts val="100"/>
              </a:spcBef>
            </a:pPr>
            <a:r>
              <a:rPr sz="6000" b="0" u="none" spc="-10" smtClean="0">
                <a:latin typeface="Calibri"/>
                <a:cs typeface="Calibri"/>
              </a:rPr>
              <a:t>PROFIT</a:t>
            </a:r>
            <a:r>
              <a:rPr lang="en-US" sz="6000" b="0" u="none" spc="-10" dirty="0" smtClean="0">
                <a:latin typeface="Calibri"/>
                <a:cs typeface="Calibri"/>
              </a:rPr>
              <a:t>,</a:t>
            </a:r>
            <a:r>
              <a:rPr sz="6000" b="0" u="none" spc="-50" smtClean="0">
                <a:latin typeface="Calibri"/>
                <a:cs typeface="Calibri"/>
              </a:rPr>
              <a:t> </a:t>
            </a:r>
            <a:r>
              <a:rPr sz="6000" b="0" u="none" spc="-35" smtClean="0">
                <a:latin typeface="Calibri"/>
                <a:cs typeface="Calibri"/>
              </a:rPr>
              <a:t>LOSS</a:t>
            </a:r>
            <a:r>
              <a:rPr lang="en-US" sz="6000" b="0" u="none" spc="-35" dirty="0" smtClean="0">
                <a:latin typeface="Calibri"/>
                <a:cs typeface="Calibri"/>
              </a:rPr>
              <a:t> &amp; DISCOUNT</a:t>
            </a:r>
            <a:endParaRPr sz="600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533400"/>
            <a:ext cx="8229600" cy="2007601"/>
          </a:xfrm>
          <a:prstGeom prst="rect">
            <a:avLst/>
          </a:prstGeom>
        </p:spPr>
        <p:txBody>
          <a:bodyPr vert="horz" wrap="square" lIns="0" tIns="12065" rIns="0" bIns="0" rtlCol="0">
            <a:spAutoFit/>
          </a:bodyPr>
          <a:lstStyle/>
          <a:p>
            <a:pPr marL="12700">
              <a:lnSpc>
                <a:spcPct val="100000"/>
              </a:lnSpc>
              <a:spcBef>
                <a:spcPts val="95"/>
              </a:spcBef>
              <a:tabLst>
                <a:tab pos="1841500" algn="l"/>
                <a:tab pos="3670935" algn="l"/>
                <a:tab pos="5500370" algn="l"/>
              </a:tabLst>
            </a:pPr>
            <a:r>
              <a:rPr lang="en-US" sz="3200" spc="-15" dirty="0" smtClean="0"/>
              <a:t>What </a:t>
            </a:r>
            <a:r>
              <a:rPr lang="en-US" sz="3200" dirty="0" smtClean="0"/>
              <a:t>is </a:t>
            </a:r>
            <a:r>
              <a:rPr lang="en-US" sz="3200" spc="-5" dirty="0" smtClean="0"/>
              <a:t>the </a:t>
            </a:r>
            <a:r>
              <a:rPr lang="en-US" sz="3200" spc="-15" dirty="0" smtClean="0"/>
              <a:t>profit/Loss </a:t>
            </a:r>
            <a:r>
              <a:rPr lang="en-US" sz="3200" spc="-10" dirty="0" smtClean="0"/>
              <a:t>% </a:t>
            </a:r>
            <a:r>
              <a:rPr lang="en-US" sz="3200" spc="-5" dirty="0" smtClean="0"/>
              <a:t>if 5 </a:t>
            </a:r>
            <a:r>
              <a:rPr lang="en-US" sz="3200" spc="-10" dirty="0" smtClean="0"/>
              <a:t>items </a:t>
            </a:r>
            <a:r>
              <a:rPr lang="en-US" sz="3200" spc="-25" dirty="0" smtClean="0"/>
              <a:t>are </a:t>
            </a:r>
            <a:r>
              <a:rPr lang="en-US" sz="3200" spc="-10" dirty="0" smtClean="0"/>
              <a:t>bought  </a:t>
            </a:r>
            <a:r>
              <a:rPr lang="en-US" sz="3200" spc="-30" dirty="0" smtClean="0"/>
              <a:t>for </a:t>
            </a:r>
            <a:r>
              <a:rPr lang="en-US" sz="3200" spc="-5" dirty="0" smtClean="0"/>
              <a:t>Rs </a:t>
            </a:r>
            <a:r>
              <a:rPr lang="en-US" sz="3200" spc="-15" dirty="0" smtClean="0"/>
              <a:t>100 </a:t>
            </a:r>
            <a:r>
              <a:rPr lang="en-US" sz="3200" spc="-5" dirty="0" smtClean="0"/>
              <a:t>and 4 </a:t>
            </a:r>
            <a:r>
              <a:rPr lang="en-US" sz="3200" spc="-10" dirty="0" smtClean="0"/>
              <a:t>items </a:t>
            </a:r>
            <a:r>
              <a:rPr lang="en-US" sz="3200" spc="-25" dirty="0" smtClean="0"/>
              <a:t>are </a:t>
            </a:r>
            <a:r>
              <a:rPr lang="en-US" sz="3200" spc="-10" dirty="0" smtClean="0"/>
              <a:t>sold </a:t>
            </a:r>
            <a:r>
              <a:rPr lang="en-US" sz="3200" spc="-15" dirty="0" smtClean="0"/>
              <a:t>at </a:t>
            </a:r>
            <a:r>
              <a:rPr lang="en-US" sz="3200" spc="-5" dirty="0" smtClean="0"/>
              <a:t>Rs</a:t>
            </a:r>
            <a:r>
              <a:rPr lang="en-US" sz="3200" spc="225" dirty="0" smtClean="0"/>
              <a:t> </a:t>
            </a:r>
            <a:r>
              <a:rPr lang="en-US" sz="3200" spc="-15" dirty="0" smtClean="0"/>
              <a:t>100?</a:t>
            </a:r>
          </a:p>
          <a:p>
            <a:pPr marL="12700">
              <a:lnSpc>
                <a:spcPct val="100000"/>
              </a:lnSpc>
              <a:spcBef>
                <a:spcPts val="95"/>
              </a:spcBef>
              <a:tabLst>
                <a:tab pos="1841500" algn="l"/>
                <a:tab pos="3670935" algn="l"/>
                <a:tab pos="5500370" algn="l"/>
              </a:tabLst>
            </a:pPr>
            <a:endParaRPr lang="en-US" sz="3200" spc="-15" dirty="0" smtClean="0">
              <a:latin typeface="Calibri"/>
              <a:cs typeface="Calibri"/>
            </a:endParaRPr>
          </a:p>
          <a:p>
            <a:pPr marL="12700">
              <a:lnSpc>
                <a:spcPct val="100000"/>
              </a:lnSpc>
              <a:spcBef>
                <a:spcPts val="95"/>
              </a:spcBef>
              <a:tabLst>
                <a:tab pos="1841500" algn="l"/>
                <a:tab pos="3670935" algn="l"/>
                <a:tab pos="5500370" algn="l"/>
              </a:tabLst>
            </a:pPr>
            <a:r>
              <a:rPr sz="3200" spc="-5" smtClean="0">
                <a:latin typeface="Calibri"/>
                <a:cs typeface="Calibri"/>
              </a:rPr>
              <a:t>A.20</a:t>
            </a:r>
            <a:r>
              <a:rPr sz="3200" spc="-5" dirty="0">
                <a:latin typeface="Calibri"/>
                <a:cs typeface="Calibri"/>
              </a:rPr>
              <a:t>	</a:t>
            </a:r>
            <a:r>
              <a:rPr sz="3200" spc="-10" dirty="0">
                <a:latin typeface="Calibri"/>
                <a:cs typeface="Calibri"/>
              </a:rPr>
              <a:t>B.25	</a:t>
            </a:r>
            <a:r>
              <a:rPr sz="3200" spc="-5" dirty="0">
                <a:latin typeface="Calibri"/>
                <a:cs typeface="Calibri"/>
              </a:rPr>
              <a:t>C.10	</a:t>
            </a:r>
            <a:r>
              <a:rPr sz="3200" spc="-20" dirty="0">
                <a:latin typeface="Calibri"/>
                <a:cs typeface="Calibri"/>
              </a:rPr>
              <a:t>D.12.5</a:t>
            </a:r>
            <a:endParaRPr sz="320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365836"/>
            <a:ext cx="7550784" cy="1488440"/>
          </a:xfrm>
          <a:prstGeom prst="rect">
            <a:avLst/>
          </a:prstGeom>
        </p:spPr>
        <p:txBody>
          <a:bodyPr vert="horz" wrap="square" lIns="0" tIns="12065" rIns="0" bIns="0" rtlCol="0">
            <a:spAutoFit/>
          </a:bodyPr>
          <a:lstStyle/>
          <a:p>
            <a:pPr marL="356870" marR="5080" indent="-344805">
              <a:lnSpc>
                <a:spcPct val="100000"/>
              </a:lnSpc>
              <a:spcBef>
                <a:spcPts val="95"/>
              </a:spcBef>
            </a:pPr>
            <a:r>
              <a:rPr sz="3200" dirty="0">
                <a:latin typeface="Calibri"/>
                <a:cs typeface="Calibri"/>
              </a:rPr>
              <a:t>If </a:t>
            </a:r>
            <a:r>
              <a:rPr sz="3200" spc="-5" dirty="0">
                <a:latin typeface="Calibri"/>
                <a:cs typeface="Calibri"/>
              </a:rPr>
              <a:t>the </a:t>
            </a:r>
            <a:r>
              <a:rPr sz="3200" spc="-10" dirty="0">
                <a:latin typeface="Calibri"/>
                <a:cs typeface="Calibri"/>
              </a:rPr>
              <a:t>CP </a:t>
            </a:r>
            <a:r>
              <a:rPr sz="3200" spc="-5" dirty="0">
                <a:latin typeface="Calibri"/>
                <a:cs typeface="Calibri"/>
              </a:rPr>
              <a:t>of </a:t>
            </a:r>
            <a:r>
              <a:rPr sz="3200" spc="-15" dirty="0">
                <a:latin typeface="Calibri"/>
                <a:cs typeface="Calibri"/>
              </a:rPr>
              <a:t>20 </a:t>
            </a:r>
            <a:r>
              <a:rPr sz="3200" spc="-10" dirty="0">
                <a:latin typeface="Calibri"/>
                <a:cs typeface="Calibri"/>
              </a:rPr>
              <a:t>candies </a:t>
            </a:r>
            <a:r>
              <a:rPr sz="3200" dirty="0">
                <a:latin typeface="Calibri"/>
                <a:cs typeface="Calibri"/>
              </a:rPr>
              <a:t>is </a:t>
            </a:r>
            <a:r>
              <a:rPr sz="3200" spc="-5" dirty="0">
                <a:latin typeface="Calibri"/>
                <a:cs typeface="Calibri"/>
              </a:rPr>
              <a:t>equal </a:t>
            </a:r>
            <a:r>
              <a:rPr sz="3200" spc="-10" dirty="0">
                <a:latin typeface="Calibri"/>
                <a:cs typeface="Calibri"/>
              </a:rPr>
              <a:t>to </a:t>
            </a:r>
            <a:r>
              <a:rPr sz="3200" spc="-5" dirty="0">
                <a:latin typeface="Calibri"/>
                <a:cs typeface="Calibri"/>
              </a:rPr>
              <a:t>the </a:t>
            </a:r>
            <a:r>
              <a:rPr sz="3200" spc="-10" dirty="0">
                <a:latin typeface="Calibri"/>
                <a:cs typeface="Calibri"/>
              </a:rPr>
              <a:t>SP </a:t>
            </a:r>
            <a:r>
              <a:rPr sz="3200" spc="-5" dirty="0">
                <a:latin typeface="Calibri"/>
                <a:cs typeface="Calibri"/>
              </a:rPr>
              <a:t>of </a:t>
            </a:r>
            <a:r>
              <a:rPr sz="3200" spc="-20" dirty="0">
                <a:latin typeface="Calibri"/>
                <a:cs typeface="Calibri"/>
              </a:rPr>
              <a:t>16  </a:t>
            </a:r>
            <a:r>
              <a:rPr sz="3200" spc="-10" dirty="0">
                <a:latin typeface="Calibri"/>
                <a:cs typeface="Calibri"/>
              </a:rPr>
              <a:t>candies, </a:t>
            </a:r>
            <a:r>
              <a:rPr sz="3200" spc="-5" dirty="0">
                <a:latin typeface="Calibri"/>
                <a:cs typeface="Calibri"/>
              </a:rPr>
              <a:t>then </a:t>
            </a:r>
            <a:r>
              <a:rPr sz="3200" spc="-10" dirty="0">
                <a:latin typeface="Calibri"/>
                <a:cs typeface="Calibri"/>
              </a:rPr>
              <a:t>what </a:t>
            </a:r>
            <a:r>
              <a:rPr sz="3200" dirty="0">
                <a:latin typeface="Calibri"/>
                <a:cs typeface="Calibri"/>
              </a:rPr>
              <a:t>is </a:t>
            </a:r>
            <a:r>
              <a:rPr sz="3200" spc="-5" dirty="0">
                <a:latin typeface="Calibri"/>
                <a:cs typeface="Calibri"/>
              </a:rPr>
              <a:t>the </a:t>
            </a:r>
            <a:r>
              <a:rPr sz="3200" spc="-15" dirty="0">
                <a:latin typeface="Calibri"/>
                <a:cs typeface="Calibri"/>
              </a:rPr>
              <a:t>Profit/Loss  </a:t>
            </a:r>
            <a:r>
              <a:rPr sz="3200" spc="-25" dirty="0">
                <a:latin typeface="Calibri"/>
                <a:cs typeface="Calibri"/>
              </a:rPr>
              <a:t>Percentage?</a:t>
            </a:r>
            <a:endParaRPr sz="3200">
              <a:latin typeface="Calibri"/>
              <a:cs typeface="Calibri"/>
            </a:endParaRPr>
          </a:p>
        </p:txBody>
      </p:sp>
      <p:sp>
        <p:nvSpPr>
          <p:cNvPr id="3" name="object 3"/>
          <p:cNvSpPr txBox="1"/>
          <p:nvPr/>
        </p:nvSpPr>
        <p:spPr>
          <a:xfrm>
            <a:off x="536244" y="1927047"/>
            <a:ext cx="7160895" cy="512445"/>
          </a:xfrm>
          <a:prstGeom prst="rect">
            <a:avLst/>
          </a:prstGeom>
        </p:spPr>
        <p:txBody>
          <a:bodyPr vert="horz" wrap="square" lIns="0" tIns="12065" rIns="0" bIns="0" rtlCol="0">
            <a:spAutoFit/>
          </a:bodyPr>
          <a:lstStyle/>
          <a:p>
            <a:pPr marL="12700">
              <a:lnSpc>
                <a:spcPct val="100000"/>
              </a:lnSpc>
              <a:spcBef>
                <a:spcPts val="95"/>
              </a:spcBef>
              <a:tabLst>
                <a:tab pos="1841500" algn="l"/>
                <a:tab pos="3670935" algn="l"/>
                <a:tab pos="5500370" algn="l"/>
              </a:tabLst>
            </a:pPr>
            <a:r>
              <a:rPr sz="3200" spc="-10" dirty="0">
                <a:latin typeface="Calibri"/>
                <a:cs typeface="Calibri"/>
              </a:rPr>
              <a:t>A.16.66%	B.</a:t>
            </a:r>
            <a:r>
              <a:rPr sz="3200" spc="5" dirty="0">
                <a:latin typeface="Calibri"/>
                <a:cs typeface="Calibri"/>
              </a:rPr>
              <a:t> </a:t>
            </a:r>
            <a:r>
              <a:rPr sz="3200" spc="-15" dirty="0">
                <a:latin typeface="Calibri"/>
                <a:cs typeface="Calibri"/>
              </a:rPr>
              <a:t>20%	</a:t>
            </a:r>
            <a:r>
              <a:rPr sz="3200" spc="-5" dirty="0">
                <a:latin typeface="Calibri"/>
                <a:cs typeface="Calibri"/>
              </a:rPr>
              <a:t>C.</a:t>
            </a:r>
            <a:r>
              <a:rPr sz="3200" spc="10" dirty="0">
                <a:latin typeface="Calibri"/>
                <a:cs typeface="Calibri"/>
              </a:rPr>
              <a:t> </a:t>
            </a:r>
            <a:r>
              <a:rPr sz="3200" spc="-15" dirty="0">
                <a:latin typeface="Calibri"/>
                <a:cs typeface="Calibri"/>
              </a:rPr>
              <a:t>25%	</a:t>
            </a:r>
            <a:r>
              <a:rPr sz="3200" spc="-40" dirty="0">
                <a:latin typeface="Calibri"/>
                <a:cs typeface="Calibri"/>
              </a:rPr>
              <a:t>D.</a:t>
            </a:r>
            <a:r>
              <a:rPr sz="3200" spc="-75" dirty="0">
                <a:latin typeface="Calibri"/>
                <a:cs typeface="Calibri"/>
              </a:rPr>
              <a:t> </a:t>
            </a:r>
            <a:r>
              <a:rPr sz="3200" spc="-10" dirty="0">
                <a:latin typeface="Calibri"/>
                <a:cs typeface="Calibri"/>
              </a:rPr>
              <a:t>33.33%</a:t>
            </a:r>
            <a:endParaRPr sz="320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437769"/>
            <a:ext cx="7611745" cy="1487805"/>
          </a:xfrm>
          <a:prstGeom prst="rect">
            <a:avLst/>
          </a:prstGeom>
        </p:spPr>
        <p:txBody>
          <a:bodyPr vert="horz" wrap="square" lIns="0" tIns="11430" rIns="0" bIns="0" rtlCol="0">
            <a:spAutoFit/>
          </a:bodyPr>
          <a:lstStyle/>
          <a:p>
            <a:pPr marL="356870" marR="5080" indent="-344805">
              <a:lnSpc>
                <a:spcPct val="100000"/>
              </a:lnSpc>
              <a:spcBef>
                <a:spcPts val="90"/>
              </a:spcBef>
            </a:pPr>
            <a:r>
              <a:rPr sz="3200" dirty="0">
                <a:latin typeface="Calibri"/>
                <a:cs typeface="Calibri"/>
              </a:rPr>
              <a:t>If </a:t>
            </a:r>
            <a:r>
              <a:rPr sz="3200" spc="-5" dirty="0">
                <a:latin typeface="Calibri"/>
                <a:cs typeface="Calibri"/>
              </a:rPr>
              <a:t>the </a:t>
            </a:r>
            <a:r>
              <a:rPr sz="3200" spc="-10" dirty="0">
                <a:latin typeface="Calibri"/>
                <a:cs typeface="Calibri"/>
              </a:rPr>
              <a:t>CP of 50 </a:t>
            </a:r>
            <a:r>
              <a:rPr sz="3200" spc="-20" dirty="0">
                <a:latin typeface="Calibri"/>
                <a:cs typeface="Calibri"/>
              </a:rPr>
              <a:t>oranges </a:t>
            </a:r>
            <a:r>
              <a:rPr sz="3200" dirty="0">
                <a:latin typeface="Calibri"/>
                <a:cs typeface="Calibri"/>
              </a:rPr>
              <a:t>is </a:t>
            </a:r>
            <a:r>
              <a:rPr sz="3200" spc="-5" dirty="0">
                <a:latin typeface="Calibri"/>
                <a:cs typeface="Calibri"/>
              </a:rPr>
              <a:t>equal </a:t>
            </a:r>
            <a:r>
              <a:rPr sz="3200" spc="-10" dirty="0">
                <a:latin typeface="Calibri"/>
                <a:cs typeface="Calibri"/>
              </a:rPr>
              <a:t>to </a:t>
            </a:r>
            <a:r>
              <a:rPr sz="3200" spc="-5" dirty="0">
                <a:latin typeface="Calibri"/>
                <a:cs typeface="Calibri"/>
              </a:rPr>
              <a:t>the </a:t>
            </a:r>
            <a:r>
              <a:rPr sz="3200" spc="-10" dirty="0">
                <a:latin typeface="Calibri"/>
                <a:cs typeface="Calibri"/>
              </a:rPr>
              <a:t>SP of </a:t>
            </a:r>
            <a:r>
              <a:rPr sz="3200" spc="-15" dirty="0">
                <a:latin typeface="Calibri"/>
                <a:cs typeface="Calibri"/>
              </a:rPr>
              <a:t>40  </a:t>
            </a:r>
            <a:r>
              <a:rPr sz="3200" spc="-20" dirty="0">
                <a:latin typeface="Calibri"/>
                <a:cs typeface="Calibri"/>
              </a:rPr>
              <a:t>oranges, </a:t>
            </a:r>
            <a:r>
              <a:rPr sz="3200" spc="-5" dirty="0">
                <a:latin typeface="Calibri"/>
                <a:cs typeface="Calibri"/>
              </a:rPr>
              <a:t>then </a:t>
            </a:r>
            <a:r>
              <a:rPr sz="3200" spc="-10" dirty="0">
                <a:latin typeface="Calibri"/>
                <a:cs typeface="Calibri"/>
              </a:rPr>
              <a:t>what </a:t>
            </a:r>
            <a:r>
              <a:rPr sz="3200" spc="-5" dirty="0">
                <a:latin typeface="Calibri"/>
                <a:cs typeface="Calibri"/>
              </a:rPr>
              <a:t>is the </a:t>
            </a:r>
            <a:r>
              <a:rPr sz="3200" spc="-10" dirty="0">
                <a:latin typeface="Calibri"/>
                <a:cs typeface="Calibri"/>
              </a:rPr>
              <a:t>Profit/Loss  </a:t>
            </a:r>
            <a:r>
              <a:rPr sz="3200" spc="-25" dirty="0">
                <a:latin typeface="Calibri"/>
                <a:cs typeface="Calibri"/>
              </a:rPr>
              <a:t>Percentage?</a:t>
            </a:r>
            <a:endParaRPr sz="3200">
              <a:latin typeface="Calibri"/>
              <a:cs typeface="Calibri"/>
            </a:endParaRPr>
          </a:p>
        </p:txBody>
      </p:sp>
      <p:sp>
        <p:nvSpPr>
          <p:cNvPr id="3" name="object 3"/>
          <p:cNvSpPr txBox="1"/>
          <p:nvPr/>
        </p:nvSpPr>
        <p:spPr>
          <a:xfrm>
            <a:off x="536244" y="1998980"/>
            <a:ext cx="7273290" cy="512445"/>
          </a:xfrm>
          <a:prstGeom prst="rect">
            <a:avLst/>
          </a:prstGeom>
        </p:spPr>
        <p:txBody>
          <a:bodyPr vert="horz" wrap="square" lIns="0" tIns="11430" rIns="0" bIns="0" rtlCol="0">
            <a:spAutoFit/>
          </a:bodyPr>
          <a:lstStyle/>
          <a:p>
            <a:pPr marL="12700">
              <a:lnSpc>
                <a:spcPct val="100000"/>
              </a:lnSpc>
              <a:spcBef>
                <a:spcPts val="90"/>
              </a:spcBef>
              <a:tabLst>
                <a:tab pos="1841500" algn="l"/>
                <a:tab pos="3670935" algn="l"/>
                <a:tab pos="6415405" algn="l"/>
              </a:tabLst>
            </a:pPr>
            <a:r>
              <a:rPr sz="3200" spc="5" dirty="0">
                <a:latin typeface="Calibri"/>
                <a:cs typeface="Calibri"/>
              </a:rPr>
              <a:t>A.5	</a:t>
            </a:r>
            <a:r>
              <a:rPr sz="3200" spc="-5" dirty="0">
                <a:latin typeface="Calibri"/>
                <a:cs typeface="Calibri"/>
              </a:rPr>
              <a:t>B. </a:t>
            </a:r>
            <a:r>
              <a:rPr sz="3200" spc="-10" dirty="0">
                <a:latin typeface="Calibri"/>
                <a:cs typeface="Calibri"/>
              </a:rPr>
              <a:t>10	C.</a:t>
            </a:r>
            <a:r>
              <a:rPr sz="3200" spc="5" dirty="0">
                <a:latin typeface="Calibri"/>
                <a:cs typeface="Calibri"/>
              </a:rPr>
              <a:t> </a:t>
            </a:r>
            <a:r>
              <a:rPr sz="3200" spc="-5" dirty="0">
                <a:latin typeface="Calibri"/>
                <a:cs typeface="Calibri"/>
              </a:rPr>
              <a:t>20	</a:t>
            </a:r>
            <a:r>
              <a:rPr sz="3200" spc="-40" dirty="0">
                <a:latin typeface="Calibri"/>
                <a:cs typeface="Calibri"/>
              </a:rPr>
              <a:t>D.</a:t>
            </a:r>
            <a:r>
              <a:rPr sz="3200" spc="-75" dirty="0">
                <a:latin typeface="Calibri"/>
                <a:cs typeface="Calibri"/>
              </a:rPr>
              <a:t> </a:t>
            </a:r>
            <a:r>
              <a:rPr sz="3200" spc="-15" dirty="0">
                <a:latin typeface="Calibri"/>
                <a:cs typeface="Calibri"/>
              </a:rPr>
              <a:t>25</a:t>
            </a:r>
            <a:endParaRPr sz="320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819400"/>
            <a:ext cx="7772400" cy="627095"/>
          </a:xfrm>
          <a:prstGeom prst="rect">
            <a:avLst/>
          </a:prstGeom>
        </p:spPr>
        <p:txBody>
          <a:bodyPr vert="horz" wrap="square" lIns="0" tIns="11430" rIns="0" bIns="0" rtlCol="0">
            <a:spAutoFit/>
          </a:bodyPr>
          <a:lstStyle/>
          <a:p>
            <a:pPr marL="13970" algn="ctr">
              <a:lnSpc>
                <a:spcPct val="100000"/>
              </a:lnSpc>
              <a:spcBef>
                <a:spcPts val="90"/>
              </a:spcBef>
            </a:pPr>
            <a:r>
              <a:rPr lang="en-US" spc="-5" dirty="0" smtClean="0"/>
              <a:t>DISHONEST SHOPKEEPER</a:t>
            </a:r>
            <a:endParaRPr spc="-1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2154936"/>
          </a:xfrm>
          <a:effectLst/>
        </p:spPr>
        <p:txBody>
          <a:bodyPr>
            <a:normAutofit fontScale="90000"/>
          </a:bodyPr>
          <a:lstStyle/>
          <a:p>
            <a:r>
              <a:rPr lang="en-US" sz="3200" dirty="0" smtClean="0">
                <a:solidFill>
                  <a:schemeClr val="tx1"/>
                </a:solidFill>
                <a:latin typeface="Calibri"/>
                <a:cs typeface="Calibri"/>
              </a:rPr>
              <a:t>A dishonest shopkeeper sells salt at a rate of Rs 18 per kilogram. The MRP of the salt is Rs 15 per kg. What is the shopkeeper’s gain percentage?</a:t>
            </a:r>
            <a:br>
              <a:rPr lang="en-US" sz="3200" dirty="0" smtClean="0">
                <a:solidFill>
                  <a:schemeClr val="tx1"/>
                </a:solidFill>
                <a:latin typeface="Calibri"/>
                <a:cs typeface="Calibri"/>
              </a:rPr>
            </a:br>
            <a:r>
              <a:rPr lang="en-US" sz="3200" dirty="0" smtClean="0">
                <a:solidFill>
                  <a:schemeClr val="tx1"/>
                </a:solidFill>
                <a:latin typeface="Calibri"/>
                <a:cs typeface="Calibri"/>
              </a:rPr>
              <a:t>A)15%               B)20%                 C)25%                  D) 30%</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2154936"/>
          </a:xfrm>
        </p:spPr>
        <p:txBody>
          <a:bodyPr>
            <a:normAutofit fontScale="90000"/>
          </a:bodyPr>
          <a:lstStyle/>
          <a:p>
            <a:r>
              <a:rPr lang="en-US" sz="3200" dirty="0" smtClean="0">
                <a:solidFill>
                  <a:schemeClr val="tx1"/>
                </a:solidFill>
                <a:latin typeface="Calibri"/>
                <a:ea typeface="+mn-ea"/>
                <a:cs typeface="Calibri"/>
              </a:rPr>
              <a:t>A shopkeeper professes to sell his goods at cost price but uses a weight of 800 gm instead of kilogram weight. Thus, he makes a profit of :</a:t>
            </a:r>
            <a:br>
              <a:rPr lang="en-US" sz="3200" dirty="0" smtClean="0">
                <a:solidFill>
                  <a:schemeClr val="tx1"/>
                </a:solidFill>
                <a:latin typeface="Calibri"/>
                <a:ea typeface="+mn-ea"/>
                <a:cs typeface="Calibri"/>
              </a:rPr>
            </a:br>
            <a:r>
              <a:rPr lang="en-US" sz="3200" dirty="0" smtClean="0">
                <a:solidFill>
                  <a:schemeClr val="tx1"/>
                </a:solidFill>
                <a:latin typeface="Calibri"/>
                <a:ea typeface="+mn-ea"/>
                <a:cs typeface="Calibri"/>
              </a:rPr>
              <a:t> A.20% 	B.16.66%	C.25% 	</a:t>
            </a:r>
            <a:r>
              <a:rPr lang="en-US" sz="3200" dirty="0" err="1" smtClean="0">
                <a:solidFill>
                  <a:schemeClr val="tx1"/>
                </a:solidFill>
                <a:latin typeface="Calibri"/>
                <a:ea typeface="+mn-ea"/>
                <a:cs typeface="Calibri"/>
              </a:rPr>
              <a:t>D.None</a:t>
            </a:r>
            <a:r>
              <a:rPr lang="en-US" sz="3200" dirty="0" smtClean="0">
                <a:solidFill>
                  <a:schemeClr val="tx1"/>
                </a:solidFill>
                <a:latin typeface="Calibri"/>
                <a:ea typeface="+mn-ea"/>
                <a:cs typeface="Calibri"/>
              </a:rPr>
              <a:t> of these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2154936"/>
          </a:xfrm>
        </p:spPr>
        <p:txBody>
          <a:bodyPr>
            <a:normAutofit fontScale="90000"/>
          </a:bodyPr>
          <a:lstStyle/>
          <a:p>
            <a:r>
              <a:rPr lang="en-US" sz="3200" dirty="0" smtClean="0">
                <a:solidFill>
                  <a:schemeClr val="tx1"/>
                </a:solidFill>
                <a:latin typeface="Calibri"/>
                <a:ea typeface="+mn-ea"/>
                <a:cs typeface="Calibri"/>
              </a:rPr>
              <a:t>A shopkeeper professes to sell his goods at cost price but uses a weight of 900 gm instead of kilogram weight. Thus, he makes a profit of :</a:t>
            </a:r>
            <a:br>
              <a:rPr lang="en-US" sz="3200" dirty="0" smtClean="0">
                <a:solidFill>
                  <a:schemeClr val="tx1"/>
                </a:solidFill>
                <a:latin typeface="Calibri"/>
                <a:ea typeface="+mn-ea"/>
                <a:cs typeface="Calibri"/>
              </a:rPr>
            </a:br>
            <a:r>
              <a:rPr lang="en-US" sz="3200" dirty="0" smtClean="0">
                <a:solidFill>
                  <a:schemeClr val="tx1"/>
                </a:solidFill>
                <a:latin typeface="Calibri"/>
                <a:ea typeface="+mn-ea"/>
                <a:cs typeface="Calibri"/>
              </a:rPr>
              <a:t> A.9.09% 	B.10%	C.11.11% 	</a:t>
            </a:r>
            <a:r>
              <a:rPr lang="en-US" sz="3200" dirty="0" err="1" smtClean="0">
                <a:solidFill>
                  <a:schemeClr val="tx1"/>
                </a:solidFill>
                <a:latin typeface="Calibri"/>
                <a:ea typeface="+mn-ea"/>
                <a:cs typeface="Calibri"/>
              </a:rPr>
              <a:t>D.None</a:t>
            </a:r>
            <a:r>
              <a:rPr lang="en-US" sz="3200" dirty="0" smtClean="0">
                <a:solidFill>
                  <a:schemeClr val="tx1"/>
                </a:solidFill>
                <a:latin typeface="Calibri"/>
                <a:ea typeface="+mn-ea"/>
                <a:cs typeface="Calibri"/>
              </a:rPr>
              <a:t> of these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2154936"/>
          </a:xfrm>
        </p:spPr>
        <p:txBody>
          <a:bodyPr>
            <a:normAutofit fontScale="90000"/>
          </a:bodyPr>
          <a:lstStyle/>
          <a:p>
            <a:r>
              <a:rPr lang="en-US" sz="3200" dirty="0" smtClean="0">
                <a:solidFill>
                  <a:schemeClr val="tx1"/>
                </a:solidFill>
                <a:cs typeface="Calibri"/>
              </a:rPr>
              <a:t/>
            </a:r>
            <a:br>
              <a:rPr lang="en-US" sz="3200" dirty="0" smtClean="0">
                <a:solidFill>
                  <a:schemeClr val="tx1"/>
                </a:solidFill>
                <a:cs typeface="Calibri"/>
              </a:rPr>
            </a:br>
            <a:r>
              <a:rPr lang="en-US" sz="3200" dirty="0" smtClean="0">
                <a:solidFill>
                  <a:schemeClr val="tx1"/>
                </a:solidFill>
                <a:cs typeface="Calibri"/>
              </a:rPr>
              <a:t>A shopkeeper cheats to the extent of 10% while buying as well as selling, by using false weights. His total gain is :</a:t>
            </a:r>
            <a:br>
              <a:rPr lang="en-US" sz="3200" dirty="0" smtClean="0">
                <a:solidFill>
                  <a:schemeClr val="tx1"/>
                </a:solidFill>
                <a:cs typeface="Calibri"/>
              </a:rPr>
            </a:br>
            <a:r>
              <a:rPr lang="en-US" sz="3200" dirty="0" smtClean="0">
                <a:solidFill>
                  <a:schemeClr val="tx1"/>
                </a:solidFill>
                <a:cs typeface="Calibri"/>
              </a:rPr>
              <a:t> A.10% </a:t>
            </a:r>
            <a:r>
              <a:rPr lang="en-US" sz="3200" smtClean="0">
                <a:solidFill>
                  <a:schemeClr val="tx1"/>
                </a:solidFill>
                <a:cs typeface="Calibri"/>
              </a:rPr>
              <a:t>	B.21</a:t>
            </a:r>
            <a:r>
              <a:rPr lang="en-US" sz="3200" dirty="0" smtClean="0">
                <a:solidFill>
                  <a:schemeClr val="tx1"/>
                </a:solidFill>
                <a:cs typeface="Calibri"/>
              </a:rPr>
              <a:t>% 	C.20%	D.22%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2154936"/>
          </a:xfrm>
        </p:spPr>
        <p:txBody>
          <a:bodyPr>
            <a:normAutofit/>
          </a:bodyPr>
          <a:lstStyle/>
          <a:p>
            <a:r>
              <a:rPr lang="en-US" sz="3200" dirty="0" smtClean="0">
                <a:solidFill>
                  <a:schemeClr val="tx1"/>
                </a:solidFill>
                <a:cs typeface="Calibri"/>
              </a:rPr>
              <a:t>A fair price shopkeeper takes 10% profit on his goods. He lost 20% goods during theft. His loss percent is :</a:t>
            </a:r>
            <a:br>
              <a:rPr lang="en-US" sz="3200" dirty="0" smtClean="0">
                <a:solidFill>
                  <a:schemeClr val="tx1"/>
                </a:solidFill>
                <a:cs typeface="Calibri"/>
              </a:rPr>
            </a:br>
            <a:r>
              <a:rPr lang="en-US" sz="3200" dirty="0" smtClean="0">
                <a:solidFill>
                  <a:schemeClr val="tx1"/>
                </a:solidFill>
                <a:cs typeface="Calibri"/>
              </a:rPr>
              <a:t> A.8 		B.10 		C.11		D.12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3602736"/>
          </a:xfrm>
        </p:spPr>
        <p:txBody>
          <a:bodyPr>
            <a:normAutofit fontScale="90000"/>
          </a:bodyPr>
          <a:lstStyle/>
          <a:p>
            <a:r>
              <a:rPr lang="en-US" sz="3200" dirty="0" smtClean="0">
                <a:solidFill>
                  <a:schemeClr val="tx1"/>
                </a:solidFill>
                <a:latin typeface="Calibri"/>
                <a:ea typeface="+mn-ea"/>
                <a:cs typeface="Calibri"/>
              </a:rPr>
              <a:t>A dishonest shopkeeper sells salt at a rate of Rs 18 per kilogram. The MRP of the salt is Rs 15 per kg. As though not satisfied with this, he tries to increase his profit by removing 200 gm from each packet. What is the shopkeeper’s gain percentage?</a:t>
            </a:r>
            <a:br>
              <a:rPr lang="en-US" sz="3200" dirty="0" smtClean="0">
                <a:solidFill>
                  <a:schemeClr val="tx1"/>
                </a:solidFill>
                <a:latin typeface="Calibri"/>
                <a:ea typeface="+mn-ea"/>
                <a:cs typeface="Calibri"/>
              </a:rPr>
            </a:br>
            <a:r>
              <a:rPr lang="en-US" sz="3200" dirty="0" smtClean="0">
                <a:solidFill>
                  <a:schemeClr val="tx1"/>
                </a:solidFill>
                <a:latin typeface="Calibri"/>
                <a:ea typeface="+mn-ea"/>
                <a:cs typeface="Calibri"/>
              </a:rPr>
              <a:t>A)15%               B)20%                 C)25%                  D) 30%</a:t>
            </a:r>
            <a:br>
              <a:rPr lang="en-US" sz="3200" dirty="0" smtClean="0">
                <a:solidFill>
                  <a:schemeClr val="tx1"/>
                </a:solidFill>
                <a:latin typeface="Calibri"/>
                <a:ea typeface="+mn-ea"/>
                <a:cs typeface="Calibri"/>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447800"/>
            <a:ext cx="8050530" cy="6007413"/>
          </a:xfrm>
          <a:prstGeom prst="rect">
            <a:avLst/>
          </a:prstGeom>
        </p:spPr>
        <p:txBody>
          <a:bodyPr vert="horz" wrap="square" lIns="0" tIns="61594" rIns="0" bIns="0" rtlCol="0">
            <a:spAutoFit/>
          </a:bodyPr>
          <a:lstStyle/>
          <a:p>
            <a:pPr marL="356870" indent="-344805">
              <a:lnSpc>
                <a:spcPct val="100000"/>
              </a:lnSpc>
              <a:spcBef>
                <a:spcPts val="484"/>
              </a:spcBef>
              <a:buFont typeface="Arial"/>
              <a:buChar char="•"/>
              <a:tabLst>
                <a:tab pos="356870" algn="l"/>
                <a:tab pos="357505" algn="l"/>
              </a:tabLst>
            </a:pPr>
            <a:r>
              <a:rPr sz="3200" spc="-10" dirty="0">
                <a:solidFill>
                  <a:schemeClr val="tx1">
                    <a:lumMod val="95000"/>
                  </a:schemeClr>
                </a:solidFill>
                <a:latin typeface="Calibri"/>
                <a:cs typeface="Calibri"/>
              </a:rPr>
              <a:t>% Change </a:t>
            </a:r>
            <a:r>
              <a:rPr sz="3200" spc="-5" dirty="0">
                <a:solidFill>
                  <a:schemeClr val="tx1">
                    <a:lumMod val="95000"/>
                  </a:schemeClr>
                </a:solidFill>
                <a:latin typeface="Calibri"/>
                <a:cs typeface="Calibri"/>
              </a:rPr>
              <a:t>= </a:t>
            </a:r>
            <a:r>
              <a:rPr sz="3200" spc="-5" dirty="0">
                <a:solidFill>
                  <a:schemeClr val="tx1">
                    <a:lumMod val="95000"/>
                  </a:schemeClr>
                </a:solidFill>
                <a:uFill>
                  <a:solidFill>
                    <a:srgbClr val="000000"/>
                  </a:solidFill>
                </a:uFill>
                <a:latin typeface="Calibri"/>
                <a:cs typeface="Calibri"/>
              </a:rPr>
              <a:t>Final </a:t>
            </a:r>
            <a:r>
              <a:rPr sz="3200" spc="-40" dirty="0">
                <a:solidFill>
                  <a:schemeClr val="tx1">
                    <a:lumMod val="95000"/>
                  </a:schemeClr>
                </a:solidFill>
                <a:uFill>
                  <a:solidFill>
                    <a:srgbClr val="000000"/>
                  </a:solidFill>
                </a:uFill>
                <a:latin typeface="Calibri"/>
                <a:cs typeface="Calibri"/>
              </a:rPr>
              <a:t>Value </a:t>
            </a:r>
            <a:r>
              <a:rPr sz="3200" spc="-5" dirty="0">
                <a:solidFill>
                  <a:schemeClr val="tx1">
                    <a:lumMod val="95000"/>
                  </a:schemeClr>
                </a:solidFill>
                <a:uFill>
                  <a:solidFill>
                    <a:srgbClr val="000000"/>
                  </a:solidFill>
                </a:uFill>
                <a:latin typeface="Calibri"/>
                <a:cs typeface="Calibri"/>
              </a:rPr>
              <a:t>– Initial</a:t>
            </a:r>
            <a:r>
              <a:rPr sz="3200" spc="155" dirty="0">
                <a:solidFill>
                  <a:schemeClr val="tx1">
                    <a:lumMod val="95000"/>
                  </a:schemeClr>
                </a:solidFill>
                <a:uFill>
                  <a:solidFill>
                    <a:srgbClr val="000000"/>
                  </a:solidFill>
                </a:uFill>
                <a:latin typeface="Calibri"/>
                <a:cs typeface="Calibri"/>
              </a:rPr>
              <a:t> </a:t>
            </a:r>
            <a:r>
              <a:rPr sz="3200" spc="-40" dirty="0">
                <a:solidFill>
                  <a:schemeClr val="tx1">
                    <a:lumMod val="95000"/>
                  </a:schemeClr>
                </a:solidFill>
                <a:uFill>
                  <a:solidFill>
                    <a:srgbClr val="000000"/>
                  </a:solidFill>
                </a:uFill>
                <a:latin typeface="Calibri"/>
                <a:cs typeface="Calibri"/>
              </a:rPr>
              <a:t>Value</a:t>
            </a:r>
            <a:endParaRPr sz="3200">
              <a:solidFill>
                <a:schemeClr val="tx1">
                  <a:lumMod val="95000"/>
                </a:schemeClr>
              </a:solidFill>
              <a:latin typeface="Calibri"/>
              <a:cs typeface="Calibri"/>
            </a:endParaRPr>
          </a:p>
          <a:p>
            <a:pPr marL="3670935">
              <a:lnSpc>
                <a:spcPct val="100000"/>
              </a:lnSpc>
              <a:spcBef>
                <a:spcPts val="385"/>
              </a:spcBef>
            </a:pPr>
            <a:r>
              <a:rPr sz="3200" spc="-5" dirty="0">
                <a:solidFill>
                  <a:schemeClr val="tx1">
                    <a:lumMod val="95000"/>
                  </a:schemeClr>
                </a:solidFill>
                <a:latin typeface="Calibri"/>
                <a:cs typeface="Calibri"/>
              </a:rPr>
              <a:t>Initial</a:t>
            </a:r>
            <a:r>
              <a:rPr sz="3200" spc="5" dirty="0">
                <a:solidFill>
                  <a:schemeClr val="tx1">
                    <a:lumMod val="95000"/>
                  </a:schemeClr>
                </a:solidFill>
                <a:latin typeface="Calibri"/>
                <a:cs typeface="Calibri"/>
              </a:rPr>
              <a:t> </a:t>
            </a:r>
            <a:r>
              <a:rPr sz="3200" spc="-40" dirty="0">
                <a:solidFill>
                  <a:schemeClr val="tx1">
                    <a:lumMod val="95000"/>
                  </a:schemeClr>
                </a:solidFill>
                <a:latin typeface="Calibri"/>
                <a:cs typeface="Calibri"/>
              </a:rPr>
              <a:t>Value</a:t>
            </a:r>
            <a:endParaRPr sz="3200">
              <a:solidFill>
                <a:schemeClr val="tx1">
                  <a:lumMod val="95000"/>
                </a:schemeClr>
              </a:solidFill>
              <a:latin typeface="Calibri"/>
              <a:cs typeface="Calibri"/>
            </a:endParaRPr>
          </a:p>
          <a:p>
            <a:pPr>
              <a:lnSpc>
                <a:spcPct val="100000"/>
              </a:lnSpc>
              <a:spcBef>
                <a:spcPts val="35"/>
              </a:spcBef>
            </a:pPr>
            <a:endParaRPr sz="3750">
              <a:solidFill>
                <a:schemeClr val="tx1">
                  <a:lumMod val="95000"/>
                </a:schemeClr>
              </a:solidFill>
              <a:latin typeface="Calibri"/>
              <a:cs typeface="Calibri"/>
            </a:endParaRPr>
          </a:p>
          <a:p>
            <a:pPr marL="356870" indent="-344805">
              <a:lnSpc>
                <a:spcPct val="100000"/>
              </a:lnSpc>
              <a:buFont typeface="Arial"/>
              <a:buChar char="•"/>
              <a:tabLst>
                <a:tab pos="356870" algn="l"/>
                <a:tab pos="357505" algn="l"/>
              </a:tabLst>
            </a:pPr>
            <a:r>
              <a:rPr sz="3200" spc="-10" dirty="0">
                <a:solidFill>
                  <a:schemeClr val="tx1">
                    <a:lumMod val="95000"/>
                  </a:schemeClr>
                </a:solidFill>
                <a:latin typeface="Calibri"/>
                <a:cs typeface="Calibri"/>
              </a:rPr>
              <a:t>%Profit/Loss </a:t>
            </a:r>
            <a:r>
              <a:rPr sz="3200" spc="-5" dirty="0">
                <a:solidFill>
                  <a:schemeClr val="tx1">
                    <a:lumMod val="95000"/>
                  </a:schemeClr>
                </a:solidFill>
                <a:latin typeface="Calibri"/>
                <a:cs typeface="Calibri"/>
              </a:rPr>
              <a:t>=</a:t>
            </a:r>
            <a:r>
              <a:rPr sz="3200" spc="-5" dirty="0">
                <a:solidFill>
                  <a:schemeClr val="tx1">
                    <a:lumMod val="95000"/>
                  </a:schemeClr>
                </a:solidFill>
                <a:uFill>
                  <a:solidFill>
                    <a:srgbClr val="000000"/>
                  </a:solidFill>
                </a:uFill>
                <a:latin typeface="Calibri"/>
                <a:cs typeface="Calibri"/>
              </a:rPr>
              <a:t>Selling </a:t>
            </a:r>
            <a:r>
              <a:rPr sz="3200" spc="-10" dirty="0">
                <a:solidFill>
                  <a:schemeClr val="tx1">
                    <a:lumMod val="95000"/>
                  </a:schemeClr>
                </a:solidFill>
                <a:uFill>
                  <a:solidFill>
                    <a:srgbClr val="000000"/>
                  </a:solidFill>
                </a:uFill>
                <a:latin typeface="Calibri"/>
                <a:cs typeface="Calibri"/>
              </a:rPr>
              <a:t>Price(SP) </a:t>
            </a:r>
            <a:r>
              <a:rPr sz="3200" spc="-5" dirty="0">
                <a:solidFill>
                  <a:schemeClr val="tx1">
                    <a:lumMod val="95000"/>
                  </a:schemeClr>
                </a:solidFill>
                <a:uFill>
                  <a:solidFill>
                    <a:srgbClr val="000000"/>
                  </a:solidFill>
                </a:uFill>
                <a:latin typeface="Calibri"/>
                <a:cs typeface="Calibri"/>
              </a:rPr>
              <a:t>– </a:t>
            </a:r>
            <a:r>
              <a:rPr sz="3200" spc="-20" dirty="0">
                <a:solidFill>
                  <a:schemeClr val="tx1">
                    <a:lumMod val="95000"/>
                  </a:schemeClr>
                </a:solidFill>
                <a:uFill>
                  <a:solidFill>
                    <a:srgbClr val="000000"/>
                  </a:solidFill>
                </a:uFill>
                <a:latin typeface="Calibri"/>
                <a:cs typeface="Calibri"/>
              </a:rPr>
              <a:t>Cost</a:t>
            </a:r>
            <a:r>
              <a:rPr sz="3200" spc="160" dirty="0">
                <a:solidFill>
                  <a:schemeClr val="tx1">
                    <a:lumMod val="95000"/>
                  </a:schemeClr>
                </a:solidFill>
                <a:uFill>
                  <a:solidFill>
                    <a:srgbClr val="000000"/>
                  </a:solidFill>
                </a:uFill>
                <a:latin typeface="Calibri"/>
                <a:cs typeface="Calibri"/>
              </a:rPr>
              <a:t> </a:t>
            </a:r>
            <a:r>
              <a:rPr sz="3200" spc="-10" dirty="0">
                <a:solidFill>
                  <a:schemeClr val="tx1">
                    <a:lumMod val="95000"/>
                  </a:schemeClr>
                </a:solidFill>
                <a:uFill>
                  <a:solidFill>
                    <a:srgbClr val="000000"/>
                  </a:solidFill>
                </a:uFill>
                <a:latin typeface="Calibri"/>
                <a:cs typeface="Calibri"/>
              </a:rPr>
              <a:t>Price(CP)</a:t>
            </a:r>
            <a:endParaRPr sz="3200">
              <a:solidFill>
                <a:schemeClr val="tx1">
                  <a:lumMod val="95000"/>
                </a:schemeClr>
              </a:solidFill>
              <a:latin typeface="Calibri"/>
              <a:cs typeface="Calibri"/>
            </a:endParaRPr>
          </a:p>
          <a:p>
            <a:pPr marL="3670935">
              <a:lnSpc>
                <a:spcPct val="100000"/>
              </a:lnSpc>
              <a:spcBef>
                <a:spcPts val="385"/>
              </a:spcBef>
            </a:pPr>
            <a:r>
              <a:rPr sz="3200" spc="-20" dirty="0">
                <a:solidFill>
                  <a:schemeClr val="tx1">
                    <a:lumMod val="95000"/>
                  </a:schemeClr>
                </a:solidFill>
                <a:latin typeface="Calibri"/>
                <a:cs typeface="Calibri"/>
              </a:rPr>
              <a:t>Cost</a:t>
            </a:r>
            <a:r>
              <a:rPr sz="3200" spc="15" dirty="0">
                <a:solidFill>
                  <a:schemeClr val="tx1">
                    <a:lumMod val="95000"/>
                  </a:schemeClr>
                </a:solidFill>
                <a:latin typeface="Calibri"/>
                <a:cs typeface="Calibri"/>
              </a:rPr>
              <a:t> </a:t>
            </a:r>
            <a:r>
              <a:rPr sz="3200" spc="-10">
                <a:solidFill>
                  <a:schemeClr val="tx1">
                    <a:lumMod val="95000"/>
                  </a:schemeClr>
                </a:solidFill>
                <a:latin typeface="Calibri"/>
                <a:cs typeface="Calibri"/>
              </a:rPr>
              <a:t>Price(CP</a:t>
            </a:r>
            <a:r>
              <a:rPr sz="3200" spc="-10" smtClean="0">
                <a:solidFill>
                  <a:schemeClr val="tx1">
                    <a:lumMod val="95000"/>
                  </a:schemeClr>
                </a:solidFill>
                <a:latin typeface="Calibri"/>
                <a:cs typeface="Calibri"/>
              </a:rPr>
              <a:t>)</a:t>
            </a:r>
            <a:endParaRPr lang="en-US" sz="3200" spc="-10" dirty="0" smtClean="0">
              <a:solidFill>
                <a:schemeClr val="tx1">
                  <a:lumMod val="95000"/>
                </a:schemeClr>
              </a:solidFill>
              <a:latin typeface="Calibri"/>
              <a:cs typeface="Calibri"/>
            </a:endParaRPr>
          </a:p>
          <a:p>
            <a:pPr marL="3670935">
              <a:lnSpc>
                <a:spcPct val="100000"/>
              </a:lnSpc>
              <a:spcBef>
                <a:spcPts val="385"/>
              </a:spcBef>
            </a:pPr>
            <a:endParaRPr lang="en-US" sz="3200" spc="-10" dirty="0" smtClean="0">
              <a:solidFill>
                <a:schemeClr val="tx1">
                  <a:lumMod val="95000"/>
                </a:schemeClr>
              </a:solidFill>
              <a:latin typeface="Calibri"/>
              <a:cs typeface="Calibri"/>
            </a:endParaRPr>
          </a:p>
          <a:p>
            <a:pPr marL="3670935">
              <a:lnSpc>
                <a:spcPct val="100000"/>
              </a:lnSpc>
              <a:spcBef>
                <a:spcPts val="385"/>
              </a:spcBef>
            </a:pPr>
            <a:r>
              <a:rPr lang="en-US" sz="3200" spc="-10" dirty="0" smtClean="0">
                <a:solidFill>
                  <a:schemeClr val="tx1">
                    <a:lumMod val="95000"/>
                  </a:schemeClr>
                </a:solidFill>
                <a:latin typeface="Calibri"/>
                <a:cs typeface="Calibri"/>
              </a:rPr>
              <a:t>SP = CP (1+P/100)	</a:t>
            </a:r>
          </a:p>
          <a:p>
            <a:pPr marL="3670935">
              <a:lnSpc>
                <a:spcPct val="100000"/>
              </a:lnSpc>
              <a:spcBef>
                <a:spcPts val="385"/>
              </a:spcBef>
            </a:pPr>
            <a:r>
              <a:rPr lang="en-US" sz="3200" spc="-10" dirty="0" smtClean="0">
                <a:solidFill>
                  <a:schemeClr val="tx1">
                    <a:lumMod val="95000"/>
                  </a:schemeClr>
                </a:solidFill>
                <a:latin typeface="Calibri"/>
                <a:cs typeface="Calibri"/>
              </a:rPr>
              <a:t>SP = CP(1-L/100)</a:t>
            </a:r>
          </a:p>
          <a:p>
            <a:pPr marL="3670935">
              <a:lnSpc>
                <a:spcPct val="100000"/>
              </a:lnSpc>
              <a:spcBef>
                <a:spcPts val="385"/>
              </a:spcBef>
            </a:pPr>
            <a:endParaRPr lang="en-US" sz="3200" spc="-10" dirty="0" smtClean="0">
              <a:solidFill>
                <a:schemeClr val="tx1">
                  <a:lumMod val="95000"/>
                </a:schemeClr>
              </a:solidFill>
              <a:latin typeface="Calibri"/>
              <a:cs typeface="Calibri"/>
            </a:endParaRPr>
          </a:p>
          <a:p>
            <a:pPr marL="3670935">
              <a:lnSpc>
                <a:spcPct val="100000"/>
              </a:lnSpc>
              <a:spcBef>
                <a:spcPts val="385"/>
              </a:spcBef>
            </a:pPr>
            <a:endParaRPr sz="3200">
              <a:solidFill>
                <a:schemeClr val="tx1">
                  <a:lumMod val="95000"/>
                </a:schemeClr>
              </a:solidFill>
              <a:latin typeface="Calibri"/>
              <a:cs typeface="Calibri"/>
            </a:endParaRPr>
          </a:p>
          <a:p>
            <a:pPr>
              <a:lnSpc>
                <a:spcPct val="100000"/>
              </a:lnSpc>
              <a:spcBef>
                <a:spcPts val="35"/>
              </a:spcBef>
            </a:pPr>
            <a:endParaRPr sz="3750">
              <a:solidFill>
                <a:schemeClr val="tx1">
                  <a:lumMod val="95000"/>
                </a:schemeClr>
              </a:solidFill>
              <a:latin typeface="Calibri"/>
              <a:cs typeface="Calibri"/>
            </a:endParaRPr>
          </a:p>
        </p:txBody>
      </p:sp>
      <p:grpSp>
        <p:nvGrpSpPr>
          <p:cNvPr id="3" name="object 3"/>
          <p:cNvGrpSpPr/>
          <p:nvPr/>
        </p:nvGrpSpPr>
        <p:grpSpPr>
          <a:xfrm>
            <a:off x="1905635" y="607059"/>
            <a:ext cx="5354955" cy="597535"/>
            <a:chOff x="1905635" y="607059"/>
            <a:chExt cx="5354955" cy="597535"/>
          </a:xfrm>
        </p:grpSpPr>
        <p:sp>
          <p:nvSpPr>
            <p:cNvPr id="4" name="object 4"/>
            <p:cNvSpPr/>
            <p:nvPr/>
          </p:nvSpPr>
          <p:spPr>
            <a:xfrm>
              <a:off x="1910207" y="611631"/>
              <a:ext cx="5345811" cy="5883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703694" y="1059433"/>
              <a:ext cx="141731" cy="8750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45127" y="1059433"/>
              <a:ext cx="141732" cy="8750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012306" y="934973"/>
              <a:ext cx="116967" cy="9550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800" y="803655"/>
              <a:ext cx="135127" cy="8509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122547" y="934973"/>
              <a:ext cx="116966" cy="95503"/>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6715760" y="803655"/>
              <a:ext cx="109855" cy="110617"/>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4785233" y="803655"/>
              <a:ext cx="135128" cy="8509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457192" y="803655"/>
              <a:ext cx="109855" cy="110617"/>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3188081" y="803655"/>
              <a:ext cx="135128" cy="8509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322449" y="803655"/>
              <a:ext cx="135128" cy="85090"/>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2241296" y="748664"/>
              <a:ext cx="5015230" cy="451484"/>
            </a:xfrm>
            <a:custGeom>
              <a:avLst/>
              <a:gdLst/>
              <a:ahLst/>
              <a:cxnLst/>
              <a:rect l="l" t="t" r="r" b="b"/>
              <a:pathLst>
                <a:path w="5015230" h="451484">
                  <a:moveTo>
                    <a:pt x="4529582" y="1270"/>
                  </a:moveTo>
                  <a:lnTo>
                    <a:pt x="4573143" y="5587"/>
                  </a:lnTo>
                  <a:lnTo>
                    <a:pt x="4580508" y="7620"/>
                  </a:lnTo>
                  <a:lnTo>
                    <a:pt x="4675251" y="7620"/>
                  </a:lnTo>
                  <a:lnTo>
                    <a:pt x="4679060" y="7620"/>
                  </a:lnTo>
                  <a:lnTo>
                    <a:pt x="4682108" y="10160"/>
                  </a:lnTo>
                  <a:lnTo>
                    <a:pt x="4684395" y="14986"/>
                  </a:lnTo>
                  <a:lnTo>
                    <a:pt x="4686808" y="19938"/>
                  </a:lnTo>
                  <a:lnTo>
                    <a:pt x="4687951" y="28194"/>
                  </a:lnTo>
                  <a:lnTo>
                    <a:pt x="4687951" y="39750"/>
                  </a:lnTo>
                  <a:lnTo>
                    <a:pt x="4687951" y="50546"/>
                  </a:lnTo>
                  <a:lnTo>
                    <a:pt x="4686681" y="58420"/>
                  </a:lnTo>
                  <a:lnTo>
                    <a:pt x="4684268" y="63626"/>
                  </a:lnTo>
                  <a:lnTo>
                    <a:pt x="4681855" y="68707"/>
                  </a:lnTo>
                  <a:lnTo>
                    <a:pt x="4678807" y="71247"/>
                  </a:lnTo>
                  <a:lnTo>
                    <a:pt x="4675251" y="71247"/>
                  </a:lnTo>
                  <a:lnTo>
                    <a:pt x="4640072" y="71247"/>
                  </a:lnTo>
                  <a:lnTo>
                    <a:pt x="4645025" y="76581"/>
                  </a:lnTo>
                  <a:lnTo>
                    <a:pt x="4648454" y="82676"/>
                  </a:lnTo>
                  <a:lnTo>
                    <a:pt x="4650612" y="89535"/>
                  </a:lnTo>
                  <a:lnTo>
                    <a:pt x="4652772" y="96393"/>
                  </a:lnTo>
                  <a:lnTo>
                    <a:pt x="4653787" y="103377"/>
                  </a:lnTo>
                  <a:lnTo>
                    <a:pt x="4653787" y="110744"/>
                  </a:lnTo>
                  <a:lnTo>
                    <a:pt x="4645152" y="157225"/>
                  </a:lnTo>
                  <a:lnTo>
                    <a:pt x="4620133" y="191262"/>
                  </a:lnTo>
                  <a:lnTo>
                    <a:pt x="4581017" y="212471"/>
                  </a:lnTo>
                  <a:lnTo>
                    <a:pt x="4529962" y="219583"/>
                  </a:lnTo>
                  <a:lnTo>
                    <a:pt x="4522817" y="219368"/>
                  </a:lnTo>
                  <a:lnTo>
                    <a:pt x="4482337" y="207899"/>
                  </a:lnTo>
                  <a:lnTo>
                    <a:pt x="4479671" y="210820"/>
                  </a:lnTo>
                  <a:lnTo>
                    <a:pt x="4477258" y="214249"/>
                  </a:lnTo>
                  <a:lnTo>
                    <a:pt x="4475226" y="218312"/>
                  </a:lnTo>
                  <a:lnTo>
                    <a:pt x="4473067" y="222250"/>
                  </a:lnTo>
                  <a:lnTo>
                    <a:pt x="4471924" y="226822"/>
                  </a:lnTo>
                  <a:lnTo>
                    <a:pt x="4471924" y="231648"/>
                  </a:lnTo>
                  <a:lnTo>
                    <a:pt x="4471924" y="238125"/>
                  </a:lnTo>
                  <a:lnTo>
                    <a:pt x="4474845" y="243459"/>
                  </a:lnTo>
                  <a:lnTo>
                    <a:pt x="4480559" y="247523"/>
                  </a:lnTo>
                  <a:lnTo>
                    <a:pt x="4486275" y="251713"/>
                  </a:lnTo>
                  <a:lnTo>
                    <a:pt x="4494149" y="254000"/>
                  </a:lnTo>
                  <a:lnTo>
                    <a:pt x="4504435" y="254508"/>
                  </a:lnTo>
                  <a:lnTo>
                    <a:pt x="4577080" y="257175"/>
                  </a:lnTo>
                  <a:lnTo>
                    <a:pt x="4589488" y="257982"/>
                  </a:lnTo>
                  <a:lnTo>
                    <a:pt x="4632069" y="267737"/>
                  </a:lnTo>
                  <a:lnTo>
                    <a:pt x="4667980" y="294068"/>
                  </a:lnTo>
                  <a:lnTo>
                    <a:pt x="4683454" y="334740"/>
                  </a:lnTo>
                  <a:lnTo>
                    <a:pt x="4683886" y="344550"/>
                  </a:lnTo>
                  <a:lnTo>
                    <a:pt x="4683289" y="355435"/>
                  </a:lnTo>
                  <a:lnTo>
                    <a:pt x="4668779" y="395686"/>
                  </a:lnTo>
                  <a:lnTo>
                    <a:pt x="4634817" y="427027"/>
                  </a:lnTo>
                  <a:lnTo>
                    <a:pt x="4596383" y="442975"/>
                  </a:lnTo>
                  <a:lnTo>
                    <a:pt x="4546859" y="450834"/>
                  </a:lnTo>
                  <a:lnTo>
                    <a:pt x="4527931" y="451358"/>
                  </a:lnTo>
                  <a:lnTo>
                    <a:pt x="4509500" y="450976"/>
                  </a:lnTo>
                  <a:lnTo>
                    <a:pt x="4462780" y="445262"/>
                  </a:lnTo>
                  <a:lnTo>
                    <a:pt x="4418583" y="428625"/>
                  </a:lnTo>
                  <a:lnTo>
                    <a:pt x="4390010" y="395352"/>
                  </a:lnTo>
                  <a:lnTo>
                    <a:pt x="4385563" y="370332"/>
                  </a:lnTo>
                  <a:lnTo>
                    <a:pt x="4385563" y="362965"/>
                  </a:lnTo>
                  <a:lnTo>
                    <a:pt x="4386580" y="355854"/>
                  </a:lnTo>
                  <a:lnTo>
                    <a:pt x="4388484" y="349250"/>
                  </a:lnTo>
                  <a:lnTo>
                    <a:pt x="4390389" y="342519"/>
                  </a:lnTo>
                  <a:lnTo>
                    <a:pt x="4393183" y="336042"/>
                  </a:lnTo>
                  <a:lnTo>
                    <a:pt x="4396867" y="329946"/>
                  </a:lnTo>
                  <a:lnTo>
                    <a:pt x="4400550" y="323850"/>
                  </a:lnTo>
                  <a:lnTo>
                    <a:pt x="4404995" y="318008"/>
                  </a:lnTo>
                  <a:lnTo>
                    <a:pt x="4410329" y="312420"/>
                  </a:lnTo>
                  <a:lnTo>
                    <a:pt x="4415662" y="306832"/>
                  </a:lnTo>
                  <a:lnTo>
                    <a:pt x="4421885" y="301498"/>
                  </a:lnTo>
                  <a:lnTo>
                    <a:pt x="4428744" y="296290"/>
                  </a:lnTo>
                  <a:lnTo>
                    <a:pt x="4421985" y="292123"/>
                  </a:lnTo>
                  <a:lnTo>
                    <a:pt x="4399143" y="254119"/>
                  </a:lnTo>
                  <a:lnTo>
                    <a:pt x="4398645" y="246380"/>
                  </a:lnTo>
                  <a:lnTo>
                    <a:pt x="4399214" y="236763"/>
                  </a:lnTo>
                  <a:lnTo>
                    <a:pt x="4418076" y="195008"/>
                  </a:lnTo>
                  <a:lnTo>
                    <a:pt x="4431157" y="181101"/>
                  </a:lnTo>
                  <a:lnTo>
                    <a:pt x="4425559" y="174984"/>
                  </a:lnTo>
                  <a:lnTo>
                    <a:pt x="4407106" y="134540"/>
                  </a:lnTo>
                  <a:lnTo>
                    <a:pt x="4405376" y="112140"/>
                  </a:lnTo>
                  <a:lnTo>
                    <a:pt x="4405947" y="99427"/>
                  </a:lnTo>
                  <a:lnTo>
                    <a:pt x="4419617" y="55520"/>
                  </a:lnTo>
                  <a:lnTo>
                    <a:pt x="4448768" y="23889"/>
                  </a:lnTo>
                  <a:lnTo>
                    <a:pt x="4491005" y="5502"/>
                  </a:lnTo>
                  <a:lnTo>
                    <a:pt x="4516151" y="1744"/>
                  </a:lnTo>
                  <a:lnTo>
                    <a:pt x="4529582" y="1270"/>
                  </a:lnTo>
                  <a:close/>
                </a:path>
                <a:path w="5015230" h="451484">
                  <a:moveTo>
                    <a:pt x="2271014" y="1270"/>
                  </a:moveTo>
                  <a:lnTo>
                    <a:pt x="2314575" y="5587"/>
                  </a:lnTo>
                  <a:lnTo>
                    <a:pt x="2321941" y="7620"/>
                  </a:lnTo>
                  <a:lnTo>
                    <a:pt x="2416683" y="7620"/>
                  </a:lnTo>
                  <a:lnTo>
                    <a:pt x="2420493" y="7620"/>
                  </a:lnTo>
                  <a:lnTo>
                    <a:pt x="2423541" y="10160"/>
                  </a:lnTo>
                  <a:lnTo>
                    <a:pt x="2425827" y="14986"/>
                  </a:lnTo>
                  <a:lnTo>
                    <a:pt x="2428240" y="19938"/>
                  </a:lnTo>
                  <a:lnTo>
                    <a:pt x="2429383" y="28194"/>
                  </a:lnTo>
                  <a:lnTo>
                    <a:pt x="2429383" y="39750"/>
                  </a:lnTo>
                  <a:lnTo>
                    <a:pt x="2429383" y="50546"/>
                  </a:lnTo>
                  <a:lnTo>
                    <a:pt x="2428113" y="58420"/>
                  </a:lnTo>
                  <a:lnTo>
                    <a:pt x="2425700" y="63626"/>
                  </a:lnTo>
                  <a:lnTo>
                    <a:pt x="2423287" y="68707"/>
                  </a:lnTo>
                  <a:lnTo>
                    <a:pt x="2420239" y="71247"/>
                  </a:lnTo>
                  <a:lnTo>
                    <a:pt x="2416683" y="71247"/>
                  </a:lnTo>
                  <a:lnTo>
                    <a:pt x="2381504" y="71247"/>
                  </a:lnTo>
                  <a:lnTo>
                    <a:pt x="2386457" y="76581"/>
                  </a:lnTo>
                  <a:lnTo>
                    <a:pt x="2389886" y="82676"/>
                  </a:lnTo>
                  <a:lnTo>
                    <a:pt x="2392045" y="89535"/>
                  </a:lnTo>
                  <a:lnTo>
                    <a:pt x="2394204" y="96393"/>
                  </a:lnTo>
                  <a:lnTo>
                    <a:pt x="2395220" y="103377"/>
                  </a:lnTo>
                  <a:lnTo>
                    <a:pt x="2395220" y="110744"/>
                  </a:lnTo>
                  <a:lnTo>
                    <a:pt x="2386584" y="157225"/>
                  </a:lnTo>
                  <a:lnTo>
                    <a:pt x="2361565" y="191262"/>
                  </a:lnTo>
                  <a:lnTo>
                    <a:pt x="2322449" y="212471"/>
                  </a:lnTo>
                  <a:lnTo>
                    <a:pt x="2271395" y="219583"/>
                  </a:lnTo>
                  <a:lnTo>
                    <a:pt x="2264249" y="219368"/>
                  </a:lnTo>
                  <a:lnTo>
                    <a:pt x="2223770" y="207899"/>
                  </a:lnTo>
                  <a:lnTo>
                    <a:pt x="2221103" y="210820"/>
                  </a:lnTo>
                  <a:lnTo>
                    <a:pt x="2218690" y="214249"/>
                  </a:lnTo>
                  <a:lnTo>
                    <a:pt x="2216658" y="218312"/>
                  </a:lnTo>
                  <a:lnTo>
                    <a:pt x="2214499" y="222250"/>
                  </a:lnTo>
                  <a:lnTo>
                    <a:pt x="2213356" y="226822"/>
                  </a:lnTo>
                  <a:lnTo>
                    <a:pt x="2213356" y="231648"/>
                  </a:lnTo>
                  <a:lnTo>
                    <a:pt x="2213356" y="238125"/>
                  </a:lnTo>
                  <a:lnTo>
                    <a:pt x="2216277" y="243459"/>
                  </a:lnTo>
                  <a:lnTo>
                    <a:pt x="2221992" y="247523"/>
                  </a:lnTo>
                  <a:lnTo>
                    <a:pt x="2227707" y="251713"/>
                  </a:lnTo>
                  <a:lnTo>
                    <a:pt x="2235581" y="254000"/>
                  </a:lnTo>
                  <a:lnTo>
                    <a:pt x="2245868" y="254508"/>
                  </a:lnTo>
                  <a:lnTo>
                    <a:pt x="2318512" y="257175"/>
                  </a:lnTo>
                  <a:lnTo>
                    <a:pt x="2330920" y="257982"/>
                  </a:lnTo>
                  <a:lnTo>
                    <a:pt x="2373501" y="267737"/>
                  </a:lnTo>
                  <a:lnTo>
                    <a:pt x="2409412" y="294068"/>
                  </a:lnTo>
                  <a:lnTo>
                    <a:pt x="2424993" y="334740"/>
                  </a:lnTo>
                  <a:lnTo>
                    <a:pt x="2425446" y="344550"/>
                  </a:lnTo>
                  <a:lnTo>
                    <a:pt x="2424828" y="355435"/>
                  </a:lnTo>
                  <a:lnTo>
                    <a:pt x="2410211" y="395686"/>
                  </a:lnTo>
                  <a:lnTo>
                    <a:pt x="2376249" y="427027"/>
                  </a:lnTo>
                  <a:lnTo>
                    <a:pt x="2337816" y="442975"/>
                  </a:lnTo>
                  <a:lnTo>
                    <a:pt x="2288291" y="450834"/>
                  </a:lnTo>
                  <a:lnTo>
                    <a:pt x="2269363" y="451358"/>
                  </a:lnTo>
                  <a:lnTo>
                    <a:pt x="2250932" y="450976"/>
                  </a:lnTo>
                  <a:lnTo>
                    <a:pt x="2204212" y="445262"/>
                  </a:lnTo>
                  <a:lnTo>
                    <a:pt x="2160016" y="428625"/>
                  </a:lnTo>
                  <a:lnTo>
                    <a:pt x="2131442" y="395352"/>
                  </a:lnTo>
                  <a:lnTo>
                    <a:pt x="2126996" y="370332"/>
                  </a:lnTo>
                  <a:lnTo>
                    <a:pt x="2126996" y="362965"/>
                  </a:lnTo>
                  <a:lnTo>
                    <a:pt x="2128012" y="355854"/>
                  </a:lnTo>
                  <a:lnTo>
                    <a:pt x="2129917" y="349250"/>
                  </a:lnTo>
                  <a:lnTo>
                    <a:pt x="2131822" y="342519"/>
                  </a:lnTo>
                  <a:lnTo>
                    <a:pt x="2134616" y="336042"/>
                  </a:lnTo>
                  <a:lnTo>
                    <a:pt x="2138299" y="329946"/>
                  </a:lnTo>
                  <a:lnTo>
                    <a:pt x="2141982" y="323850"/>
                  </a:lnTo>
                  <a:lnTo>
                    <a:pt x="2146427" y="318008"/>
                  </a:lnTo>
                  <a:lnTo>
                    <a:pt x="2151761" y="312420"/>
                  </a:lnTo>
                  <a:lnTo>
                    <a:pt x="2157095" y="306832"/>
                  </a:lnTo>
                  <a:lnTo>
                    <a:pt x="2163318" y="301498"/>
                  </a:lnTo>
                  <a:lnTo>
                    <a:pt x="2170176" y="296290"/>
                  </a:lnTo>
                  <a:lnTo>
                    <a:pt x="2163417" y="292123"/>
                  </a:lnTo>
                  <a:lnTo>
                    <a:pt x="2140575" y="254119"/>
                  </a:lnTo>
                  <a:lnTo>
                    <a:pt x="2140077" y="246380"/>
                  </a:lnTo>
                  <a:lnTo>
                    <a:pt x="2140646" y="236763"/>
                  </a:lnTo>
                  <a:lnTo>
                    <a:pt x="2159508" y="195008"/>
                  </a:lnTo>
                  <a:lnTo>
                    <a:pt x="2172589" y="181101"/>
                  </a:lnTo>
                  <a:lnTo>
                    <a:pt x="2166991" y="174984"/>
                  </a:lnTo>
                  <a:lnTo>
                    <a:pt x="2148538" y="134540"/>
                  </a:lnTo>
                  <a:lnTo>
                    <a:pt x="2146808" y="112140"/>
                  </a:lnTo>
                  <a:lnTo>
                    <a:pt x="2147379" y="99427"/>
                  </a:lnTo>
                  <a:lnTo>
                    <a:pt x="2161049" y="55520"/>
                  </a:lnTo>
                  <a:lnTo>
                    <a:pt x="2190200" y="23889"/>
                  </a:lnTo>
                  <a:lnTo>
                    <a:pt x="2232437" y="5502"/>
                  </a:lnTo>
                  <a:lnTo>
                    <a:pt x="2257583" y="1744"/>
                  </a:lnTo>
                  <a:lnTo>
                    <a:pt x="2271014" y="1270"/>
                  </a:lnTo>
                  <a:close/>
                </a:path>
                <a:path w="5015230" h="451484">
                  <a:moveTo>
                    <a:pt x="728853" y="254"/>
                  </a:moveTo>
                  <a:lnTo>
                    <a:pt x="771779" y="6350"/>
                  </a:lnTo>
                  <a:lnTo>
                    <a:pt x="809371" y="24257"/>
                  </a:lnTo>
                  <a:lnTo>
                    <a:pt x="811911" y="26797"/>
                  </a:lnTo>
                  <a:lnTo>
                    <a:pt x="814324" y="29210"/>
                  </a:lnTo>
                  <a:lnTo>
                    <a:pt x="819404" y="39497"/>
                  </a:lnTo>
                  <a:lnTo>
                    <a:pt x="819912" y="42163"/>
                  </a:lnTo>
                  <a:lnTo>
                    <a:pt x="820420" y="45465"/>
                  </a:lnTo>
                  <a:lnTo>
                    <a:pt x="820801" y="49402"/>
                  </a:lnTo>
                  <a:lnTo>
                    <a:pt x="821055" y="53212"/>
                  </a:lnTo>
                  <a:lnTo>
                    <a:pt x="821182" y="58038"/>
                  </a:lnTo>
                  <a:lnTo>
                    <a:pt x="821182" y="63626"/>
                  </a:lnTo>
                  <a:lnTo>
                    <a:pt x="812800" y="98679"/>
                  </a:lnTo>
                  <a:lnTo>
                    <a:pt x="809244" y="98679"/>
                  </a:lnTo>
                  <a:lnTo>
                    <a:pt x="805434" y="98679"/>
                  </a:lnTo>
                  <a:lnTo>
                    <a:pt x="801370" y="97155"/>
                  </a:lnTo>
                  <a:lnTo>
                    <a:pt x="797179" y="94107"/>
                  </a:lnTo>
                  <a:lnTo>
                    <a:pt x="792861" y="90932"/>
                  </a:lnTo>
                  <a:lnTo>
                    <a:pt x="787908" y="87502"/>
                  </a:lnTo>
                  <a:lnTo>
                    <a:pt x="782066" y="83693"/>
                  </a:lnTo>
                  <a:lnTo>
                    <a:pt x="776224" y="79883"/>
                  </a:lnTo>
                  <a:lnTo>
                    <a:pt x="769366" y="76454"/>
                  </a:lnTo>
                  <a:lnTo>
                    <a:pt x="732536" y="68580"/>
                  </a:lnTo>
                  <a:lnTo>
                    <a:pt x="717051" y="70153"/>
                  </a:lnTo>
                  <a:lnTo>
                    <a:pt x="682244" y="93852"/>
                  </a:lnTo>
                  <a:lnTo>
                    <a:pt x="665938" y="145091"/>
                  </a:lnTo>
                  <a:lnTo>
                    <a:pt x="664845" y="168021"/>
                  </a:lnTo>
                  <a:lnTo>
                    <a:pt x="665126" y="179740"/>
                  </a:lnTo>
                  <a:lnTo>
                    <a:pt x="671615" y="219424"/>
                  </a:lnTo>
                  <a:lnTo>
                    <a:pt x="691753" y="252269"/>
                  </a:lnTo>
                  <a:lnTo>
                    <a:pt x="733552" y="266192"/>
                  </a:lnTo>
                  <a:lnTo>
                    <a:pt x="741932" y="265860"/>
                  </a:lnTo>
                  <a:lnTo>
                    <a:pt x="779145" y="253619"/>
                  </a:lnTo>
                  <a:lnTo>
                    <a:pt x="785368" y="249427"/>
                  </a:lnTo>
                  <a:lnTo>
                    <a:pt x="791718" y="245237"/>
                  </a:lnTo>
                  <a:lnTo>
                    <a:pt x="796925" y="241300"/>
                  </a:lnTo>
                  <a:lnTo>
                    <a:pt x="801116" y="237871"/>
                  </a:lnTo>
                  <a:lnTo>
                    <a:pt x="805434" y="234442"/>
                  </a:lnTo>
                  <a:lnTo>
                    <a:pt x="808990" y="232663"/>
                  </a:lnTo>
                  <a:lnTo>
                    <a:pt x="811911" y="232663"/>
                  </a:lnTo>
                  <a:lnTo>
                    <a:pt x="813816" y="232663"/>
                  </a:lnTo>
                  <a:lnTo>
                    <a:pt x="820039" y="240537"/>
                  </a:lnTo>
                  <a:lnTo>
                    <a:pt x="820801" y="243586"/>
                  </a:lnTo>
                  <a:lnTo>
                    <a:pt x="821436" y="247396"/>
                  </a:lnTo>
                  <a:lnTo>
                    <a:pt x="821944" y="252095"/>
                  </a:lnTo>
                  <a:lnTo>
                    <a:pt x="822325" y="256794"/>
                  </a:lnTo>
                  <a:lnTo>
                    <a:pt x="822579" y="262763"/>
                  </a:lnTo>
                  <a:lnTo>
                    <a:pt x="822579" y="270129"/>
                  </a:lnTo>
                  <a:lnTo>
                    <a:pt x="822579" y="275971"/>
                  </a:lnTo>
                  <a:lnTo>
                    <a:pt x="822452" y="280797"/>
                  </a:lnTo>
                  <a:lnTo>
                    <a:pt x="822071" y="284734"/>
                  </a:lnTo>
                  <a:lnTo>
                    <a:pt x="821690" y="288671"/>
                  </a:lnTo>
                  <a:lnTo>
                    <a:pt x="818769" y="301117"/>
                  </a:lnTo>
                  <a:lnTo>
                    <a:pt x="818007" y="302895"/>
                  </a:lnTo>
                  <a:lnTo>
                    <a:pt x="816229" y="304926"/>
                  </a:lnTo>
                  <a:lnTo>
                    <a:pt x="813562" y="307467"/>
                  </a:lnTo>
                  <a:lnTo>
                    <a:pt x="810895" y="310134"/>
                  </a:lnTo>
                  <a:lnTo>
                    <a:pt x="806323" y="313182"/>
                  </a:lnTo>
                  <a:lnTo>
                    <a:pt x="799846" y="316864"/>
                  </a:lnTo>
                  <a:lnTo>
                    <a:pt x="793369" y="320548"/>
                  </a:lnTo>
                  <a:lnTo>
                    <a:pt x="750697" y="333756"/>
                  </a:lnTo>
                  <a:lnTo>
                    <a:pt x="720725" y="336550"/>
                  </a:lnTo>
                  <a:lnTo>
                    <a:pt x="703982" y="335863"/>
                  </a:lnTo>
                  <a:lnTo>
                    <a:pt x="659638" y="325755"/>
                  </a:lnTo>
                  <a:lnTo>
                    <a:pt x="624508" y="303966"/>
                  </a:lnTo>
                  <a:lnTo>
                    <a:pt x="599090" y="270891"/>
                  </a:lnTo>
                  <a:lnTo>
                    <a:pt x="583628" y="227480"/>
                  </a:lnTo>
                  <a:lnTo>
                    <a:pt x="578485" y="174117"/>
                  </a:lnTo>
                  <a:lnTo>
                    <a:pt x="579177" y="152419"/>
                  </a:lnTo>
                  <a:lnTo>
                    <a:pt x="584753" y="113645"/>
                  </a:lnTo>
                  <a:lnTo>
                    <a:pt x="603107" y="66706"/>
                  </a:lnTo>
                  <a:lnTo>
                    <a:pt x="631505" y="32420"/>
                  </a:lnTo>
                  <a:lnTo>
                    <a:pt x="668528" y="10668"/>
                  </a:lnTo>
                  <a:lnTo>
                    <a:pt x="712729" y="898"/>
                  </a:lnTo>
                  <a:lnTo>
                    <a:pt x="728853" y="254"/>
                  </a:lnTo>
                  <a:close/>
                </a:path>
                <a:path w="5015230" h="451484">
                  <a:moveTo>
                    <a:pt x="4873752" y="0"/>
                  </a:moveTo>
                  <a:lnTo>
                    <a:pt x="4923883" y="6215"/>
                  </a:lnTo>
                  <a:lnTo>
                    <a:pt x="4962064" y="24209"/>
                  </a:lnTo>
                  <a:lnTo>
                    <a:pt x="4989504" y="51899"/>
                  </a:lnTo>
                  <a:lnTo>
                    <a:pt x="5006721" y="88011"/>
                  </a:lnTo>
                  <a:lnTo>
                    <a:pt x="5014221" y="130873"/>
                  </a:lnTo>
                  <a:lnTo>
                    <a:pt x="5014722" y="146304"/>
                  </a:lnTo>
                  <a:lnTo>
                    <a:pt x="5014722" y="159638"/>
                  </a:lnTo>
                  <a:lnTo>
                    <a:pt x="5014722" y="169925"/>
                  </a:lnTo>
                  <a:lnTo>
                    <a:pt x="5012435" y="177546"/>
                  </a:lnTo>
                  <a:lnTo>
                    <a:pt x="5007863" y="182499"/>
                  </a:lnTo>
                  <a:lnTo>
                    <a:pt x="5003292" y="187325"/>
                  </a:lnTo>
                  <a:lnTo>
                    <a:pt x="4996942" y="189864"/>
                  </a:lnTo>
                  <a:lnTo>
                    <a:pt x="4988940" y="189864"/>
                  </a:lnTo>
                  <a:lnTo>
                    <a:pt x="4807077" y="189864"/>
                  </a:lnTo>
                  <a:lnTo>
                    <a:pt x="4814194" y="231985"/>
                  </a:lnTo>
                  <a:lnTo>
                    <a:pt x="4844020" y="264292"/>
                  </a:lnTo>
                  <a:lnTo>
                    <a:pt x="4888737" y="273176"/>
                  </a:lnTo>
                  <a:lnTo>
                    <a:pt x="4899453" y="272984"/>
                  </a:lnTo>
                  <a:lnTo>
                    <a:pt x="4943221" y="266652"/>
                  </a:lnTo>
                  <a:lnTo>
                    <a:pt x="4976876" y="255905"/>
                  </a:lnTo>
                  <a:lnTo>
                    <a:pt x="4982209" y="253873"/>
                  </a:lnTo>
                  <a:lnTo>
                    <a:pt x="4986528" y="252730"/>
                  </a:lnTo>
                  <a:lnTo>
                    <a:pt x="4989957" y="252730"/>
                  </a:lnTo>
                  <a:lnTo>
                    <a:pt x="4991988" y="252730"/>
                  </a:lnTo>
                  <a:lnTo>
                    <a:pt x="4993639" y="253111"/>
                  </a:lnTo>
                  <a:lnTo>
                    <a:pt x="4994909" y="254000"/>
                  </a:lnTo>
                  <a:lnTo>
                    <a:pt x="4996307" y="254762"/>
                  </a:lnTo>
                  <a:lnTo>
                    <a:pt x="4997450" y="256159"/>
                  </a:lnTo>
                  <a:lnTo>
                    <a:pt x="4998338" y="258190"/>
                  </a:lnTo>
                  <a:lnTo>
                    <a:pt x="4999228" y="260096"/>
                  </a:lnTo>
                  <a:lnTo>
                    <a:pt x="4999862" y="263017"/>
                  </a:lnTo>
                  <a:lnTo>
                    <a:pt x="5000117" y="266700"/>
                  </a:lnTo>
                  <a:lnTo>
                    <a:pt x="5000498" y="270383"/>
                  </a:lnTo>
                  <a:lnTo>
                    <a:pt x="5000625" y="274955"/>
                  </a:lnTo>
                  <a:lnTo>
                    <a:pt x="5000625" y="280543"/>
                  </a:lnTo>
                  <a:lnTo>
                    <a:pt x="5000625" y="285496"/>
                  </a:lnTo>
                  <a:lnTo>
                    <a:pt x="5000498" y="289687"/>
                  </a:lnTo>
                  <a:lnTo>
                    <a:pt x="5000244" y="293115"/>
                  </a:lnTo>
                  <a:lnTo>
                    <a:pt x="5000117" y="296545"/>
                  </a:lnTo>
                  <a:lnTo>
                    <a:pt x="4993767" y="313055"/>
                  </a:lnTo>
                  <a:lnTo>
                    <a:pt x="4992370" y="314579"/>
                  </a:lnTo>
                  <a:lnTo>
                    <a:pt x="4949275" y="329134"/>
                  </a:lnTo>
                  <a:lnTo>
                    <a:pt x="4902549" y="336121"/>
                  </a:lnTo>
                  <a:lnTo>
                    <a:pt x="4881118" y="336804"/>
                  </a:lnTo>
                  <a:lnTo>
                    <a:pt x="4861810" y="336182"/>
                  </a:lnTo>
                  <a:lnTo>
                    <a:pt x="4811268" y="326771"/>
                  </a:lnTo>
                  <a:lnTo>
                    <a:pt x="4771870" y="305839"/>
                  </a:lnTo>
                  <a:lnTo>
                    <a:pt x="4743672" y="273224"/>
                  </a:lnTo>
                  <a:lnTo>
                    <a:pt x="4726924" y="228514"/>
                  </a:lnTo>
                  <a:lnTo>
                    <a:pt x="4721352" y="171704"/>
                  </a:lnTo>
                  <a:lnTo>
                    <a:pt x="4721996" y="152294"/>
                  </a:lnTo>
                  <a:lnTo>
                    <a:pt x="4731765" y="99949"/>
                  </a:lnTo>
                  <a:lnTo>
                    <a:pt x="4752554" y="57407"/>
                  </a:lnTo>
                  <a:lnTo>
                    <a:pt x="4783788" y="26035"/>
                  </a:lnTo>
                  <a:lnTo>
                    <a:pt x="4824549" y="6536"/>
                  </a:lnTo>
                  <a:lnTo>
                    <a:pt x="4856414" y="718"/>
                  </a:lnTo>
                  <a:lnTo>
                    <a:pt x="4873752" y="0"/>
                  </a:lnTo>
                  <a:close/>
                </a:path>
                <a:path w="5015230" h="451484">
                  <a:moveTo>
                    <a:pt x="4225671" y="0"/>
                  </a:moveTo>
                  <a:lnTo>
                    <a:pt x="4266033" y="5625"/>
                  </a:lnTo>
                  <a:lnTo>
                    <a:pt x="4304037" y="29124"/>
                  </a:lnTo>
                  <a:lnTo>
                    <a:pt x="4326249" y="66430"/>
                  </a:lnTo>
                  <a:lnTo>
                    <a:pt x="4334914" y="117601"/>
                  </a:lnTo>
                  <a:lnTo>
                    <a:pt x="4335272" y="133223"/>
                  </a:lnTo>
                  <a:lnTo>
                    <a:pt x="4335272" y="317754"/>
                  </a:lnTo>
                  <a:lnTo>
                    <a:pt x="4335272" y="319913"/>
                  </a:lnTo>
                  <a:lnTo>
                    <a:pt x="4326508" y="327787"/>
                  </a:lnTo>
                  <a:lnTo>
                    <a:pt x="4323460" y="328930"/>
                  </a:lnTo>
                  <a:lnTo>
                    <a:pt x="4319143" y="329692"/>
                  </a:lnTo>
                  <a:lnTo>
                    <a:pt x="4313682" y="330326"/>
                  </a:lnTo>
                  <a:lnTo>
                    <a:pt x="4308221" y="330835"/>
                  </a:lnTo>
                  <a:lnTo>
                    <a:pt x="4301362" y="331088"/>
                  </a:lnTo>
                  <a:lnTo>
                    <a:pt x="4293361" y="331088"/>
                  </a:lnTo>
                  <a:lnTo>
                    <a:pt x="4285107" y="331088"/>
                  </a:lnTo>
                  <a:lnTo>
                    <a:pt x="4253230" y="323596"/>
                  </a:lnTo>
                  <a:lnTo>
                    <a:pt x="4251833" y="321945"/>
                  </a:lnTo>
                  <a:lnTo>
                    <a:pt x="4251198" y="319913"/>
                  </a:lnTo>
                  <a:lnTo>
                    <a:pt x="4251198" y="317754"/>
                  </a:lnTo>
                  <a:lnTo>
                    <a:pt x="4251198" y="147320"/>
                  </a:lnTo>
                  <a:lnTo>
                    <a:pt x="4245864" y="104901"/>
                  </a:lnTo>
                  <a:lnTo>
                    <a:pt x="4238752" y="91821"/>
                  </a:lnTo>
                  <a:lnTo>
                    <a:pt x="4234815" y="85979"/>
                  </a:lnTo>
                  <a:lnTo>
                    <a:pt x="4229608" y="81407"/>
                  </a:lnTo>
                  <a:lnTo>
                    <a:pt x="4223258" y="78105"/>
                  </a:lnTo>
                  <a:lnTo>
                    <a:pt x="4216908" y="74930"/>
                  </a:lnTo>
                  <a:lnTo>
                    <a:pt x="4209415" y="73279"/>
                  </a:lnTo>
                  <a:lnTo>
                    <a:pt x="4200906" y="73279"/>
                  </a:lnTo>
                  <a:lnTo>
                    <a:pt x="4160182" y="91533"/>
                  </a:lnTo>
                  <a:lnTo>
                    <a:pt x="4134357" y="119125"/>
                  </a:lnTo>
                  <a:lnTo>
                    <a:pt x="4134357" y="317754"/>
                  </a:lnTo>
                  <a:lnTo>
                    <a:pt x="4134357" y="319913"/>
                  </a:lnTo>
                  <a:lnTo>
                    <a:pt x="4100322" y="331088"/>
                  </a:lnTo>
                  <a:lnTo>
                    <a:pt x="4092067" y="331088"/>
                  </a:lnTo>
                  <a:lnTo>
                    <a:pt x="4083812" y="331088"/>
                  </a:lnTo>
                  <a:lnTo>
                    <a:pt x="4049903" y="319913"/>
                  </a:lnTo>
                  <a:lnTo>
                    <a:pt x="4049903" y="317754"/>
                  </a:lnTo>
                  <a:lnTo>
                    <a:pt x="4049903" y="19050"/>
                  </a:lnTo>
                  <a:lnTo>
                    <a:pt x="4049903" y="16763"/>
                  </a:lnTo>
                  <a:lnTo>
                    <a:pt x="4050538" y="14859"/>
                  </a:lnTo>
                  <a:lnTo>
                    <a:pt x="4051554" y="13208"/>
                  </a:lnTo>
                  <a:lnTo>
                    <a:pt x="4052697" y="11557"/>
                  </a:lnTo>
                  <a:lnTo>
                    <a:pt x="4054729" y="10160"/>
                  </a:lnTo>
                  <a:lnTo>
                    <a:pt x="4057650" y="9017"/>
                  </a:lnTo>
                  <a:lnTo>
                    <a:pt x="4060571" y="7874"/>
                  </a:lnTo>
                  <a:lnTo>
                    <a:pt x="4064254" y="6985"/>
                  </a:lnTo>
                  <a:lnTo>
                    <a:pt x="4068826" y="6476"/>
                  </a:lnTo>
                  <a:lnTo>
                    <a:pt x="4073398" y="5969"/>
                  </a:lnTo>
                  <a:lnTo>
                    <a:pt x="4079113" y="5587"/>
                  </a:lnTo>
                  <a:lnTo>
                    <a:pt x="4086098" y="5587"/>
                  </a:lnTo>
                  <a:lnTo>
                    <a:pt x="4093209" y="5587"/>
                  </a:lnTo>
                  <a:lnTo>
                    <a:pt x="4114673" y="9017"/>
                  </a:lnTo>
                  <a:lnTo>
                    <a:pt x="4117340" y="10160"/>
                  </a:lnTo>
                  <a:lnTo>
                    <a:pt x="4119118" y="11557"/>
                  </a:lnTo>
                  <a:lnTo>
                    <a:pt x="4120261" y="13208"/>
                  </a:lnTo>
                  <a:lnTo>
                    <a:pt x="4121404" y="14859"/>
                  </a:lnTo>
                  <a:lnTo>
                    <a:pt x="4121912" y="16763"/>
                  </a:lnTo>
                  <a:lnTo>
                    <a:pt x="4121912" y="19050"/>
                  </a:lnTo>
                  <a:lnTo>
                    <a:pt x="4121912" y="53467"/>
                  </a:lnTo>
                  <a:lnTo>
                    <a:pt x="4159541" y="20855"/>
                  </a:lnTo>
                  <a:lnTo>
                    <a:pt x="4198477" y="3333"/>
                  </a:lnTo>
                  <a:lnTo>
                    <a:pt x="4211960" y="833"/>
                  </a:lnTo>
                  <a:lnTo>
                    <a:pt x="4225671" y="0"/>
                  </a:lnTo>
                  <a:close/>
                </a:path>
                <a:path w="5015230" h="451484">
                  <a:moveTo>
                    <a:pt x="3834129" y="0"/>
                  </a:moveTo>
                  <a:lnTo>
                    <a:pt x="3881207" y="3857"/>
                  </a:lnTo>
                  <a:lnTo>
                    <a:pt x="3926724" y="21270"/>
                  </a:lnTo>
                  <a:lnTo>
                    <a:pt x="3954476" y="53853"/>
                  </a:lnTo>
                  <a:lnTo>
                    <a:pt x="3965628" y="102949"/>
                  </a:lnTo>
                  <a:lnTo>
                    <a:pt x="3966082" y="117856"/>
                  </a:lnTo>
                  <a:lnTo>
                    <a:pt x="3966082" y="318770"/>
                  </a:lnTo>
                  <a:lnTo>
                    <a:pt x="3966082" y="321818"/>
                  </a:lnTo>
                  <a:lnTo>
                    <a:pt x="3940302" y="331088"/>
                  </a:lnTo>
                  <a:lnTo>
                    <a:pt x="3930904" y="331088"/>
                  </a:lnTo>
                  <a:lnTo>
                    <a:pt x="3920871" y="331088"/>
                  </a:lnTo>
                  <a:lnTo>
                    <a:pt x="3896487" y="321818"/>
                  </a:lnTo>
                  <a:lnTo>
                    <a:pt x="3896487" y="318770"/>
                  </a:lnTo>
                  <a:lnTo>
                    <a:pt x="3896487" y="295021"/>
                  </a:lnTo>
                  <a:lnTo>
                    <a:pt x="3865929" y="319684"/>
                  </a:lnTo>
                  <a:lnTo>
                    <a:pt x="3829510" y="334041"/>
                  </a:lnTo>
                  <a:lnTo>
                    <a:pt x="3801999" y="336804"/>
                  </a:lnTo>
                  <a:lnTo>
                    <a:pt x="3790350" y="336421"/>
                  </a:lnTo>
                  <a:lnTo>
                    <a:pt x="3748662" y="327150"/>
                  </a:lnTo>
                  <a:lnTo>
                    <a:pt x="3716930" y="305710"/>
                  </a:lnTo>
                  <a:lnTo>
                    <a:pt x="3697660" y="272512"/>
                  </a:lnTo>
                  <a:lnTo>
                    <a:pt x="3693159" y="239775"/>
                  </a:lnTo>
                  <a:lnTo>
                    <a:pt x="3693802" y="227081"/>
                  </a:lnTo>
                  <a:lnTo>
                    <a:pt x="3709138" y="185116"/>
                  </a:lnTo>
                  <a:lnTo>
                    <a:pt x="3744642" y="156678"/>
                  </a:lnTo>
                  <a:lnTo>
                    <a:pt x="3784219" y="143890"/>
                  </a:lnTo>
                  <a:lnTo>
                    <a:pt x="3834903" y="138301"/>
                  </a:lnTo>
                  <a:lnTo>
                    <a:pt x="3854196" y="137922"/>
                  </a:lnTo>
                  <a:lnTo>
                    <a:pt x="3883405" y="137922"/>
                  </a:lnTo>
                  <a:lnTo>
                    <a:pt x="3883405" y="119887"/>
                  </a:lnTo>
                  <a:lnTo>
                    <a:pt x="3883405" y="110489"/>
                  </a:lnTo>
                  <a:lnTo>
                    <a:pt x="3882390" y="102235"/>
                  </a:lnTo>
                  <a:lnTo>
                    <a:pt x="3880484" y="95250"/>
                  </a:lnTo>
                  <a:lnTo>
                    <a:pt x="3878706" y="88137"/>
                  </a:lnTo>
                  <a:lnTo>
                    <a:pt x="3841575" y="64738"/>
                  </a:lnTo>
                  <a:lnTo>
                    <a:pt x="3826764" y="63881"/>
                  </a:lnTo>
                  <a:lnTo>
                    <a:pt x="3816550" y="64186"/>
                  </a:lnTo>
                  <a:lnTo>
                    <a:pt x="3773551" y="73548"/>
                  </a:lnTo>
                  <a:lnTo>
                    <a:pt x="3738499" y="89408"/>
                  </a:lnTo>
                  <a:lnTo>
                    <a:pt x="3732911" y="92456"/>
                  </a:lnTo>
                  <a:lnTo>
                    <a:pt x="3728212" y="94107"/>
                  </a:lnTo>
                  <a:lnTo>
                    <a:pt x="3724655" y="94107"/>
                  </a:lnTo>
                  <a:lnTo>
                    <a:pt x="3722243" y="94107"/>
                  </a:lnTo>
                  <a:lnTo>
                    <a:pt x="3720083" y="93218"/>
                  </a:lnTo>
                  <a:lnTo>
                    <a:pt x="3718179" y="91694"/>
                  </a:lnTo>
                  <a:lnTo>
                    <a:pt x="3716274" y="90170"/>
                  </a:lnTo>
                  <a:lnTo>
                    <a:pt x="3714623" y="87884"/>
                  </a:lnTo>
                  <a:lnTo>
                    <a:pt x="3713479" y="84962"/>
                  </a:lnTo>
                  <a:lnTo>
                    <a:pt x="3712209" y="82042"/>
                  </a:lnTo>
                  <a:lnTo>
                    <a:pt x="3711321" y="78486"/>
                  </a:lnTo>
                  <a:lnTo>
                    <a:pt x="3710558" y="74295"/>
                  </a:lnTo>
                  <a:lnTo>
                    <a:pt x="3709924" y="70104"/>
                  </a:lnTo>
                  <a:lnTo>
                    <a:pt x="3709543" y="65405"/>
                  </a:lnTo>
                  <a:lnTo>
                    <a:pt x="3709543" y="60198"/>
                  </a:lnTo>
                  <a:lnTo>
                    <a:pt x="3709543" y="53339"/>
                  </a:lnTo>
                  <a:lnTo>
                    <a:pt x="3710178" y="47879"/>
                  </a:lnTo>
                  <a:lnTo>
                    <a:pt x="3711321" y="43814"/>
                  </a:lnTo>
                  <a:lnTo>
                    <a:pt x="3712337" y="39750"/>
                  </a:lnTo>
                  <a:lnTo>
                    <a:pt x="3714496" y="36195"/>
                  </a:lnTo>
                  <a:lnTo>
                    <a:pt x="3717671" y="32893"/>
                  </a:lnTo>
                  <a:lnTo>
                    <a:pt x="3720719" y="29718"/>
                  </a:lnTo>
                  <a:lnTo>
                    <a:pt x="3761486" y="11302"/>
                  </a:lnTo>
                  <a:lnTo>
                    <a:pt x="3805179" y="1768"/>
                  </a:lnTo>
                  <a:lnTo>
                    <a:pt x="3824368" y="192"/>
                  </a:lnTo>
                  <a:lnTo>
                    <a:pt x="3834129" y="0"/>
                  </a:lnTo>
                  <a:close/>
                </a:path>
                <a:path w="5015230" h="451484">
                  <a:moveTo>
                    <a:pt x="2615184" y="0"/>
                  </a:moveTo>
                  <a:lnTo>
                    <a:pt x="2665315" y="6215"/>
                  </a:lnTo>
                  <a:lnTo>
                    <a:pt x="2703496" y="24209"/>
                  </a:lnTo>
                  <a:lnTo>
                    <a:pt x="2730936" y="51899"/>
                  </a:lnTo>
                  <a:lnTo>
                    <a:pt x="2748153" y="88011"/>
                  </a:lnTo>
                  <a:lnTo>
                    <a:pt x="2755653" y="130873"/>
                  </a:lnTo>
                  <a:lnTo>
                    <a:pt x="2756154" y="146304"/>
                  </a:lnTo>
                  <a:lnTo>
                    <a:pt x="2756154" y="159638"/>
                  </a:lnTo>
                  <a:lnTo>
                    <a:pt x="2756154" y="169925"/>
                  </a:lnTo>
                  <a:lnTo>
                    <a:pt x="2753868" y="177546"/>
                  </a:lnTo>
                  <a:lnTo>
                    <a:pt x="2749296" y="182499"/>
                  </a:lnTo>
                  <a:lnTo>
                    <a:pt x="2744724" y="187325"/>
                  </a:lnTo>
                  <a:lnTo>
                    <a:pt x="2738374" y="189864"/>
                  </a:lnTo>
                  <a:lnTo>
                    <a:pt x="2730373" y="189864"/>
                  </a:lnTo>
                  <a:lnTo>
                    <a:pt x="2548509" y="189864"/>
                  </a:lnTo>
                  <a:lnTo>
                    <a:pt x="2555626" y="231985"/>
                  </a:lnTo>
                  <a:lnTo>
                    <a:pt x="2585452" y="264292"/>
                  </a:lnTo>
                  <a:lnTo>
                    <a:pt x="2630170" y="273176"/>
                  </a:lnTo>
                  <a:lnTo>
                    <a:pt x="2640885" y="272984"/>
                  </a:lnTo>
                  <a:lnTo>
                    <a:pt x="2684652" y="266652"/>
                  </a:lnTo>
                  <a:lnTo>
                    <a:pt x="2718308" y="255905"/>
                  </a:lnTo>
                  <a:lnTo>
                    <a:pt x="2723642" y="253873"/>
                  </a:lnTo>
                  <a:lnTo>
                    <a:pt x="2727960" y="252730"/>
                  </a:lnTo>
                  <a:lnTo>
                    <a:pt x="2731389" y="252730"/>
                  </a:lnTo>
                  <a:lnTo>
                    <a:pt x="2733421" y="252730"/>
                  </a:lnTo>
                  <a:lnTo>
                    <a:pt x="2735072" y="253111"/>
                  </a:lnTo>
                  <a:lnTo>
                    <a:pt x="2736342" y="254000"/>
                  </a:lnTo>
                  <a:lnTo>
                    <a:pt x="2737739" y="254762"/>
                  </a:lnTo>
                  <a:lnTo>
                    <a:pt x="2738882" y="256159"/>
                  </a:lnTo>
                  <a:lnTo>
                    <a:pt x="2739771" y="258190"/>
                  </a:lnTo>
                  <a:lnTo>
                    <a:pt x="2740660" y="260096"/>
                  </a:lnTo>
                  <a:lnTo>
                    <a:pt x="2741295" y="263017"/>
                  </a:lnTo>
                  <a:lnTo>
                    <a:pt x="2741549" y="266700"/>
                  </a:lnTo>
                  <a:lnTo>
                    <a:pt x="2741930" y="270383"/>
                  </a:lnTo>
                  <a:lnTo>
                    <a:pt x="2742057" y="274955"/>
                  </a:lnTo>
                  <a:lnTo>
                    <a:pt x="2742057" y="280543"/>
                  </a:lnTo>
                  <a:lnTo>
                    <a:pt x="2742057" y="285496"/>
                  </a:lnTo>
                  <a:lnTo>
                    <a:pt x="2741930" y="289687"/>
                  </a:lnTo>
                  <a:lnTo>
                    <a:pt x="2741676" y="293115"/>
                  </a:lnTo>
                  <a:lnTo>
                    <a:pt x="2741549" y="296545"/>
                  </a:lnTo>
                  <a:lnTo>
                    <a:pt x="2735199" y="313055"/>
                  </a:lnTo>
                  <a:lnTo>
                    <a:pt x="2733802" y="314579"/>
                  </a:lnTo>
                  <a:lnTo>
                    <a:pt x="2690707" y="329134"/>
                  </a:lnTo>
                  <a:lnTo>
                    <a:pt x="2643981" y="336121"/>
                  </a:lnTo>
                  <a:lnTo>
                    <a:pt x="2622550" y="336804"/>
                  </a:lnTo>
                  <a:lnTo>
                    <a:pt x="2603242" y="336182"/>
                  </a:lnTo>
                  <a:lnTo>
                    <a:pt x="2552700" y="326771"/>
                  </a:lnTo>
                  <a:lnTo>
                    <a:pt x="2513302" y="305839"/>
                  </a:lnTo>
                  <a:lnTo>
                    <a:pt x="2485104" y="273224"/>
                  </a:lnTo>
                  <a:lnTo>
                    <a:pt x="2468356" y="228514"/>
                  </a:lnTo>
                  <a:lnTo>
                    <a:pt x="2462784" y="171704"/>
                  </a:lnTo>
                  <a:lnTo>
                    <a:pt x="2463428" y="152294"/>
                  </a:lnTo>
                  <a:lnTo>
                    <a:pt x="2473198" y="99949"/>
                  </a:lnTo>
                  <a:lnTo>
                    <a:pt x="2493986" y="57407"/>
                  </a:lnTo>
                  <a:lnTo>
                    <a:pt x="2525220" y="26035"/>
                  </a:lnTo>
                  <a:lnTo>
                    <a:pt x="2565981" y="6536"/>
                  </a:lnTo>
                  <a:lnTo>
                    <a:pt x="2597846" y="718"/>
                  </a:lnTo>
                  <a:lnTo>
                    <a:pt x="2615184" y="0"/>
                  </a:lnTo>
                  <a:close/>
                </a:path>
                <a:path w="5015230" h="451484">
                  <a:moveTo>
                    <a:pt x="1944370" y="0"/>
                  </a:moveTo>
                  <a:lnTo>
                    <a:pt x="1991447" y="3857"/>
                  </a:lnTo>
                  <a:lnTo>
                    <a:pt x="2036964" y="21270"/>
                  </a:lnTo>
                  <a:lnTo>
                    <a:pt x="2064716" y="53853"/>
                  </a:lnTo>
                  <a:lnTo>
                    <a:pt x="2075868" y="102949"/>
                  </a:lnTo>
                  <a:lnTo>
                    <a:pt x="2076323" y="117856"/>
                  </a:lnTo>
                  <a:lnTo>
                    <a:pt x="2076323" y="318770"/>
                  </a:lnTo>
                  <a:lnTo>
                    <a:pt x="2076323" y="321818"/>
                  </a:lnTo>
                  <a:lnTo>
                    <a:pt x="2050542" y="331088"/>
                  </a:lnTo>
                  <a:lnTo>
                    <a:pt x="2041144" y="331088"/>
                  </a:lnTo>
                  <a:lnTo>
                    <a:pt x="2031111" y="331088"/>
                  </a:lnTo>
                  <a:lnTo>
                    <a:pt x="2023871" y="330708"/>
                  </a:lnTo>
                  <a:lnTo>
                    <a:pt x="2019300" y="329946"/>
                  </a:lnTo>
                  <a:lnTo>
                    <a:pt x="2014728" y="329184"/>
                  </a:lnTo>
                  <a:lnTo>
                    <a:pt x="2011426" y="327913"/>
                  </a:lnTo>
                  <a:lnTo>
                    <a:pt x="2009520" y="326136"/>
                  </a:lnTo>
                  <a:lnTo>
                    <a:pt x="2007616" y="324358"/>
                  </a:lnTo>
                  <a:lnTo>
                    <a:pt x="2006727" y="321818"/>
                  </a:lnTo>
                  <a:lnTo>
                    <a:pt x="2006727" y="318770"/>
                  </a:lnTo>
                  <a:lnTo>
                    <a:pt x="2006727" y="295021"/>
                  </a:lnTo>
                  <a:lnTo>
                    <a:pt x="1976169" y="319684"/>
                  </a:lnTo>
                  <a:lnTo>
                    <a:pt x="1939750" y="334041"/>
                  </a:lnTo>
                  <a:lnTo>
                    <a:pt x="1912239" y="336804"/>
                  </a:lnTo>
                  <a:lnTo>
                    <a:pt x="1900590" y="336421"/>
                  </a:lnTo>
                  <a:lnTo>
                    <a:pt x="1858902" y="327150"/>
                  </a:lnTo>
                  <a:lnTo>
                    <a:pt x="1827170" y="305710"/>
                  </a:lnTo>
                  <a:lnTo>
                    <a:pt x="1807900" y="272512"/>
                  </a:lnTo>
                  <a:lnTo>
                    <a:pt x="1803400" y="239775"/>
                  </a:lnTo>
                  <a:lnTo>
                    <a:pt x="1804042" y="227081"/>
                  </a:lnTo>
                  <a:lnTo>
                    <a:pt x="1819378" y="185116"/>
                  </a:lnTo>
                  <a:lnTo>
                    <a:pt x="1854882" y="156678"/>
                  </a:lnTo>
                  <a:lnTo>
                    <a:pt x="1894458" y="143890"/>
                  </a:lnTo>
                  <a:lnTo>
                    <a:pt x="1945143" y="138301"/>
                  </a:lnTo>
                  <a:lnTo>
                    <a:pt x="1964436" y="137922"/>
                  </a:lnTo>
                  <a:lnTo>
                    <a:pt x="1993645" y="137922"/>
                  </a:lnTo>
                  <a:lnTo>
                    <a:pt x="1993645" y="119887"/>
                  </a:lnTo>
                  <a:lnTo>
                    <a:pt x="1993645" y="110489"/>
                  </a:lnTo>
                  <a:lnTo>
                    <a:pt x="1992630" y="102235"/>
                  </a:lnTo>
                  <a:lnTo>
                    <a:pt x="1990725" y="95250"/>
                  </a:lnTo>
                  <a:lnTo>
                    <a:pt x="1988946" y="88137"/>
                  </a:lnTo>
                  <a:lnTo>
                    <a:pt x="1951815" y="64738"/>
                  </a:lnTo>
                  <a:lnTo>
                    <a:pt x="1937004" y="63881"/>
                  </a:lnTo>
                  <a:lnTo>
                    <a:pt x="1926790" y="64186"/>
                  </a:lnTo>
                  <a:lnTo>
                    <a:pt x="1883791" y="73548"/>
                  </a:lnTo>
                  <a:lnTo>
                    <a:pt x="1848739" y="89408"/>
                  </a:lnTo>
                  <a:lnTo>
                    <a:pt x="1843151" y="92456"/>
                  </a:lnTo>
                  <a:lnTo>
                    <a:pt x="1838452" y="94107"/>
                  </a:lnTo>
                  <a:lnTo>
                    <a:pt x="1834895" y="94107"/>
                  </a:lnTo>
                  <a:lnTo>
                    <a:pt x="1832483" y="94107"/>
                  </a:lnTo>
                  <a:lnTo>
                    <a:pt x="1823720" y="84962"/>
                  </a:lnTo>
                  <a:lnTo>
                    <a:pt x="1822450" y="82042"/>
                  </a:lnTo>
                  <a:lnTo>
                    <a:pt x="1821561" y="78486"/>
                  </a:lnTo>
                  <a:lnTo>
                    <a:pt x="1820799" y="74295"/>
                  </a:lnTo>
                  <a:lnTo>
                    <a:pt x="1820164" y="70104"/>
                  </a:lnTo>
                  <a:lnTo>
                    <a:pt x="1819783" y="65405"/>
                  </a:lnTo>
                  <a:lnTo>
                    <a:pt x="1819783" y="60198"/>
                  </a:lnTo>
                  <a:lnTo>
                    <a:pt x="1819783" y="53339"/>
                  </a:lnTo>
                  <a:lnTo>
                    <a:pt x="1820418" y="47879"/>
                  </a:lnTo>
                  <a:lnTo>
                    <a:pt x="1821561" y="43814"/>
                  </a:lnTo>
                  <a:lnTo>
                    <a:pt x="1822577" y="39750"/>
                  </a:lnTo>
                  <a:lnTo>
                    <a:pt x="1824736" y="36195"/>
                  </a:lnTo>
                  <a:lnTo>
                    <a:pt x="1827911" y="32893"/>
                  </a:lnTo>
                  <a:lnTo>
                    <a:pt x="1830958" y="29718"/>
                  </a:lnTo>
                  <a:lnTo>
                    <a:pt x="1871726" y="11302"/>
                  </a:lnTo>
                  <a:lnTo>
                    <a:pt x="1915419" y="1768"/>
                  </a:lnTo>
                  <a:lnTo>
                    <a:pt x="1934608" y="192"/>
                  </a:lnTo>
                  <a:lnTo>
                    <a:pt x="1944370" y="0"/>
                  </a:lnTo>
                  <a:close/>
                </a:path>
                <a:path w="5015230" h="451484">
                  <a:moveTo>
                    <a:pt x="1403350" y="0"/>
                  </a:moveTo>
                  <a:lnTo>
                    <a:pt x="1443587" y="5625"/>
                  </a:lnTo>
                  <a:lnTo>
                    <a:pt x="1481589" y="29124"/>
                  </a:lnTo>
                  <a:lnTo>
                    <a:pt x="1503801" y="66430"/>
                  </a:lnTo>
                  <a:lnTo>
                    <a:pt x="1512466" y="117601"/>
                  </a:lnTo>
                  <a:lnTo>
                    <a:pt x="1512824" y="133223"/>
                  </a:lnTo>
                  <a:lnTo>
                    <a:pt x="1512824" y="317754"/>
                  </a:lnTo>
                  <a:lnTo>
                    <a:pt x="1512824" y="319913"/>
                  </a:lnTo>
                  <a:lnTo>
                    <a:pt x="1504061" y="327787"/>
                  </a:lnTo>
                  <a:lnTo>
                    <a:pt x="1501013" y="328930"/>
                  </a:lnTo>
                  <a:lnTo>
                    <a:pt x="1496695" y="329692"/>
                  </a:lnTo>
                  <a:lnTo>
                    <a:pt x="1491233" y="330326"/>
                  </a:lnTo>
                  <a:lnTo>
                    <a:pt x="1485773" y="330835"/>
                  </a:lnTo>
                  <a:lnTo>
                    <a:pt x="1478915" y="331088"/>
                  </a:lnTo>
                  <a:lnTo>
                    <a:pt x="1470914" y="331088"/>
                  </a:lnTo>
                  <a:lnTo>
                    <a:pt x="1462658" y="331088"/>
                  </a:lnTo>
                  <a:lnTo>
                    <a:pt x="1430782" y="323596"/>
                  </a:lnTo>
                  <a:lnTo>
                    <a:pt x="1429384" y="321945"/>
                  </a:lnTo>
                  <a:lnTo>
                    <a:pt x="1428750" y="319913"/>
                  </a:lnTo>
                  <a:lnTo>
                    <a:pt x="1428750" y="317754"/>
                  </a:lnTo>
                  <a:lnTo>
                    <a:pt x="1428750" y="147320"/>
                  </a:lnTo>
                  <a:lnTo>
                    <a:pt x="1423416" y="104901"/>
                  </a:lnTo>
                  <a:lnTo>
                    <a:pt x="1416304" y="91821"/>
                  </a:lnTo>
                  <a:lnTo>
                    <a:pt x="1412367" y="85979"/>
                  </a:lnTo>
                  <a:lnTo>
                    <a:pt x="1407159" y="81407"/>
                  </a:lnTo>
                  <a:lnTo>
                    <a:pt x="1400809" y="78105"/>
                  </a:lnTo>
                  <a:lnTo>
                    <a:pt x="1394459" y="74930"/>
                  </a:lnTo>
                  <a:lnTo>
                    <a:pt x="1386967" y="73279"/>
                  </a:lnTo>
                  <a:lnTo>
                    <a:pt x="1378458" y="73279"/>
                  </a:lnTo>
                  <a:lnTo>
                    <a:pt x="1337734" y="91533"/>
                  </a:lnTo>
                  <a:lnTo>
                    <a:pt x="1311909" y="119125"/>
                  </a:lnTo>
                  <a:lnTo>
                    <a:pt x="1311909" y="317754"/>
                  </a:lnTo>
                  <a:lnTo>
                    <a:pt x="1311909" y="319913"/>
                  </a:lnTo>
                  <a:lnTo>
                    <a:pt x="1277874" y="331088"/>
                  </a:lnTo>
                  <a:lnTo>
                    <a:pt x="1269619" y="331088"/>
                  </a:lnTo>
                  <a:lnTo>
                    <a:pt x="1261364" y="331088"/>
                  </a:lnTo>
                  <a:lnTo>
                    <a:pt x="1229487" y="323596"/>
                  </a:lnTo>
                  <a:lnTo>
                    <a:pt x="1228090" y="321945"/>
                  </a:lnTo>
                  <a:lnTo>
                    <a:pt x="1227455" y="319913"/>
                  </a:lnTo>
                  <a:lnTo>
                    <a:pt x="1227455" y="317754"/>
                  </a:lnTo>
                  <a:lnTo>
                    <a:pt x="1227455" y="19050"/>
                  </a:lnTo>
                  <a:lnTo>
                    <a:pt x="1227455" y="16763"/>
                  </a:lnTo>
                  <a:lnTo>
                    <a:pt x="1228090" y="14859"/>
                  </a:lnTo>
                  <a:lnTo>
                    <a:pt x="1229106" y="13208"/>
                  </a:lnTo>
                  <a:lnTo>
                    <a:pt x="1230249" y="11557"/>
                  </a:lnTo>
                  <a:lnTo>
                    <a:pt x="1232281" y="10160"/>
                  </a:lnTo>
                  <a:lnTo>
                    <a:pt x="1235202" y="9017"/>
                  </a:lnTo>
                  <a:lnTo>
                    <a:pt x="1238123" y="7874"/>
                  </a:lnTo>
                  <a:lnTo>
                    <a:pt x="1241806" y="6985"/>
                  </a:lnTo>
                  <a:lnTo>
                    <a:pt x="1246378" y="6476"/>
                  </a:lnTo>
                  <a:lnTo>
                    <a:pt x="1250950" y="5969"/>
                  </a:lnTo>
                  <a:lnTo>
                    <a:pt x="1256665" y="5587"/>
                  </a:lnTo>
                  <a:lnTo>
                    <a:pt x="1263650" y="5587"/>
                  </a:lnTo>
                  <a:lnTo>
                    <a:pt x="1270762" y="5587"/>
                  </a:lnTo>
                  <a:lnTo>
                    <a:pt x="1292225" y="9017"/>
                  </a:lnTo>
                  <a:lnTo>
                    <a:pt x="1294892" y="10160"/>
                  </a:lnTo>
                  <a:lnTo>
                    <a:pt x="1296670" y="11557"/>
                  </a:lnTo>
                  <a:lnTo>
                    <a:pt x="1297813" y="13208"/>
                  </a:lnTo>
                  <a:lnTo>
                    <a:pt x="1298956" y="14859"/>
                  </a:lnTo>
                  <a:lnTo>
                    <a:pt x="1299464" y="16763"/>
                  </a:lnTo>
                  <a:lnTo>
                    <a:pt x="1299464" y="19050"/>
                  </a:lnTo>
                  <a:lnTo>
                    <a:pt x="1299464" y="53467"/>
                  </a:lnTo>
                  <a:lnTo>
                    <a:pt x="1337093" y="20855"/>
                  </a:lnTo>
                  <a:lnTo>
                    <a:pt x="1376045" y="3333"/>
                  </a:lnTo>
                  <a:lnTo>
                    <a:pt x="1389566" y="833"/>
                  </a:lnTo>
                  <a:lnTo>
                    <a:pt x="1403350" y="0"/>
                  </a:lnTo>
                  <a:close/>
                </a:path>
                <a:path w="5015230" h="451484">
                  <a:moveTo>
                    <a:pt x="1018032" y="0"/>
                  </a:moveTo>
                  <a:lnTo>
                    <a:pt x="1068163" y="6215"/>
                  </a:lnTo>
                  <a:lnTo>
                    <a:pt x="1106344" y="24209"/>
                  </a:lnTo>
                  <a:lnTo>
                    <a:pt x="1133784" y="51899"/>
                  </a:lnTo>
                  <a:lnTo>
                    <a:pt x="1151001" y="88011"/>
                  </a:lnTo>
                  <a:lnTo>
                    <a:pt x="1158501" y="130873"/>
                  </a:lnTo>
                  <a:lnTo>
                    <a:pt x="1159002" y="146304"/>
                  </a:lnTo>
                  <a:lnTo>
                    <a:pt x="1159002" y="159638"/>
                  </a:lnTo>
                  <a:lnTo>
                    <a:pt x="1159002" y="169925"/>
                  </a:lnTo>
                  <a:lnTo>
                    <a:pt x="1156716" y="177546"/>
                  </a:lnTo>
                  <a:lnTo>
                    <a:pt x="1152144" y="182499"/>
                  </a:lnTo>
                  <a:lnTo>
                    <a:pt x="1147571" y="187325"/>
                  </a:lnTo>
                  <a:lnTo>
                    <a:pt x="1141221" y="189864"/>
                  </a:lnTo>
                  <a:lnTo>
                    <a:pt x="1133220" y="189864"/>
                  </a:lnTo>
                  <a:lnTo>
                    <a:pt x="951357" y="189864"/>
                  </a:lnTo>
                  <a:lnTo>
                    <a:pt x="958474" y="231985"/>
                  </a:lnTo>
                  <a:lnTo>
                    <a:pt x="988300" y="264292"/>
                  </a:lnTo>
                  <a:lnTo>
                    <a:pt x="1033018" y="273176"/>
                  </a:lnTo>
                  <a:lnTo>
                    <a:pt x="1043733" y="272984"/>
                  </a:lnTo>
                  <a:lnTo>
                    <a:pt x="1087500" y="266652"/>
                  </a:lnTo>
                  <a:lnTo>
                    <a:pt x="1121156" y="255905"/>
                  </a:lnTo>
                  <a:lnTo>
                    <a:pt x="1126490" y="253873"/>
                  </a:lnTo>
                  <a:lnTo>
                    <a:pt x="1130808" y="252730"/>
                  </a:lnTo>
                  <a:lnTo>
                    <a:pt x="1134237" y="252730"/>
                  </a:lnTo>
                  <a:lnTo>
                    <a:pt x="1136269" y="252730"/>
                  </a:lnTo>
                  <a:lnTo>
                    <a:pt x="1137920" y="253111"/>
                  </a:lnTo>
                  <a:lnTo>
                    <a:pt x="1139190" y="254000"/>
                  </a:lnTo>
                  <a:lnTo>
                    <a:pt x="1140587" y="254762"/>
                  </a:lnTo>
                  <a:lnTo>
                    <a:pt x="1141730" y="256159"/>
                  </a:lnTo>
                  <a:lnTo>
                    <a:pt x="1142619" y="258190"/>
                  </a:lnTo>
                  <a:lnTo>
                    <a:pt x="1143508" y="260096"/>
                  </a:lnTo>
                  <a:lnTo>
                    <a:pt x="1144143" y="263017"/>
                  </a:lnTo>
                  <a:lnTo>
                    <a:pt x="1144396" y="266700"/>
                  </a:lnTo>
                  <a:lnTo>
                    <a:pt x="1144778" y="270383"/>
                  </a:lnTo>
                  <a:lnTo>
                    <a:pt x="1144905" y="274955"/>
                  </a:lnTo>
                  <a:lnTo>
                    <a:pt x="1144905" y="280543"/>
                  </a:lnTo>
                  <a:lnTo>
                    <a:pt x="1144905" y="285496"/>
                  </a:lnTo>
                  <a:lnTo>
                    <a:pt x="1144778" y="289687"/>
                  </a:lnTo>
                  <a:lnTo>
                    <a:pt x="1144524" y="293115"/>
                  </a:lnTo>
                  <a:lnTo>
                    <a:pt x="1144396" y="296545"/>
                  </a:lnTo>
                  <a:lnTo>
                    <a:pt x="1138046" y="313055"/>
                  </a:lnTo>
                  <a:lnTo>
                    <a:pt x="1136650" y="314579"/>
                  </a:lnTo>
                  <a:lnTo>
                    <a:pt x="1093555" y="329134"/>
                  </a:lnTo>
                  <a:lnTo>
                    <a:pt x="1046829" y="336121"/>
                  </a:lnTo>
                  <a:lnTo>
                    <a:pt x="1025398" y="336804"/>
                  </a:lnTo>
                  <a:lnTo>
                    <a:pt x="1006090" y="336182"/>
                  </a:lnTo>
                  <a:lnTo>
                    <a:pt x="955548" y="326771"/>
                  </a:lnTo>
                  <a:lnTo>
                    <a:pt x="916150" y="305839"/>
                  </a:lnTo>
                  <a:lnTo>
                    <a:pt x="887952" y="273224"/>
                  </a:lnTo>
                  <a:lnTo>
                    <a:pt x="871204" y="228514"/>
                  </a:lnTo>
                  <a:lnTo>
                    <a:pt x="865632" y="171704"/>
                  </a:lnTo>
                  <a:lnTo>
                    <a:pt x="866276" y="152294"/>
                  </a:lnTo>
                  <a:lnTo>
                    <a:pt x="876046" y="99949"/>
                  </a:lnTo>
                  <a:lnTo>
                    <a:pt x="896834" y="57407"/>
                  </a:lnTo>
                  <a:lnTo>
                    <a:pt x="928068" y="26035"/>
                  </a:lnTo>
                  <a:lnTo>
                    <a:pt x="968829" y="6536"/>
                  </a:lnTo>
                  <a:lnTo>
                    <a:pt x="1000694" y="718"/>
                  </a:lnTo>
                  <a:lnTo>
                    <a:pt x="1018032" y="0"/>
                  </a:lnTo>
                  <a:close/>
                </a:path>
                <a:path w="5015230" h="451484">
                  <a:moveTo>
                    <a:pt x="513206" y="0"/>
                  </a:moveTo>
                  <a:lnTo>
                    <a:pt x="516128" y="0"/>
                  </a:lnTo>
                  <a:lnTo>
                    <a:pt x="519176" y="126"/>
                  </a:lnTo>
                  <a:lnTo>
                    <a:pt x="522605" y="508"/>
                  </a:lnTo>
                  <a:lnTo>
                    <a:pt x="525907" y="762"/>
                  </a:lnTo>
                  <a:lnTo>
                    <a:pt x="542290" y="4825"/>
                  </a:lnTo>
                  <a:lnTo>
                    <a:pt x="545084" y="5842"/>
                  </a:lnTo>
                  <a:lnTo>
                    <a:pt x="553339" y="27686"/>
                  </a:lnTo>
                  <a:lnTo>
                    <a:pt x="553593" y="32385"/>
                  </a:lnTo>
                  <a:lnTo>
                    <a:pt x="553720" y="38735"/>
                  </a:lnTo>
                  <a:lnTo>
                    <a:pt x="553720" y="46862"/>
                  </a:lnTo>
                  <a:lnTo>
                    <a:pt x="553720" y="54863"/>
                  </a:lnTo>
                  <a:lnTo>
                    <a:pt x="551053" y="78612"/>
                  </a:lnTo>
                  <a:lnTo>
                    <a:pt x="550164" y="81534"/>
                  </a:lnTo>
                  <a:lnTo>
                    <a:pt x="549021" y="83565"/>
                  </a:lnTo>
                  <a:lnTo>
                    <a:pt x="547497" y="84709"/>
                  </a:lnTo>
                  <a:lnTo>
                    <a:pt x="546100" y="85725"/>
                  </a:lnTo>
                  <a:lnTo>
                    <a:pt x="544195" y="86360"/>
                  </a:lnTo>
                  <a:lnTo>
                    <a:pt x="542036" y="86360"/>
                  </a:lnTo>
                  <a:lnTo>
                    <a:pt x="540258" y="86360"/>
                  </a:lnTo>
                  <a:lnTo>
                    <a:pt x="538226" y="85979"/>
                  </a:lnTo>
                  <a:lnTo>
                    <a:pt x="535940" y="85217"/>
                  </a:lnTo>
                  <a:lnTo>
                    <a:pt x="533781" y="84455"/>
                  </a:lnTo>
                  <a:lnTo>
                    <a:pt x="531241" y="83565"/>
                  </a:lnTo>
                  <a:lnTo>
                    <a:pt x="528447" y="82676"/>
                  </a:lnTo>
                  <a:lnTo>
                    <a:pt x="525653" y="81787"/>
                  </a:lnTo>
                  <a:lnTo>
                    <a:pt x="522605" y="80899"/>
                  </a:lnTo>
                  <a:lnTo>
                    <a:pt x="519176" y="80137"/>
                  </a:lnTo>
                  <a:lnTo>
                    <a:pt x="515874" y="79375"/>
                  </a:lnTo>
                  <a:lnTo>
                    <a:pt x="512191" y="78994"/>
                  </a:lnTo>
                  <a:lnTo>
                    <a:pt x="508127" y="78994"/>
                  </a:lnTo>
                  <a:lnTo>
                    <a:pt x="503555" y="78994"/>
                  </a:lnTo>
                  <a:lnTo>
                    <a:pt x="498856" y="79883"/>
                  </a:lnTo>
                  <a:lnTo>
                    <a:pt x="463804" y="106807"/>
                  </a:lnTo>
                  <a:lnTo>
                    <a:pt x="446278" y="131572"/>
                  </a:lnTo>
                  <a:lnTo>
                    <a:pt x="446278" y="317754"/>
                  </a:lnTo>
                  <a:lnTo>
                    <a:pt x="446278" y="319913"/>
                  </a:lnTo>
                  <a:lnTo>
                    <a:pt x="412242" y="331088"/>
                  </a:lnTo>
                  <a:lnTo>
                    <a:pt x="403987" y="331088"/>
                  </a:lnTo>
                  <a:lnTo>
                    <a:pt x="395731" y="331088"/>
                  </a:lnTo>
                  <a:lnTo>
                    <a:pt x="361823" y="319913"/>
                  </a:lnTo>
                  <a:lnTo>
                    <a:pt x="361823" y="317754"/>
                  </a:lnTo>
                  <a:lnTo>
                    <a:pt x="361823" y="19050"/>
                  </a:lnTo>
                  <a:lnTo>
                    <a:pt x="361823" y="16763"/>
                  </a:lnTo>
                  <a:lnTo>
                    <a:pt x="362458" y="14859"/>
                  </a:lnTo>
                  <a:lnTo>
                    <a:pt x="363474" y="13208"/>
                  </a:lnTo>
                  <a:lnTo>
                    <a:pt x="364617" y="11557"/>
                  </a:lnTo>
                  <a:lnTo>
                    <a:pt x="366649" y="10160"/>
                  </a:lnTo>
                  <a:lnTo>
                    <a:pt x="369570" y="9017"/>
                  </a:lnTo>
                  <a:lnTo>
                    <a:pt x="372491" y="7874"/>
                  </a:lnTo>
                  <a:lnTo>
                    <a:pt x="376174" y="6985"/>
                  </a:lnTo>
                  <a:lnTo>
                    <a:pt x="380746" y="6476"/>
                  </a:lnTo>
                  <a:lnTo>
                    <a:pt x="385318" y="5969"/>
                  </a:lnTo>
                  <a:lnTo>
                    <a:pt x="391033" y="5587"/>
                  </a:lnTo>
                  <a:lnTo>
                    <a:pt x="398018" y="5587"/>
                  </a:lnTo>
                  <a:lnTo>
                    <a:pt x="405130" y="5587"/>
                  </a:lnTo>
                  <a:lnTo>
                    <a:pt x="426593" y="9017"/>
                  </a:lnTo>
                  <a:lnTo>
                    <a:pt x="429260" y="10160"/>
                  </a:lnTo>
                  <a:lnTo>
                    <a:pt x="431038" y="11557"/>
                  </a:lnTo>
                  <a:lnTo>
                    <a:pt x="432181" y="13208"/>
                  </a:lnTo>
                  <a:lnTo>
                    <a:pt x="433324" y="14859"/>
                  </a:lnTo>
                  <a:lnTo>
                    <a:pt x="433831" y="16763"/>
                  </a:lnTo>
                  <a:lnTo>
                    <a:pt x="433831" y="19050"/>
                  </a:lnTo>
                  <a:lnTo>
                    <a:pt x="433831" y="56261"/>
                  </a:lnTo>
                  <a:lnTo>
                    <a:pt x="461079" y="23429"/>
                  </a:lnTo>
                  <a:lnTo>
                    <a:pt x="494411" y="2412"/>
                  </a:lnTo>
                  <a:lnTo>
                    <a:pt x="506984" y="0"/>
                  </a:lnTo>
                  <a:lnTo>
                    <a:pt x="513206" y="0"/>
                  </a:lnTo>
                  <a:close/>
                </a:path>
                <a:path w="5015230" h="451484">
                  <a:moveTo>
                    <a:pt x="152400" y="0"/>
                  </a:moveTo>
                  <a:lnTo>
                    <a:pt x="202531" y="6215"/>
                  </a:lnTo>
                  <a:lnTo>
                    <a:pt x="240712" y="24209"/>
                  </a:lnTo>
                  <a:lnTo>
                    <a:pt x="268152" y="51899"/>
                  </a:lnTo>
                  <a:lnTo>
                    <a:pt x="285369" y="88011"/>
                  </a:lnTo>
                  <a:lnTo>
                    <a:pt x="292869" y="130873"/>
                  </a:lnTo>
                  <a:lnTo>
                    <a:pt x="293370" y="146304"/>
                  </a:lnTo>
                  <a:lnTo>
                    <a:pt x="293370" y="159638"/>
                  </a:lnTo>
                  <a:lnTo>
                    <a:pt x="293370" y="169925"/>
                  </a:lnTo>
                  <a:lnTo>
                    <a:pt x="291084" y="177546"/>
                  </a:lnTo>
                  <a:lnTo>
                    <a:pt x="286512" y="182499"/>
                  </a:lnTo>
                  <a:lnTo>
                    <a:pt x="281940" y="187325"/>
                  </a:lnTo>
                  <a:lnTo>
                    <a:pt x="275590" y="189864"/>
                  </a:lnTo>
                  <a:lnTo>
                    <a:pt x="267589" y="189864"/>
                  </a:lnTo>
                  <a:lnTo>
                    <a:pt x="85725" y="189864"/>
                  </a:lnTo>
                  <a:lnTo>
                    <a:pt x="92842" y="231985"/>
                  </a:lnTo>
                  <a:lnTo>
                    <a:pt x="122668" y="264292"/>
                  </a:lnTo>
                  <a:lnTo>
                    <a:pt x="167386" y="273176"/>
                  </a:lnTo>
                  <a:lnTo>
                    <a:pt x="178101" y="272984"/>
                  </a:lnTo>
                  <a:lnTo>
                    <a:pt x="221869" y="266652"/>
                  </a:lnTo>
                  <a:lnTo>
                    <a:pt x="255524" y="255905"/>
                  </a:lnTo>
                  <a:lnTo>
                    <a:pt x="260858" y="253873"/>
                  </a:lnTo>
                  <a:lnTo>
                    <a:pt x="265176" y="252730"/>
                  </a:lnTo>
                  <a:lnTo>
                    <a:pt x="268605" y="252730"/>
                  </a:lnTo>
                  <a:lnTo>
                    <a:pt x="270637" y="252730"/>
                  </a:lnTo>
                  <a:lnTo>
                    <a:pt x="272288" y="253111"/>
                  </a:lnTo>
                  <a:lnTo>
                    <a:pt x="273558" y="254000"/>
                  </a:lnTo>
                  <a:lnTo>
                    <a:pt x="274955" y="254762"/>
                  </a:lnTo>
                  <a:lnTo>
                    <a:pt x="276098" y="256159"/>
                  </a:lnTo>
                  <a:lnTo>
                    <a:pt x="276987" y="258190"/>
                  </a:lnTo>
                  <a:lnTo>
                    <a:pt x="277876" y="260096"/>
                  </a:lnTo>
                  <a:lnTo>
                    <a:pt x="278511" y="263017"/>
                  </a:lnTo>
                  <a:lnTo>
                    <a:pt x="278765" y="266700"/>
                  </a:lnTo>
                  <a:lnTo>
                    <a:pt x="279146" y="270383"/>
                  </a:lnTo>
                  <a:lnTo>
                    <a:pt x="279273" y="274955"/>
                  </a:lnTo>
                  <a:lnTo>
                    <a:pt x="279273" y="280543"/>
                  </a:lnTo>
                  <a:lnTo>
                    <a:pt x="279273" y="285496"/>
                  </a:lnTo>
                  <a:lnTo>
                    <a:pt x="279146" y="289687"/>
                  </a:lnTo>
                  <a:lnTo>
                    <a:pt x="278892" y="293115"/>
                  </a:lnTo>
                  <a:lnTo>
                    <a:pt x="278765" y="296545"/>
                  </a:lnTo>
                  <a:lnTo>
                    <a:pt x="272415" y="313055"/>
                  </a:lnTo>
                  <a:lnTo>
                    <a:pt x="271018" y="314579"/>
                  </a:lnTo>
                  <a:lnTo>
                    <a:pt x="227923" y="329134"/>
                  </a:lnTo>
                  <a:lnTo>
                    <a:pt x="181197" y="336121"/>
                  </a:lnTo>
                  <a:lnTo>
                    <a:pt x="159766" y="336804"/>
                  </a:lnTo>
                  <a:lnTo>
                    <a:pt x="140458" y="336182"/>
                  </a:lnTo>
                  <a:lnTo>
                    <a:pt x="89916" y="326771"/>
                  </a:lnTo>
                  <a:lnTo>
                    <a:pt x="50518" y="305839"/>
                  </a:lnTo>
                  <a:lnTo>
                    <a:pt x="22320" y="273224"/>
                  </a:lnTo>
                  <a:lnTo>
                    <a:pt x="5572" y="228514"/>
                  </a:lnTo>
                  <a:lnTo>
                    <a:pt x="0" y="171704"/>
                  </a:lnTo>
                  <a:lnTo>
                    <a:pt x="644" y="152294"/>
                  </a:lnTo>
                  <a:lnTo>
                    <a:pt x="10414" y="99949"/>
                  </a:lnTo>
                  <a:lnTo>
                    <a:pt x="31202" y="57407"/>
                  </a:lnTo>
                  <a:lnTo>
                    <a:pt x="62436" y="26035"/>
                  </a:lnTo>
                  <a:lnTo>
                    <a:pt x="103197" y="6536"/>
                  </a:lnTo>
                  <a:lnTo>
                    <a:pt x="135062" y="718"/>
                  </a:lnTo>
                  <a:lnTo>
                    <a:pt x="152400" y="0"/>
                  </a:lnTo>
                  <a:close/>
                </a:path>
              </a:pathLst>
            </a:custGeom>
            <a:ln w="9144">
              <a:solidFill>
                <a:srgbClr val="4579B8"/>
              </a:solidFill>
            </a:ln>
          </p:spPr>
          <p:txBody>
            <a:bodyPr wrap="square" lIns="0" tIns="0" rIns="0" bIns="0" rtlCol="0"/>
            <a:lstStyle/>
            <a:p>
              <a:endParaRPr/>
            </a:p>
          </p:txBody>
        </p:sp>
        <p:sp>
          <p:nvSpPr>
            <p:cNvPr id="16" name="object 16"/>
            <p:cNvSpPr/>
            <p:nvPr/>
          </p:nvSpPr>
          <p:spPr>
            <a:xfrm>
              <a:off x="1993646" y="707897"/>
              <a:ext cx="125730" cy="156083"/>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1910207" y="611631"/>
              <a:ext cx="3959225" cy="473709"/>
            </a:xfrm>
            <a:custGeom>
              <a:avLst/>
              <a:gdLst/>
              <a:ahLst/>
              <a:cxnLst/>
              <a:rect l="l" t="t" r="r" b="b"/>
              <a:pathLst>
                <a:path w="3959225" h="473709">
                  <a:moveTo>
                    <a:pt x="1977517" y="64007"/>
                  </a:moveTo>
                  <a:lnTo>
                    <a:pt x="1985771" y="64007"/>
                  </a:lnTo>
                  <a:lnTo>
                    <a:pt x="1992630" y="64262"/>
                  </a:lnTo>
                  <a:lnTo>
                    <a:pt x="2019681" y="75818"/>
                  </a:lnTo>
                  <a:lnTo>
                    <a:pt x="2019681" y="78104"/>
                  </a:lnTo>
                  <a:lnTo>
                    <a:pt x="2019681" y="144652"/>
                  </a:lnTo>
                  <a:lnTo>
                    <a:pt x="2084705" y="144652"/>
                  </a:lnTo>
                  <a:lnTo>
                    <a:pt x="2086991" y="144652"/>
                  </a:lnTo>
                  <a:lnTo>
                    <a:pt x="2088895" y="145287"/>
                  </a:lnTo>
                  <a:lnTo>
                    <a:pt x="2098040" y="172338"/>
                  </a:lnTo>
                  <a:lnTo>
                    <a:pt x="2098040" y="178815"/>
                  </a:lnTo>
                  <a:lnTo>
                    <a:pt x="2089277" y="212978"/>
                  </a:lnTo>
                  <a:lnTo>
                    <a:pt x="2085085" y="212978"/>
                  </a:lnTo>
                  <a:lnTo>
                    <a:pt x="2019681" y="212978"/>
                  </a:lnTo>
                  <a:lnTo>
                    <a:pt x="2019681" y="353313"/>
                  </a:lnTo>
                  <a:lnTo>
                    <a:pt x="2020177" y="364745"/>
                  </a:lnTo>
                  <a:lnTo>
                    <a:pt x="2038143" y="399161"/>
                  </a:lnTo>
                  <a:lnTo>
                    <a:pt x="2054859" y="402208"/>
                  </a:lnTo>
                  <a:lnTo>
                    <a:pt x="2059305" y="402208"/>
                  </a:lnTo>
                  <a:lnTo>
                    <a:pt x="2063369" y="401827"/>
                  </a:lnTo>
                  <a:lnTo>
                    <a:pt x="2066925" y="401065"/>
                  </a:lnTo>
                  <a:lnTo>
                    <a:pt x="2070481" y="400303"/>
                  </a:lnTo>
                  <a:lnTo>
                    <a:pt x="2073656" y="399288"/>
                  </a:lnTo>
                  <a:lnTo>
                    <a:pt x="2076450" y="398398"/>
                  </a:lnTo>
                  <a:lnTo>
                    <a:pt x="2079244" y="397382"/>
                  </a:lnTo>
                  <a:lnTo>
                    <a:pt x="2081657" y="396493"/>
                  </a:lnTo>
                  <a:lnTo>
                    <a:pt x="2083562" y="395604"/>
                  </a:lnTo>
                  <a:lnTo>
                    <a:pt x="2085467" y="394842"/>
                  </a:lnTo>
                  <a:lnTo>
                    <a:pt x="2087118" y="394462"/>
                  </a:lnTo>
                  <a:lnTo>
                    <a:pt x="2088769" y="394462"/>
                  </a:lnTo>
                  <a:lnTo>
                    <a:pt x="2090039" y="394462"/>
                  </a:lnTo>
                  <a:lnTo>
                    <a:pt x="2095372" y="400303"/>
                  </a:lnTo>
                  <a:lnTo>
                    <a:pt x="2096134" y="402716"/>
                  </a:lnTo>
                  <a:lnTo>
                    <a:pt x="2096643" y="405891"/>
                  </a:lnTo>
                  <a:lnTo>
                    <a:pt x="2097278" y="409955"/>
                  </a:lnTo>
                  <a:lnTo>
                    <a:pt x="2097785" y="413892"/>
                  </a:lnTo>
                  <a:lnTo>
                    <a:pt x="2098040" y="419100"/>
                  </a:lnTo>
                  <a:lnTo>
                    <a:pt x="2098040" y="425322"/>
                  </a:lnTo>
                  <a:lnTo>
                    <a:pt x="2098040" y="435101"/>
                  </a:lnTo>
                  <a:lnTo>
                    <a:pt x="2074037" y="467740"/>
                  </a:lnTo>
                  <a:lnTo>
                    <a:pt x="2051684" y="471804"/>
                  </a:lnTo>
                  <a:lnTo>
                    <a:pt x="2045589" y="472566"/>
                  </a:lnTo>
                  <a:lnTo>
                    <a:pt x="2039366" y="472820"/>
                  </a:lnTo>
                  <a:lnTo>
                    <a:pt x="2033143" y="472820"/>
                  </a:lnTo>
                  <a:lnTo>
                    <a:pt x="1989582" y="466470"/>
                  </a:lnTo>
                  <a:lnTo>
                    <a:pt x="1953484" y="439838"/>
                  </a:lnTo>
                  <a:lnTo>
                    <a:pt x="1938895" y="403090"/>
                  </a:lnTo>
                  <a:lnTo>
                    <a:pt x="1935733" y="366013"/>
                  </a:lnTo>
                  <a:lnTo>
                    <a:pt x="1935733" y="212978"/>
                  </a:lnTo>
                  <a:lnTo>
                    <a:pt x="1899793" y="212978"/>
                  </a:lnTo>
                  <a:lnTo>
                    <a:pt x="1895602" y="212978"/>
                  </a:lnTo>
                  <a:lnTo>
                    <a:pt x="1892427" y="210312"/>
                  </a:lnTo>
                  <a:lnTo>
                    <a:pt x="1886839" y="178815"/>
                  </a:lnTo>
                  <a:lnTo>
                    <a:pt x="1886839" y="172338"/>
                  </a:lnTo>
                  <a:lnTo>
                    <a:pt x="1890141" y="151891"/>
                  </a:lnTo>
                  <a:lnTo>
                    <a:pt x="1891283" y="149351"/>
                  </a:lnTo>
                  <a:lnTo>
                    <a:pt x="1892681" y="147446"/>
                  </a:lnTo>
                  <a:lnTo>
                    <a:pt x="1894332" y="146303"/>
                  </a:lnTo>
                  <a:lnTo>
                    <a:pt x="1895983" y="145287"/>
                  </a:lnTo>
                  <a:lnTo>
                    <a:pt x="1898015" y="144652"/>
                  </a:lnTo>
                  <a:lnTo>
                    <a:pt x="1900173" y="144652"/>
                  </a:lnTo>
                  <a:lnTo>
                    <a:pt x="1935733" y="144652"/>
                  </a:lnTo>
                  <a:lnTo>
                    <a:pt x="1935733" y="78104"/>
                  </a:lnTo>
                  <a:lnTo>
                    <a:pt x="1935733" y="75818"/>
                  </a:lnTo>
                  <a:lnTo>
                    <a:pt x="1936242" y="73787"/>
                  </a:lnTo>
                  <a:lnTo>
                    <a:pt x="1937512" y="72008"/>
                  </a:lnTo>
                  <a:lnTo>
                    <a:pt x="1938782" y="70230"/>
                  </a:lnTo>
                  <a:lnTo>
                    <a:pt x="1940941" y="68706"/>
                  </a:lnTo>
                  <a:lnTo>
                    <a:pt x="1969516" y="64007"/>
                  </a:lnTo>
                  <a:lnTo>
                    <a:pt x="1977517" y="64007"/>
                  </a:lnTo>
                  <a:close/>
                </a:path>
                <a:path w="3959225" h="473709">
                  <a:moveTo>
                    <a:pt x="29718" y="32892"/>
                  </a:moveTo>
                  <a:lnTo>
                    <a:pt x="131953" y="32892"/>
                  </a:lnTo>
                  <a:lnTo>
                    <a:pt x="139553" y="32964"/>
                  </a:lnTo>
                  <a:lnTo>
                    <a:pt x="185183" y="37250"/>
                  </a:lnTo>
                  <a:lnTo>
                    <a:pt x="223978" y="48472"/>
                  </a:lnTo>
                  <a:lnTo>
                    <a:pt x="260437" y="71929"/>
                  </a:lnTo>
                  <a:lnTo>
                    <a:pt x="285184" y="106398"/>
                  </a:lnTo>
                  <a:lnTo>
                    <a:pt x="296217" y="151556"/>
                  </a:lnTo>
                  <a:lnTo>
                    <a:pt x="296672" y="164464"/>
                  </a:lnTo>
                  <a:lnTo>
                    <a:pt x="295957" y="182155"/>
                  </a:lnTo>
                  <a:lnTo>
                    <a:pt x="285242" y="229107"/>
                  </a:lnTo>
                  <a:lnTo>
                    <a:pt x="262310" y="266291"/>
                  </a:lnTo>
                  <a:lnTo>
                    <a:pt x="227901" y="293433"/>
                  </a:lnTo>
                  <a:lnTo>
                    <a:pt x="182231" y="310169"/>
                  </a:lnTo>
                  <a:lnTo>
                    <a:pt x="124206" y="315848"/>
                  </a:lnTo>
                  <a:lnTo>
                    <a:pt x="88011" y="315848"/>
                  </a:lnTo>
                  <a:lnTo>
                    <a:pt x="88011" y="454151"/>
                  </a:lnTo>
                  <a:lnTo>
                    <a:pt x="88011" y="456310"/>
                  </a:lnTo>
                  <a:lnTo>
                    <a:pt x="87375" y="458342"/>
                  </a:lnTo>
                  <a:lnTo>
                    <a:pt x="85851" y="460120"/>
                  </a:lnTo>
                  <a:lnTo>
                    <a:pt x="84455" y="461898"/>
                  </a:lnTo>
                  <a:lnTo>
                    <a:pt x="82042" y="463422"/>
                  </a:lnTo>
                  <a:lnTo>
                    <a:pt x="78612" y="464438"/>
                  </a:lnTo>
                  <a:lnTo>
                    <a:pt x="75311" y="465581"/>
                  </a:lnTo>
                  <a:lnTo>
                    <a:pt x="70866" y="466470"/>
                  </a:lnTo>
                  <a:lnTo>
                    <a:pt x="65278" y="467105"/>
                  </a:lnTo>
                  <a:lnTo>
                    <a:pt x="59690" y="467867"/>
                  </a:lnTo>
                  <a:lnTo>
                    <a:pt x="52578" y="468121"/>
                  </a:lnTo>
                  <a:lnTo>
                    <a:pt x="43815" y="468121"/>
                  </a:lnTo>
                  <a:lnTo>
                    <a:pt x="35306" y="468121"/>
                  </a:lnTo>
                  <a:lnTo>
                    <a:pt x="28320" y="467867"/>
                  </a:lnTo>
                  <a:lnTo>
                    <a:pt x="22606" y="467105"/>
                  </a:lnTo>
                  <a:lnTo>
                    <a:pt x="16891" y="466470"/>
                  </a:lnTo>
                  <a:lnTo>
                    <a:pt x="12318" y="465581"/>
                  </a:lnTo>
                  <a:lnTo>
                    <a:pt x="9017" y="464438"/>
                  </a:lnTo>
                  <a:lnTo>
                    <a:pt x="5715" y="463422"/>
                  </a:lnTo>
                  <a:lnTo>
                    <a:pt x="3301" y="461898"/>
                  </a:lnTo>
                  <a:lnTo>
                    <a:pt x="2031" y="460120"/>
                  </a:lnTo>
                  <a:lnTo>
                    <a:pt x="635" y="458342"/>
                  </a:lnTo>
                  <a:lnTo>
                    <a:pt x="0" y="456310"/>
                  </a:lnTo>
                  <a:lnTo>
                    <a:pt x="0" y="454151"/>
                  </a:lnTo>
                  <a:lnTo>
                    <a:pt x="0" y="64262"/>
                  </a:lnTo>
                  <a:lnTo>
                    <a:pt x="0" y="53847"/>
                  </a:lnTo>
                  <a:lnTo>
                    <a:pt x="2667" y="45973"/>
                  </a:lnTo>
                  <a:lnTo>
                    <a:pt x="8128" y="40766"/>
                  </a:lnTo>
                  <a:lnTo>
                    <a:pt x="13588" y="35432"/>
                  </a:lnTo>
                  <a:lnTo>
                    <a:pt x="20828" y="32892"/>
                  </a:lnTo>
                  <a:lnTo>
                    <a:pt x="29718" y="32892"/>
                  </a:lnTo>
                  <a:close/>
                </a:path>
                <a:path w="3959225" h="473709">
                  <a:moveTo>
                    <a:pt x="3496309" y="25780"/>
                  </a:moveTo>
                  <a:lnTo>
                    <a:pt x="3539396" y="30452"/>
                  </a:lnTo>
                  <a:lnTo>
                    <a:pt x="3581866" y="44811"/>
                  </a:lnTo>
                  <a:lnTo>
                    <a:pt x="3603625" y="58800"/>
                  </a:lnTo>
                  <a:lnTo>
                    <a:pt x="3606673" y="61848"/>
                  </a:lnTo>
                  <a:lnTo>
                    <a:pt x="3612515" y="74040"/>
                  </a:lnTo>
                  <a:lnTo>
                    <a:pt x="3613277" y="77215"/>
                  </a:lnTo>
                  <a:lnTo>
                    <a:pt x="3613657" y="80898"/>
                  </a:lnTo>
                  <a:lnTo>
                    <a:pt x="3614039" y="85089"/>
                  </a:lnTo>
                  <a:lnTo>
                    <a:pt x="3614420" y="89280"/>
                  </a:lnTo>
                  <a:lnTo>
                    <a:pt x="3614547" y="94614"/>
                  </a:lnTo>
                  <a:lnTo>
                    <a:pt x="3614547" y="100837"/>
                  </a:lnTo>
                  <a:lnTo>
                    <a:pt x="3614547" y="107568"/>
                  </a:lnTo>
                  <a:lnTo>
                    <a:pt x="3611499" y="129285"/>
                  </a:lnTo>
                  <a:lnTo>
                    <a:pt x="3610482" y="132206"/>
                  </a:lnTo>
                  <a:lnTo>
                    <a:pt x="3609085" y="134365"/>
                  </a:lnTo>
                  <a:lnTo>
                    <a:pt x="3607562" y="135635"/>
                  </a:lnTo>
                  <a:lnTo>
                    <a:pt x="3605910" y="137032"/>
                  </a:lnTo>
                  <a:lnTo>
                    <a:pt x="3604132" y="137667"/>
                  </a:lnTo>
                  <a:lnTo>
                    <a:pt x="3602228" y="137667"/>
                  </a:lnTo>
                  <a:lnTo>
                    <a:pt x="3598799" y="137667"/>
                  </a:lnTo>
                  <a:lnTo>
                    <a:pt x="3594607" y="135762"/>
                  </a:lnTo>
                  <a:lnTo>
                    <a:pt x="3589401" y="131825"/>
                  </a:lnTo>
                  <a:lnTo>
                    <a:pt x="3584321" y="127888"/>
                  </a:lnTo>
                  <a:lnTo>
                    <a:pt x="3577717" y="123570"/>
                  </a:lnTo>
                  <a:lnTo>
                    <a:pt x="3540379" y="105663"/>
                  </a:lnTo>
                  <a:lnTo>
                    <a:pt x="3499993" y="99821"/>
                  </a:lnTo>
                  <a:lnTo>
                    <a:pt x="3487469" y="100486"/>
                  </a:lnTo>
                  <a:lnTo>
                    <a:pt x="3444228" y="116173"/>
                  </a:lnTo>
                  <a:lnTo>
                    <a:pt x="3412779" y="150774"/>
                  </a:lnTo>
                  <a:lnTo>
                    <a:pt x="3397884" y="187832"/>
                  </a:lnTo>
                  <a:lnTo>
                    <a:pt x="3390973" y="233517"/>
                  </a:lnTo>
                  <a:lnTo>
                    <a:pt x="3390519" y="250443"/>
                  </a:lnTo>
                  <a:lnTo>
                    <a:pt x="3391017" y="268926"/>
                  </a:lnTo>
                  <a:lnTo>
                    <a:pt x="3398393" y="316610"/>
                  </a:lnTo>
                  <a:lnTo>
                    <a:pt x="3413966" y="353044"/>
                  </a:lnTo>
                  <a:lnTo>
                    <a:pt x="3446071" y="384607"/>
                  </a:lnTo>
                  <a:lnTo>
                    <a:pt x="3489805" y="397976"/>
                  </a:lnTo>
                  <a:lnTo>
                    <a:pt x="3502405" y="398525"/>
                  </a:lnTo>
                  <a:lnTo>
                    <a:pt x="3513718" y="398170"/>
                  </a:lnTo>
                  <a:lnTo>
                    <a:pt x="3551110" y="390104"/>
                  </a:lnTo>
                  <a:lnTo>
                    <a:pt x="3586988" y="372237"/>
                  </a:lnTo>
                  <a:lnTo>
                    <a:pt x="3597529" y="365125"/>
                  </a:lnTo>
                  <a:lnTo>
                    <a:pt x="3601593" y="363346"/>
                  </a:lnTo>
                  <a:lnTo>
                    <a:pt x="3604514" y="363346"/>
                  </a:lnTo>
                  <a:lnTo>
                    <a:pt x="3606800" y="363346"/>
                  </a:lnTo>
                  <a:lnTo>
                    <a:pt x="3608578" y="363854"/>
                  </a:lnTo>
                  <a:lnTo>
                    <a:pt x="3609848" y="364743"/>
                  </a:lnTo>
                  <a:lnTo>
                    <a:pt x="3611245" y="365632"/>
                  </a:lnTo>
                  <a:lnTo>
                    <a:pt x="3612388" y="367410"/>
                  </a:lnTo>
                  <a:lnTo>
                    <a:pt x="3613277" y="370077"/>
                  </a:lnTo>
                  <a:lnTo>
                    <a:pt x="3614166" y="372744"/>
                  </a:lnTo>
                  <a:lnTo>
                    <a:pt x="3614801" y="376427"/>
                  </a:lnTo>
                  <a:lnTo>
                    <a:pt x="3615181" y="381253"/>
                  </a:lnTo>
                  <a:lnTo>
                    <a:pt x="3615690" y="386079"/>
                  </a:lnTo>
                  <a:lnTo>
                    <a:pt x="3615944" y="392429"/>
                  </a:lnTo>
                  <a:lnTo>
                    <a:pt x="3615944" y="400557"/>
                  </a:lnTo>
                  <a:lnTo>
                    <a:pt x="3615944" y="406145"/>
                  </a:lnTo>
                  <a:lnTo>
                    <a:pt x="3615690" y="410844"/>
                  </a:lnTo>
                  <a:lnTo>
                    <a:pt x="3591559" y="448690"/>
                  </a:lnTo>
                  <a:lnTo>
                    <a:pt x="3549475" y="465359"/>
                  </a:lnTo>
                  <a:lnTo>
                    <a:pt x="3510597" y="472265"/>
                  </a:lnTo>
                  <a:lnTo>
                    <a:pt x="3488690" y="473201"/>
                  </a:lnTo>
                  <a:lnTo>
                    <a:pt x="3466949" y="472344"/>
                  </a:lnTo>
                  <a:lnTo>
                    <a:pt x="3426753" y="465486"/>
                  </a:lnTo>
                  <a:lnTo>
                    <a:pt x="3391058" y="451772"/>
                  </a:lnTo>
                  <a:lnTo>
                    <a:pt x="3347339" y="418464"/>
                  </a:lnTo>
                  <a:lnTo>
                    <a:pt x="3316263" y="369887"/>
                  </a:lnTo>
                  <a:lnTo>
                    <a:pt x="3302950" y="329027"/>
                  </a:lnTo>
                  <a:lnTo>
                    <a:pt x="3296231" y="281453"/>
                  </a:lnTo>
                  <a:lnTo>
                    <a:pt x="3295396" y="255142"/>
                  </a:lnTo>
                  <a:lnTo>
                    <a:pt x="3296322" y="228304"/>
                  </a:lnTo>
                  <a:lnTo>
                    <a:pt x="3303700" y="179294"/>
                  </a:lnTo>
                  <a:lnTo>
                    <a:pt x="3318273" y="136524"/>
                  </a:lnTo>
                  <a:lnTo>
                    <a:pt x="3338899" y="100520"/>
                  </a:lnTo>
                  <a:lnTo>
                    <a:pt x="3365234" y="71397"/>
                  </a:lnTo>
                  <a:lnTo>
                    <a:pt x="3396944" y="49299"/>
                  </a:lnTo>
                  <a:lnTo>
                    <a:pt x="3433802" y="34299"/>
                  </a:lnTo>
                  <a:lnTo>
                    <a:pt x="3474569" y="26731"/>
                  </a:lnTo>
                  <a:lnTo>
                    <a:pt x="3496309" y="25780"/>
                  </a:lnTo>
                  <a:close/>
                </a:path>
                <a:path w="3959225" h="473709">
                  <a:moveTo>
                    <a:pt x="3716020" y="0"/>
                  </a:moveTo>
                  <a:lnTo>
                    <a:pt x="3724275" y="0"/>
                  </a:lnTo>
                  <a:lnTo>
                    <a:pt x="3731132" y="380"/>
                  </a:lnTo>
                  <a:lnTo>
                    <a:pt x="3736467" y="1015"/>
                  </a:lnTo>
                  <a:lnTo>
                    <a:pt x="3741801" y="1650"/>
                  </a:lnTo>
                  <a:lnTo>
                    <a:pt x="3746119" y="2666"/>
                  </a:lnTo>
                  <a:lnTo>
                    <a:pt x="3749421" y="3937"/>
                  </a:lnTo>
                  <a:lnTo>
                    <a:pt x="3752596" y="5079"/>
                  </a:lnTo>
                  <a:lnTo>
                    <a:pt x="3754881" y="6603"/>
                  </a:lnTo>
                  <a:lnTo>
                    <a:pt x="3756279" y="8381"/>
                  </a:lnTo>
                  <a:lnTo>
                    <a:pt x="3757549" y="10159"/>
                  </a:lnTo>
                  <a:lnTo>
                    <a:pt x="3758310" y="12191"/>
                  </a:lnTo>
                  <a:lnTo>
                    <a:pt x="3758310" y="14477"/>
                  </a:lnTo>
                  <a:lnTo>
                    <a:pt x="3758310" y="179450"/>
                  </a:lnTo>
                  <a:lnTo>
                    <a:pt x="3791368" y="153501"/>
                  </a:lnTo>
                  <a:lnTo>
                    <a:pt x="3837549" y="137679"/>
                  </a:lnTo>
                  <a:lnTo>
                    <a:pt x="3849624" y="137032"/>
                  </a:lnTo>
                  <a:lnTo>
                    <a:pt x="3864268" y="137654"/>
                  </a:lnTo>
                  <a:lnTo>
                    <a:pt x="3911036" y="152513"/>
                  </a:lnTo>
                  <a:lnTo>
                    <a:pt x="3940919" y="183544"/>
                  </a:lnTo>
                  <a:lnTo>
                    <a:pt x="3956010" y="227397"/>
                  </a:lnTo>
                  <a:lnTo>
                    <a:pt x="3959225" y="271652"/>
                  </a:lnTo>
                  <a:lnTo>
                    <a:pt x="3959225" y="454787"/>
                  </a:lnTo>
                  <a:lnTo>
                    <a:pt x="3959225" y="456945"/>
                  </a:lnTo>
                  <a:lnTo>
                    <a:pt x="3950462" y="464819"/>
                  </a:lnTo>
                  <a:lnTo>
                    <a:pt x="3947414" y="465963"/>
                  </a:lnTo>
                  <a:lnTo>
                    <a:pt x="3943096" y="466725"/>
                  </a:lnTo>
                  <a:lnTo>
                    <a:pt x="3937634" y="467359"/>
                  </a:lnTo>
                  <a:lnTo>
                    <a:pt x="3932174" y="467867"/>
                  </a:lnTo>
                  <a:lnTo>
                    <a:pt x="3925316" y="468121"/>
                  </a:lnTo>
                  <a:lnTo>
                    <a:pt x="3917315" y="468121"/>
                  </a:lnTo>
                  <a:lnTo>
                    <a:pt x="3909059" y="468121"/>
                  </a:lnTo>
                  <a:lnTo>
                    <a:pt x="3877182" y="460628"/>
                  </a:lnTo>
                  <a:lnTo>
                    <a:pt x="3875785" y="458977"/>
                  </a:lnTo>
                  <a:lnTo>
                    <a:pt x="3875151" y="456945"/>
                  </a:lnTo>
                  <a:lnTo>
                    <a:pt x="3875151" y="454787"/>
                  </a:lnTo>
                  <a:lnTo>
                    <a:pt x="3875151" y="284352"/>
                  </a:lnTo>
                  <a:lnTo>
                    <a:pt x="3869817" y="241934"/>
                  </a:lnTo>
                  <a:lnTo>
                    <a:pt x="3862704" y="228853"/>
                  </a:lnTo>
                  <a:lnTo>
                    <a:pt x="3858768" y="223012"/>
                  </a:lnTo>
                  <a:lnTo>
                    <a:pt x="3853560" y="218439"/>
                  </a:lnTo>
                  <a:lnTo>
                    <a:pt x="3847210" y="215137"/>
                  </a:lnTo>
                  <a:lnTo>
                    <a:pt x="3840860" y="211962"/>
                  </a:lnTo>
                  <a:lnTo>
                    <a:pt x="3833368" y="210312"/>
                  </a:lnTo>
                  <a:lnTo>
                    <a:pt x="3824858" y="210312"/>
                  </a:lnTo>
                  <a:lnTo>
                    <a:pt x="3784135" y="228566"/>
                  </a:lnTo>
                  <a:lnTo>
                    <a:pt x="3758310" y="256158"/>
                  </a:lnTo>
                  <a:lnTo>
                    <a:pt x="3758310" y="454787"/>
                  </a:lnTo>
                  <a:lnTo>
                    <a:pt x="3758310" y="456945"/>
                  </a:lnTo>
                  <a:lnTo>
                    <a:pt x="3724275" y="468121"/>
                  </a:lnTo>
                  <a:lnTo>
                    <a:pt x="3716020" y="468121"/>
                  </a:lnTo>
                  <a:lnTo>
                    <a:pt x="3707765" y="468121"/>
                  </a:lnTo>
                  <a:lnTo>
                    <a:pt x="3675888" y="460628"/>
                  </a:lnTo>
                  <a:lnTo>
                    <a:pt x="3674491" y="458977"/>
                  </a:lnTo>
                  <a:lnTo>
                    <a:pt x="3673855" y="456945"/>
                  </a:lnTo>
                  <a:lnTo>
                    <a:pt x="3673855" y="454787"/>
                  </a:lnTo>
                  <a:lnTo>
                    <a:pt x="3673855" y="14477"/>
                  </a:lnTo>
                  <a:lnTo>
                    <a:pt x="3673855" y="12191"/>
                  </a:lnTo>
                  <a:lnTo>
                    <a:pt x="3674491" y="10159"/>
                  </a:lnTo>
                  <a:lnTo>
                    <a:pt x="3675888" y="8381"/>
                  </a:lnTo>
                  <a:lnTo>
                    <a:pt x="3677284" y="6603"/>
                  </a:lnTo>
                  <a:lnTo>
                    <a:pt x="3679571" y="5079"/>
                  </a:lnTo>
                  <a:lnTo>
                    <a:pt x="3682746" y="3937"/>
                  </a:lnTo>
                  <a:lnTo>
                    <a:pt x="3686048" y="2666"/>
                  </a:lnTo>
                  <a:lnTo>
                    <a:pt x="3690239" y="1650"/>
                  </a:lnTo>
                  <a:lnTo>
                    <a:pt x="3695700" y="1015"/>
                  </a:lnTo>
                  <a:lnTo>
                    <a:pt x="3701033" y="380"/>
                  </a:lnTo>
                  <a:lnTo>
                    <a:pt x="3707765" y="0"/>
                  </a:lnTo>
                  <a:lnTo>
                    <a:pt x="3716020" y="0"/>
                  </a:lnTo>
                  <a:close/>
                </a:path>
              </a:pathLst>
            </a:custGeom>
            <a:ln w="9144">
              <a:solidFill>
                <a:srgbClr val="4579B8"/>
              </a:solidFill>
            </a:ln>
          </p:spPr>
          <p:txBody>
            <a:bodyPr wrap="square" lIns="0" tIns="0" rIns="0" bIns="0" rtlCol="0"/>
            <a:lstStyle/>
            <a:p>
              <a:endParaRPr/>
            </a:p>
          </p:txBody>
        </p:sp>
      </p:grpSp>
      <p:cxnSp>
        <p:nvCxnSpPr>
          <p:cNvPr id="19" name="Straight Connector 18"/>
          <p:cNvCxnSpPr/>
          <p:nvPr/>
        </p:nvCxnSpPr>
        <p:spPr>
          <a:xfrm>
            <a:off x="2819400" y="1981200"/>
            <a:ext cx="434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24200" y="3581400"/>
            <a:ext cx="52578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819400"/>
            <a:ext cx="7772400" cy="914400"/>
          </a:xfrm>
          <a:prstGeom prst="rect">
            <a:avLst/>
          </a:prstGeom>
        </p:spPr>
        <p:txBody>
          <a:bodyPr vert="horz" wrap="square" lIns="0" tIns="11430" rIns="0" bIns="0" rtlCol="0">
            <a:spAutoFit/>
          </a:bodyPr>
          <a:lstStyle/>
          <a:p>
            <a:pPr marL="13970">
              <a:lnSpc>
                <a:spcPct val="100000"/>
              </a:lnSpc>
              <a:spcBef>
                <a:spcPts val="90"/>
              </a:spcBef>
            </a:pPr>
            <a:r>
              <a:rPr spc="-5" dirty="0"/>
              <a:t>MARKED </a:t>
            </a:r>
            <a:r>
              <a:rPr spc="-10" dirty="0"/>
              <a:t>PRICE &amp;</a:t>
            </a:r>
            <a:r>
              <a:rPr spc="-15" dirty="0"/>
              <a:t> </a:t>
            </a:r>
            <a:r>
              <a:rPr spc="-10" dirty="0"/>
              <a:t>DISCOUNT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7684" y="222961"/>
            <a:ext cx="7953375" cy="1488440"/>
          </a:xfrm>
          <a:prstGeom prst="rect">
            <a:avLst/>
          </a:prstGeom>
        </p:spPr>
        <p:txBody>
          <a:bodyPr vert="horz" wrap="square" lIns="0" tIns="12065" rIns="0" bIns="0" rtlCol="0">
            <a:spAutoFit/>
          </a:bodyPr>
          <a:lstStyle/>
          <a:p>
            <a:pPr marL="265430" marR="5080" indent="-253365" algn="just">
              <a:lnSpc>
                <a:spcPct val="100000"/>
              </a:lnSpc>
              <a:spcBef>
                <a:spcPts val="95"/>
              </a:spcBef>
            </a:pPr>
            <a:r>
              <a:rPr sz="3200" spc="-10" dirty="0">
                <a:latin typeface="Calibri"/>
                <a:cs typeface="Calibri"/>
              </a:rPr>
              <a:t>The </a:t>
            </a:r>
            <a:r>
              <a:rPr sz="3200" spc="-25" dirty="0">
                <a:latin typeface="Calibri"/>
                <a:cs typeface="Calibri"/>
              </a:rPr>
              <a:t>marked </a:t>
            </a:r>
            <a:r>
              <a:rPr sz="3200" spc="-10" dirty="0">
                <a:latin typeface="Calibri"/>
                <a:cs typeface="Calibri"/>
              </a:rPr>
              <a:t>price </a:t>
            </a:r>
            <a:r>
              <a:rPr sz="3200" spc="-5" dirty="0">
                <a:latin typeface="Calibri"/>
                <a:cs typeface="Calibri"/>
              </a:rPr>
              <a:t>of a ceiling </a:t>
            </a:r>
            <a:r>
              <a:rPr sz="3200" spc="-25" dirty="0">
                <a:latin typeface="Calibri"/>
                <a:cs typeface="Calibri"/>
              </a:rPr>
              <a:t>fan </a:t>
            </a:r>
            <a:r>
              <a:rPr sz="3200" dirty="0">
                <a:latin typeface="Calibri"/>
                <a:cs typeface="Calibri"/>
              </a:rPr>
              <a:t>is </a:t>
            </a:r>
            <a:r>
              <a:rPr sz="3200" spc="-5" dirty="0">
                <a:latin typeface="Calibri"/>
                <a:cs typeface="Calibri"/>
              </a:rPr>
              <a:t>Rs </a:t>
            </a:r>
            <a:r>
              <a:rPr sz="3200" spc="-15" dirty="0">
                <a:latin typeface="Calibri"/>
                <a:cs typeface="Calibri"/>
              </a:rPr>
              <a:t>1250 </a:t>
            </a:r>
            <a:r>
              <a:rPr sz="3200" spc="-5" dirty="0">
                <a:latin typeface="Calibri"/>
                <a:cs typeface="Calibri"/>
              </a:rPr>
              <a:t>and  the </a:t>
            </a:r>
            <a:r>
              <a:rPr sz="3200" spc="-20" dirty="0">
                <a:latin typeface="Calibri"/>
                <a:cs typeface="Calibri"/>
              </a:rPr>
              <a:t>shopkeeper </a:t>
            </a:r>
            <a:r>
              <a:rPr sz="3200" spc="-15" dirty="0">
                <a:latin typeface="Calibri"/>
                <a:cs typeface="Calibri"/>
              </a:rPr>
              <a:t>allows </a:t>
            </a:r>
            <a:r>
              <a:rPr sz="3200" spc="-5" dirty="0">
                <a:latin typeface="Calibri"/>
                <a:cs typeface="Calibri"/>
              </a:rPr>
              <a:t>a </a:t>
            </a:r>
            <a:r>
              <a:rPr sz="3200" spc="-15" dirty="0">
                <a:latin typeface="Calibri"/>
                <a:cs typeface="Calibri"/>
              </a:rPr>
              <a:t>discount </a:t>
            </a:r>
            <a:r>
              <a:rPr sz="3200" spc="-10" dirty="0">
                <a:latin typeface="Calibri"/>
                <a:cs typeface="Calibri"/>
              </a:rPr>
              <a:t>of </a:t>
            </a:r>
            <a:r>
              <a:rPr sz="3200" spc="-15" dirty="0">
                <a:latin typeface="Calibri"/>
                <a:cs typeface="Calibri"/>
              </a:rPr>
              <a:t>10% </a:t>
            </a:r>
            <a:r>
              <a:rPr sz="3200" spc="-10" dirty="0">
                <a:latin typeface="Calibri"/>
                <a:cs typeface="Calibri"/>
              </a:rPr>
              <a:t>on </a:t>
            </a:r>
            <a:r>
              <a:rPr sz="3200" dirty="0">
                <a:latin typeface="Calibri"/>
                <a:cs typeface="Calibri"/>
              </a:rPr>
              <a:t>it.  </a:t>
            </a:r>
            <a:r>
              <a:rPr sz="3200" spc="-5" dirty="0">
                <a:latin typeface="Calibri"/>
                <a:cs typeface="Calibri"/>
              </a:rPr>
              <a:t>Find the selling </a:t>
            </a:r>
            <a:r>
              <a:rPr sz="3200" spc="-10" dirty="0">
                <a:latin typeface="Calibri"/>
                <a:cs typeface="Calibri"/>
              </a:rPr>
              <a:t>price of </a:t>
            </a:r>
            <a:r>
              <a:rPr sz="3200" spc="-5" dirty="0">
                <a:latin typeface="Calibri"/>
                <a:cs typeface="Calibri"/>
              </a:rPr>
              <a:t>the</a:t>
            </a:r>
            <a:r>
              <a:rPr sz="3200" spc="55" dirty="0">
                <a:latin typeface="Calibri"/>
                <a:cs typeface="Calibri"/>
              </a:rPr>
              <a:t> </a:t>
            </a:r>
            <a:r>
              <a:rPr sz="3200" spc="-20" dirty="0">
                <a:latin typeface="Calibri"/>
                <a:cs typeface="Calibri"/>
              </a:rPr>
              <a:t>fan.</a:t>
            </a:r>
            <a:endParaRPr sz="3200">
              <a:latin typeface="Calibri"/>
              <a:cs typeface="Calibri"/>
            </a:endParaRPr>
          </a:p>
        </p:txBody>
      </p:sp>
      <p:sp>
        <p:nvSpPr>
          <p:cNvPr id="3" name="object 3"/>
          <p:cNvSpPr txBox="1"/>
          <p:nvPr/>
        </p:nvSpPr>
        <p:spPr>
          <a:xfrm>
            <a:off x="536244" y="1784045"/>
            <a:ext cx="7591425" cy="512445"/>
          </a:xfrm>
          <a:prstGeom prst="rect">
            <a:avLst/>
          </a:prstGeom>
        </p:spPr>
        <p:txBody>
          <a:bodyPr vert="horz" wrap="square" lIns="0" tIns="12065" rIns="0" bIns="0" rtlCol="0">
            <a:spAutoFit/>
          </a:bodyPr>
          <a:lstStyle/>
          <a:p>
            <a:pPr marL="12700">
              <a:lnSpc>
                <a:spcPct val="100000"/>
              </a:lnSpc>
              <a:spcBef>
                <a:spcPts val="95"/>
              </a:spcBef>
              <a:tabLst>
                <a:tab pos="1841500" algn="l"/>
                <a:tab pos="3670935" algn="l"/>
                <a:tab pos="6415405" algn="l"/>
              </a:tabLst>
            </a:pPr>
            <a:r>
              <a:rPr sz="3200" spc="-10" dirty="0">
                <a:latin typeface="Calibri"/>
                <a:cs typeface="Calibri"/>
              </a:rPr>
              <a:t>A.1125	</a:t>
            </a:r>
            <a:r>
              <a:rPr sz="3200" spc="-15" dirty="0">
                <a:latin typeface="Calibri"/>
                <a:cs typeface="Calibri"/>
              </a:rPr>
              <a:t>B.1500	</a:t>
            </a:r>
            <a:r>
              <a:rPr sz="3200" spc="-10" dirty="0">
                <a:latin typeface="Calibri"/>
                <a:cs typeface="Calibri"/>
              </a:rPr>
              <a:t>C.1115	</a:t>
            </a:r>
            <a:r>
              <a:rPr sz="3200" spc="-25" dirty="0">
                <a:latin typeface="Calibri"/>
                <a:cs typeface="Calibri"/>
              </a:rPr>
              <a:t>D.1200</a:t>
            </a:r>
            <a:endParaRPr sz="32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014" y="294894"/>
            <a:ext cx="8229600" cy="3829685"/>
          </a:xfrm>
          <a:prstGeom prst="rect">
            <a:avLst/>
          </a:prstGeom>
        </p:spPr>
        <p:txBody>
          <a:bodyPr vert="horz" wrap="square" lIns="0" tIns="11430" rIns="0" bIns="0" rtlCol="0">
            <a:spAutoFit/>
          </a:bodyPr>
          <a:lstStyle/>
          <a:p>
            <a:pPr marL="356870" marR="5080" indent="-344805" algn="just">
              <a:lnSpc>
                <a:spcPct val="100000"/>
              </a:lnSpc>
              <a:spcBef>
                <a:spcPts val="90"/>
              </a:spcBef>
            </a:pPr>
            <a:r>
              <a:rPr sz="3200" spc="-5" dirty="0">
                <a:latin typeface="Calibri"/>
                <a:cs typeface="Calibri"/>
              </a:rPr>
              <a:t>I </a:t>
            </a:r>
            <a:r>
              <a:rPr sz="3200" spc="-10" dirty="0">
                <a:latin typeface="Calibri"/>
                <a:cs typeface="Calibri"/>
              </a:rPr>
              <a:t>bought </a:t>
            </a:r>
            <a:r>
              <a:rPr sz="3200" spc="-5" dirty="0">
                <a:latin typeface="Calibri"/>
                <a:cs typeface="Calibri"/>
              </a:rPr>
              <a:t>an article </a:t>
            </a:r>
            <a:r>
              <a:rPr sz="3200" spc="-15" dirty="0">
                <a:latin typeface="Calibri"/>
                <a:cs typeface="Calibri"/>
              </a:rPr>
              <a:t>at </a:t>
            </a:r>
            <a:r>
              <a:rPr sz="3200" spc="-5" dirty="0">
                <a:latin typeface="Calibri"/>
                <a:cs typeface="Calibri"/>
              </a:rPr>
              <a:t>Rs </a:t>
            </a:r>
            <a:r>
              <a:rPr sz="3200" spc="-15" dirty="0">
                <a:latin typeface="Calibri"/>
                <a:cs typeface="Calibri"/>
              </a:rPr>
              <a:t>1000 </a:t>
            </a:r>
            <a:r>
              <a:rPr sz="3200" spc="-5" dirty="0">
                <a:latin typeface="Calibri"/>
                <a:cs typeface="Calibri"/>
              </a:rPr>
              <a:t>and </a:t>
            </a:r>
            <a:r>
              <a:rPr sz="3200" spc="-25" dirty="0">
                <a:latin typeface="Calibri"/>
                <a:cs typeface="Calibri"/>
              </a:rPr>
              <a:t>Marked </a:t>
            </a:r>
            <a:r>
              <a:rPr sz="3200" spc="-5" dirty="0">
                <a:latin typeface="Calibri"/>
                <a:cs typeface="Calibri"/>
              </a:rPr>
              <a:t>Up </a:t>
            </a:r>
            <a:r>
              <a:rPr sz="3200" spc="-10" dirty="0">
                <a:latin typeface="Calibri"/>
                <a:cs typeface="Calibri"/>
              </a:rPr>
              <a:t>the  </a:t>
            </a:r>
            <a:r>
              <a:rPr sz="3200" spc="-20" dirty="0">
                <a:latin typeface="Calibri"/>
                <a:cs typeface="Calibri"/>
              </a:rPr>
              <a:t>Cost by </a:t>
            </a:r>
            <a:r>
              <a:rPr sz="3200" spc="-15" dirty="0">
                <a:latin typeface="Calibri"/>
                <a:cs typeface="Calibri"/>
              </a:rPr>
              <a:t>25% </a:t>
            </a:r>
            <a:r>
              <a:rPr sz="3200" spc="-5" dirty="0">
                <a:latin typeface="Calibri"/>
                <a:cs typeface="Calibri"/>
              </a:rPr>
              <a:t>and </a:t>
            </a:r>
            <a:r>
              <a:rPr sz="3200" spc="-10" dirty="0">
                <a:latin typeface="Calibri"/>
                <a:cs typeface="Calibri"/>
              </a:rPr>
              <a:t>sold </a:t>
            </a:r>
            <a:r>
              <a:rPr sz="3200" spc="-5" dirty="0">
                <a:latin typeface="Calibri"/>
                <a:cs typeface="Calibri"/>
              </a:rPr>
              <a:t>it </a:t>
            </a:r>
            <a:r>
              <a:rPr sz="3200" spc="-15" dirty="0">
                <a:latin typeface="Calibri"/>
                <a:cs typeface="Calibri"/>
              </a:rPr>
              <a:t>at discount </a:t>
            </a:r>
            <a:r>
              <a:rPr sz="3200" spc="-5" dirty="0">
                <a:latin typeface="Calibri"/>
                <a:cs typeface="Calibri"/>
              </a:rPr>
              <a:t>of </a:t>
            </a:r>
            <a:r>
              <a:rPr sz="3200" spc="-10" dirty="0">
                <a:latin typeface="Calibri"/>
                <a:cs typeface="Calibri"/>
              </a:rPr>
              <a:t>4%. What  </a:t>
            </a:r>
            <a:r>
              <a:rPr sz="3200" spc="-5" dirty="0">
                <a:latin typeface="Calibri"/>
                <a:cs typeface="Calibri"/>
              </a:rPr>
              <a:t>is </a:t>
            </a:r>
            <a:r>
              <a:rPr sz="3200" spc="-35" dirty="0">
                <a:latin typeface="Calibri"/>
                <a:cs typeface="Calibri"/>
              </a:rPr>
              <a:t>my</a:t>
            </a:r>
            <a:r>
              <a:rPr sz="3200" spc="10" dirty="0">
                <a:latin typeface="Calibri"/>
                <a:cs typeface="Calibri"/>
              </a:rPr>
              <a:t> </a:t>
            </a:r>
            <a:r>
              <a:rPr sz="3200" spc="-10" dirty="0">
                <a:latin typeface="Calibri"/>
                <a:cs typeface="Calibri"/>
              </a:rPr>
              <a:t>Profit/Loss%?</a:t>
            </a:r>
            <a:endParaRPr sz="3200">
              <a:latin typeface="Calibri"/>
              <a:cs typeface="Calibri"/>
            </a:endParaRPr>
          </a:p>
          <a:p>
            <a:pPr marL="12700" algn="just">
              <a:lnSpc>
                <a:spcPct val="100000"/>
              </a:lnSpc>
              <a:spcBef>
                <a:spcPts val="770"/>
              </a:spcBef>
              <a:tabLst>
                <a:tab pos="1841500" algn="l"/>
                <a:tab pos="3671570" algn="l"/>
                <a:tab pos="5501005" algn="l"/>
              </a:tabLst>
            </a:pPr>
            <a:r>
              <a:rPr sz="3200" dirty="0">
                <a:latin typeface="Calibri"/>
                <a:cs typeface="Calibri"/>
              </a:rPr>
              <a:t>A.20	</a:t>
            </a:r>
            <a:r>
              <a:rPr sz="3200" spc="-10" dirty="0">
                <a:latin typeface="Calibri"/>
                <a:cs typeface="Calibri"/>
              </a:rPr>
              <a:t>B.21	</a:t>
            </a:r>
            <a:r>
              <a:rPr sz="3200" spc="-5" dirty="0">
                <a:latin typeface="Calibri"/>
                <a:cs typeface="Calibri"/>
              </a:rPr>
              <a:t>C.23	</a:t>
            </a:r>
            <a:r>
              <a:rPr sz="3200" spc="-30" dirty="0">
                <a:latin typeface="Calibri"/>
                <a:cs typeface="Calibri"/>
              </a:rPr>
              <a:t>D.25</a:t>
            </a:r>
            <a:endParaRPr sz="3200">
              <a:latin typeface="Calibri"/>
              <a:cs typeface="Calibri"/>
            </a:endParaRPr>
          </a:p>
          <a:p>
            <a:pPr>
              <a:lnSpc>
                <a:spcPct val="100000"/>
              </a:lnSpc>
              <a:spcBef>
                <a:spcPts val="10"/>
              </a:spcBef>
            </a:pPr>
            <a:endParaRPr sz="4400">
              <a:latin typeface="Calibri"/>
              <a:cs typeface="Calibri"/>
            </a:endParaRPr>
          </a:p>
          <a:p>
            <a:pPr marL="104139" algn="just">
              <a:lnSpc>
                <a:spcPct val="100000"/>
              </a:lnSpc>
            </a:pPr>
            <a:r>
              <a:rPr sz="3200" spc="-15" dirty="0">
                <a:latin typeface="Calibri"/>
                <a:cs typeface="Calibri"/>
              </a:rPr>
              <a:t>What </a:t>
            </a:r>
            <a:r>
              <a:rPr sz="3200" dirty="0">
                <a:latin typeface="Calibri"/>
                <a:cs typeface="Calibri"/>
              </a:rPr>
              <a:t>is </a:t>
            </a:r>
            <a:r>
              <a:rPr sz="3200" spc="-5" dirty="0">
                <a:latin typeface="Calibri"/>
                <a:cs typeface="Calibri"/>
              </a:rPr>
              <a:t>the </a:t>
            </a:r>
            <a:r>
              <a:rPr sz="3200" spc="-10" dirty="0">
                <a:latin typeface="Calibri"/>
                <a:cs typeface="Calibri"/>
              </a:rPr>
              <a:t>SP </a:t>
            </a:r>
            <a:r>
              <a:rPr sz="3200" dirty="0">
                <a:latin typeface="Calibri"/>
                <a:cs typeface="Calibri"/>
              </a:rPr>
              <a:t>in </a:t>
            </a:r>
            <a:r>
              <a:rPr sz="3200" spc="-15" dirty="0">
                <a:latin typeface="Calibri"/>
                <a:cs typeface="Calibri"/>
              </a:rPr>
              <a:t>above</a:t>
            </a:r>
            <a:r>
              <a:rPr sz="3200" spc="70" dirty="0">
                <a:latin typeface="Calibri"/>
                <a:cs typeface="Calibri"/>
              </a:rPr>
              <a:t> </a:t>
            </a:r>
            <a:r>
              <a:rPr sz="3200" spc="-15" dirty="0">
                <a:latin typeface="Calibri"/>
                <a:cs typeface="Calibri"/>
              </a:rPr>
              <a:t>question?</a:t>
            </a:r>
            <a:endParaRPr sz="3200">
              <a:latin typeface="Calibri"/>
              <a:cs typeface="Calibri"/>
            </a:endParaRPr>
          </a:p>
          <a:p>
            <a:pPr marL="12700">
              <a:lnSpc>
                <a:spcPct val="100000"/>
              </a:lnSpc>
              <a:spcBef>
                <a:spcPts val="775"/>
              </a:spcBef>
              <a:tabLst>
                <a:tab pos="1841500" algn="l"/>
                <a:tab pos="4585970" algn="l"/>
                <a:tab pos="6415405" algn="l"/>
              </a:tabLst>
            </a:pPr>
            <a:r>
              <a:rPr sz="3200" spc="-5" smtClean="0">
                <a:latin typeface="Calibri"/>
                <a:cs typeface="Calibri"/>
              </a:rPr>
              <a:t>A.12</a:t>
            </a:r>
            <a:r>
              <a:rPr lang="en-US" sz="3200" spc="-5" dirty="0" smtClean="0">
                <a:latin typeface="Calibri"/>
                <a:cs typeface="Calibri"/>
              </a:rPr>
              <a:t>0</a:t>
            </a:r>
            <a:r>
              <a:rPr sz="3200" spc="-5" smtClean="0">
                <a:latin typeface="Calibri"/>
                <a:cs typeface="Calibri"/>
              </a:rPr>
              <a:t>0</a:t>
            </a:r>
            <a:r>
              <a:rPr sz="3200" spc="-5">
                <a:latin typeface="Calibri"/>
                <a:cs typeface="Calibri"/>
              </a:rPr>
              <a:t>	</a:t>
            </a:r>
            <a:r>
              <a:rPr sz="3200" spc="-10" smtClean="0">
                <a:latin typeface="Calibri"/>
                <a:cs typeface="Calibri"/>
              </a:rPr>
              <a:t>B.121</a:t>
            </a:r>
            <a:r>
              <a:rPr lang="en-US" sz="3200" spc="-10" dirty="0" smtClean="0">
                <a:latin typeface="Calibri"/>
                <a:cs typeface="Calibri"/>
              </a:rPr>
              <a:t>0</a:t>
            </a:r>
            <a:r>
              <a:rPr sz="3200" spc="-10">
                <a:latin typeface="Calibri"/>
                <a:cs typeface="Calibri"/>
              </a:rPr>
              <a:t>	</a:t>
            </a:r>
            <a:r>
              <a:rPr sz="3200" spc="-10" smtClean="0">
                <a:latin typeface="Calibri"/>
                <a:cs typeface="Calibri"/>
              </a:rPr>
              <a:t>C.123</a:t>
            </a:r>
            <a:r>
              <a:rPr lang="en-US" sz="3200" spc="-10" dirty="0" smtClean="0">
                <a:latin typeface="Calibri"/>
                <a:cs typeface="Calibri"/>
              </a:rPr>
              <a:t>0</a:t>
            </a:r>
            <a:r>
              <a:rPr sz="3200" spc="-10">
                <a:latin typeface="Calibri"/>
                <a:cs typeface="Calibri"/>
              </a:rPr>
              <a:t>	</a:t>
            </a:r>
            <a:r>
              <a:rPr sz="3200" spc="-25" smtClean="0">
                <a:latin typeface="Calibri"/>
                <a:cs typeface="Calibri"/>
              </a:rPr>
              <a:t>D.125</a:t>
            </a:r>
            <a:r>
              <a:rPr lang="en-US" sz="3200" spc="-25" dirty="0" smtClean="0">
                <a:latin typeface="Calibri"/>
                <a:cs typeface="Calibri"/>
              </a:rPr>
              <a:t>0</a:t>
            </a:r>
            <a:endParaRPr sz="32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304800"/>
            <a:ext cx="8534400" cy="2500043"/>
          </a:xfrm>
          <a:prstGeom prst="rect">
            <a:avLst/>
          </a:prstGeom>
        </p:spPr>
        <p:txBody>
          <a:bodyPr vert="horz" wrap="square" lIns="0" tIns="12065" rIns="0" bIns="0" rtlCol="0">
            <a:spAutoFit/>
          </a:bodyPr>
          <a:lstStyle/>
          <a:p>
            <a:pPr marL="12700">
              <a:lnSpc>
                <a:spcPct val="100000"/>
              </a:lnSpc>
              <a:spcBef>
                <a:spcPts val="95"/>
              </a:spcBef>
              <a:tabLst>
                <a:tab pos="1841500" algn="l"/>
                <a:tab pos="3670935" algn="l"/>
                <a:tab pos="5500370" algn="l"/>
              </a:tabLst>
            </a:pPr>
            <a:r>
              <a:rPr lang="en-US" sz="3200" spc="-5" dirty="0" smtClean="0"/>
              <a:t>A </a:t>
            </a:r>
            <a:r>
              <a:rPr lang="en-US" sz="3200" spc="-20" dirty="0" smtClean="0"/>
              <a:t>trader </a:t>
            </a:r>
            <a:r>
              <a:rPr lang="en-US" sz="3200" spc="-15" dirty="0" smtClean="0"/>
              <a:t>marks </a:t>
            </a:r>
            <a:r>
              <a:rPr lang="en-US" sz="3200" spc="-5" dirty="0" smtClean="0"/>
              <a:t>his </a:t>
            </a:r>
            <a:r>
              <a:rPr lang="en-US" sz="3200" spc="-10" dirty="0" smtClean="0"/>
              <a:t>goods </a:t>
            </a:r>
            <a:r>
              <a:rPr lang="en-US" sz="3200" spc="-15" dirty="0" smtClean="0"/>
              <a:t>at 40% above </a:t>
            </a:r>
            <a:r>
              <a:rPr lang="en-US" sz="3200" spc="-5" dirty="0" smtClean="0"/>
              <a:t>the </a:t>
            </a:r>
            <a:r>
              <a:rPr lang="en-US" sz="3200" spc="-25" dirty="0" smtClean="0"/>
              <a:t>cost  </a:t>
            </a:r>
            <a:r>
              <a:rPr lang="en-US" sz="3200" spc="-10" dirty="0" smtClean="0"/>
              <a:t>price </a:t>
            </a:r>
            <a:r>
              <a:rPr lang="en-US" sz="3200" spc="-5" dirty="0" smtClean="0"/>
              <a:t>and </a:t>
            </a:r>
            <a:r>
              <a:rPr lang="en-US" sz="3200" spc="-10" dirty="0" smtClean="0"/>
              <a:t>allows </a:t>
            </a:r>
            <a:r>
              <a:rPr lang="en-US" sz="3200" spc="-5" dirty="0" smtClean="0"/>
              <a:t>a </a:t>
            </a:r>
            <a:r>
              <a:rPr lang="en-US" sz="3200" spc="-15" dirty="0" smtClean="0"/>
              <a:t>discount </a:t>
            </a:r>
            <a:r>
              <a:rPr lang="en-US" sz="3200" spc="-5" dirty="0" smtClean="0"/>
              <a:t>of </a:t>
            </a:r>
            <a:r>
              <a:rPr lang="en-US" sz="3200" spc="-15" dirty="0" smtClean="0"/>
              <a:t>25%. </a:t>
            </a:r>
            <a:r>
              <a:rPr lang="en-US" sz="3200" spc="-10" dirty="0" smtClean="0"/>
              <a:t>What </a:t>
            </a:r>
            <a:r>
              <a:rPr lang="en-US" sz="3200" spc="-5" dirty="0" smtClean="0"/>
              <a:t>is his  </a:t>
            </a:r>
            <a:r>
              <a:rPr lang="en-US" sz="3200" spc="-15" dirty="0" smtClean="0"/>
              <a:t>gain</a:t>
            </a:r>
            <a:r>
              <a:rPr lang="en-US" sz="3200" spc="-10" dirty="0" smtClean="0"/>
              <a:t> </a:t>
            </a:r>
            <a:r>
              <a:rPr lang="en-US" sz="3200" spc="-20" dirty="0" smtClean="0"/>
              <a:t>percent?</a:t>
            </a:r>
          </a:p>
          <a:p>
            <a:pPr marL="12700">
              <a:lnSpc>
                <a:spcPct val="100000"/>
              </a:lnSpc>
              <a:spcBef>
                <a:spcPts val="95"/>
              </a:spcBef>
              <a:tabLst>
                <a:tab pos="1841500" algn="l"/>
                <a:tab pos="3670935" algn="l"/>
                <a:tab pos="5500370" algn="l"/>
              </a:tabLst>
            </a:pPr>
            <a:endParaRPr lang="en-US" sz="3200" spc="-20" dirty="0" smtClean="0"/>
          </a:p>
          <a:p>
            <a:pPr marL="12700">
              <a:lnSpc>
                <a:spcPct val="100000"/>
              </a:lnSpc>
              <a:spcBef>
                <a:spcPts val="95"/>
              </a:spcBef>
              <a:tabLst>
                <a:tab pos="1841500" algn="l"/>
                <a:tab pos="3670935" algn="l"/>
                <a:tab pos="5500370" algn="l"/>
              </a:tabLst>
            </a:pPr>
            <a:r>
              <a:rPr sz="3200" spc="15" smtClean="0">
                <a:latin typeface="Calibri"/>
                <a:cs typeface="Calibri"/>
              </a:rPr>
              <a:t>A</a:t>
            </a:r>
            <a:r>
              <a:rPr sz="3200" smtClean="0">
                <a:latin typeface="Calibri"/>
                <a:cs typeface="Calibri"/>
              </a:rPr>
              <a:t>.</a:t>
            </a:r>
            <a:r>
              <a:rPr sz="3200" spc="-5" smtClean="0">
                <a:latin typeface="Calibri"/>
                <a:cs typeface="Calibri"/>
              </a:rPr>
              <a:t>5</a:t>
            </a:r>
            <a:r>
              <a:rPr sz="3200" dirty="0">
                <a:latin typeface="Calibri"/>
                <a:cs typeface="Calibri"/>
              </a:rPr>
              <a:t>	</a:t>
            </a:r>
            <a:r>
              <a:rPr sz="3200" spc="-15" dirty="0">
                <a:latin typeface="Calibri"/>
                <a:cs typeface="Calibri"/>
              </a:rPr>
              <a:t>B</a:t>
            </a:r>
            <a:r>
              <a:rPr sz="3200" dirty="0">
                <a:latin typeface="Calibri"/>
                <a:cs typeface="Calibri"/>
              </a:rPr>
              <a:t>.</a:t>
            </a:r>
            <a:r>
              <a:rPr sz="3200" spc="-20" dirty="0">
                <a:latin typeface="Calibri"/>
                <a:cs typeface="Calibri"/>
              </a:rPr>
              <a:t>1</a:t>
            </a:r>
            <a:r>
              <a:rPr sz="3200" spc="-5" dirty="0">
                <a:latin typeface="Calibri"/>
                <a:cs typeface="Calibri"/>
              </a:rPr>
              <a:t>0</a:t>
            </a:r>
            <a:r>
              <a:rPr sz="3200" dirty="0">
                <a:latin typeface="Calibri"/>
                <a:cs typeface="Calibri"/>
              </a:rPr>
              <a:t>	</a:t>
            </a:r>
            <a:r>
              <a:rPr sz="3200" spc="-5" dirty="0">
                <a:latin typeface="Calibri"/>
                <a:cs typeface="Calibri"/>
              </a:rPr>
              <a:t>C</a:t>
            </a:r>
            <a:r>
              <a:rPr sz="3200" dirty="0">
                <a:latin typeface="Calibri"/>
                <a:cs typeface="Calibri"/>
              </a:rPr>
              <a:t>.</a:t>
            </a:r>
            <a:r>
              <a:rPr sz="3200" spc="-20" dirty="0">
                <a:latin typeface="Calibri"/>
                <a:cs typeface="Calibri"/>
              </a:rPr>
              <a:t>1</a:t>
            </a:r>
            <a:r>
              <a:rPr sz="3200" spc="-5" dirty="0">
                <a:latin typeface="Calibri"/>
                <a:cs typeface="Calibri"/>
              </a:rPr>
              <a:t>5</a:t>
            </a:r>
            <a:r>
              <a:rPr sz="3200" dirty="0">
                <a:latin typeface="Calibri"/>
                <a:cs typeface="Calibri"/>
              </a:rPr>
              <a:t>	</a:t>
            </a:r>
            <a:r>
              <a:rPr sz="3200" spc="-75" dirty="0">
                <a:latin typeface="Calibri"/>
                <a:cs typeface="Calibri"/>
              </a:rPr>
              <a:t>D</a:t>
            </a:r>
            <a:r>
              <a:rPr sz="3200" dirty="0">
                <a:latin typeface="Calibri"/>
                <a:cs typeface="Calibri"/>
              </a:rPr>
              <a:t>.</a:t>
            </a:r>
            <a:r>
              <a:rPr sz="3200" spc="-15" dirty="0">
                <a:latin typeface="Calibri"/>
                <a:cs typeface="Calibri"/>
              </a:rPr>
              <a:t>20</a:t>
            </a:r>
            <a:endParaRPr sz="3200">
              <a:latin typeface="Calibri"/>
              <a:cs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6492" y="2807919"/>
            <a:ext cx="7150734" cy="695325"/>
          </a:xfrm>
          <a:prstGeom prst="rect">
            <a:avLst/>
          </a:prstGeom>
        </p:spPr>
        <p:txBody>
          <a:bodyPr vert="horz" wrap="square" lIns="0" tIns="12065" rIns="0" bIns="0" rtlCol="0">
            <a:spAutoFit/>
          </a:bodyPr>
          <a:lstStyle/>
          <a:p>
            <a:pPr marL="12700" algn="ctr">
              <a:lnSpc>
                <a:spcPct val="100000"/>
              </a:lnSpc>
              <a:spcBef>
                <a:spcPts val="95"/>
              </a:spcBef>
            </a:pPr>
            <a:r>
              <a:rPr lang="en-US" sz="4400" u="none" spc="-40" dirty="0" smtClean="0"/>
              <a:t>MISCELLANEOUS</a:t>
            </a:r>
            <a:endParaRPr sz="4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437769"/>
            <a:ext cx="7813040" cy="1487805"/>
          </a:xfrm>
          <a:prstGeom prst="rect">
            <a:avLst/>
          </a:prstGeom>
        </p:spPr>
        <p:txBody>
          <a:bodyPr vert="horz" wrap="square" lIns="0" tIns="11430" rIns="0" bIns="0" rtlCol="0">
            <a:spAutoFit/>
          </a:bodyPr>
          <a:lstStyle/>
          <a:p>
            <a:pPr marL="356870" marR="5080" indent="-344805">
              <a:lnSpc>
                <a:spcPct val="100000"/>
              </a:lnSpc>
              <a:spcBef>
                <a:spcPts val="90"/>
              </a:spcBef>
            </a:pPr>
            <a:r>
              <a:rPr sz="3200" spc="-5" dirty="0">
                <a:latin typeface="Calibri"/>
                <a:cs typeface="Calibri"/>
              </a:rPr>
              <a:t>A man </a:t>
            </a:r>
            <a:r>
              <a:rPr sz="3200" spc="-10" dirty="0">
                <a:latin typeface="Calibri"/>
                <a:cs typeface="Calibri"/>
              </a:rPr>
              <a:t>sold </a:t>
            </a:r>
            <a:r>
              <a:rPr sz="3200" spc="-5" dirty="0">
                <a:latin typeface="Calibri"/>
                <a:cs typeface="Calibri"/>
              </a:rPr>
              <a:t>an article </a:t>
            </a:r>
            <a:r>
              <a:rPr sz="3200" spc="-15" dirty="0">
                <a:latin typeface="Calibri"/>
                <a:cs typeface="Calibri"/>
              </a:rPr>
              <a:t>at 10% profit. </a:t>
            </a:r>
            <a:r>
              <a:rPr sz="3200" spc="-10" dirty="0">
                <a:latin typeface="Calibri"/>
                <a:cs typeface="Calibri"/>
              </a:rPr>
              <a:t>Had </a:t>
            </a:r>
            <a:r>
              <a:rPr sz="3200" dirty="0">
                <a:latin typeface="Calibri"/>
                <a:cs typeface="Calibri"/>
              </a:rPr>
              <a:t>it </a:t>
            </a:r>
            <a:r>
              <a:rPr sz="3200" spc="-10" dirty="0">
                <a:latin typeface="Calibri"/>
                <a:cs typeface="Calibri"/>
              </a:rPr>
              <a:t>been  sold </a:t>
            </a:r>
            <a:r>
              <a:rPr sz="3200" spc="-30" dirty="0">
                <a:latin typeface="Calibri"/>
                <a:cs typeface="Calibri"/>
              </a:rPr>
              <a:t>for </a:t>
            </a:r>
            <a:r>
              <a:rPr sz="3200" spc="-5" dirty="0">
                <a:latin typeface="Calibri"/>
                <a:cs typeface="Calibri"/>
              </a:rPr>
              <a:t>Rs. </a:t>
            </a:r>
            <a:r>
              <a:rPr sz="3200" spc="-15" dirty="0">
                <a:latin typeface="Calibri"/>
                <a:cs typeface="Calibri"/>
              </a:rPr>
              <a:t>50 </a:t>
            </a:r>
            <a:r>
              <a:rPr sz="3200" spc="-20" dirty="0">
                <a:latin typeface="Calibri"/>
                <a:cs typeface="Calibri"/>
              </a:rPr>
              <a:t>more, </a:t>
            </a:r>
            <a:r>
              <a:rPr sz="3200" spc="-10" dirty="0">
                <a:latin typeface="Calibri"/>
                <a:cs typeface="Calibri"/>
              </a:rPr>
              <a:t>he </a:t>
            </a:r>
            <a:r>
              <a:rPr sz="3200" spc="-15" dirty="0">
                <a:latin typeface="Calibri"/>
                <a:cs typeface="Calibri"/>
              </a:rPr>
              <a:t>would </a:t>
            </a:r>
            <a:r>
              <a:rPr sz="3200" spc="-25" dirty="0">
                <a:latin typeface="Calibri"/>
                <a:cs typeface="Calibri"/>
              </a:rPr>
              <a:t>have </a:t>
            </a:r>
            <a:r>
              <a:rPr sz="3200" spc="-15" dirty="0">
                <a:latin typeface="Calibri"/>
                <a:cs typeface="Calibri"/>
              </a:rPr>
              <a:t>gained  </a:t>
            </a:r>
            <a:r>
              <a:rPr sz="3200" spc="-10" dirty="0">
                <a:latin typeface="Calibri"/>
                <a:cs typeface="Calibri"/>
              </a:rPr>
              <a:t>15%. </a:t>
            </a:r>
            <a:r>
              <a:rPr sz="3200" spc="-5" dirty="0">
                <a:latin typeface="Calibri"/>
                <a:cs typeface="Calibri"/>
              </a:rPr>
              <a:t>Find the </a:t>
            </a:r>
            <a:r>
              <a:rPr sz="3200" spc="-10" dirty="0">
                <a:latin typeface="Calibri"/>
                <a:cs typeface="Calibri"/>
              </a:rPr>
              <a:t>CP </a:t>
            </a:r>
            <a:r>
              <a:rPr sz="3200" spc="-5" dirty="0">
                <a:latin typeface="Calibri"/>
                <a:cs typeface="Calibri"/>
              </a:rPr>
              <a:t>of the</a:t>
            </a:r>
            <a:r>
              <a:rPr sz="3200" spc="90" dirty="0">
                <a:latin typeface="Calibri"/>
                <a:cs typeface="Calibri"/>
              </a:rPr>
              <a:t> </a:t>
            </a:r>
            <a:r>
              <a:rPr sz="3200" spc="-5" dirty="0">
                <a:latin typeface="Calibri"/>
                <a:cs typeface="Calibri"/>
              </a:rPr>
              <a:t>article.</a:t>
            </a:r>
            <a:endParaRPr sz="3200">
              <a:latin typeface="Calibri"/>
              <a:cs typeface="Calibri"/>
            </a:endParaRPr>
          </a:p>
        </p:txBody>
      </p:sp>
      <p:sp>
        <p:nvSpPr>
          <p:cNvPr id="3" name="object 3"/>
          <p:cNvSpPr txBox="1"/>
          <p:nvPr/>
        </p:nvSpPr>
        <p:spPr>
          <a:xfrm>
            <a:off x="536244" y="1998980"/>
            <a:ext cx="7591425" cy="512445"/>
          </a:xfrm>
          <a:prstGeom prst="rect">
            <a:avLst/>
          </a:prstGeom>
        </p:spPr>
        <p:txBody>
          <a:bodyPr vert="horz" wrap="square" lIns="0" tIns="11430" rIns="0" bIns="0" rtlCol="0">
            <a:spAutoFit/>
          </a:bodyPr>
          <a:lstStyle/>
          <a:p>
            <a:pPr marL="12700">
              <a:lnSpc>
                <a:spcPct val="100000"/>
              </a:lnSpc>
              <a:spcBef>
                <a:spcPts val="90"/>
              </a:spcBef>
              <a:tabLst>
                <a:tab pos="1841500" algn="l"/>
                <a:tab pos="3670935" algn="l"/>
                <a:tab pos="6415405" algn="l"/>
              </a:tabLst>
            </a:pPr>
            <a:r>
              <a:rPr sz="3200" spc="-5" dirty="0">
                <a:latin typeface="Calibri"/>
                <a:cs typeface="Calibri"/>
              </a:rPr>
              <a:t>A.700	</a:t>
            </a:r>
            <a:r>
              <a:rPr sz="3200" spc="-10" dirty="0">
                <a:latin typeface="Calibri"/>
                <a:cs typeface="Calibri"/>
              </a:rPr>
              <a:t>B.800	C.900	</a:t>
            </a:r>
            <a:r>
              <a:rPr sz="3200" spc="-25" dirty="0">
                <a:latin typeface="Calibri"/>
                <a:cs typeface="Calibri"/>
              </a:rPr>
              <a:t>D.1000</a:t>
            </a:r>
            <a:endParaRPr sz="32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437769"/>
            <a:ext cx="7938770" cy="1487805"/>
          </a:xfrm>
          <a:prstGeom prst="rect">
            <a:avLst/>
          </a:prstGeom>
        </p:spPr>
        <p:txBody>
          <a:bodyPr vert="horz" wrap="square" lIns="0" tIns="11430" rIns="0" bIns="0" rtlCol="0">
            <a:spAutoFit/>
          </a:bodyPr>
          <a:lstStyle/>
          <a:p>
            <a:pPr marL="356870" marR="5080" indent="-344805" algn="just">
              <a:lnSpc>
                <a:spcPct val="100000"/>
              </a:lnSpc>
              <a:spcBef>
                <a:spcPts val="90"/>
              </a:spcBef>
            </a:pPr>
            <a:r>
              <a:rPr sz="3200" spc="-5" dirty="0">
                <a:latin typeface="Calibri"/>
                <a:cs typeface="Calibri"/>
              </a:rPr>
              <a:t>A man sells a </a:t>
            </a:r>
            <a:r>
              <a:rPr sz="3200" spc="-10" dirty="0">
                <a:latin typeface="Calibri"/>
                <a:cs typeface="Calibri"/>
              </a:rPr>
              <a:t>book </a:t>
            </a:r>
            <a:r>
              <a:rPr sz="3200" spc="-15" dirty="0">
                <a:latin typeface="Calibri"/>
                <a:cs typeface="Calibri"/>
              </a:rPr>
              <a:t>at </a:t>
            </a:r>
            <a:r>
              <a:rPr sz="3200" spc="-10" dirty="0">
                <a:latin typeface="Calibri"/>
                <a:cs typeface="Calibri"/>
              </a:rPr>
              <a:t>7% </a:t>
            </a:r>
            <a:r>
              <a:rPr sz="3200" spc="-5" dirty="0">
                <a:latin typeface="Calibri"/>
                <a:cs typeface="Calibri"/>
              </a:rPr>
              <a:t>loss. Had </a:t>
            </a:r>
            <a:r>
              <a:rPr sz="3200" spc="-10" dirty="0">
                <a:latin typeface="Calibri"/>
                <a:cs typeface="Calibri"/>
              </a:rPr>
              <a:t>he sold </a:t>
            </a:r>
            <a:r>
              <a:rPr sz="3200" dirty="0">
                <a:latin typeface="Calibri"/>
                <a:cs typeface="Calibri"/>
              </a:rPr>
              <a:t>it </a:t>
            </a:r>
            <a:r>
              <a:rPr sz="3200" spc="-30" dirty="0">
                <a:latin typeface="Calibri"/>
                <a:cs typeface="Calibri"/>
              </a:rPr>
              <a:t>for  </a:t>
            </a:r>
            <a:r>
              <a:rPr sz="3200" spc="-5" dirty="0">
                <a:latin typeface="Calibri"/>
                <a:cs typeface="Calibri"/>
              </a:rPr>
              <a:t>Rs. </a:t>
            </a:r>
            <a:r>
              <a:rPr sz="3200" spc="-15" dirty="0">
                <a:latin typeface="Calibri"/>
                <a:cs typeface="Calibri"/>
              </a:rPr>
              <a:t>72 </a:t>
            </a:r>
            <a:r>
              <a:rPr sz="3200" spc="-25" dirty="0">
                <a:latin typeface="Calibri"/>
                <a:cs typeface="Calibri"/>
              </a:rPr>
              <a:t>more </a:t>
            </a:r>
            <a:r>
              <a:rPr sz="3200" spc="-10" dirty="0">
                <a:latin typeface="Calibri"/>
                <a:cs typeface="Calibri"/>
              </a:rPr>
              <a:t>he </a:t>
            </a:r>
            <a:r>
              <a:rPr sz="3200" spc="-15" dirty="0">
                <a:latin typeface="Calibri"/>
                <a:cs typeface="Calibri"/>
              </a:rPr>
              <a:t>could </a:t>
            </a:r>
            <a:r>
              <a:rPr sz="3200" spc="-25" dirty="0">
                <a:latin typeface="Calibri"/>
                <a:cs typeface="Calibri"/>
              </a:rPr>
              <a:t>have </a:t>
            </a:r>
            <a:r>
              <a:rPr sz="3200" spc="-10" dirty="0">
                <a:latin typeface="Calibri"/>
                <a:cs typeface="Calibri"/>
              </a:rPr>
              <a:t>gained 5%. </a:t>
            </a:r>
            <a:r>
              <a:rPr sz="3200" spc="-15" dirty="0">
                <a:latin typeface="Calibri"/>
                <a:cs typeface="Calibri"/>
              </a:rPr>
              <a:t>What </a:t>
            </a:r>
            <a:r>
              <a:rPr sz="3200" spc="-5" dirty="0">
                <a:latin typeface="Calibri"/>
                <a:cs typeface="Calibri"/>
              </a:rPr>
              <a:t>is  the </a:t>
            </a:r>
            <a:r>
              <a:rPr sz="3200" spc="-10" dirty="0">
                <a:latin typeface="Calibri"/>
                <a:cs typeface="Calibri"/>
              </a:rPr>
              <a:t>CP </a:t>
            </a:r>
            <a:r>
              <a:rPr sz="3200" spc="-5" dirty="0">
                <a:latin typeface="Calibri"/>
                <a:cs typeface="Calibri"/>
              </a:rPr>
              <a:t>of the</a:t>
            </a:r>
            <a:r>
              <a:rPr sz="3200" spc="15" dirty="0">
                <a:latin typeface="Calibri"/>
                <a:cs typeface="Calibri"/>
              </a:rPr>
              <a:t> </a:t>
            </a:r>
            <a:r>
              <a:rPr sz="3200" spc="-5" dirty="0">
                <a:latin typeface="Calibri"/>
                <a:cs typeface="Calibri"/>
              </a:rPr>
              <a:t>article?</a:t>
            </a:r>
            <a:endParaRPr sz="3200">
              <a:latin typeface="Calibri"/>
              <a:cs typeface="Calibri"/>
            </a:endParaRPr>
          </a:p>
        </p:txBody>
      </p:sp>
      <p:sp>
        <p:nvSpPr>
          <p:cNvPr id="3" name="object 3"/>
          <p:cNvSpPr txBox="1"/>
          <p:nvPr/>
        </p:nvSpPr>
        <p:spPr>
          <a:xfrm>
            <a:off x="536244" y="1998980"/>
            <a:ext cx="7477759" cy="512445"/>
          </a:xfrm>
          <a:prstGeom prst="rect">
            <a:avLst/>
          </a:prstGeom>
        </p:spPr>
        <p:txBody>
          <a:bodyPr vert="horz" wrap="square" lIns="0" tIns="11430" rIns="0" bIns="0" rtlCol="0">
            <a:spAutoFit/>
          </a:bodyPr>
          <a:lstStyle/>
          <a:p>
            <a:pPr marL="12700">
              <a:lnSpc>
                <a:spcPct val="100000"/>
              </a:lnSpc>
              <a:spcBef>
                <a:spcPts val="90"/>
              </a:spcBef>
              <a:tabLst>
                <a:tab pos="1841500" algn="l"/>
                <a:tab pos="4585970" algn="l"/>
                <a:tab pos="6415405" algn="l"/>
              </a:tabLst>
            </a:pPr>
            <a:r>
              <a:rPr sz="3200" spc="-5" dirty="0">
                <a:latin typeface="Calibri"/>
                <a:cs typeface="Calibri"/>
              </a:rPr>
              <a:t>A.500	</a:t>
            </a:r>
            <a:r>
              <a:rPr sz="3200" spc="-10" dirty="0">
                <a:latin typeface="Calibri"/>
                <a:cs typeface="Calibri"/>
              </a:rPr>
              <a:t>B.</a:t>
            </a:r>
            <a:r>
              <a:rPr sz="3200" spc="5" dirty="0">
                <a:latin typeface="Calibri"/>
                <a:cs typeface="Calibri"/>
              </a:rPr>
              <a:t> </a:t>
            </a:r>
            <a:r>
              <a:rPr sz="3200" spc="-15" dirty="0">
                <a:latin typeface="Calibri"/>
                <a:cs typeface="Calibri"/>
              </a:rPr>
              <a:t>600	</a:t>
            </a:r>
            <a:r>
              <a:rPr sz="3200" spc="-10" dirty="0">
                <a:latin typeface="Calibri"/>
                <a:cs typeface="Calibri"/>
              </a:rPr>
              <a:t>C.</a:t>
            </a:r>
            <a:r>
              <a:rPr sz="3200" spc="15" dirty="0">
                <a:latin typeface="Calibri"/>
                <a:cs typeface="Calibri"/>
              </a:rPr>
              <a:t> </a:t>
            </a:r>
            <a:r>
              <a:rPr sz="3200" spc="-15" dirty="0">
                <a:latin typeface="Calibri"/>
                <a:cs typeface="Calibri"/>
              </a:rPr>
              <a:t>622	</a:t>
            </a:r>
            <a:r>
              <a:rPr sz="3200" spc="-40" dirty="0">
                <a:latin typeface="Calibri"/>
                <a:cs typeface="Calibri"/>
              </a:rPr>
              <a:t>D.</a:t>
            </a:r>
            <a:r>
              <a:rPr sz="3200" spc="-80" dirty="0">
                <a:latin typeface="Calibri"/>
                <a:cs typeface="Calibri"/>
              </a:rPr>
              <a:t> </a:t>
            </a:r>
            <a:r>
              <a:rPr sz="3200" spc="-15" dirty="0">
                <a:latin typeface="Calibri"/>
                <a:cs typeface="Calibri"/>
              </a:rPr>
              <a:t>700</a:t>
            </a:r>
            <a:endParaRPr sz="32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7807959" cy="1487805"/>
          </a:xfrm>
          <a:prstGeom prst="rect">
            <a:avLst/>
          </a:prstGeom>
        </p:spPr>
        <p:txBody>
          <a:bodyPr vert="horz" wrap="square" lIns="0" tIns="11430" rIns="0" bIns="0" rtlCol="0">
            <a:spAutoFit/>
          </a:bodyPr>
          <a:lstStyle/>
          <a:p>
            <a:pPr marL="356870" marR="5080" indent="-344805">
              <a:lnSpc>
                <a:spcPct val="100000"/>
              </a:lnSpc>
              <a:spcBef>
                <a:spcPts val="90"/>
              </a:spcBef>
            </a:pPr>
            <a:r>
              <a:rPr sz="3200" spc="-5" dirty="0">
                <a:latin typeface="Calibri"/>
                <a:cs typeface="Calibri"/>
              </a:rPr>
              <a:t>A man sells an article </a:t>
            </a:r>
            <a:r>
              <a:rPr sz="3200" spc="-15" dirty="0">
                <a:latin typeface="Calibri"/>
                <a:cs typeface="Calibri"/>
              </a:rPr>
              <a:t>at </a:t>
            </a:r>
            <a:r>
              <a:rPr sz="3200" spc="-5" dirty="0">
                <a:latin typeface="Calibri"/>
                <a:cs typeface="Calibri"/>
              </a:rPr>
              <a:t>a loss </a:t>
            </a:r>
            <a:r>
              <a:rPr sz="3200" spc="-10" dirty="0">
                <a:latin typeface="Calibri"/>
                <a:cs typeface="Calibri"/>
              </a:rPr>
              <a:t>of 10%. </a:t>
            </a:r>
            <a:r>
              <a:rPr sz="3200" dirty="0">
                <a:latin typeface="Calibri"/>
                <a:cs typeface="Calibri"/>
              </a:rPr>
              <a:t>If </a:t>
            </a:r>
            <a:r>
              <a:rPr sz="3200" spc="-10" dirty="0">
                <a:latin typeface="Calibri"/>
                <a:cs typeface="Calibri"/>
              </a:rPr>
              <a:t>he </a:t>
            </a:r>
            <a:r>
              <a:rPr sz="3200" spc="-5" dirty="0">
                <a:latin typeface="Calibri"/>
                <a:cs typeface="Calibri"/>
              </a:rPr>
              <a:t>had  </a:t>
            </a:r>
            <a:r>
              <a:rPr sz="3200" spc="-15" dirty="0">
                <a:latin typeface="Calibri"/>
                <a:cs typeface="Calibri"/>
              </a:rPr>
              <a:t>received </a:t>
            </a:r>
            <a:r>
              <a:rPr sz="3200" spc="-5" dirty="0">
                <a:latin typeface="Calibri"/>
                <a:cs typeface="Calibri"/>
              </a:rPr>
              <a:t>Rs. 9 </a:t>
            </a:r>
            <a:r>
              <a:rPr sz="3200" spc="-20" dirty="0">
                <a:latin typeface="Calibri"/>
                <a:cs typeface="Calibri"/>
              </a:rPr>
              <a:t>more, </a:t>
            </a:r>
            <a:r>
              <a:rPr sz="3200" spc="-10" dirty="0">
                <a:latin typeface="Calibri"/>
                <a:cs typeface="Calibri"/>
              </a:rPr>
              <a:t>he </a:t>
            </a:r>
            <a:r>
              <a:rPr sz="3200" spc="-15" dirty="0">
                <a:latin typeface="Calibri"/>
                <a:cs typeface="Calibri"/>
              </a:rPr>
              <a:t>would </a:t>
            </a:r>
            <a:r>
              <a:rPr sz="3200" spc="-25" dirty="0">
                <a:latin typeface="Calibri"/>
                <a:cs typeface="Calibri"/>
              </a:rPr>
              <a:t>have </a:t>
            </a:r>
            <a:r>
              <a:rPr sz="3200" spc="-15" dirty="0">
                <a:latin typeface="Calibri"/>
                <a:cs typeface="Calibri"/>
              </a:rPr>
              <a:t>gain  </a:t>
            </a:r>
            <a:r>
              <a:rPr sz="3200" spc="-10" dirty="0">
                <a:latin typeface="Calibri"/>
                <a:cs typeface="Calibri"/>
              </a:rPr>
              <a:t>12.5%. The CP</a:t>
            </a:r>
            <a:r>
              <a:rPr sz="3200" spc="75" dirty="0">
                <a:latin typeface="Calibri"/>
                <a:cs typeface="Calibri"/>
              </a:rPr>
              <a:t> </a:t>
            </a:r>
            <a:r>
              <a:rPr sz="3200" spc="-5" dirty="0">
                <a:latin typeface="Calibri"/>
                <a:cs typeface="Calibri"/>
              </a:rPr>
              <a:t>is:</a:t>
            </a:r>
            <a:endParaRPr sz="3200">
              <a:latin typeface="Calibri"/>
              <a:cs typeface="Calibri"/>
            </a:endParaRPr>
          </a:p>
        </p:txBody>
      </p:sp>
      <p:sp>
        <p:nvSpPr>
          <p:cNvPr id="3" name="object 3"/>
          <p:cNvSpPr txBox="1"/>
          <p:nvPr/>
        </p:nvSpPr>
        <p:spPr>
          <a:xfrm>
            <a:off x="536244" y="1855673"/>
            <a:ext cx="6830695" cy="512445"/>
          </a:xfrm>
          <a:prstGeom prst="rect">
            <a:avLst/>
          </a:prstGeom>
        </p:spPr>
        <p:txBody>
          <a:bodyPr vert="horz" wrap="square" lIns="0" tIns="12065" rIns="0" bIns="0" rtlCol="0">
            <a:spAutoFit/>
          </a:bodyPr>
          <a:lstStyle/>
          <a:p>
            <a:pPr marL="12700">
              <a:lnSpc>
                <a:spcPct val="100000"/>
              </a:lnSpc>
              <a:spcBef>
                <a:spcPts val="95"/>
              </a:spcBef>
              <a:tabLst>
                <a:tab pos="1841500" algn="l"/>
                <a:tab pos="3670935" algn="l"/>
                <a:tab pos="5500370" algn="l"/>
              </a:tabLst>
            </a:pPr>
            <a:r>
              <a:rPr sz="3200" spc="-5" dirty="0">
                <a:latin typeface="Calibri"/>
                <a:cs typeface="Calibri"/>
              </a:rPr>
              <a:t>A.Rs360	</a:t>
            </a:r>
            <a:r>
              <a:rPr sz="3200" spc="-10" dirty="0">
                <a:latin typeface="Calibri"/>
                <a:cs typeface="Calibri"/>
              </a:rPr>
              <a:t>B.</a:t>
            </a:r>
            <a:r>
              <a:rPr sz="3200" dirty="0">
                <a:latin typeface="Calibri"/>
                <a:cs typeface="Calibri"/>
              </a:rPr>
              <a:t> </a:t>
            </a:r>
            <a:r>
              <a:rPr sz="3200" spc="-5" dirty="0">
                <a:latin typeface="Calibri"/>
                <a:cs typeface="Calibri"/>
              </a:rPr>
              <a:t>Rs</a:t>
            </a:r>
            <a:r>
              <a:rPr sz="3200" spc="20" dirty="0">
                <a:latin typeface="Calibri"/>
                <a:cs typeface="Calibri"/>
              </a:rPr>
              <a:t> </a:t>
            </a:r>
            <a:r>
              <a:rPr sz="3200" spc="-15" dirty="0">
                <a:latin typeface="Calibri"/>
                <a:cs typeface="Calibri"/>
              </a:rPr>
              <a:t>400	</a:t>
            </a:r>
            <a:r>
              <a:rPr sz="3200" spc="-5" dirty="0">
                <a:latin typeface="Calibri"/>
                <a:cs typeface="Calibri"/>
              </a:rPr>
              <a:t>C.</a:t>
            </a:r>
            <a:r>
              <a:rPr sz="3200" spc="10" dirty="0">
                <a:latin typeface="Calibri"/>
                <a:cs typeface="Calibri"/>
              </a:rPr>
              <a:t> </a:t>
            </a:r>
            <a:r>
              <a:rPr sz="3200" spc="-5" dirty="0">
                <a:latin typeface="Calibri"/>
                <a:cs typeface="Calibri"/>
              </a:rPr>
              <a:t>Rs</a:t>
            </a:r>
            <a:r>
              <a:rPr sz="3200" spc="10" dirty="0">
                <a:latin typeface="Calibri"/>
                <a:cs typeface="Calibri"/>
              </a:rPr>
              <a:t> </a:t>
            </a:r>
            <a:r>
              <a:rPr sz="3200" spc="-15" dirty="0">
                <a:latin typeface="Calibri"/>
                <a:cs typeface="Calibri"/>
              </a:rPr>
              <a:t>36	</a:t>
            </a:r>
            <a:r>
              <a:rPr sz="3200" spc="-40" dirty="0">
                <a:latin typeface="Calibri"/>
                <a:cs typeface="Calibri"/>
              </a:rPr>
              <a:t>D. </a:t>
            </a:r>
            <a:r>
              <a:rPr sz="3200" spc="-5" dirty="0">
                <a:latin typeface="Calibri"/>
                <a:cs typeface="Calibri"/>
              </a:rPr>
              <a:t>Rs</a:t>
            </a:r>
            <a:r>
              <a:rPr sz="3200" spc="-25" dirty="0">
                <a:latin typeface="Calibri"/>
                <a:cs typeface="Calibri"/>
              </a:rPr>
              <a:t> </a:t>
            </a:r>
            <a:r>
              <a:rPr sz="3200" spc="-20" dirty="0">
                <a:latin typeface="Calibri"/>
                <a:cs typeface="Calibri"/>
              </a:rPr>
              <a:t>40</a:t>
            </a:r>
            <a:endParaRPr sz="32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pPr algn="ctr">
              <a:buNone/>
            </a:pPr>
            <a:r>
              <a:rPr lang="en-US" sz="5400" smtClean="0"/>
              <a:t>THANK </a:t>
            </a:r>
            <a:r>
              <a:rPr lang="en-US" sz="5400" dirty="0" smtClean="0"/>
              <a:t>YOU</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7759065" cy="1000125"/>
          </a:xfrm>
          <a:prstGeom prst="rect">
            <a:avLst/>
          </a:prstGeom>
        </p:spPr>
        <p:txBody>
          <a:bodyPr vert="horz" wrap="square" lIns="0" tIns="11430" rIns="0" bIns="0" rtlCol="0">
            <a:spAutoFit/>
          </a:bodyPr>
          <a:lstStyle/>
          <a:p>
            <a:pPr marL="356870" marR="5080" indent="-344805">
              <a:lnSpc>
                <a:spcPct val="100000"/>
              </a:lnSpc>
              <a:spcBef>
                <a:spcPts val="90"/>
              </a:spcBef>
            </a:pPr>
            <a:r>
              <a:rPr sz="3200" spc="-10" dirty="0">
                <a:latin typeface="Calibri"/>
                <a:cs typeface="Calibri"/>
              </a:rPr>
              <a:t>1. </a:t>
            </a:r>
            <a:r>
              <a:rPr sz="3200" spc="-15" dirty="0">
                <a:latin typeface="Calibri"/>
                <a:cs typeface="Calibri"/>
              </a:rPr>
              <a:t>What </a:t>
            </a:r>
            <a:r>
              <a:rPr sz="3200" dirty="0">
                <a:latin typeface="Calibri"/>
                <a:cs typeface="Calibri"/>
              </a:rPr>
              <a:t>is </a:t>
            </a:r>
            <a:r>
              <a:rPr sz="3200" spc="-5" dirty="0">
                <a:latin typeface="Calibri"/>
                <a:cs typeface="Calibri"/>
              </a:rPr>
              <a:t>the </a:t>
            </a:r>
            <a:r>
              <a:rPr sz="3200" spc="-15" dirty="0">
                <a:latin typeface="Calibri"/>
                <a:cs typeface="Calibri"/>
              </a:rPr>
              <a:t>profit/loss </a:t>
            </a:r>
            <a:r>
              <a:rPr sz="3200" spc="-10" dirty="0">
                <a:latin typeface="Calibri"/>
                <a:cs typeface="Calibri"/>
              </a:rPr>
              <a:t>% </a:t>
            </a:r>
            <a:r>
              <a:rPr sz="3200" dirty="0">
                <a:latin typeface="Calibri"/>
                <a:cs typeface="Calibri"/>
              </a:rPr>
              <a:t>if </a:t>
            </a:r>
            <a:r>
              <a:rPr sz="3200" spc="-5" dirty="0">
                <a:latin typeface="Calibri"/>
                <a:cs typeface="Calibri"/>
              </a:rPr>
              <a:t>an </a:t>
            </a:r>
            <a:r>
              <a:rPr sz="3200" spc="-10" dirty="0">
                <a:latin typeface="Calibri"/>
                <a:cs typeface="Calibri"/>
              </a:rPr>
              <a:t>item </a:t>
            </a:r>
            <a:r>
              <a:rPr sz="3200" spc="-5" dirty="0">
                <a:latin typeface="Calibri"/>
                <a:cs typeface="Calibri"/>
              </a:rPr>
              <a:t>is </a:t>
            </a:r>
            <a:r>
              <a:rPr sz="3200" spc="-10" dirty="0">
                <a:latin typeface="Calibri"/>
                <a:cs typeface="Calibri"/>
              </a:rPr>
              <a:t>bought  </a:t>
            </a:r>
            <a:r>
              <a:rPr sz="3200" spc="-15" dirty="0">
                <a:latin typeface="Calibri"/>
                <a:cs typeface="Calibri"/>
              </a:rPr>
              <a:t>at </a:t>
            </a:r>
            <a:r>
              <a:rPr sz="3200" spc="-5" dirty="0">
                <a:latin typeface="Calibri"/>
                <a:cs typeface="Calibri"/>
              </a:rPr>
              <a:t>Rs 5 and sold </a:t>
            </a:r>
            <a:r>
              <a:rPr sz="3200" spc="-15" dirty="0">
                <a:latin typeface="Calibri"/>
                <a:cs typeface="Calibri"/>
              </a:rPr>
              <a:t>at </a:t>
            </a:r>
            <a:r>
              <a:rPr sz="3200" spc="-5" dirty="0">
                <a:latin typeface="Calibri"/>
                <a:cs typeface="Calibri"/>
              </a:rPr>
              <a:t>Rs</a:t>
            </a:r>
            <a:r>
              <a:rPr sz="3200" spc="100" dirty="0">
                <a:latin typeface="Calibri"/>
                <a:cs typeface="Calibri"/>
              </a:rPr>
              <a:t> </a:t>
            </a:r>
            <a:r>
              <a:rPr sz="3200" spc="-15" dirty="0">
                <a:latin typeface="Calibri"/>
                <a:cs typeface="Calibri"/>
              </a:rPr>
              <a:t>6?</a:t>
            </a:r>
            <a:endParaRPr sz="3200">
              <a:latin typeface="Calibri"/>
              <a:cs typeface="Calibri"/>
            </a:endParaRPr>
          </a:p>
        </p:txBody>
      </p:sp>
      <p:sp>
        <p:nvSpPr>
          <p:cNvPr id="3" name="object 3"/>
          <p:cNvSpPr txBox="1"/>
          <p:nvPr/>
        </p:nvSpPr>
        <p:spPr>
          <a:xfrm>
            <a:off x="536244" y="1367739"/>
            <a:ext cx="6267450" cy="512445"/>
          </a:xfrm>
          <a:prstGeom prst="rect">
            <a:avLst/>
          </a:prstGeom>
        </p:spPr>
        <p:txBody>
          <a:bodyPr vert="horz" wrap="square" lIns="0" tIns="12065" rIns="0" bIns="0" rtlCol="0">
            <a:spAutoFit/>
          </a:bodyPr>
          <a:lstStyle/>
          <a:p>
            <a:pPr marL="12700">
              <a:lnSpc>
                <a:spcPct val="100000"/>
              </a:lnSpc>
              <a:spcBef>
                <a:spcPts val="95"/>
              </a:spcBef>
              <a:tabLst>
                <a:tab pos="1841500" algn="l"/>
                <a:tab pos="3670935" algn="l"/>
                <a:tab pos="5500370" algn="l"/>
              </a:tabLst>
            </a:pPr>
            <a:r>
              <a:rPr sz="3200" spc="15" dirty="0">
                <a:latin typeface="Calibri"/>
                <a:cs typeface="Calibri"/>
              </a:rPr>
              <a:t>A</a:t>
            </a:r>
            <a:r>
              <a:rPr sz="3200" dirty="0">
                <a:latin typeface="Calibri"/>
                <a:cs typeface="Calibri"/>
              </a:rPr>
              <a:t>.</a:t>
            </a:r>
            <a:r>
              <a:rPr sz="3200" spc="-20" dirty="0">
                <a:latin typeface="Calibri"/>
                <a:cs typeface="Calibri"/>
              </a:rPr>
              <a:t>2</a:t>
            </a:r>
            <a:r>
              <a:rPr sz="3200" spc="-5" dirty="0">
                <a:latin typeface="Calibri"/>
                <a:cs typeface="Calibri"/>
              </a:rPr>
              <a:t>0</a:t>
            </a:r>
            <a:r>
              <a:rPr sz="3200" dirty="0">
                <a:latin typeface="Calibri"/>
                <a:cs typeface="Calibri"/>
              </a:rPr>
              <a:t>	</a:t>
            </a:r>
            <a:r>
              <a:rPr sz="3200" spc="-15" dirty="0">
                <a:latin typeface="Calibri"/>
                <a:cs typeface="Calibri"/>
              </a:rPr>
              <a:t>B</a:t>
            </a:r>
            <a:r>
              <a:rPr sz="3200" dirty="0">
                <a:latin typeface="Calibri"/>
                <a:cs typeface="Calibri"/>
              </a:rPr>
              <a:t>.</a:t>
            </a:r>
            <a:r>
              <a:rPr sz="3200" spc="-20" dirty="0">
                <a:latin typeface="Calibri"/>
                <a:cs typeface="Calibri"/>
              </a:rPr>
              <a:t>2</a:t>
            </a:r>
            <a:r>
              <a:rPr sz="3200" spc="-5" dirty="0">
                <a:latin typeface="Calibri"/>
                <a:cs typeface="Calibri"/>
              </a:rPr>
              <a:t>5</a:t>
            </a:r>
            <a:r>
              <a:rPr sz="3200" dirty="0">
                <a:latin typeface="Calibri"/>
                <a:cs typeface="Calibri"/>
              </a:rPr>
              <a:t>	</a:t>
            </a:r>
            <a:r>
              <a:rPr sz="3200" spc="-5" dirty="0">
                <a:latin typeface="Calibri"/>
                <a:cs typeface="Calibri"/>
              </a:rPr>
              <a:t>C</a:t>
            </a:r>
            <a:r>
              <a:rPr sz="3200" dirty="0">
                <a:latin typeface="Calibri"/>
                <a:cs typeface="Calibri"/>
              </a:rPr>
              <a:t>.</a:t>
            </a:r>
            <a:r>
              <a:rPr sz="3200" spc="-20" dirty="0">
                <a:latin typeface="Calibri"/>
                <a:cs typeface="Calibri"/>
              </a:rPr>
              <a:t>33</a:t>
            </a:r>
            <a:r>
              <a:rPr sz="3200" dirty="0">
                <a:latin typeface="Calibri"/>
                <a:cs typeface="Calibri"/>
              </a:rPr>
              <a:t>.</a:t>
            </a:r>
            <a:r>
              <a:rPr sz="3200" spc="-20" dirty="0">
                <a:latin typeface="Calibri"/>
                <a:cs typeface="Calibri"/>
              </a:rPr>
              <a:t>3</a:t>
            </a:r>
            <a:r>
              <a:rPr sz="3200" spc="-5" dirty="0">
                <a:latin typeface="Calibri"/>
                <a:cs typeface="Calibri"/>
              </a:rPr>
              <a:t>3</a:t>
            </a:r>
            <a:r>
              <a:rPr sz="3200" dirty="0">
                <a:latin typeface="Calibri"/>
                <a:cs typeface="Calibri"/>
              </a:rPr>
              <a:t>	</a:t>
            </a:r>
            <a:r>
              <a:rPr sz="3200" spc="-75" dirty="0">
                <a:latin typeface="Calibri"/>
                <a:cs typeface="Calibri"/>
              </a:rPr>
              <a:t>D</a:t>
            </a:r>
            <a:r>
              <a:rPr sz="3200" dirty="0">
                <a:latin typeface="Calibri"/>
                <a:cs typeface="Calibri"/>
              </a:rPr>
              <a:t>.</a:t>
            </a:r>
            <a:r>
              <a:rPr sz="3200" spc="-15" dirty="0">
                <a:latin typeface="Calibri"/>
                <a:cs typeface="Calibri"/>
              </a:rPr>
              <a:t>50</a:t>
            </a:r>
            <a:endParaRPr sz="320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7181850" cy="3731895"/>
          </a:xfrm>
          <a:prstGeom prst="rect">
            <a:avLst/>
          </a:prstGeom>
        </p:spPr>
        <p:txBody>
          <a:bodyPr vert="horz" wrap="square" lIns="0" tIns="11430" rIns="0" bIns="0" rtlCol="0">
            <a:spAutoFit/>
          </a:bodyPr>
          <a:lstStyle/>
          <a:p>
            <a:pPr marL="356870" marR="222885" indent="-344805">
              <a:lnSpc>
                <a:spcPct val="100000"/>
              </a:lnSpc>
              <a:spcBef>
                <a:spcPts val="90"/>
              </a:spcBef>
              <a:buFont typeface="Calibri"/>
              <a:buAutoNum type="arabicPeriod" startAt="3"/>
              <a:tabLst>
                <a:tab pos="414655" algn="l"/>
              </a:tabLst>
            </a:pPr>
            <a:r>
              <a:rPr dirty="0"/>
              <a:t>	</a:t>
            </a:r>
            <a:r>
              <a:rPr sz="3200" spc="-5" dirty="0">
                <a:latin typeface="Calibri"/>
                <a:cs typeface="Calibri"/>
              </a:rPr>
              <a:t>The C.P </a:t>
            </a:r>
            <a:r>
              <a:rPr sz="3200" spc="-10" dirty="0">
                <a:latin typeface="Calibri"/>
                <a:cs typeface="Calibri"/>
              </a:rPr>
              <a:t>&amp; S. </a:t>
            </a:r>
            <a:r>
              <a:rPr sz="3200" spc="-5" dirty="0">
                <a:latin typeface="Calibri"/>
                <a:cs typeface="Calibri"/>
              </a:rPr>
              <a:t>P </a:t>
            </a:r>
            <a:r>
              <a:rPr sz="3200" spc="-10" dirty="0">
                <a:latin typeface="Calibri"/>
                <a:cs typeface="Calibri"/>
              </a:rPr>
              <a:t>of </a:t>
            </a:r>
            <a:r>
              <a:rPr sz="3200" spc="-5" dirty="0">
                <a:latin typeface="Calibri"/>
                <a:cs typeface="Calibri"/>
              </a:rPr>
              <a:t>an article </a:t>
            </a:r>
            <a:r>
              <a:rPr sz="3200" spc="-25" dirty="0">
                <a:latin typeface="Calibri"/>
                <a:cs typeface="Calibri"/>
              </a:rPr>
              <a:t>are </a:t>
            </a:r>
            <a:r>
              <a:rPr sz="3200" dirty="0">
                <a:latin typeface="Calibri"/>
                <a:cs typeface="Calibri"/>
              </a:rPr>
              <a:t>Rs.400 </a:t>
            </a:r>
            <a:r>
              <a:rPr sz="3200" spc="-10" dirty="0">
                <a:latin typeface="Calibri"/>
                <a:cs typeface="Calibri"/>
              </a:rPr>
              <a:t>&amp;  Rs.600 </a:t>
            </a:r>
            <a:r>
              <a:rPr sz="3200" spc="-25" dirty="0">
                <a:latin typeface="Calibri"/>
                <a:cs typeface="Calibri"/>
              </a:rPr>
              <a:t>respectively. </a:t>
            </a:r>
            <a:r>
              <a:rPr sz="3200" spc="-10" dirty="0">
                <a:latin typeface="Calibri"/>
                <a:cs typeface="Calibri"/>
              </a:rPr>
              <a:t>What </a:t>
            </a:r>
            <a:r>
              <a:rPr sz="3200" dirty="0">
                <a:latin typeface="Calibri"/>
                <a:cs typeface="Calibri"/>
              </a:rPr>
              <a:t>is </a:t>
            </a:r>
            <a:r>
              <a:rPr sz="3200" spc="-10" dirty="0">
                <a:latin typeface="Calibri"/>
                <a:cs typeface="Calibri"/>
              </a:rPr>
              <a:t>profit</a:t>
            </a:r>
            <a:r>
              <a:rPr sz="3200" spc="145" dirty="0">
                <a:latin typeface="Calibri"/>
                <a:cs typeface="Calibri"/>
              </a:rPr>
              <a:t> </a:t>
            </a:r>
            <a:r>
              <a:rPr sz="3200" spc="-5" dirty="0">
                <a:latin typeface="Calibri"/>
                <a:cs typeface="Calibri"/>
              </a:rPr>
              <a:t>%?</a:t>
            </a:r>
            <a:endParaRPr sz="3200">
              <a:latin typeface="Calibri"/>
              <a:cs typeface="Calibri"/>
            </a:endParaRPr>
          </a:p>
          <a:p>
            <a:pPr marL="12700">
              <a:lnSpc>
                <a:spcPct val="100000"/>
              </a:lnSpc>
              <a:spcBef>
                <a:spcPts val="770"/>
              </a:spcBef>
              <a:tabLst>
                <a:tab pos="927100" algn="l"/>
                <a:tab pos="2756535" algn="l"/>
                <a:tab pos="5500370" algn="l"/>
              </a:tabLst>
            </a:pPr>
            <a:r>
              <a:rPr sz="3200" spc="-5" dirty="0">
                <a:latin typeface="Calibri"/>
                <a:cs typeface="Calibri"/>
              </a:rPr>
              <a:t>A.20	</a:t>
            </a:r>
            <a:r>
              <a:rPr sz="3200" spc="-10" dirty="0">
                <a:latin typeface="Calibri"/>
                <a:cs typeface="Calibri"/>
              </a:rPr>
              <a:t>B.25	C.33.33	</a:t>
            </a:r>
            <a:r>
              <a:rPr sz="3200" spc="-25" dirty="0">
                <a:latin typeface="Calibri"/>
                <a:cs typeface="Calibri"/>
              </a:rPr>
              <a:t>D.50</a:t>
            </a:r>
            <a:endParaRPr sz="3200">
              <a:latin typeface="Calibri"/>
              <a:cs typeface="Calibri"/>
            </a:endParaRPr>
          </a:p>
          <a:p>
            <a:pPr>
              <a:lnSpc>
                <a:spcPct val="100000"/>
              </a:lnSpc>
              <a:spcBef>
                <a:spcPts val="10"/>
              </a:spcBef>
            </a:pPr>
            <a:endParaRPr sz="4400">
              <a:latin typeface="Calibri"/>
              <a:cs typeface="Calibri"/>
            </a:endParaRPr>
          </a:p>
          <a:p>
            <a:pPr marL="356870" marR="20320" indent="-344805">
              <a:lnSpc>
                <a:spcPct val="100000"/>
              </a:lnSpc>
              <a:buFont typeface="Calibri"/>
              <a:buAutoNum type="arabicPeriod" startAt="4"/>
              <a:tabLst>
                <a:tab pos="414655" algn="l"/>
              </a:tabLst>
            </a:pPr>
            <a:r>
              <a:rPr dirty="0"/>
              <a:t>	</a:t>
            </a:r>
            <a:r>
              <a:rPr sz="3200" dirty="0">
                <a:latin typeface="Calibri"/>
                <a:cs typeface="Calibri"/>
              </a:rPr>
              <a:t>If </a:t>
            </a:r>
            <a:r>
              <a:rPr sz="3200" spc="-5" dirty="0">
                <a:latin typeface="Calibri"/>
                <a:cs typeface="Calibri"/>
              </a:rPr>
              <a:t>the </a:t>
            </a:r>
            <a:r>
              <a:rPr sz="3200" spc="-10" dirty="0">
                <a:latin typeface="Calibri"/>
                <a:cs typeface="Calibri"/>
              </a:rPr>
              <a:t>price </a:t>
            </a:r>
            <a:r>
              <a:rPr sz="3200" spc="-15" dirty="0">
                <a:latin typeface="Calibri"/>
                <a:cs typeface="Calibri"/>
              </a:rPr>
              <a:t>above </a:t>
            </a:r>
            <a:r>
              <a:rPr sz="3200" spc="-10" dirty="0">
                <a:latin typeface="Calibri"/>
                <a:cs typeface="Calibri"/>
              </a:rPr>
              <a:t>given </a:t>
            </a:r>
            <a:r>
              <a:rPr sz="3200" spc="-25" dirty="0">
                <a:latin typeface="Calibri"/>
                <a:cs typeface="Calibri"/>
              </a:rPr>
              <a:t>are </a:t>
            </a:r>
            <a:r>
              <a:rPr sz="3200" spc="-15" dirty="0">
                <a:latin typeface="Calibri"/>
                <a:cs typeface="Calibri"/>
              </a:rPr>
              <a:t>interchanged  </a:t>
            </a:r>
            <a:r>
              <a:rPr sz="3200" spc="-10" dirty="0">
                <a:latin typeface="Calibri"/>
                <a:cs typeface="Calibri"/>
              </a:rPr>
              <a:t>what </a:t>
            </a:r>
            <a:r>
              <a:rPr sz="3200" spc="-5" dirty="0">
                <a:latin typeface="Calibri"/>
                <a:cs typeface="Calibri"/>
              </a:rPr>
              <a:t>is </a:t>
            </a:r>
            <a:r>
              <a:rPr sz="3200" spc="-10" dirty="0">
                <a:latin typeface="Calibri"/>
                <a:cs typeface="Calibri"/>
              </a:rPr>
              <a:t>% of</a:t>
            </a:r>
            <a:r>
              <a:rPr sz="3200" spc="30" dirty="0">
                <a:latin typeface="Calibri"/>
                <a:cs typeface="Calibri"/>
              </a:rPr>
              <a:t> </a:t>
            </a:r>
            <a:r>
              <a:rPr sz="3200" spc="-5" dirty="0">
                <a:latin typeface="Calibri"/>
                <a:cs typeface="Calibri"/>
              </a:rPr>
              <a:t>loss.</a:t>
            </a:r>
            <a:endParaRPr sz="3200">
              <a:latin typeface="Calibri"/>
              <a:cs typeface="Calibri"/>
            </a:endParaRPr>
          </a:p>
          <a:p>
            <a:pPr marL="356870">
              <a:lnSpc>
                <a:spcPct val="100000"/>
              </a:lnSpc>
              <a:tabLst>
                <a:tab pos="2756535" algn="l"/>
                <a:tab pos="4585970" algn="l"/>
                <a:tab pos="6415405" algn="l"/>
              </a:tabLst>
            </a:pPr>
            <a:r>
              <a:rPr sz="3200" spc="15" dirty="0">
                <a:latin typeface="Calibri"/>
                <a:cs typeface="Calibri"/>
              </a:rPr>
              <a:t>A</a:t>
            </a:r>
            <a:r>
              <a:rPr sz="3200" dirty="0">
                <a:latin typeface="Calibri"/>
                <a:cs typeface="Calibri"/>
              </a:rPr>
              <a:t>.</a:t>
            </a:r>
            <a:r>
              <a:rPr sz="3200" spc="-15" dirty="0">
                <a:latin typeface="Calibri"/>
                <a:cs typeface="Calibri"/>
              </a:rPr>
              <a:t>2</a:t>
            </a:r>
            <a:r>
              <a:rPr sz="3200" spc="-5" dirty="0">
                <a:latin typeface="Calibri"/>
                <a:cs typeface="Calibri"/>
              </a:rPr>
              <a:t>0</a:t>
            </a:r>
            <a:r>
              <a:rPr sz="3200" dirty="0">
                <a:latin typeface="Calibri"/>
                <a:cs typeface="Calibri"/>
              </a:rPr>
              <a:t>	</a:t>
            </a:r>
            <a:r>
              <a:rPr sz="3200" spc="-15" dirty="0">
                <a:latin typeface="Calibri"/>
                <a:cs typeface="Calibri"/>
              </a:rPr>
              <a:t>B</a:t>
            </a:r>
            <a:r>
              <a:rPr sz="3200" dirty="0">
                <a:latin typeface="Calibri"/>
                <a:cs typeface="Calibri"/>
              </a:rPr>
              <a:t>.</a:t>
            </a:r>
            <a:r>
              <a:rPr sz="3200" spc="-20" dirty="0">
                <a:latin typeface="Calibri"/>
                <a:cs typeface="Calibri"/>
              </a:rPr>
              <a:t>2</a:t>
            </a:r>
            <a:r>
              <a:rPr sz="3200" spc="-5" dirty="0">
                <a:latin typeface="Calibri"/>
                <a:cs typeface="Calibri"/>
              </a:rPr>
              <a:t>5</a:t>
            </a:r>
            <a:r>
              <a:rPr sz="3200" dirty="0">
                <a:latin typeface="Calibri"/>
                <a:cs typeface="Calibri"/>
              </a:rPr>
              <a:t>	</a:t>
            </a:r>
            <a:r>
              <a:rPr sz="3200" spc="-5" dirty="0">
                <a:latin typeface="Calibri"/>
                <a:cs typeface="Calibri"/>
              </a:rPr>
              <a:t>C</a:t>
            </a:r>
            <a:r>
              <a:rPr sz="3200" dirty="0">
                <a:latin typeface="Calibri"/>
                <a:cs typeface="Calibri"/>
              </a:rPr>
              <a:t>.</a:t>
            </a:r>
            <a:r>
              <a:rPr sz="3200" spc="-20" dirty="0">
                <a:latin typeface="Calibri"/>
                <a:cs typeface="Calibri"/>
              </a:rPr>
              <a:t>33</a:t>
            </a:r>
            <a:r>
              <a:rPr sz="3200" dirty="0">
                <a:latin typeface="Calibri"/>
                <a:cs typeface="Calibri"/>
              </a:rPr>
              <a:t>.</a:t>
            </a:r>
            <a:r>
              <a:rPr sz="3200" spc="-20" dirty="0">
                <a:latin typeface="Calibri"/>
                <a:cs typeface="Calibri"/>
              </a:rPr>
              <a:t>3</a:t>
            </a:r>
            <a:r>
              <a:rPr sz="3200" spc="-5" dirty="0">
                <a:latin typeface="Calibri"/>
                <a:cs typeface="Calibri"/>
              </a:rPr>
              <a:t>3</a:t>
            </a:r>
            <a:r>
              <a:rPr sz="3200" dirty="0">
                <a:latin typeface="Calibri"/>
                <a:cs typeface="Calibri"/>
              </a:rPr>
              <a:t>	</a:t>
            </a:r>
            <a:r>
              <a:rPr sz="3200" spc="-75" dirty="0">
                <a:latin typeface="Calibri"/>
                <a:cs typeface="Calibri"/>
              </a:rPr>
              <a:t>D</a:t>
            </a:r>
            <a:r>
              <a:rPr sz="3200" dirty="0">
                <a:latin typeface="Calibri"/>
                <a:cs typeface="Calibri"/>
              </a:rPr>
              <a:t>.</a:t>
            </a:r>
            <a:r>
              <a:rPr sz="3200" spc="-15" dirty="0">
                <a:latin typeface="Calibri"/>
                <a:cs typeface="Calibri"/>
              </a:rPr>
              <a:t>50</a:t>
            </a:r>
            <a:endParaRPr sz="320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365836"/>
            <a:ext cx="7858125" cy="1489510"/>
          </a:xfrm>
          <a:prstGeom prst="rect">
            <a:avLst/>
          </a:prstGeom>
        </p:spPr>
        <p:txBody>
          <a:bodyPr vert="horz" wrap="square" lIns="0" tIns="12065" rIns="0" bIns="0" rtlCol="0">
            <a:spAutoFit/>
          </a:bodyPr>
          <a:lstStyle/>
          <a:p>
            <a:r>
              <a:rPr sz="3200" spc="-10" dirty="0">
                <a:latin typeface="Calibri"/>
                <a:cs typeface="Calibri"/>
              </a:rPr>
              <a:t>6. </a:t>
            </a:r>
            <a:r>
              <a:rPr sz="3200" spc="-5" dirty="0">
                <a:latin typeface="Calibri"/>
                <a:cs typeface="Calibri"/>
              </a:rPr>
              <a:t>A </a:t>
            </a:r>
            <a:r>
              <a:rPr sz="3200" spc="-10">
                <a:latin typeface="Calibri"/>
                <a:cs typeface="Calibri"/>
              </a:rPr>
              <a:t>man </a:t>
            </a:r>
            <a:r>
              <a:rPr lang="en-US" sz="3200" dirty="0" smtClean="0"/>
              <a:t>buys an old scooter for Rs. 4700 and spends Rs. 800 on its repairs. If he sells the scooter for Rs. 6000, his gain percent is:</a:t>
            </a:r>
          </a:p>
        </p:txBody>
      </p:sp>
      <p:sp>
        <p:nvSpPr>
          <p:cNvPr id="3" name="object 3"/>
          <p:cNvSpPr txBox="1"/>
          <p:nvPr/>
        </p:nvSpPr>
        <p:spPr>
          <a:xfrm>
            <a:off x="457200" y="1981200"/>
            <a:ext cx="8458200" cy="503984"/>
          </a:xfrm>
          <a:prstGeom prst="rect">
            <a:avLst/>
          </a:prstGeom>
        </p:spPr>
        <p:txBody>
          <a:bodyPr vert="horz" wrap="square" lIns="0" tIns="11430" rIns="0" bIns="0" rtlCol="0">
            <a:spAutoFit/>
          </a:bodyPr>
          <a:lstStyle/>
          <a:p>
            <a:pPr marL="12700">
              <a:lnSpc>
                <a:spcPct val="100000"/>
              </a:lnSpc>
              <a:spcBef>
                <a:spcPts val="90"/>
              </a:spcBef>
              <a:tabLst>
                <a:tab pos="1841500" algn="l"/>
                <a:tab pos="3670935" algn="l"/>
                <a:tab pos="6415405" algn="l"/>
              </a:tabLst>
            </a:pPr>
            <a:r>
              <a:rPr sz="3200" spc="20" smtClean="0">
                <a:latin typeface="Calibri"/>
                <a:cs typeface="Calibri"/>
              </a:rPr>
              <a:t>A</a:t>
            </a:r>
            <a:r>
              <a:rPr sz="3200" spc="5" smtClean="0">
                <a:latin typeface="Calibri"/>
                <a:cs typeface="Calibri"/>
              </a:rPr>
              <a:t>.</a:t>
            </a:r>
            <a:r>
              <a:rPr lang="en-US" sz="3200" spc="-15" dirty="0" smtClean="0">
                <a:latin typeface="Calibri"/>
                <a:cs typeface="Calibri"/>
              </a:rPr>
              <a:t>9.09%</a:t>
            </a:r>
            <a:r>
              <a:rPr sz="3200">
                <a:latin typeface="Calibri"/>
                <a:cs typeface="Calibri"/>
              </a:rPr>
              <a:t>	</a:t>
            </a:r>
            <a:r>
              <a:rPr sz="3200" spc="-15" smtClean="0">
                <a:latin typeface="Calibri"/>
                <a:cs typeface="Calibri"/>
              </a:rPr>
              <a:t>B</a:t>
            </a:r>
            <a:r>
              <a:rPr sz="3200" spc="5" smtClean="0">
                <a:latin typeface="Calibri"/>
                <a:cs typeface="Calibri"/>
              </a:rPr>
              <a:t>.</a:t>
            </a:r>
            <a:r>
              <a:rPr sz="3200" spc="-15" smtClean="0">
                <a:latin typeface="Calibri"/>
                <a:cs typeface="Calibri"/>
              </a:rPr>
              <a:t>1</a:t>
            </a:r>
            <a:r>
              <a:rPr lang="en-US" sz="3200" spc="-15" dirty="0" smtClean="0">
                <a:latin typeface="Calibri"/>
                <a:cs typeface="Calibri"/>
              </a:rPr>
              <a:t>0%</a:t>
            </a:r>
            <a:r>
              <a:rPr sz="3200">
                <a:latin typeface="Calibri"/>
                <a:cs typeface="Calibri"/>
              </a:rPr>
              <a:t>	</a:t>
            </a:r>
            <a:r>
              <a:rPr sz="3200" spc="-5" smtClean="0">
                <a:latin typeface="Calibri"/>
                <a:cs typeface="Calibri"/>
              </a:rPr>
              <a:t>C</a:t>
            </a:r>
            <a:r>
              <a:rPr sz="3200" spc="5" smtClean="0">
                <a:latin typeface="Calibri"/>
                <a:cs typeface="Calibri"/>
              </a:rPr>
              <a:t>.</a:t>
            </a:r>
            <a:r>
              <a:rPr lang="en-US" sz="3200" spc="-15" dirty="0" smtClean="0">
                <a:latin typeface="Calibri"/>
                <a:cs typeface="Calibri"/>
              </a:rPr>
              <a:t>11.11%</a:t>
            </a:r>
            <a:r>
              <a:rPr lang="en-US" sz="3200" spc="-15" dirty="0">
                <a:latin typeface="Calibri"/>
                <a:cs typeface="Calibri"/>
              </a:rPr>
              <a:t> </a:t>
            </a:r>
            <a:r>
              <a:rPr lang="en-US" sz="3200" spc="-15" dirty="0" smtClean="0">
                <a:latin typeface="Calibri"/>
                <a:cs typeface="Calibri"/>
              </a:rPr>
              <a:t>      </a:t>
            </a:r>
            <a:r>
              <a:rPr sz="3200" spc="-75" smtClean="0">
                <a:latin typeface="Calibri"/>
                <a:cs typeface="Calibri"/>
              </a:rPr>
              <a:t>D</a:t>
            </a:r>
            <a:r>
              <a:rPr sz="3200" spc="5" smtClean="0">
                <a:latin typeface="Calibri"/>
                <a:cs typeface="Calibri"/>
              </a:rPr>
              <a:t>.</a:t>
            </a:r>
            <a:r>
              <a:rPr lang="en-US" sz="3200" spc="5" dirty="0" smtClean="0">
                <a:latin typeface="Calibri"/>
                <a:cs typeface="Calibri"/>
              </a:rPr>
              <a:t>12.24%</a:t>
            </a:r>
            <a:endParaRPr sz="320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365836"/>
            <a:ext cx="7858125" cy="1000760"/>
          </a:xfrm>
          <a:prstGeom prst="rect">
            <a:avLst/>
          </a:prstGeom>
        </p:spPr>
        <p:txBody>
          <a:bodyPr vert="horz" wrap="square" lIns="0" tIns="12065" rIns="0" bIns="0" rtlCol="0">
            <a:spAutoFit/>
          </a:bodyPr>
          <a:lstStyle/>
          <a:p>
            <a:pPr marL="356870" marR="5080" indent="-344805">
              <a:lnSpc>
                <a:spcPct val="100000"/>
              </a:lnSpc>
              <a:spcBef>
                <a:spcPts val="95"/>
              </a:spcBef>
            </a:pPr>
            <a:r>
              <a:rPr sz="3200" spc="-10" dirty="0">
                <a:latin typeface="Calibri"/>
                <a:cs typeface="Calibri"/>
              </a:rPr>
              <a:t>6. </a:t>
            </a:r>
            <a:r>
              <a:rPr sz="3200" spc="-5" dirty="0">
                <a:latin typeface="Calibri"/>
                <a:cs typeface="Calibri"/>
              </a:rPr>
              <a:t>A </a:t>
            </a:r>
            <a:r>
              <a:rPr sz="3200" spc="-10" dirty="0">
                <a:latin typeface="Calibri"/>
                <a:cs typeface="Calibri"/>
              </a:rPr>
              <a:t>man </a:t>
            </a:r>
            <a:r>
              <a:rPr sz="3200" spc="-15" dirty="0">
                <a:latin typeface="Calibri"/>
                <a:cs typeface="Calibri"/>
              </a:rPr>
              <a:t>buys </a:t>
            </a:r>
            <a:r>
              <a:rPr sz="3200" spc="-5" dirty="0">
                <a:latin typeface="Calibri"/>
                <a:cs typeface="Calibri"/>
              </a:rPr>
              <a:t>a </a:t>
            </a:r>
            <a:r>
              <a:rPr sz="3200" spc="-15" dirty="0">
                <a:latin typeface="Calibri"/>
                <a:cs typeface="Calibri"/>
              </a:rPr>
              <a:t>cycle </a:t>
            </a:r>
            <a:r>
              <a:rPr sz="3200" spc="-30" dirty="0">
                <a:latin typeface="Calibri"/>
                <a:cs typeface="Calibri"/>
              </a:rPr>
              <a:t>for </a:t>
            </a:r>
            <a:r>
              <a:rPr sz="3200" spc="-5" dirty="0">
                <a:latin typeface="Calibri"/>
                <a:cs typeface="Calibri"/>
              </a:rPr>
              <a:t>Rs. </a:t>
            </a:r>
            <a:r>
              <a:rPr sz="3200" spc="-15" dirty="0">
                <a:latin typeface="Calibri"/>
                <a:cs typeface="Calibri"/>
              </a:rPr>
              <a:t>2400 </a:t>
            </a:r>
            <a:r>
              <a:rPr sz="3200" spc="-5" dirty="0">
                <a:latin typeface="Calibri"/>
                <a:cs typeface="Calibri"/>
              </a:rPr>
              <a:t>and sells it </a:t>
            </a:r>
            <a:r>
              <a:rPr sz="3200" spc="-15" dirty="0">
                <a:latin typeface="Calibri"/>
                <a:cs typeface="Calibri"/>
              </a:rPr>
              <a:t>at  </a:t>
            </a:r>
            <a:r>
              <a:rPr sz="3200" spc="-5" dirty="0">
                <a:latin typeface="Calibri"/>
                <a:cs typeface="Calibri"/>
              </a:rPr>
              <a:t>a loss </a:t>
            </a:r>
            <a:r>
              <a:rPr sz="3200" spc="-10" dirty="0">
                <a:latin typeface="Calibri"/>
                <a:cs typeface="Calibri"/>
              </a:rPr>
              <a:t>of 20%. What </a:t>
            </a:r>
            <a:r>
              <a:rPr sz="3200" dirty="0">
                <a:latin typeface="Calibri"/>
                <a:cs typeface="Calibri"/>
              </a:rPr>
              <a:t>is </a:t>
            </a:r>
            <a:r>
              <a:rPr sz="3200" spc="-5" dirty="0">
                <a:latin typeface="Calibri"/>
                <a:cs typeface="Calibri"/>
              </a:rPr>
              <a:t>the </a:t>
            </a:r>
            <a:r>
              <a:rPr sz="3200" spc="-10" dirty="0">
                <a:latin typeface="Calibri"/>
                <a:cs typeface="Calibri"/>
              </a:rPr>
              <a:t>SP of </a:t>
            </a:r>
            <a:r>
              <a:rPr sz="3200" spc="-5" dirty="0">
                <a:latin typeface="Calibri"/>
                <a:cs typeface="Calibri"/>
              </a:rPr>
              <a:t>the</a:t>
            </a:r>
            <a:r>
              <a:rPr sz="3200" spc="125" dirty="0">
                <a:latin typeface="Calibri"/>
                <a:cs typeface="Calibri"/>
              </a:rPr>
              <a:t> </a:t>
            </a:r>
            <a:r>
              <a:rPr sz="3200" spc="-15" dirty="0">
                <a:latin typeface="Calibri"/>
                <a:cs typeface="Calibri"/>
              </a:rPr>
              <a:t>cycle?</a:t>
            </a:r>
            <a:endParaRPr sz="3200">
              <a:latin typeface="Calibri"/>
              <a:cs typeface="Calibri"/>
            </a:endParaRPr>
          </a:p>
        </p:txBody>
      </p:sp>
      <p:sp>
        <p:nvSpPr>
          <p:cNvPr id="3" name="object 3"/>
          <p:cNvSpPr txBox="1"/>
          <p:nvPr/>
        </p:nvSpPr>
        <p:spPr>
          <a:xfrm>
            <a:off x="536244" y="1439672"/>
            <a:ext cx="7695565" cy="512445"/>
          </a:xfrm>
          <a:prstGeom prst="rect">
            <a:avLst/>
          </a:prstGeom>
        </p:spPr>
        <p:txBody>
          <a:bodyPr vert="horz" wrap="square" lIns="0" tIns="11430" rIns="0" bIns="0" rtlCol="0">
            <a:spAutoFit/>
          </a:bodyPr>
          <a:lstStyle/>
          <a:p>
            <a:pPr marL="12700">
              <a:lnSpc>
                <a:spcPct val="100000"/>
              </a:lnSpc>
              <a:spcBef>
                <a:spcPts val="90"/>
              </a:spcBef>
              <a:tabLst>
                <a:tab pos="1841500" algn="l"/>
                <a:tab pos="3670935" algn="l"/>
                <a:tab pos="6415405" algn="l"/>
              </a:tabLst>
            </a:pPr>
            <a:r>
              <a:rPr sz="3200" spc="20" dirty="0">
                <a:latin typeface="Calibri"/>
                <a:cs typeface="Calibri"/>
              </a:rPr>
              <a:t>A</a:t>
            </a:r>
            <a:r>
              <a:rPr sz="3200" spc="5" dirty="0">
                <a:latin typeface="Calibri"/>
                <a:cs typeface="Calibri"/>
              </a:rPr>
              <a:t>.</a:t>
            </a:r>
            <a:r>
              <a:rPr sz="3200" spc="-15" dirty="0">
                <a:latin typeface="Calibri"/>
                <a:cs typeface="Calibri"/>
              </a:rPr>
              <a:t>288</a:t>
            </a:r>
            <a:r>
              <a:rPr sz="3200" spc="-5" dirty="0">
                <a:latin typeface="Calibri"/>
                <a:cs typeface="Calibri"/>
              </a:rPr>
              <a:t>0</a:t>
            </a:r>
            <a:r>
              <a:rPr sz="3200" dirty="0">
                <a:latin typeface="Calibri"/>
                <a:cs typeface="Calibri"/>
              </a:rPr>
              <a:t>	</a:t>
            </a:r>
            <a:r>
              <a:rPr sz="3200" spc="-15" dirty="0">
                <a:latin typeface="Calibri"/>
                <a:cs typeface="Calibri"/>
              </a:rPr>
              <a:t>B</a:t>
            </a:r>
            <a:r>
              <a:rPr sz="3200" spc="5" dirty="0">
                <a:latin typeface="Calibri"/>
                <a:cs typeface="Calibri"/>
              </a:rPr>
              <a:t>.</a:t>
            </a:r>
            <a:r>
              <a:rPr sz="3200" spc="-15" dirty="0">
                <a:latin typeface="Calibri"/>
                <a:cs typeface="Calibri"/>
              </a:rPr>
              <a:t>192</a:t>
            </a:r>
            <a:r>
              <a:rPr sz="3200" spc="-5" dirty="0">
                <a:latin typeface="Calibri"/>
                <a:cs typeface="Calibri"/>
              </a:rPr>
              <a:t>0</a:t>
            </a:r>
            <a:r>
              <a:rPr sz="3200" dirty="0">
                <a:latin typeface="Calibri"/>
                <a:cs typeface="Calibri"/>
              </a:rPr>
              <a:t>	</a:t>
            </a:r>
            <a:r>
              <a:rPr sz="3200" spc="-5" dirty="0">
                <a:latin typeface="Calibri"/>
                <a:cs typeface="Calibri"/>
              </a:rPr>
              <a:t>C</a:t>
            </a:r>
            <a:r>
              <a:rPr sz="3200" spc="5" dirty="0">
                <a:latin typeface="Calibri"/>
                <a:cs typeface="Calibri"/>
              </a:rPr>
              <a:t>.</a:t>
            </a:r>
            <a:r>
              <a:rPr sz="3200" spc="-15" dirty="0">
                <a:latin typeface="Calibri"/>
                <a:cs typeface="Calibri"/>
              </a:rPr>
              <a:t>197</a:t>
            </a:r>
            <a:r>
              <a:rPr sz="3200" spc="-5" dirty="0">
                <a:latin typeface="Calibri"/>
                <a:cs typeface="Calibri"/>
              </a:rPr>
              <a:t>5</a:t>
            </a:r>
            <a:r>
              <a:rPr sz="3200" dirty="0">
                <a:latin typeface="Calibri"/>
                <a:cs typeface="Calibri"/>
              </a:rPr>
              <a:t>	</a:t>
            </a:r>
            <a:r>
              <a:rPr sz="3200" spc="-75" dirty="0">
                <a:latin typeface="Calibri"/>
                <a:cs typeface="Calibri"/>
              </a:rPr>
              <a:t>D</a:t>
            </a:r>
            <a:r>
              <a:rPr sz="3200" spc="5" dirty="0">
                <a:latin typeface="Calibri"/>
                <a:cs typeface="Calibri"/>
              </a:rPr>
              <a:t>.</a:t>
            </a:r>
            <a:r>
              <a:rPr sz="3200" spc="-5" dirty="0">
                <a:latin typeface="Calibri"/>
                <a:cs typeface="Calibri"/>
              </a:rPr>
              <a:t>1</a:t>
            </a:r>
            <a:r>
              <a:rPr sz="3200" spc="-25" dirty="0">
                <a:latin typeface="Calibri"/>
                <a:cs typeface="Calibri"/>
              </a:rPr>
              <a:t>9</a:t>
            </a:r>
            <a:r>
              <a:rPr sz="3200" spc="-5" dirty="0">
                <a:latin typeface="Calibri"/>
                <a:cs typeface="Calibri"/>
              </a:rPr>
              <a:t>1.5</a:t>
            </a:r>
            <a:endParaRPr sz="320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365836"/>
            <a:ext cx="7858125" cy="997068"/>
          </a:xfrm>
          <a:prstGeom prst="rect">
            <a:avLst/>
          </a:prstGeom>
        </p:spPr>
        <p:txBody>
          <a:bodyPr vert="horz" wrap="square" lIns="0" tIns="12065" rIns="0" bIns="0" rtlCol="0">
            <a:spAutoFit/>
          </a:bodyPr>
          <a:lstStyle/>
          <a:p>
            <a:pPr marL="356870" marR="5080" indent="-344805">
              <a:lnSpc>
                <a:spcPct val="100000"/>
              </a:lnSpc>
              <a:spcBef>
                <a:spcPts val="95"/>
              </a:spcBef>
            </a:pPr>
            <a:r>
              <a:rPr lang="en-US" sz="3200" spc="-10" dirty="0" smtClean="0">
                <a:latin typeface="Calibri"/>
                <a:cs typeface="Calibri"/>
              </a:rPr>
              <a:t>On selling an article for Rs. 630, </a:t>
            </a:r>
            <a:r>
              <a:rPr sz="3200" spc="-5" smtClean="0">
                <a:latin typeface="Calibri"/>
                <a:cs typeface="Calibri"/>
              </a:rPr>
              <a:t>A </a:t>
            </a:r>
            <a:r>
              <a:rPr sz="3200" spc="-10">
                <a:latin typeface="Calibri"/>
                <a:cs typeface="Calibri"/>
              </a:rPr>
              <a:t>man </a:t>
            </a:r>
            <a:r>
              <a:rPr lang="en-US" sz="3200" spc="-10" dirty="0" smtClean="0">
                <a:latin typeface="Calibri"/>
                <a:cs typeface="Calibri"/>
              </a:rPr>
              <a:t>gets</a:t>
            </a:r>
            <a:r>
              <a:rPr sz="3200" spc="-15" smtClean="0">
                <a:latin typeface="Calibri"/>
                <a:cs typeface="Calibri"/>
              </a:rPr>
              <a:t> </a:t>
            </a:r>
            <a:r>
              <a:rPr sz="3200" spc="-5">
                <a:latin typeface="Calibri"/>
                <a:cs typeface="Calibri"/>
              </a:rPr>
              <a:t>a </a:t>
            </a:r>
            <a:r>
              <a:rPr lang="en-US" sz="3200" spc="-5" dirty="0" smtClean="0">
                <a:latin typeface="Calibri"/>
                <a:cs typeface="Calibri"/>
              </a:rPr>
              <a:t>profit of 12.5%. Find the CP</a:t>
            </a:r>
            <a:r>
              <a:rPr sz="3200" spc="-15" smtClean="0">
                <a:latin typeface="Calibri"/>
                <a:cs typeface="Calibri"/>
              </a:rPr>
              <a:t>?</a:t>
            </a:r>
            <a:endParaRPr sz="3200">
              <a:latin typeface="Calibri"/>
              <a:cs typeface="Calibri"/>
            </a:endParaRPr>
          </a:p>
        </p:txBody>
      </p:sp>
      <p:sp>
        <p:nvSpPr>
          <p:cNvPr id="3" name="object 3"/>
          <p:cNvSpPr txBox="1"/>
          <p:nvPr/>
        </p:nvSpPr>
        <p:spPr>
          <a:xfrm>
            <a:off x="536244" y="1439672"/>
            <a:ext cx="7695565" cy="512445"/>
          </a:xfrm>
          <a:prstGeom prst="rect">
            <a:avLst/>
          </a:prstGeom>
        </p:spPr>
        <p:txBody>
          <a:bodyPr vert="horz" wrap="square" lIns="0" tIns="11430" rIns="0" bIns="0" rtlCol="0">
            <a:spAutoFit/>
          </a:bodyPr>
          <a:lstStyle/>
          <a:p>
            <a:pPr marL="12700">
              <a:lnSpc>
                <a:spcPct val="100000"/>
              </a:lnSpc>
              <a:spcBef>
                <a:spcPts val="90"/>
              </a:spcBef>
              <a:tabLst>
                <a:tab pos="1841500" algn="l"/>
                <a:tab pos="3670935" algn="l"/>
                <a:tab pos="6415405" algn="l"/>
              </a:tabLst>
            </a:pPr>
            <a:r>
              <a:rPr sz="3200" spc="20" smtClean="0">
                <a:latin typeface="Calibri"/>
                <a:cs typeface="Calibri"/>
              </a:rPr>
              <a:t>A</a:t>
            </a:r>
            <a:r>
              <a:rPr sz="3200" spc="5" smtClean="0">
                <a:latin typeface="Calibri"/>
                <a:cs typeface="Calibri"/>
              </a:rPr>
              <a:t>.</a:t>
            </a:r>
            <a:r>
              <a:rPr lang="en-US" sz="3200" spc="-15" dirty="0" smtClean="0">
                <a:latin typeface="Calibri"/>
                <a:cs typeface="Calibri"/>
              </a:rPr>
              <a:t>640</a:t>
            </a:r>
            <a:r>
              <a:rPr sz="3200">
                <a:latin typeface="Calibri"/>
                <a:cs typeface="Calibri"/>
              </a:rPr>
              <a:t>	</a:t>
            </a:r>
            <a:r>
              <a:rPr sz="3200" spc="-15" smtClean="0">
                <a:latin typeface="Calibri"/>
                <a:cs typeface="Calibri"/>
              </a:rPr>
              <a:t>B</a:t>
            </a:r>
            <a:r>
              <a:rPr sz="3200" spc="5" smtClean="0">
                <a:latin typeface="Calibri"/>
                <a:cs typeface="Calibri"/>
              </a:rPr>
              <a:t>.</a:t>
            </a:r>
            <a:r>
              <a:rPr lang="en-US" sz="3200" spc="-15" dirty="0" smtClean="0">
                <a:latin typeface="Calibri"/>
                <a:cs typeface="Calibri"/>
              </a:rPr>
              <a:t>560</a:t>
            </a:r>
            <a:r>
              <a:rPr sz="3200">
                <a:latin typeface="Calibri"/>
                <a:cs typeface="Calibri"/>
              </a:rPr>
              <a:t>	</a:t>
            </a:r>
            <a:r>
              <a:rPr sz="3200" spc="-5" smtClean="0">
                <a:latin typeface="Calibri"/>
                <a:cs typeface="Calibri"/>
              </a:rPr>
              <a:t>C</a:t>
            </a:r>
            <a:r>
              <a:rPr sz="3200" spc="5" smtClean="0">
                <a:latin typeface="Calibri"/>
                <a:cs typeface="Calibri"/>
              </a:rPr>
              <a:t>.</a:t>
            </a:r>
            <a:r>
              <a:rPr lang="en-US" sz="3200" spc="-15" dirty="0" smtClean="0">
                <a:latin typeface="Calibri"/>
                <a:cs typeface="Calibri"/>
              </a:rPr>
              <a:t>750</a:t>
            </a:r>
            <a:r>
              <a:rPr sz="3200">
                <a:latin typeface="Calibri"/>
                <a:cs typeface="Calibri"/>
              </a:rPr>
              <a:t>	</a:t>
            </a:r>
            <a:r>
              <a:rPr sz="3200" spc="-75" smtClean="0">
                <a:latin typeface="Calibri"/>
                <a:cs typeface="Calibri"/>
              </a:rPr>
              <a:t>D</a:t>
            </a:r>
            <a:r>
              <a:rPr sz="3200" spc="5" smtClean="0">
                <a:latin typeface="Calibri"/>
                <a:cs typeface="Calibri"/>
              </a:rPr>
              <a:t>.</a:t>
            </a:r>
            <a:r>
              <a:rPr lang="en-US" sz="3200" spc="5" dirty="0" smtClean="0">
                <a:latin typeface="Calibri"/>
                <a:cs typeface="Calibri"/>
              </a:rPr>
              <a:t>NOT</a:t>
            </a:r>
            <a:endParaRPr sz="3200">
              <a:latin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365836"/>
            <a:ext cx="7858125" cy="997068"/>
          </a:xfrm>
          <a:prstGeom prst="rect">
            <a:avLst/>
          </a:prstGeom>
        </p:spPr>
        <p:txBody>
          <a:bodyPr vert="horz" wrap="square" lIns="0" tIns="12065" rIns="0" bIns="0" rtlCol="0">
            <a:spAutoFit/>
          </a:bodyPr>
          <a:lstStyle/>
          <a:p>
            <a:pPr marL="356870" marR="5080" indent="-344805">
              <a:lnSpc>
                <a:spcPct val="100000"/>
              </a:lnSpc>
              <a:spcBef>
                <a:spcPts val="95"/>
              </a:spcBef>
            </a:pPr>
            <a:r>
              <a:rPr lang="en-US" sz="3200" dirty="0" smtClean="0">
                <a:latin typeface="Calibri"/>
                <a:cs typeface="Calibri"/>
              </a:rPr>
              <a:t>On selling an article for Rs. 4440, A man gets profit of 33.33%. Find the Cost Price.</a:t>
            </a:r>
            <a:endParaRPr sz="3200">
              <a:latin typeface="Calibri"/>
              <a:cs typeface="Calibri"/>
            </a:endParaRPr>
          </a:p>
        </p:txBody>
      </p:sp>
      <p:sp>
        <p:nvSpPr>
          <p:cNvPr id="3" name="object 3"/>
          <p:cNvSpPr txBox="1"/>
          <p:nvPr/>
        </p:nvSpPr>
        <p:spPr>
          <a:xfrm>
            <a:off x="536244" y="1439672"/>
            <a:ext cx="7695565" cy="512445"/>
          </a:xfrm>
          <a:prstGeom prst="rect">
            <a:avLst/>
          </a:prstGeom>
        </p:spPr>
        <p:txBody>
          <a:bodyPr vert="horz" wrap="square" lIns="0" tIns="11430" rIns="0" bIns="0" rtlCol="0">
            <a:spAutoFit/>
          </a:bodyPr>
          <a:lstStyle/>
          <a:p>
            <a:pPr marL="12700">
              <a:lnSpc>
                <a:spcPct val="100000"/>
              </a:lnSpc>
              <a:spcBef>
                <a:spcPts val="90"/>
              </a:spcBef>
              <a:tabLst>
                <a:tab pos="1841500" algn="l"/>
                <a:tab pos="3670935" algn="l"/>
                <a:tab pos="6415405" algn="l"/>
              </a:tabLst>
            </a:pPr>
            <a:r>
              <a:rPr sz="3200" spc="20" smtClean="0">
                <a:latin typeface="Calibri"/>
                <a:cs typeface="Calibri"/>
              </a:rPr>
              <a:t>A</a:t>
            </a:r>
            <a:r>
              <a:rPr sz="3200" spc="5" smtClean="0">
                <a:latin typeface="Calibri"/>
                <a:cs typeface="Calibri"/>
              </a:rPr>
              <a:t>.</a:t>
            </a:r>
            <a:r>
              <a:rPr lang="en-US" sz="3200" spc="5" dirty="0" smtClean="0">
                <a:latin typeface="Calibri"/>
                <a:cs typeface="Calibri"/>
              </a:rPr>
              <a:t>330</a:t>
            </a:r>
            <a:r>
              <a:rPr sz="3200" spc="-5" smtClean="0">
                <a:latin typeface="Calibri"/>
                <a:cs typeface="Calibri"/>
              </a:rPr>
              <a:t>0</a:t>
            </a:r>
            <a:r>
              <a:rPr sz="3200">
                <a:latin typeface="Calibri"/>
                <a:cs typeface="Calibri"/>
              </a:rPr>
              <a:t>	</a:t>
            </a:r>
            <a:r>
              <a:rPr sz="3200" spc="-15" smtClean="0">
                <a:latin typeface="Calibri"/>
                <a:cs typeface="Calibri"/>
              </a:rPr>
              <a:t>B</a:t>
            </a:r>
            <a:r>
              <a:rPr sz="3200" spc="5" smtClean="0">
                <a:latin typeface="Calibri"/>
                <a:cs typeface="Calibri"/>
              </a:rPr>
              <a:t>.</a:t>
            </a:r>
            <a:r>
              <a:rPr lang="en-US" sz="3200" spc="-15" dirty="0" smtClean="0">
                <a:latin typeface="Calibri"/>
                <a:cs typeface="Calibri"/>
              </a:rPr>
              <a:t>230</a:t>
            </a:r>
            <a:r>
              <a:rPr sz="3200" spc="-5" smtClean="0">
                <a:latin typeface="Calibri"/>
                <a:cs typeface="Calibri"/>
              </a:rPr>
              <a:t>0</a:t>
            </a:r>
            <a:r>
              <a:rPr sz="3200">
                <a:latin typeface="Calibri"/>
                <a:cs typeface="Calibri"/>
              </a:rPr>
              <a:t>	</a:t>
            </a:r>
            <a:r>
              <a:rPr sz="3200" spc="-5" smtClean="0">
                <a:latin typeface="Calibri"/>
                <a:cs typeface="Calibri"/>
              </a:rPr>
              <a:t>C</a:t>
            </a:r>
            <a:r>
              <a:rPr sz="3200" spc="5" smtClean="0">
                <a:latin typeface="Calibri"/>
                <a:cs typeface="Calibri"/>
              </a:rPr>
              <a:t>.</a:t>
            </a:r>
            <a:r>
              <a:rPr lang="en-US" sz="3200" spc="-15" dirty="0" smtClean="0">
                <a:latin typeface="Calibri"/>
                <a:cs typeface="Calibri"/>
              </a:rPr>
              <a:t>3330</a:t>
            </a:r>
            <a:r>
              <a:rPr sz="3200">
                <a:latin typeface="Calibri"/>
                <a:cs typeface="Calibri"/>
              </a:rPr>
              <a:t>	</a:t>
            </a:r>
            <a:r>
              <a:rPr sz="3200" spc="-75" smtClean="0">
                <a:latin typeface="Calibri"/>
                <a:cs typeface="Calibri"/>
              </a:rPr>
              <a:t>D</a:t>
            </a:r>
            <a:r>
              <a:rPr sz="3200" spc="5" smtClean="0">
                <a:latin typeface="Calibri"/>
                <a:cs typeface="Calibri"/>
              </a:rPr>
              <a:t>.</a:t>
            </a:r>
            <a:r>
              <a:rPr lang="en-US" sz="3200" spc="5" dirty="0" smtClean="0">
                <a:latin typeface="Calibri"/>
                <a:cs typeface="Calibri"/>
              </a:rPr>
              <a:t>2330</a:t>
            </a:r>
            <a:endParaRPr sz="320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2819400"/>
            <a:ext cx="4663059" cy="574675"/>
          </a:xfrm>
          <a:prstGeom prst="rect">
            <a:avLst/>
          </a:prstGeom>
        </p:spPr>
        <p:txBody>
          <a:bodyPr vert="horz" wrap="square" lIns="0" tIns="12700" rIns="0" bIns="0" rtlCol="0">
            <a:spAutoFit/>
          </a:bodyPr>
          <a:lstStyle/>
          <a:p>
            <a:pPr marL="12700">
              <a:lnSpc>
                <a:spcPct val="100000"/>
              </a:lnSpc>
              <a:spcBef>
                <a:spcPts val="100"/>
              </a:spcBef>
            </a:pPr>
            <a:r>
              <a:rPr sz="3600" u="none" spc="-15" dirty="0"/>
              <a:t>QUANTITY</a:t>
            </a:r>
            <a:r>
              <a:rPr sz="3600" u="none" spc="-40" dirty="0"/>
              <a:t> </a:t>
            </a:r>
            <a:r>
              <a:rPr sz="3600" u="none" spc="-5" dirty="0"/>
              <a:t>BASED</a:t>
            </a:r>
            <a:endParaRPr sz="36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464E37-CAE4-4FAF-9F41-9F1066174551}"/>
</file>

<file path=customXml/itemProps2.xml><?xml version="1.0" encoding="utf-8"?>
<ds:datastoreItem xmlns:ds="http://schemas.openxmlformats.org/officeDocument/2006/customXml" ds:itemID="{67F44AA1-78B1-4727-A275-872E138E396F}"/>
</file>

<file path=customXml/itemProps3.xml><?xml version="1.0" encoding="utf-8"?>
<ds:datastoreItem xmlns:ds="http://schemas.openxmlformats.org/officeDocument/2006/customXml" ds:itemID="{90EE7B6D-7542-41F4-BCC2-7993A442A3CF}"/>
</file>

<file path=docProps/app.xml><?xml version="1.0" encoding="utf-8"?>
<Properties xmlns="http://schemas.openxmlformats.org/officeDocument/2006/extended-properties" xmlns:vt="http://schemas.openxmlformats.org/officeDocument/2006/docPropsVTypes">
  <Template>Flow</Template>
  <TotalTime>314</TotalTime>
  <Words>607</Words>
  <Application>Microsoft Office PowerPoint</Application>
  <PresentationFormat>On-screen Show (4:3)</PresentationFormat>
  <Paragraphs>61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PROFIT, LOSS &amp; DISCOUNT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QUANTITY BASED</vt:lpstr>
      <vt:lpstr>PowerPoint Presentation</vt:lpstr>
      <vt:lpstr>PowerPoint Presentation</vt:lpstr>
      <vt:lpstr>PowerPoint Presentation</vt:lpstr>
      <vt:lpstr>DISHONEST SHOPKEEPER</vt:lpstr>
      <vt:lpstr>A dishonest shopkeeper sells salt at a rate of Rs 18 per kilogram. The MRP of the salt is Rs 15 per kg. What is the shopkeeper’s gain percentage? A)15%               B)20%                 C)25%                  D) 30%</vt:lpstr>
      <vt:lpstr>A shopkeeper professes to sell his goods at cost price but uses a weight of 800 gm instead of kilogram weight. Thus, he makes a profit of :  A.20%  B.16.66% C.25%  D.None of these </vt:lpstr>
      <vt:lpstr>A shopkeeper professes to sell his goods at cost price but uses a weight of 900 gm instead of kilogram weight. Thus, he makes a profit of :  A.9.09%  B.10% C.11.11%  D.None of these </vt:lpstr>
      <vt:lpstr> A shopkeeper cheats to the extent of 10% while buying as well as selling, by using false weights. His total gain is :  A.10%  B.21%  C.20% D.22%  </vt:lpstr>
      <vt:lpstr>A fair price shopkeeper takes 10% profit on his goods. He lost 20% goods during theft. His loss percent is :  A.8   B.10   C.11  D.12</vt:lpstr>
      <vt:lpstr>A dishonest shopkeeper sells salt at a rate of Rs 18 per kilogram. The MRP of the salt is Rs 15 per kg. As though not satisfied with this, he tries to increase his profit by removing 200 gm from each packet. What is the shopkeeper’s gain percentage? A)15%               B)20%                 C)25%                  D) 30%  </vt:lpstr>
      <vt:lpstr>MARKED PRICE &amp; DISCOUNT</vt:lpstr>
      <vt:lpstr>PowerPoint Presentation</vt:lpstr>
      <vt:lpstr>PowerPoint Presentation</vt:lpstr>
      <vt:lpstr>PowerPoint Presentation</vt:lpstr>
      <vt:lpstr>MISCELLANEOUS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PROFIT, LOSS &amp; DISCOUNT</dc:title>
  <dc:creator>GEU</dc:creator>
  <cp:lastModifiedBy>lenovo</cp:lastModifiedBy>
  <cp:revision>27</cp:revision>
  <dcterms:created xsi:type="dcterms:W3CDTF">2021-01-28T05:55:06Z</dcterms:created>
  <dcterms:modified xsi:type="dcterms:W3CDTF">2024-07-24T17:15:22Z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0x01010097265E03CBA32D47A94E32B1A5044F52</vt:lpwstr>
  </property>
</Properties>
</file>