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58" r:id="rId3"/>
    <p:sldId id="259" r:id="rId4"/>
    <p:sldId id="261" r:id="rId5"/>
    <p:sldId id="299" r:id="rId6"/>
    <p:sldId id="301" r:id="rId7"/>
    <p:sldId id="262" r:id="rId8"/>
    <p:sldId id="311" r:id="rId9"/>
    <p:sldId id="321" r:id="rId10"/>
    <p:sldId id="375" r:id="rId11"/>
    <p:sldId id="376" r:id="rId12"/>
    <p:sldId id="322" r:id="rId13"/>
    <p:sldId id="374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3" r:id="rId24"/>
    <p:sldId id="341" r:id="rId25"/>
    <p:sldId id="334" r:id="rId26"/>
    <p:sldId id="337" r:id="rId27"/>
    <p:sldId id="367" r:id="rId28"/>
    <p:sldId id="368" r:id="rId29"/>
    <p:sldId id="371" r:id="rId30"/>
    <p:sldId id="372" r:id="rId31"/>
    <p:sldId id="369" r:id="rId32"/>
    <p:sldId id="370" r:id="rId33"/>
    <p:sldId id="347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1419" y="2058124"/>
            <a:ext cx="6156960" cy="136896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pc="5" dirty="0" smtClean="0"/>
              <a:t/>
            </a:r>
            <a:br>
              <a:rPr lang="en-US" spc="5" dirty="0" smtClean="0"/>
            </a:br>
            <a:r>
              <a:rPr spc="5" smtClean="0"/>
              <a:t>RATIOS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699678" y="5135785"/>
            <a:ext cx="3971713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79766E"/>
                </a:solidFill>
                <a:latin typeface="Verdana"/>
                <a:cs typeface="Verdana"/>
              </a:rPr>
              <a:t>~</a:t>
            </a:r>
            <a:r>
              <a:rPr sz="2000" spc="-35" dirty="0">
                <a:solidFill>
                  <a:srgbClr val="79766E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79766E"/>
                </a:solidFill>
                <a:latin typeface="Verdana"/>
                <a:cs typeface="Verdana"/>
              </a:rPr>
              <a:t>PRIYANKA</a:t>
            </a:r>
            <a:r>
              <a:rPr sz="2000" spc="-5" dirty="0">
                <a:solidFill>
                  <a:srgbClr val="79766E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79766E"/>
                </a:solidFill>
                <a:latin typeface="Verdana"/>
                <a:cs typeface="Verdana"/>
              </a:rPr>
              <a:t>AGRAWAL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53184" y="1641348"/>
            <a:ext cx="6727613" cy="2721769"/>
            <a:chOff x="1389888" y="2188464"/>
            <a:chExt cx="5045710" cy="3629025"/>
          </a:xfrm>
        </p:grpSpPr>
        <p:sp>
          <p:nvSpPr>
            <p:cNvPr id="9" name="object 9"/>
            <p:cNvSpPr/>
            <p:nvPr/>
          </p:nvSpPr>
          <p:spPr>
            <a:xfrm>
              <a:off x="1394460" y="2193036"/>
              <a:ext cx="5036820" cy="3526154"/>
            </a:xfrm>
            <a:custGeom>
              <a:avLst/>
              <a:gdLst/>
              <a:ahLst/>
              <a:cxnLst/>
              <a:rect l="l" t="t" r="r" b="b"/>
              <a:pathLst>
                <a:path w="5036820" h="3526154">
                  <a:moveTo>
                    <a:pt x="0" y="0"/>
                  </a:moveTo>
                  <a:lnTo>
                    <a:pt x="5036439" y="2159"/>
                  </a:lnTo>
                </a:path>
                <a:path w="5036820" h="3526154">
                  <a:moveTo>
                    <a:pt x="0" y="3523488"/>
                  </a:moveTo>
                  <a:lnTo>
                    <a:pt x="5036439" y="352564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94460" y="2193036"/>
              <a:ext cx="5036820" cy="3619500"/>
            </a:xfrm>
            <a:custGeom>
              <a:avLst/>
              <a:gdLst/>
              <a:ahLst/>
              <a:cxnLst/>
              <a:rect l="l" t="t" r="r" b="b"/>
              <a:pathLst>
                <a:path w="5036820" h="3619500">
                  <a:moveTo>
                    <a:pt x="1143" y="0"/>
                  </a:moveTo>
                  <a:lnTo>
                    <a:pt x="0" y="3524250"/>
                  </a:lnTo>
                </a:path>
                <a:path w="5036820" h="3619500">
                  <a:moveTo>
                    <a:pt x="5036439" y="0"/>
                  </a:moveTo>
                  <a:lnTo>
                    <a:pt x="5035295" y="36195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dirty="0"/>
              <a:t>A bag contains </a:t>
            </a:r>
            <a:r>
              <a:rPr lang="en-US" dirty="0" smtClean="0"/>
              <a:t>Re 1, 50 paisa and 25 paisa </a:t>
            </a:r>
            <a:r>
              <a:rPr lang="en-US" dirty="0"/>
              <a:t>coins in the </a:t>
            </a:r>
            <a:r>
              <a:rPr lang="en-US" dirty="0" smtClean="0"/>
              <a:t>ratio 7:8:4.If </a:t>
            </a:r>
            <a:r>
              <a:rPr lang="en-US" dirty="0"/>
              <a:t>the total amount in the bag is </a:t>
            </a:r>
            <a:r>
              <a:rPr lang="en-US" dirty="0" err="1" smtClean="0"/>
              <a:t>Rs</a:t>
            </a:r>
            <a:r>
              <a:rPr lang="en-US" dirty="0" smtClean="0"/>
              <a:t> 360,find </a:t>
            </a:r>
            <a:r>
              <a:rPr lang="en-US" dirty="0"/>
              <a:t>the </a:t>
            </a:r>
            <a:r>
              <a:rPr lang="en-US" dirty="0" smtClean="0"/>
              <a:t>number of 25 </a:t>
            </a:r>
            <a:r>
              <a:rPr lang="en-US" dirty="0"/>
              <a:t>paisa coins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A. 210</a:t>
            </a:r>
          </a:p>
          <a:p>
            <a:r>
              <a:rPr lang="en-US" dirty="0" smtClean="0"/>
              <a:t>B. 120</a:t>
            </a:r>
          </a:p>
          <a:p>
            <a:r>
              <a:rPr lang="en-US" dirty="0" smtClean="0"/>
              <a:t>C. 240</a:t>
            </a:r>
          </a:p>
          <a:p>
            <a:r>
              <a:rPr lang="en-US" dirty="0" smtClean="0"/>
              <a:t>D. 360</a:t>
            </a:r>
          </a:p>
          <a:p>
            <a:r>
              <a:rPr lang="en-US" dirty="0" smtClean="0"/>
              <a:t>E. 250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9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dirty="0"/>
              <a:t>A bag contains </a:t>
            </a:r>
            <a:r>
              <a:rPr lang="en-US" dirty="0" smtClean="0"/>
              <a:t>280 coins of Re 1, 50 paisa and 25 paisa. The value of each kind of coin are in the ratio of 8 : 4 : 3. Find </a:t>
            </a:r>
            <a:r>
              <a:rPr lang="en-US" dirty="0"/>
              <a:t>the </a:t>
            </a:r>
            <a:r>
              <a:rPr lang="en-US" dirty="0" smtClean="0"/>
              <a:t>number of 50 </a:t>
            </a:r>
            <a:r>
              <a:rPr lang="en-US" dirty="0"/>
              <a:t>paisa coins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A. 80</a:t>
            </a:r>
          </a:p>
          <a:p>
            <a:r>
              <a:rPr lang="en-US" dirty="0" smtClean="0"/>
              <a:t>B. 120</a:t>
            </a:r>
          </a:p>
          <a:p>
            <a:r>
              <a:rPr lang="en-US" dirty="0" smtClean="0"/>
              <a:t>C. 60</a:t>
            </a:r>
          </a:p>
          <a:p>
            <a:r>
              <a:rPr lang="en-US" dirty="0" smtClean="0"/>
              <a:t>D. 100</a:t>
            </a:r>
          </a:p>
          <a:p>
            <a:r>
              <a:rPr lang="en-US" dirty="0" smtClean="0"/>
              <a:t>E. 250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6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5053" y="188823"/>
            <a:ext cx="7531947" cy="50610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2800" spc="5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/>
            </a:r>
            <a:br>
              <a:rPr lang="en-US" sz="2800" spc="5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</a:br>
            <a:r>
              <a:rPr lang="en-US" sz="2800" spc="5" dirty="0">
                <a:latin typeface="Verdana"/>
                <a:ea typeface="+mn-ea"/>
                <a:cs typeface="Verdana"/>
              </a:rPr>
              <a:t/>
            </a:r>
            <a:br>
              <a:rPr lang="en-US" sz="2800" spc="5" dirty="0">
                <a:latin typeface="Verdana"/>
                <a:ea typeface="+mn-ea"/>
                <a:cs typeface="Verdana"/>
              </a:rPr>
            </a:br>
            <a:r>
              <a:rPr lang="en-US" sz="2800" spc="5" dirty="0" smtClean="0">
                <a:latin typeface="Verdana"/>
                <a:ea typeface="+mn-ea"/>
                <a:cs typeface="Verdana"/>
              </a:rPr>
              <a:t/>
            </a:r>
            <a:br>
              <a:rPr lang="en-US" sz="2800" spc="5" dirty="0" smtClean="0">
                <a:latin typeface="Verdana"/>
                <a:ea typeface="+mn-ea"/>
                <a:cs typeface="Verdana"/>
              </a:rPr>
            </a:br>
            <a:r>
              <a:rPr lang="en-US" sz="2800" spc="5" dirty="0">
                <a:latin typeface="Verdana"/>
                <a:ea typeface="+mn-ea"/>
                <a:cs typeface="Verdana"/>
              </a:rPr>
              <a:t/>
            </a:r>
            <a:br>
              <a:rPr lang="en-US" sz="2800" spc="5" dirty="0">
                <a:latin typeface="Verdana"/>
                <a:ea typeface="+mn-ea"/>
                <a:cs typeface="Verdana"/>
              </a:rPr>
            </a:br>
            <a:r>
              <a:rPr lang="en-US" sz="2800" spc="5" dirty="0" smtClean="0">
                <a:latin typeface="Verdana"/>
                <a:ea typeface="+mn-ea"/>
                <a:cs typeface="Verdana"/>
              </a:rPr>
              <a:t/>
            </a:r>
            <a:br>
              <a:rPr lang="en-US" sz="2800" spc="5" dirty="0" smtClean="0">
                <a:latin typeface="Verdana"/>
                <a:ea typeface="+mn-ea"/>
                <a:cs typeface="Verdana"/>
              </a:rPr>
            </a:br>
            <a:r>
              <a:rPr lang="en-US" sz="2800" spc="5" dirty="0">
                <a:latin typeface="Verdana"/>
                <a:ea typeface="+mn-ea"/>
                <a:cs typeface="Verdana"/>
              </a:rPr>
              <a:t/>
            </a:r>
            <a:br>
              <a:rPr lang="en-US" sz="2800" spc="5" dirty="0">
                <a:latin typeface="Verdana"/>
                <a:ea typeface="+mn-ea"/>
                <a:cs typeface="Verdana"/>
              </a:rPr>
            </a:br>
            <a:r>
              <a:rPr lang="en-US" sz="4800" spc="5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AGES</a:t>
            </a:r>
            <a:r>
              <a:rPr lang="en-US" sz="2800" spc="5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/>
            </a:r>
            <a:br>
              <a:rPr lang="en-US" sz="2800" spc="5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</a:br>
            <a:r>
              <a:rPr lang="en-US" sz="2800" spc="5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/>
            </a:r>
            <a:br>
              <a:rPr lang="en-US" sz="2800" spc="5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</a:br>
            <a:r>
              <a:rPr lang="en-US" sz="2800" spc="5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/>
            </a:r>
            <a:br>
              <a:rPr lang="en-US" sz="2800" spc="5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</a:br>
            <a:r>
              <a:rPr lang="en-US" sz="2800" b="0" spc="5" dirty="0" smtClean="0">
                <a:solidFill>
                  <a:srgbClr val="000000"/>
                </a:solidFill>
                <a:latin typeface="Verdana"/>
                <a:cs typeface="Verdana"/>
              </a:rPr>
              <a:t/>
            </a:r>
            <a:br>
              <a:rPr lang="en-US" sz="2800" b="0" spc="5" dirty="0" smtClean="0">
                <a:solidFill>
                  <a:srgbClr val="000000"/>
                </a:solidFill>
                <a:latin typeface="Verdana"/>
                <a:cs typeface="Verdana"/>
              </a:rPr>
            </a:br>
            <a:endParaRPr sz="2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79816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5053" y="558152"/>
            <a:ext cx="7531947" cy="43223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l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solidFill>
                  <a:schemeClr val="tx1"/>
                </a:solidFill>
                <a:ea typeface="+mn-ea"/>
                <a:cs typeface="Verdana"/>
              </a:rPr>
              <a:t>A is younger than B by 6 yrs  and their ages are in the  respective ratio of 7:9, how old  is A</a:t>
            </a:r>
            <a:r>
              <a:rPr sz="2800" spc="5" dirty="0" smtClean="0">
                <a:solidFill>
                  <a:schemeClr val="tx1"/>
                </a:solidFill>
                <a:ea typeface="+mn-ea"/>
                <a:cs typeface="Verdana"/>
              </a:rPr>
              <a:t>?</a:t>
            </a:r>
            <a:r>
              <a:rPr lang="en-US" sz="2800" spc="5" dirty="0" smtClean="0">
                <a:solidFill>
                  <a:schemeClr val="tx1"/>
                </a:solidFill>
                <a:ea typeface="+mn-ea"/>
                <a:cs typeface="Verdana"/>
              </a:rPr>
              <a:t/>
            </a:r>
            <a:br>
              <a:rPr lang="en-US" sz="2800" spc="5" dirty="0" smtClean="0">
                <a:solidFill>
                  <a:schemeClr val="tx1"/>
                </a:solidFill>
                <a:ea typeface="+mn-ea"/>
                <a:cs typeface="Verdana"/>
              </a:rPr>
            </a:br>
            <a:r>
              <a:rPr lang="en-US" sz="2800" spc="5" dirty="0" smtClean="0">
                <a:solidFill>
                  <a:schemeClr val="tx1"/>
                </a:solidFill>
                <a:ea typeface="+mn-ea"/>
                <a:cs typeface="Verdana"/>
              </a:rPr>
              <a:t>a) 18</a:t>
            </a:r>
            <a:br>
              <a:rPr lang="en-US" sz="2800" spc="5" dirty="0" smtClean="0">
                <a:solidFill>
                  <a:schemeClr val="tx1"/>
                </a:solidFill>
                <a:ea typeface="+mn-ea"/>
                <a:cs typeface="Verdana"/>
              </a:rPr>
            </a:br>
            <a:r>
              <a:rPr lang="en-US" sz="2800" spc="5" dirty="0" smtClean="0">
                <a:solidFill>
                  <a:schemeClr val="tx1"/>
                </a:solidFill>
                <a:ea typeface="+mn-ea"/>
                <a:cs typeface="Verdana"/>
              </a:rPr>
              <a:t>b)20</a:t>
            </a:r>
            <a:br>
              <a:rPr lang="en-US" sz="2800" spc="5" dirty="0" smtClean="0">
                <a:solidFill>
                  <a:schemeClr val="tx1"/>
                </a:solidFill>
                <a:ea typeface="+mn-ea"/>
                <a:cs typeface="Verdana"/>
              </a:rPr>
            </a:br>
            <a:r>
              <a:rPr lang="en-US" sz="2800" spc="5" dirty="0" smtClean="0">
                <a:solidFill>
                  <a:schemeClr val="tx1"/>
                </a:solidFill>
                <a:ea typeface="+mn-ea"/>
                <a:cs typeface="Verdana"/>
              </a:rPr>
              <a:t>c)21</a:t>
            </a:r>
            <a:br>
              <a:rPr lang="en-US" sz="2800" spc="5" dirty="0" smtClean="0">
                <a:solidFill>
                  <a:schemeClr val="tx1"/>
                </a:solidFill>
                <a:ea typeface="+mn-ea"/>
                <a:cs typeface="Verdana"/>
              </a:rPr>
            </a:br>
            <a:r>
              <a:rPr lang="en-US" sz="2800" spc="5" dirty="0" smtClean="0">
                <a:solidFill>
                  <a:schemeClr val="tx1"/>
                </a:solidFill>
                <a:ea typeface="+mn-ea"/>
                <a:cs typeface="Verdana"/>
              </a:rPr>
              <a:t>d)27</a:t>
            </a:r>
            <a:r>
              <a:rPr lang="en-US" sz="2800" spc="5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/>
            </a:r>
            <a:br>
              <a:rPr lang="en-US" sz="2800" spc="5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</a:br>
            <a:r>
              <a:rPr lang="en-US" sz="2800" spc="5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/>
            </a:r>
            <a:br>
              <a:rPr lang="en-US" sz="2800" spc="5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</a:br>
            <a:r>
              <a:rPr lang="en-US" sz="2800" spc="5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/>
            </a:r>
            <a:br>
              <a:rPr lang="en-US" sz="2800" spc="5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</a:br>
            <a:r>
              <a:rPr lang="en-US" sz="2800" b="0" spc="5" dirty="0" smtClean="0">
                <a:solidFill>
                  <a:srgbClr val="000000"/>
                </a:solidFill>
                <a:latin typeface="Verdana"/>
                <a:cs typeface="Verdana"/>
              </a:rPr>
              <a:t/>
            </a:r>
            <a:br>
              <a:rPr lang="en-US" sz="2800" b="0" spc="5" dirty="0" smtClean="0">
                <a:solidFill>
                  <a:srgbClr val="000000"/>
                </a:solidFill>
                <a:latin typeface="Verdana"/>
                <a:cs typeface="Verdana"/>
              </a:rPr>
            </a:br>
            <a:endParaRPr sz="2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06037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486" y="342709"/>
            <a:ext cx="7703820" cy="1737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2800" dirty="0"/>
              <a:t>One year ago, ratio of Harry and Peter age’s was 5 : 6 respectively. After 4 years, this ratio becomes 6 : 7. How old is Peter? </a:t>
            </a:r>
          </a:p>
          <a:p>
            <a:r>
              <a:rPr lang="en-US" sz="2800" dirty="0"/>
              <a:t>a. 25 years  b. 26 years  c. 31 years   d. 35 years</a:t>
            </a:r>
            <a:endParaRPr sz="2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16798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486" y="342709"/>
            <a:ext cx="7703820" cy="2637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278130" algn="l"/>
                <a:tab pos="1759585" algn="l"/>
              </a:tabLst>
            </a:pPr>
            <a:r>
              <a:rPr sz="2800" spc="5" dirty="0">
                <a:latin typeface="Verdana"/>
                <a:cs typeface="Verdana"/>
              </a:rPr>
              <a:t>Present ages </a:t>
            </a:r>
            <a:r>
              <a:rPr sz="2800" dirty="0">
                <a:latin typeface="Verdana"/>
                <a:cs typeface="Verdana"/>
              </a:rPr>
              <a:t>of </a:t>
            </a:r>
            <a:r>
              <a:rPr sz="2800" spc="-5" dirty="0">
                <a:latin typeface="Verdana"/>
                <a:cs typeface="Verdana"/>
              </a:rPr>
              <a:t>Kiran </a:t>
            </a:r>
            <a:r>
              <a:rPr sz="2800" spc="5" dirty="0">
                <a:latin typeface="Verdana"/>
                <a:cs typeface="Verdana"/>
              </a:rPr>
              <a:t>and 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Shyam	</a:t>
            </a:r>
            <a:r>
              <a:rPr sz="2800" spc="5" dirty="0">
                <a:latin typeface="Verdana"/>
                <a:cs typeface="Verdana"/>
              </a:rPr>
              <a:t>are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in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the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ratio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of</a:t>
            </a:r>
            <a:r>
              <a:rPr sz="2800" spc="-5" dirty="0">
                <a:latin typeface="Verdana"/>
                <a:cs typeface="Verdana"/>
              </a:rPr>
              <a:t> 5: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4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resp. Three </a:t>
            </a:r>
            <a:r>
              <a:rPr sz="2800" spc="-5" dirty="0">
                <a:latin typeface="Verdana"/>
                <a:cs typeface="Verdana"/>
              </a:rPr>
              <a:t>years </a:t>
            </a:r>
            <a:r>
              <a:rPr sz="2800" spc="5" dirty="0">
                <a:latin typeface="Verdana"/>
                <a:cs typeface="Verdana"/>
              </a:rPr>
              <a:t>hence, </a:t>
            </a:r>
            <a:r>
              <a:rPr sz="2800" spc="-5" dirty="0">
                <a:latin typeface="Verdana"/>
                <a:cs typeface="Verdana"/>
              </a:rPr>
              <a:t>the 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ratio </a:t>
            </a:r>
            <a:r>
              <a:rPr sz="2800" spc="5" dirty="0">
                <a:latin typeface="Verdana"/>
                <a:cs typeface="Verdana"/>
              </a:rPr>
              <a:t>of their ages </a:t>
            </a:r>
            <a:r>
              <a:rPr sz="2800" dirty="0">
                <a:latin typeface="Verdana"/>
                <a:cs typeface="Verdana"/>
              </a:rPr>
              <a:t>will </a:t>
            </a:r>
            <a:r>
              <a:rPr sz="2800" spc="5" dirty="0">
                <a:latin typeface="Verdana"/>
                <a:cs typeface="Verdana"/>
              </a:rPr>
              <a:t>become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11:9 </a:t>
            </a:r>
            <a:r>
              <a:rPr sz="2800" dirty="0">
                <a:latin typeface="Verdana"/>
                <a:cs typeface="Verdana"/>
              </a:rPr>
              <a:t>resp. </a:t>
            </a:r>
            <a:r>
              <a:rPr sz="2800" spc="5" dirty="0">
                <a:latin typeface="Verdana"/>
                <a:cs typeface="Verdana"/>
              </a:rPr>
              <a:t>What </a:t>
            </a:r>
            <a:r>
              <a:rPr sz="2800" spc="10" dirty="0">
                <a:latin typeface="Verdana"/>
                <a:cs typeface="Verdana"/>
              </a:rPr>
              <a:t>is </a:t>
            </a:r>
            <a:r>
              <a:rPr sz="2800" spc="-25" dirty="0">
                <a:latin typeface="Verdana"/>
                <a:cs typeface="Verdana"/>
              </a:rPr>
              <a:t>Shyam’s 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present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ages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in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years?</a:t>
            </a:r>
            <a:endParaRPr sz="2800">
              <a:latin typeface="Verdana"/>
              <a:cs typeface="Verdana"/>
            </a:endParaRPr>
          </a:p>
          <a:p>
            <a:pPr marL="278130" marR="1263650" indent="-278130">
              <a:lnSpc>
                <a:spcPct val="100000"/>
              </a:lnSpc>
              <a:spcBef>
                <a:spcPts val="295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278130" algn="l"/>
                <a:tab pos="1842135" algn="l"/>
                <a:tab pos="3671570" algn="l"/>
              </a:tabLst>
            </a:pPr>
            <a:r>
              <a:rPr sz="2800" spc="5" dirty="0">
                <a:latin typeface="Verdana"/>
                <a:cs typeface="Verdana"/>
              </a:rPr>
              <a:t>A.24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-25" dirty="0">
                <a:latin typeface="Verdana"/>
                <a:cs typeface="Verdana"/>
              </a:rPr>
              <a:t>B</a:t>
            </a:r>
            <a:r>
              <a:rPr sz="2800" spc="5" dirty="0">
                <a:latin typeface="Verdana"/>
                <a:cs typeface="Verdana"/>
              </a:rPr>
              <a:t>.</a:t>
            </a:r>
            <a:r>
              <a:rPr sz="2800" spc="-10" dirty="0">
                <a:latin typeface="Verdana"/>
                <a:cs typeface="Verdana"/>
              </a:rPr>
              <a:t>2</a:t>
            </a:r>
            <a:r>
              <a:rPr sz="2800" spc="5" dirty="0">
                <a:latin typeface="Verdana"/>
                <a:cs typeface="Verdana"/>
              </a:rPr>
              <a:t>2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5" dirty="0">
                <a:latin typeface="Verdana"/>
                <a:cs typeface="Verdana"/>
              </a:rPr>
              <a:t>C.</a:t>
            </a:r>
            <a:r>
              <a:rPr sz="2800" dirty="0">
                <a:latin typeface="Verdana"/>
                <a:cs typeface="Verdana"/>
              </a:rPr>
              <a:t>26  </a:t>
            </a:r>
            <a:r>
              <a:rPr sz="2800" spc="-15" dirty="0">
                <a:latin typeface="Verdana"/>
                <a:cs typeface="Verdana"/>
              </a:rPr>
              <a:t>D.28</a:t>
            </a:r>
            <a:endParaRPr sz="2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69372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The respective ratio of the present ages of a mother and daughter is 7 : 1. Four years ago the respective ratio of their ages was 19:1. What will be the mother's age four years from </a:t>
            </a:r>
            <a:r>
              <a:rPr lang="en-US" dirty="0" smtClean="0"/>
              <a:t>now?</a:t>
            </a:r>
            <a:endParaRPr lang="en-US" dirty="0"/>
          </a:p>
          <a:p>
            <a:pPr marL="514350" lvl="0" indent="-514350">
              <a:buFont typeface="+mj-lt"/>
              <a:buAutoNum type="alphaLcParenR"/>
            </a:pPr>
            <a:r>
              <a:rPr lang="en-US" dirty="0"/>
              <a:t>42 years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dirty="0"/>
              <a:t>38 years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dirty="0"/>
              <a:t>46 years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dirty="0"/>
              <a:t>36 years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None of </a:t>
            </a:r>
            <a:r>
              <a:rPr lang="en-US" dirty="0" smtClean="0"/>
              <a:t>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dirty="0" err="1"/>
              <a:t>Sharad</a:t>
            </a:r>
            <a:r>
              <a:rPr lang="en-US" dirty="0"/>
              <a:t> is 60 years old and </a:t>
            </a:r>
            <a:r>
              <a:rPr lang="en-US" dirty="0" err="1"/>
              <a:t>Santosh</a:t>
            </a:r>
            <a:r>
              <a:rPr lang="en-US" dirty="0"/>
              <a:t> is 80 years old. How many years ago was the ratio of their ages 4 : 6? </a:t>
            </a:r>
          </a:p>
          <a:p>
            <a:r>
              <a:rPr lang="en-US" dirty="0"/>
              <a:t>a. 10 years  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. 15 years  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. 20 years  </a:t>
            </a:r>
            <a:endParaRPr lang="en-US" dirty="0" smtClean="0"/>
          </a:p>
          <a:p>
            <a:r>
              <a:rPr lang="en-US" dirty="0" smtClean="0"/>
              <a:t>d. </a:t>
            </a:r>
            <a:r>
              <a:rPr lang="en-US" dirty="0"/>
              <a:t>25 years</a:t>
            </a:r>
          </a:p>
        </p:txBody>
      </p:sp>
    </p:spTree>
    <p:extLst>
      <p:ext uri="{BB962C8B-B14F-4D97-AF65-F5344CB8AC3E}">
        <p14:creationId xmlns:p14="http://schemas.microsoft.com/office/powerpoint/2010/main" val="3009458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dirty="0"/>
              <a:t>The difference between present ages of </a:t>
            </a:r>
            <a:r>
              <a:rPr lang="en-US" dirty="0" err="1"/>
              <a:t>Ravali</a:t>
            </a:r>
            <a:r>
              <a:rPr lang="en-US" dirty="0"/>
              <a:t> and </a:t>
            </a:r>
            <a:r>
              <a:rPr lang="en-US" dirty="0" err="1"/>
              <a:t>Swarna</a:t>
            </a:r>
            <a:r>
              <a:rPr lang="en-US" dirty="0"/>
              <a:t> is 9 years. After 7 years, </a:t>
            </a:r>
            <a:r>
              <a:rPr lang="en-US" dirty="0" err="1"/>
              <a:t>Ravali’s</a:t>
            </a:r>
            <a:r>
              <a:rPr lang="en-US" dirty="0"/>
              <a:t> age is twice of </a:t>
            </a:r>
            <a:r>
              <a:rPr lang="en-US" dirty="0" err="1"/>
              <a:t>Swarna’s</a:t>
            </a:r>
            <a:r>
              <a:rPr lang="en-US" dirty="0"/>
              <a:t> age. What will be </a:t>
            </a:r>
            <a:r>
              <a:rPr lang="en-US" dirty="0" err="1"/>
              <a:t>Ravali’s</a:t>
            </a:r>
            <a:r>
              <a:rPr lang="en-US" dirty="0"/>
              <a:t> age after 4 years?</a:t>
            </a:r>
          </a:p>
          <a:p>
            <a:r>
              <a:rPr lang="en-US" dirty="0"/>
              <a:t>A) 15 yrs	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) 16 yrs 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) 20 yrs	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/>
              <a:t>) 21 yrs</a:t>
            </a:r>
          </a:p>
        </p:txBody>
      </p:sp>
    </p:spTree>
    <p:extLst>
      <p:ext uri="{BB962C8B-B14F-4D97-AF65-F5344CB8AC3E}">
        <p14:creationId xmlns:p14="http://schemas.microsoft.com/office/powerpoint/2010/main" val="245939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/>
              <a:t>The ages of Nishi and </a:t>
            </a:r>
            <a:r>
              <a:rPr lang="en-US" dirty="0" err="1"/>
              <a:t>Vinnee</a:t>
            </a:r>
            <a:r>
              <a:rPr lang="en-US" dirty="0"/>
              <a:t> are in the ratio of 6:5 After 9 years the ratio of their ages will be 9:8 What is the difference in their ages ?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dirty="0"/>
              <a:t>9 years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dirty="0"/>
              <a:t>7 years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dirty="0"/>
              <a:t>5 years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dirty="0"/>
              <a:t>3 years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dirty="0"/>
              <a:t>None of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8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513" y="307302"/>
            <a:ext cx="7873153" cy="2360262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405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278130" algn="l"/>
              </a:tabLst>
            </a:pPr>
            <a:r>
              <a:rPr sz="2800" dirty="0">
                <a:cs typeface="Arial MT"/>
              </a:rPr>
              <a:t>The</a:t>
            </a:r>
            <a:r>
              <a:rPr sz="2800" spc="5" dirty="0">
                <a:cs typeface="Arial MT"/>
              </a:rPr>
              <a:t> </a:t>
            </a:r>
            <a:r>
              <a:rPr sz="2800" dirty="0">
                <a:cs typeface="Arial MT"/>
              </a:rPr>
              <a:t>ratio</a:t>
            </a:r>
            <a:r>
              <a:rPr sz="2800" spc="-15" dirty="0">
                <a:cs typeface="Arial MT"/>
              </a:rPr>
              <a:t> </a:t>
            </a:r>
            <a:r>
              <a:rPr sz="2800" dirty="0">
                <a:cs typeface="Arial MT"/>
              </a:rPr>
              <a:t>of</a:t>
            </a:r>
            <a:r>
              <a:rPr sz="2800" spc="-175" dirty="0">
                <a:cs typeface="Arial MT"/>
              </a:rPr>
              <a:t> </a:t>
            </a:r>
            <a:r>
              <a:rPr sz="2800" spc="5" dirty="0">
                <a:cs typeface="Arial MT"/>
              </a:rPr>
              <a:t>A:B:C</a:t>
            </a:r>
            <a:r>
              <a:rPr sz="2800" spc="-75" dirty="0">
                <a:cs typeface="Arial MT"/>
              </a:rPr>
              <a:t> </a:t>
            </a:r>
            <a:r>
              <a:rPr sz="2800" dirty="0">
                <a:cs typeface="Arial MT"/>
              </a:rPr>
              <a:t>is</a:t>
            </a:r>
            <a:r>
              <a:rPr sz="2800" spc="-10" dirty="0">
                <a:cs typeface="Arial MT"/>
              </a:rPr>
              <a:t> </a:t>
            </a:r>
            <a:r>
              <a:rPr sz="2800" spc="5" dirty="0" smtClean="0">
                <a:cs typeface="Arial MT"/>
              </a:rPr>
              <a:t>5:2:3</a:t>
            </a:r>
            <a:r>
              <a:rPr lang="en-US" sz="2800" spc="-40" dirty="0" smtClean="0">
                <a:cs typeface="Arial MT"/>
              </a:rPr>
              <a:t>, </a:t>
            </a:r>
            <a:r>
              <a:rPr sz="2800" dirty="0" smtClean="0">
                <a:cs typeface="Arial MT"/>
              </a:rPr>
              <a:t>Find</a:t>
            </a:r>
            <a:r>
              <a:rPr sz="2800" spc="-150" dirty="0" smtClean="0">
                <a:cs typeface="Arial MT"/>
              </a:rPr>
              <a:t> </a:t>
            </a:r>
            <a:r>
              <a:rPr sz="2800" dirty="0">
                <a:cs typeface="Arial MT"/>
              </a:rPr>
              <a:t>A,B,C:	if, </a:t>
            </a:r>
            <a:endParaRPr lang="en-US" sz="2800" dirty="0" smtClean="0">
              <a:cs typeface="Arial MT"/>
            </a:endParaRPr>
          </a:p>
          <a:p>
            <a:pPr marL="277495" marR="5080" indent="-265430">
              <a:lnSpc>
                <a:spcPct val="100000"/>
              </a:lnSpc>
              <a:spcBef>
                <a:spcPts val="315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278130" algn="l"/>
                <a:tab pos="2274570" algn="l"/>
              </a:tabLst>
            </a:pPr>
            <a:r>
              <a:rPr lang="en-US" sz="2800" spc="5" dirty="0" smtClean="0">
                <a:cs typeface="Arial MT"/>
              </a:rPr>
              <a:t>Q1. </a:t>
            </a:r>
            <a:r>
              <a:rPr sz="2800" spc="5" dirty="0" smtClean="0">
                <a:cs typeface="Arial MT"/>
              </a:rPr>
              <a:t>B </a:t>
            </a:r>
            <a:r>
              <a:rPr sz="2800" dirty="0">
                <a:cs typeface="Arial MT"/>
              </a:rPr>
              <a:t>is </a:t>
            </a:r>
            <a:r>
              <a:rPr sz="2800" spc="5" dirty="0">
                <a:cs typeface="Arial MT"/>
              </a:rPr>
              <a:t>18 </a:t>
            </a:r>
            <a:endParaRPr lang="en-US" sz="2800" spc="5" dirty="0" smtClean="0">
              <a:cs typeface="Arial MT"/>
            </a:endParaRPr>
          </a:p>
          <a:p>
            <a:pPr marL="277495" marR="5080" indent="-265430">
              <a:lnSpc>
                <a:spcPct val="100000"/>
              </a:lnSpc>
              <a:spcBef>
                <a:spcPts val="315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278130" algn="l"/>
                <a:tab pos="2274570" algn="l"/>
              </a:tabLst>
            </a:pPr>
            <a:r>
              <a:rPr lang="en-US" sz="2800" spc="5" dirty="0" smtClean="0">
                <a:cs typeface="Arial MT"/>
              </a:rPr>
              <a:t>Q2. </a:t>
            </a:r>
            <a:r>
              <a:rPr sz="2800" spc="5" dirty="0" smtClean="0">
                <a:cs typeface="Arial MT"/>
              </a:rPr>
              <a:t>Sum </a:t>
            </a:r>
            <a:r>
              <a:rPr sz="2800" dirty="0">
                <a:cs typeface="Arial MT"/>
              </a:rPr>
              <a:t>of </a:t>
            </a:r>
            <a:r>
              <a:rPr sz="2800" spc="5" dirty="0">
                <a:cs typeface="Arial MT"/>
              </a:rPr>
              <a:t> B&amp;C</a:t>
            </a:r>
            <a:r>
              <a:rPr sz="2800" spc="-30" dirty="0">
                <a:cs typeface="Arial MT"/>
              </a:rPr>
              <a:t> </a:t>
            </a:r>
            <a:r>
              <a:rPr sz="2800" dirty="0">
                <a:cs typeface="Arial MT"/>
              </a:rPr>
              <a:t>is</a:t>
            </a:r>
            <a:r>
              <a:rPr sz="2800" spc="-10" dirty="0">
                <a:cs typeface="Arial MT"/>
              </a:rPr>
              <a:t> </a:t>
            </a:r>
            <a:r>
              <a:rPr sz="2800" dirty="0">
                <a:cs typeface="Arial MT"/>
              </a:rPr>
              <a:t>55</a:t>
            </a:r>
            <a:r>
              <a:rPr sz="2800" spc="-20" dirty="0">
                <a:cs typeface="Arial MT"/>
              </a:rPr>
              <a:t> </a:t>
            </a:r>
            <a:endParaRPr lang="en-US" sz="2800" spc="-20" dirty="0" smtClean="0">
              <a:cs typeface="Arial MT"/>
            </a:endParaRPr>
          </a:p>
          <a:p>
            <a:pPr marL="277495" marR="5080" indent="-265430">
              <a:lnSpc>
                <a:spcPct val="100000"/>
              </a:lnSpc>
              <a:spcBef>
                <a:spcPts val="315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278130" algn="l"/>
                <a:tab pos="2274570" algn="l"/>
              </a:tabLst>
            </a:pPr>
            <a:r>
              <a:rPr lang="en-US" sz="2800" spc="5" dirty="0" smtClean="0">
                <a:cs typeface="Arial MT"/>
              </a:rPr>
              <a:t>Q3.</a:t>
            </a:r>
            <a:r>
              <a:rPr sz="2800" spc="-65" dirty="0" smtClean="0">
                <a:cs typeface="Arial MT"/>
              </a:rPr>
              <a:t> </a:t>
            </a:r>
            <a:r>
              <a:rPr lang="en-US" sz="2800" spc="5" dirty="0" smtClean="0">
                <a:cs typeface="Arial MT"/>
              </a:rPr>
              <a:t>Difference </a:t>
            </a:r>
            <a:r>
              <a:rPr sz="2800" dirty="0" smtClean="0">
                <a:cs typeface="Arial MT"/>
              </a:rPr>
              <a:t>of</a:t>
            </a:r>
            <a:r>
              <a:rPr sz="2800" spc="-10" dirty="0" smtClean="0">
                <a:cs typeface="Arial MT"/>
              </a:rPr>
              <a:t> </a:t>
            </a:r>
            <a:r>
              <a:rPr lang="en-US" sz="2800" spc="5" dirty="0">
                <a:cs typeface="Arial MT"/>
              </a:rPr>
              <a:t>A</a:t>
            </a:r>
            <a:r>
              <a:rPr sz="2800" spc="5" dirty="0" smtClean="0">
                <a:cs typeface="Arial MT"/>
              </a:rPr>
              <a:t>&amp;C</a:t>
            </a:r>
            <a:r>
              <a:rPr sz="2800" spc="-30" dirty="0" smtClean="0">
                <a:cs typeface="Arial MT"/>
              </a:rPr>
              <a:t> </a:t>
            </a:r>
            <a:r>
              <a:rPr sz="2800" dirty="0">
                <a:cs typeface="Arial MT"/>
              </a:rPr>
              <a:t>is</a:t>
            </a:r>
            <a:r>
              <a:rPr sz="2800" spc="-15" dirty="0">
                <a:cs typeface="Arial MT"/>
              </a:rPr>
              <a:t> </a:t>
            </a:r>
            <a:r>
              <a:rPr lang="en-US" sz="2800" spc="-15" dirty="0" smtClean="0">
                <a:cs typeface="Arial MT"/>
              </a:rPr>
              <a:t>12</a:t>
            </a:r>
          </a:p>
          <a:p>
            <a:pPr marL="277495" marR="5080" indent="-265430">
              <a:lnSpc>
                <a:spcPct val="100000"/>
              </a:lnSpc>
              <a:spcBef>
                <a:spcPts val="315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278130" algn="l"/>
                <a:tab pos="2274570" algn="l"/>
              </a:tabLst>
            </a:pPr>
            <a:r>
              <a:rPr lang="en-US" sz="2800" spc="-15" dirty="0" smtClean="0">
                <a:cs typeface="Arial MT"/>
              </a:rPr>
              <a:t>Q4. Total is 1000 </a:t>
            </a:r>
            <a:endParaRPr sz="2800" dirty="0"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/>
              <a:t>Mohan was married 5 years ago. At present his age is 6/5 times of his age at the time of marriage. His wife is 3 year younger to him. Find his wife’s present age?</a:t>
            </a:r>
          </a:p>
          <a:p>
            <a:r>
              <a:rPr lang="en-US" dirty="0"/>
              <a:t>A) 21 yrs	B) 24 yrs   C) 27 yrs	D) 30 yrs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29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err="1"/>
              <a:t>Ishikha</a:t>
            </a:r>
            <a:r>
              <a:rPr lang="en-US" dirty="0"/>
              <a:t> got married 9 years ago. Today her age is 4/3 times her age at the time of marriage. At present her daughter’s age is one-sixth of her age. What was her daughter’s age three years ago?</a:t>
            </a:r>
          </a:p>
          <a:p>
            <a:r>
              <a:rPr lang="en-US" dirty="0"/>
              <a:t>A) 4 years	B) 3 years C) 2 years	D) 1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88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/>
              <a:t>A father said to his son, "I was as old as you are at the present at the time of your birth". If the father's age is </a:t>
            </a:r>
            <a:r>
              <a:rPr lang="en-US" dirty="0" smtClean="0"/>
              <a:t>38 </a:t>
            </a:r>
            <a:r>
              <a:rPr lang="en-US" dirty="0"/>
              <a:t>years now, what was the son's age five years back?</a:t>
            </a:r>
          </a:p>
          <a:p>
            <a:r>
              <a:rPr lang="en-US" dirty="0"/>
              <a:t>A. 20 years  B. 18 years    C. 14 years	D. 22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The ratio of milk to water is 7:9. If 27 </a:t>
            </a:r>
            <a:r>
              <a:rPr lang="en-US" dirty="0" err="1" smtClean="0"/>
              <a:t>litres</a:t>
            </a:r>
            <a:r>
              <a:rPr lang="en-US" dirty="0" smtClean="0"/>
              <a:t> of water is added, the ratio becomes 7:12, find the amount of milk in the mixture?</a:t>
            </a:r>
            <a:endParaRPr lang="en-US" dirty="0"/>
          </a:p>
          <a:p>
            <a:r>
              <a:rPr lang="en-US" dirty="0"/>
              <a:t>A. 27 </a:t>
            </a:r>
            <a:r>
              <a:rPr lang="en-US" dirty="0" err="1"/>
              <a:t>litres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. 18 </a:t>
            </a:r>
            <a:r>
              <a:rPr lang="en-US" dirty="0" err="1"/>
              <a:t>litres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. </a:t>
            </a:r>
            <a:r>
              <a:rPr lang="en-US" dirty="0" smtClean="0"/>
              <a:t>63 </a:t>
            </a:r>
            <a:r>
              <a:rPr lang="en-US" dirty="0" err="1"/>
              <a:t>litres</a:t>
            </a:r>
            <a:r>
              <a:rPr lang="en-US" dirty="0"/>
              <a:t> 	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smtClean="0"/>
              <a:t>81 </a:t>
            </a:r>
            <a:r>
              <a:rPr lang="en-US" dirty="0" err="1"/>
              <a:t>litres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E. 45 </a:t>
            </a:r>
            <a:r>
              <a:rPr lang="en-US" dirty="0" err="1" smtClean="0"/>
              <a:t>litres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0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/>
              <a:t>Q26. A mixture contains milk and water in the ratio 5 : 1. On adding 5 </a:t>
            </a:r>
            <a:r>
              <a:rPr lang="en-US" dirty="0" err="1"/>
              <a:t>litres</a:t>
            </a:r>
            <a:r>
              <a:rPr lang="en-US" dirty="0"/>
              <a:t> of water, the ratio </a:t>
            </a:r>
            <a:r>
              <a:rPr lang="en-US" dirty="0" smtClean="0"/>
              <a:t>of milk </a:t>
            </a:r>
            <a:r>
              <a:rPr lang="en-US" dirty="0"/>
              <a:t>to water becomes 5 : 2. Find quantity of milk in the original mixture.</a:t>
            </a:r>
          </a:p>
          <a:p>
            <a:r>
              <a:rPr lang="en-US" dirty="0"/>
              <a:t>(a) 16 </a:t>
            </a:r>
            <a:r>
              <a:rPr lang="en-US" dirty="0" err="1"/>
              <a:t>litres</a:t>
            </a:r>
            <a:r>
              <a:rPr lang="en-US" dirty="0"/>
              <a:t> (b) 25 </a:t>
            </a:r>
            <a:r>
              <a:rPr lang="en-US" dirty="0" err="1"/>
              <a:t>litres</a:t>
            </a:r>
            <a:r>
              <a:rPr lang="en-US" dirty="0"/>
              <a:t> (c) 22.75 </a:t>
            </a:r>
            <a:r>
              <a:rPr lang="en-US" dirty="0" err="1"/>
              <a:t>litres</a:t>
            </a:r>
            <a:r>
              <a:rPr lang="en-US" dirty="0"/>
              <a:t> (d) 32.5 </a:t>
            </a:r>
            <a:r>
              <a:rPr lang="en-US" dirty="0" err="1"/>
              <a:t>litres</a:t>
            </a:r>
            <a:r>
              <a:rPr lang="en-US" dirty="0"/>
              <a:t> (e) 30 </a:t>
            </a:r>
            <a:r>
              <a:rPr lang="en-US" dirty="0" err="1"/>
              <a:t>litres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The ratio of milk to water is 8:7. If 20  </a:t>
            </a:r>
            <a:r>
              <a:rPr lang="en-US" dirty="0" err="1" smtClean="0"/>
              <a:t>litres</a:t>
            </a:r>
            <a:r>
              <a:rPr lang="en-US" dirty="0" smtClean="0"/>
              <a:t> of water is added, the ratio becomes 8:9, find the amount of milk in the mixture?</a:t>
            </a:r>
            <a:endParaRPr lang="en-US" dirty="0"/>
          </a:p>
          <a:p>
            <a:r>
              <a:rPr lang="en-US" dirty="0"/>
              <a:t>A. </a:t>
            </a:r>
            <a:r>
              <a:rPr lang="en-US" dirty="0" smtClean="0"/>
              <a:t>80 </a:t>
            </a:r>
            <a:r>
              <a:rPr lang="en-US" dirty="0" err="1"/>
              <a:t>litres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. </a:t>
            </a:r>
            <a:r>
              <a:rPr lang="en-US" dirty="0" smtClean="0"/>
              <a:t>90 </a:t>
            </a:r>
            <a:r>
              <a:rPr lang="en-US" dirty="0" err="1"/>
              <a:t>litres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. </a:t>
            </a:r>
            <a:r>
              <a:rPr lang="en-US" dirty="0" smtClean="0"/>
              <a:t>70 </a:t>
            </a:r>
            <a:r>
              <a:rPr lang="en-US" dirty="0" err="1"/>
              <a:t>litres</a:t>
            </a:r>
            <a:r>
              <a:rPr lang="en-US" dirty="0"/>
              <a:t> 	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smtClean="0"/>
              <a:t>160 </a:t>
            </a:r>
            <a:r>
              <a:rPr lang="en-US" dirty="0" err="1"/>
              <a:t>litres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6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The ratio of milk to water is 5:3. If 68  </a:t>
            </a:r>
            <a:r>
              <a:rPr lang="en-US" dirty="0" err="1" smtClean="0"/>
              <a:t>litres</a:t>
            </a:r>
            <a:r>
              <a:rPr lang="en-US" dirty="0" smtClean="0"/>
              <a:t> of water is added, the ratio becomes 7:11, then find new amount of water in the mixture?</a:t>
            </a:r>
            <a:endParaRPr lang="en-US" dirty="0"/>
          </a:p>
          <a:p>
            <a:r>
              <a:rPr lang="en-US" dirty="0"/>
              <a:t>A. </a:t>
            </a:r>
            <a:r>
              <a:rPr lang="en-US" dirty="0" smtClean="0"/>
              <a:t>120 </a:t>
            </a:r>
            <a:r>
              <a:rPr lang="en-US" dirty="0" err="1"/>
              <a:t>litres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. </a:t>
            </a:r>
            <a:r>
              <a:rPr lang="en-US" dirty="0" smtClean="0"/>
              <a:t>180 </a:t>
            </a:r>
            <a:r>
              <a:rPr lang="en-US" dirty="0" err="1"/>
              <a:t>litres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. </a:t>
            </a:r>
            <a:r>
              <a:rPr lang="en-US" dirty="0" smtClean="0"/>
              <a:t>160 </a:t>
            </a:r>
            <a:r>
              <a:rPr lang="en-US" dirty="0" err="1"/>
              <a:t>litres</a:t>
            </a:r>
            <a:r>
              <a:rPr lang="en-US" dirty="0"/>
              <a:t> 	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smtClean="0"/>
              <a:t>110 </a:t>
            </a:r>
            <a:r>
              <a:rPr lang="en-US" dirty="0" err="1"/>
              <a:t>litres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E. 170 </a:t>
            </a:r>
            <a:r>
              <a:rPr lang="en-US" dirty="0" err="1" smtClean="0"/>
              <a:t>litres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7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PROPORTIANLITY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height of a person varies directly as the square root </a:t>
            </a:r>
            <a:r>
              <a:rPr lang="en-US" dirty="0" smtClean="0"/>
              <a:t>of his </a:t>
            </a:r>
            <a:r>
              <a:rPr lang="en-US" dirty="0"/>
              <a:t>age. If a person is 4 ft. tall at 25 years, find the height of </a:t>
            </a:r>
            <a:r>
              <a:rPr lang="en-US" dirty="0" smtClean="0"/>
              <a:t>the person </a:t>
            </a:r>
            <a:r>
              <a:rPr lang="en-US" dirty="0"/>
              <a:t>at 36 years?</a:t>
            </a:r>
          </a:p>
          <a:p>
            <a:r>
              <a:rPr lang="en-US" dirty="0"/>
              <a:t>a. 6 </a:t>
            </a:r>
            <a:r>
              <a:rPr lang="en-US" dirty="0" err="1"/>
              <a:t>ft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. 4.5 </a:t>
            </a:r>
            <a:r>
              <a:rPr lang="en-US" dirty="0" err="1"/>
              <a:t>ft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. 4.7 </a:t>
            </a:r>
            <a:r>
              <a:rPr lang="en-US" dirty="0" err="1"/>
              <a:t>ft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/>
              <a:t>. 4.8 </a:t>
            </a:r>
            <a:r>
              <a:rPr lang="en-US" dirty="0" err="1"/>
              <a:t>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0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/>
          </a:bodyPr>
          <a:lstStyle/>
          <a:p>
            <a:r>
              <a:rPr lang="en-US" dirty="0" smtClean="0"/>
              <a:t>According to the Boyle’s Law, Pressure varies inversely with volume while Temperature varies directly with pressure. At a time, volume = 50 m³, Temperature = 25°C at unit atmospheric Pressure. If the volume increased to 200 m³ and pressure is kept constant, then the temperature will be:</a:t>
            </a:r>
          </a:p>
          <a:p>
            <a:r>
              <a:rPr lang="en-US" dirty="0" smtClean="0"/>
              <a:t>A. 100 </a:t>
            </a:r>
            <a:r>
              <a:rPr lang="en-US" dirty="0"/>
              <a:t>°C</a:t>
            </a:r>
            <a:endParaRPr lang="en-US" dirty="0" smtClean="0"/>
          </a:p>
          <a:p>
            <a:r>
              <a:rPr lang="en-US" dirty="0" smtClean="0"/>
              <a:t>B. 50 </a:t>
            </a:r>
            <a:r>
              <a:rPr lang="en-US" dirty="0"/>
              <a:t>°C</a:t>
            </a:r>
            <a:endParaRPr lang="en-US" dirty="0" smtClean="0"/>
          </a:p>
          <a:p>
            <a:r>
              <a:rPr lang="en-US" dirty="0" smtClean="0"/>
              <a:t>C. 12.5 </a:t>
            </a:r>
            <a:r>
              <a:rPr lang="en-US" dirty="0"/>
              <a:t>°C</a:t>
            </a:r>
            <a:endParaRPr lang="en-US" dirty="0" smtClean="0"/>
          </a:p>
          <a:p>
            <a:r>
              <a:rPr lang="en-US" dirty="0" smtClean="0"/>
              <a:t>D. 0 </a:t>
            </a:r>
            <a:r>
              <a:rPr lang="en-US" dirty="0"/>
              <a:t>°C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0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512" y="342709"/>
            <a:ext cx="7537027" cy="13006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278130" algn="l"/>
              </a:tabLst>
            </a:pPr>
            <a:r>
              <a:rPr sz="2800" spc="-5" dirty="0">
                <a:latin typeface="+mj-lt"/>
                <a:cs typeface="Verdana"/>
              </a:rPr>
              <a:t>2. </a:t>
            </a:r>
            <a:r>
              <a:rPr sz="2800" spc="-90" dirty="0">
                <a:latin typeface="+mj-lt"/>
                <a:cs typeface="Verdana"/>
              </a:rPr>
              <a:t>Two </a:t>
            </a:r>
            <a:r>
              <a:rPr sz="2800" spc="5" dirty="0">
                <a:latin typeface="+mj-lt"/>
                <a:cs typeface="Verdana"/>
              </a:rPr>
              <a:t>numbers </a:t>
            </a:r>
            <a:r>
              <a:rPr sz="2800" dirty="0">
                <a:latin typeface="+mj-lt"/>
                <a:cs typeface="Verdana"/>
              </a:rPr>
              <a:t>are </a:t>
            </a:r>
            <a:r>
              <a:rPr sz="2800" spc="5" dirty="0">
                <a:latin typeface="+mj-lt"/>
                <a:cs typeface="Verdana"/>
              </a:rPr>
              <a:t>in </a:t>
            </a:r>
            <a:r>
              <a:rPr sz="2800" spc="-5" dirty="0">
                <a:latin typeface="+mj-lt"/>
                <a:cs typeface="Verdana"/>
              </a:rPr>
              <a:t>the </a:t>
            </a:r>
            <a:r>
              <a:rPr sz="2800" dirty="0">
                <a:latin typeface="+mj-lt"/>
                <a:cs typeface="Verdana"/>
              </a:rPr>
              <a:t> </a:t>
            </a:r>
            <a:r>
              <a:rPr sz="2800" spc="-10" dirty="0">
                <a:latin typeface="+mj-lt"/>
                <a:cs typeface="Verdana"/>
              </a:rPr>
              <a:t>ratio </a:t>
            </a:r>
            <a:r>
              <a:rPr sz="2800" spc="5" dirty="0">
                <a:latin typeface="+mj-lt"/>
                <a:cs typeface="Verdana"/>
              </a:rPr>
              <a:t>of </a:t>
            </a:r>
            <a:r>
              <a:rPr sz="2800" dirty="0">
                <a:latin typeface="+mj-lt"/>
                <a:cs typeface="Verdana"/>
              </a:rPr>
              <a:t>4:5 and the </a:t>
            </a:r>
            <a:r>
              <a:rPr sz="2800" spc="5" dirty="0">
                <a:latin typeface="+mj-lt"/>
                <a:cs typeface="Verdana"/>
              </a:rPr>
              <a:t>sum of </a:t>
            </a:r>
            <a:r>
              <a:rPr sz="2800" spc="1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these</a:t>
            </a:r>
            <a:r>
              <a:rPr sz="2800" spc="-55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numbers</a:t>
            </a:r>
            <a:r>
              <a:rPr sz="2800" spc="-25" dirty="0">
                <a:latin typeface="+mj-lt"/>
                <a:cs typeface="Verdana"/>
              </a:rPr>
              <a:t> </a:t>
            </a:r>
            <a:r>
              <a:rPr sz="2800" spc="10" dirty="0">
                <a:latin typeface="+mj-lt"/>
                <a:cs typeface="Verdana"/>
              </a:rPr>
              <a:t>is</a:t>
            </a:r>
            <a:r>
              <a:rPr sz="2800" spc="-30" dirty="0">
                <a:latin typeface="+mj-lt"/>
                <a:cs typeface="Verdana"/>
              </a:rPr>
              <a:t> </a:t>
            </a:r>
            <a:r>
              <a:rPr sz="2800" spc="-5" dirty="0">
                <a:latin typeface="+mj-lt"/>
                <a:cs typeface="Verdana"/>
              </a:rPr>
              <a:t>27.</a:t>
            </a:r>
            <a:r>
              <a:rPr sz="2800" spc="-2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Find</a:t>
            </a:r>
            <a:r>
              <a:rPr sz="2800" spc="-25" dirty="0">
                <a:latin typeface="+mj-lt"/>
                <a:cs typeface="Verdana"/>
              </a:rPr>
              <a:t> </a:t>
            </a:r>
            <a:r>
              <a:rPr sz="2800" spc="-5" dirty="0">
                <a:latin typeface="+mj-lt"/>
                <a:cs typeface="Verdana"/>
              </a:rPr>
              <a:t>the </a:t>
            </a:r>
            <a:r>
              <a:rPr sz="2800" spc="-969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two</a:t>
            </a:r>
            <a:r>
              <a:rPr sz="2800" spc="-3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numbers.</a:t>
            </a:r>
            <a:endParaRPr sz="2800" dirty="0">
              <a:latin typeface="+mj-lt"/>
              <a:cs typeface="Verdana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762000" y="2438400"/>
            <a:ext cx="7615767" cy="13006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278130" algn="l"/>
              </a:tabLst>
            </a:pPr>
            <a:r>
              <a:rPr sz="2800" spc="-5" dirty="0">
                <a:latin typeface="Verdana"/>
                <a:cs typeface="Verdana"/>
              </a:rPr>
              <a:t>3. </a:t>
            </a:r>
            <a:r>
              <a:rPr sz="2800" spc="-90" dirty="0">
                <a:latin typeface="+mj-lt"/>
                <a:cs typeface="Verdana"/>
              </a:rPr>
              <a:t>Two </a:t>
            </a:r>
            <a:r>
              <a:rPr sz="2800" spc="5" dirty="0">
                <a:latin typeface="+mj-lt"/>
                <a:cs typeface="Verdana"/>
              </a:rPr>
              <a:t>numbers </a:t>
            </a:r>
            <a:r>
              <a:rPr sz="2800" dirty="0">
                <a:latin typeface="+mj-lt"/>
                <a:cs typeface="Verdana"/>
              </a:rPr>
              <a:t>are </a:t>
            </a:r>
            <a:r>
              <a:rPr sz="2800" spc="5" dirty="0">
                <a:latin typeface="+mj-lt"/>
                <a:cs typeface="Verdana"/>
              </a:rPr>
              <a:t>in </a:t>
            </a:r>
            <a:r>
              <a:rPr sz="2800" spc="-5" dirty="0">
                <a:latin typeface="+mj-lt"/>
                <a:cs typeface="Verdana"/>
              </a:rPr>
              <a:t>the </a:t>
            </a:r>
            <a:r>
              <a:rPr sz="2800" dirty="0">
                <a:latin typeface="+mj-lt"/>
                <a:cs typeface="Verdana"/>
              </a:rPr>
              <a:t> </a:t>
            </a:r>
            <a:r>
              <a:rPr sz="2800" spc="-10" dirty="0">
                <a:latin typeface="+mj-lt"/>
                <a:cs typeface="Verdana"/>
              </a:rPr>
              <a:t>ratio </a:t>
            </a:r>
            <a:r>
              <a:rPr sz="2800" spc="5" dirty="0">
                <a:latin typeface="+mj-lt"/>
                <a:cs typeface="Verdana"/>
              </a:rPr>
              <a:t>of </a:t>
            </a:r>
            <a:r>
              <a:rPr sz="2800" spc="-5" dirty="0">
                <a:latin typeface="+mj-lt"/>
                <a:cs typeface="Verdana"/>
              </a:rPr>
              <a:t>4:5. </a:t>
            </a:r>
            <a:r>
              <a:rPr sz="2800" dirty="0">
                <a:latin typeface="+mj-lt"/>
                <a:cs typeface="Verdana"/>
              </a:rPr>
              <a:t>If the </a:t>
            </a:r>
            <a:r>
              <a:rPr sz="2800" spc="5" dirty="0">
                <a:latin typeface="+mj-lt"/>
                <a:cs typeface="Verdana"/>
              </a:rPr>
              <a:t>difference </a:t>
            </a:r>
            <a:r>
              <a:rPr sz="2800" spc="1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between</a:t>
            </a:r>
            <a:r>
              <a:rPr sz="2800" spc="-9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these</a:t>
            </a:r>
            <a:r>
              <a:rPr sz="2800" spc="-55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numbers</a:t>
            </a:r>
            <a:r>
              <a:rPr sz="2800" spc="-35" dirty="0">
                <a:latin typeface="+mj-lt"/>
                <a:cs typeface="Verdana"/>
              </a:rPr>
              <a:t> </a:t>
            </a:r>
            <a:r>
              <a:rPr sz="2800" spc="10" dirty="0">
                <a:latin typeface="+mj-lt"/>
                <a:cs typeface="Verdana"/>
              </a:rPr>
              <a:t>is</a:t>
            </a:r>
            <a:r>
              <a:rPr sz="2800" spc="-35" dirty="0">
                <a:latin typeface="+mj-lt"/>
                <a:cs typeface="Verdana"/>
              </a:rPr>
              <a:t> </a:t>
            </a:r>
            <a:r>
              <a:rPr sz="2800" spc="-5" dirty="0">
                <a:latin typeface="+mj-lt"/>
                <a:cs typeface="Verdana"/>
              </a:rPr>
              <a:t>12, </a:t>
            </a:r>
            <a:r>
              <a:rPr sz="2800" spc="-969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then</a:t>
            </a:r>
            <a:r>
              <a:rPr sz="2800" spc="-3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find</a:t>
            </a:r>
            <a:r>
              <a:rPr sz="2800" spc="-2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the</a:t>
            </a:r>
            <a:r>
              <a:rPr sz="2800" spc="-25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numbers.</a:t>
            </a:r>
            <a:endParaRPr sz="2800" dirty="0">
              <a:latin typeface="+mj-lt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199" cy="3418240"/>
          </a:xfrm>
        </p:spPr>
      </p:pic>
      <p:sp>
        <p:nvSpPr>
          <p:cNvPr id="5" name="Rectangle 4"/>
          <p:cNvSpPr/>
          <p:nvPr/>
        </p:nvSpPr>
        <p:spPr>
          <a:xfrm>
            <a:off x="7086600" y="5334000"/>
            <a:ext cx="1220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~ CAT </a:t>
            </a:r>
            <a:r>
              <a:rPr lang="en-US" i="1" dirty="0"/>
              <a:t>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0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/>
              <a:t>Q29. A precious stone weighing 35 grams worth </a:t>
            </a:r>
            <a:r>
              <a:rPr lang="en-US" dirty="0" err="1"/>
              <a:t>Rs</a:t>
            </a:r>
            <a:r>
              <a:rPr lang="en-US" dirty="0"/>
              <a:t> 12,250 is accidently dropped and gets </a:t>
            </a:r>
            <a:r>
              <a:rPr lang="en-US" dirty="0" smtClean="0"/>
              <a:t>broken into </a:t>
            </a:r>
            <a:r>
              <a:rPr lang="en-US" dirty="0"/>
              <a:t>two pieces having weights in the ratio of 2 : 5. If the price varies as the square of the </a:t>
            </a:r>
            <a:r>
              <a:rPr lang="en-US" dirty="0" smtClean="0"/>
              <a:t>weight then </a:t>
            </a:r>
            <a:r>
              <a:rPr lang="en-US" dirty="0"/>
              <a:t>find the loss due to breaking of stone?</a:t>
            </a:r>
          </a:p>
          <a:p>
            <a:r>
              <a:rPr lang="en-US" dirty="0"/>
              <a:t>(a) </a:t>
            </a:r>
            <a:r>
              <a:rPr lang="en-US" dirty="0" err="1"/>
              <a:t>Rs</a:t>
            </a:r>
            <a:r>
              <a:rPr lang="en-US" dirty="0"/>
              <a:t> 5750 (b) </a:t>
            </a:r>
            <a:r>
              <a:rPr lang="en-US" dirty="0" err="1"/>
              <a:t>Rs</a:t>
            </a:r>
            <a:r>
              <a:rPr lang="en-US" dirty="0"/>
              <a:t> 6000 (c) </a:t>
            </a:r>
            <a:r>
              <a:rPr lang="en-US" dirty="0" err="1"/>
              <a:t>Rs</a:t>
            </a:r>
            <a:r>
              <a:rPr lang="en-US" dirty="0"/>
              <a:t> 5500 (d) </a:t>
            </a:r>
            <a:r>
              <a:rPr lang="en-US" dirty="0" err="1"/>
              <a:t>Rs</a:t>
            </a:r>
            <a:r>
              <a:rPr lang="en-US" dirty="0"/>
              <a:t> 5000 (e) </a:t>
            </a:r>
            <a:r>
              <a:rPr lang="en-US" dirty="0" err="1"/>
              <a:t>Rs</a:t>
            </a:r>
            <a:r>
              <a:rPr lang="en-US" dirty="0"/>
              <a:t>. 5200</a:t>
            </a:r>
          </a:p>
        </p:txBody>
      </p:sp>
    </p:spTree>
    <p:extLst>
      <p:ext uri="{BB962C8B-B14F-4D97-AF65-F5344CB8AC3E}">
        <p14:creationId xmlns:p14="http://schemas.microsoft.com/office/powerpoint/2010/main" val="227135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The price of piece of diamond varies accordingly to square of its weight. When he breaks the diamond into four pieces of different weights in the ratio 2:3:4:5 , he incurs a loss of </a:t>
            </a:r>
            <a:r>
              <a:rPr lang="en-US" dirty="0" err="1" smtClean="0"/>
              <a:t>Rs</a:t>
            </a:r>
            <a:r>
              <a:rPr lang="en-US" dirty="0" smtClean="0"/>
              <a:t>. 28400. Calculate the price of original piece of diamond.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Rs</a:t>
            </a:r>
            <a:r>
              <a:rPr lang="en-US" dirty="0" smtClean="0"/>
              <a:t>. 39200</a:t>
            </a:r>
          </a:p>
          <a:p>
            <a:r>
              <a:rPr lang="en-US" dirty="0" smtClean="0"/>
              <a:t>B. </a:t>
            </a:r>
            <a:r>
              <a:rPr lang="en-US" dirty="0" err="1" smtClean="0"/>
              <a:t>Rs</a:t>
            </a:r>
            <a:r>
              <a:rPr lang="en-US" dirty="0" smtClean="0"/>
              <a:t>. 38200</a:t>
            </a:r>
          </a:p>
          <a:p>
            <a:r>
              <a:rPr lang="en-US" dirty="0" smtClean="0"/>
              <a:t>C. </a:t>
            </a:r>
            <a:r>
              <a:rPr lang="en-US" dirty="0" err="1" smtClean="0"/>
              <a:t>Rs</a:t>
            </a:r>
            <a:r>
              <a:rPr lang="en-US" dirty="0" smtClean="0"/>
              <a:t>. 35500</a:t>
            </a:r>
          </a:p>
          <a:p>
            <a:r>
              <a:rPr lang="en-US" dirty="0" smtClean="0"/>
              <a:t>D. None of these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2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PARTNERSHIP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spc="-15" dirty="0" err="1" smtClean="0">
                <a:latin typeface="+mj-lt"/>
                <a:cs typeface="Verdana"/>
              </a:rPr>
              <a:t>Jayant</a:t>
            </a:r>
            <a:r>
              <a:rPr lang="en-US" spc="-15" dirty="0" smtClean="0">
                <a:latin typeface="+mj-lt"/>
                <a:cs typeface="Verdana"/>
              </a:rPr>
              <a:t> </a:t>
            </a:r>
            <a:r>
              <a:rPr lang="en-US" spc="5" dirty="0" smtClean="0">
                <a:latin typeface="+mj-lt"/>
                <a:cs typeface="Verdana"/>
              </a:rPr>
              <a:t>opened </a:t>
            </a:r>
            <a:r>
              <a:rPr lang="en-US" dirty="0" smtClean="0">
                <a:latin typeface="+mj-lt"/>
                <a:cs typeface="Verdana"/>
              </a:rPr>
              <a:t>a shop investing </a:t>
            </a:r>
            <a:r>
              <a:rPr lang="en-US" spc="5" dirty="0" smtClean="0">
                <a:latin typeface="+mj-lt"/>
                <a:cs typeface="Verdana"/>
              </a:rPr>
              <a:t> </a:t>
            </a:r>
            <a:r>
              <a:rPr lang="en-US" dirty="0" smtClean="0">
                <a:latin typeface="+mj-lt"/>
                <a:cs typeface="Verdana"/>
              </a:rPr>
              <a:t>Rs.</a:t>
            </a:r>
            <a:r>
              <a:rPr lang="en-US" spc="5" dirty="0" smtClean="0">
                <a:latin typeface="+mj-lt"/>
                <a:cs typeface="Verdana"/>
              </a:rPr>
              <a:t> </a:t>
            </a:r>
            <a:r>
              <a:rPr lang="en-US" spc="-5" dirty="0" smtClean="0">
                <a:latin typeface="+mj-lt"/>
                <a:cs typeface="Verdana"/>
              </a:rPr>
              <a:t>30,000.</a:t>
            </a:r>
            <a:r>
              <a:rPr lang="en-US" spc="-30" dirty="0" smtClean="0">
                <a:latin typeface="+mj-lt"/>
                <a:cs typeface="Verdana"/>
              </a:rPr>
              <a:t> </a:t>
            </a:r>
            <a:r>
              <a:rPr lang="en-US" spc="5" dirty="0" err="1" smtClean="0">
                <a:latin typeface="+mj-lt"/>
                <a:cs typeface="Verdana"/>
              </a:rPr>
              <a:t>Madhu</a:t>
            </a:r>
            <a:r>
              <a:rPr lang="en-US" spc="5" dirty="0" smtClean="0">
                <a:latin typeface="+mj-lt"/>
                <a:cs typeface="Verdana"/>
              </a:rPr>
              <a:t> joined	</a:t>
            </a:r>
            <a:r>
              <a:rPr lang="en-US" spc="10" dirty="0" smtClean="0">
                <a:latin typeface="+mj-lt"/>
                <a:cs typeface="Verdana"/>
              </a:rPr>
              <a:t>him </a:t>
            </a:r>
            <a:r>
              <a:rPr lang="en-US" spc="15" dirty="0" smtClean="0">
                <a:latin typeface="+mj-lt"/>
                <a:cs typeface="Verdana"/>
              </a:rPr>
              <a:t> </a:t>
            </a:r>
            <a:r>
              <a:rPr lang="en-US" spc="5" dirty="0" smtClean="0">
                <a:latin typeface="+mj-lt"/>
                <a:cs typeface="Verdana"/>
              </a:rPr>
              <a:t>2 </a:t>
            </a:r>
            <a:r>
              <a:rPr lang="en-US" dirty="0" smtClean="0">
                <a:latin typeface="+mj-lt"/>
                <a:cs typeface="Verdana"/>
              </a:rPr>
              <a:t>months </a:t>
            </a:r>
            <a:r>
              <a:rPr lang="en-US" spc="-65" dirty="0" smtClean="0">
                <a:latin typeface="+mj-lt"/>
                <a:cs typeface="Verdana"/>
              </a:rPr>
              <a:t>later, </a:t>
            </a:r>
            <a:r>
              <a:rPr lang="en-US" dirty="0" smtClean="0">
                <a:latin typeface="+mj-lt"/>
                <a:cs typeface="Verdana"/>
              </a:rPr>
              <a:t>investing </a:t>
            </a:r>
            <a:r>
              <a:rPr lang="en-US" spc="5" dirty="0" smtClean="0">
                <a:latin typeface="+mj-lt"/>
                <a:cs typeface="Verdana"/>
              </a:rPr>
              <a:t> </a:t>
            </a:r>
            <a:r>
              <a:rPr lang="en-US" spc="-5" dirty="0" smtClean="0">
                <a:latin typeface="+mj-lt"/>
                <a:cs typeface="Verdana"/>
              </a:rPr>
              <a:t>Rs.45,000. </a:t>
            </a:r>
            <a:r>
              <a:rPr lang="en-US" dirty="0" smtClean="0">
                <a:latin typeface="+mj-lt"/>
                <a:cs typeface="Verdana"/>
              </a:rPr>
              <a:t>They </a:t>
            </a:r>
            <a:r>
              <a:rPr lang="en-US" spc="5" dirty="0" smtClean="0">
                <a:latin typeface="+mj-lt"/>
                <a:cs typeface="Verdana"/>
              </a:rPr>
              <a:t>earned a </a:t>
            </a:r>
            <a:r>
              <a:rPr lang="en-US" dirty="0" smtClean="0">
                <a:latin typeface="+mj-lt"/>
                <a:cs typeface="Verdana"/>
              </a:rPr>
              <a:t>profit </a:t>
            </a:r>
            <a:r>
              <a:rPr lang="en-US" spc="-969" dirty="0" smtClean="0">
                <a:latin typeface="+mj-lt"/>
                <a:cs typeface="Verdana"/>
              </a:rPr>
              <a:t> </a:t>
            </a:r>
            <a:r>
              <a:rPr lang="en-US" dirty="0" smtClean="0">
                <a:latin typeface="+mj-lt"/>
                <a:cs typeface="Verdana"/>
              </a:rPr>
              <a:t>of</a:t>
            </a:r>
            <a:r>
              <a:rPr lang="en-US" spc="-10" dirty="0" smtClean="0">
                <a:latin typeface="+mj-lt"/>
                <a:cs typeface="Verdana"/>
              </a:rPr>
              <a:t> </a:t>
            </a:r>
            <a:r>
              <a:rPr lang="en-US" dirty="0" smtClean="0">
                <a:latin typeface="+mj-lt"/>
                <a:cs typeface="Verdana"/>
              </a:rPr>
              <a:t>Rs.54,000</a:t>
            </a:r>
            <a:r>
              <a:rPr lang="en-US" spc="-45" dirty="0" smtClean="0">
                <a:latin typeface="+mj-lt"/>
                <a:cs typeface="Verdana"/>
              </a:rPr>
              <a:t> </a:t>
            </a:r>
            <a:r>
              <a:rPr lang="en-US" spc="-5" dirty="0" smtClean="0">
                <a:latin typeface="+mj-lt"/>
                <a:cs typeface="Verdana"/>
              </a:rPr>
              <a:t>after</a:t>
            </a:r>
            <a:r>
              <a:rPr lang="en-US" spc="-30" dirty="0" smtClean="0">
                <a:latin typeface="+mj-lt"/>
                <a:cs typeface="Verdana"/>
              </a:rPr>
              <a:t> </a:t>
            </a:r>
            <a:r>
              <a:rPr lang="en-US" spc="5" dirty="0" smtClean="0">
                <a:latin typeface="+mj-lt"/>
                <a:cs typeface="Verdana"/>
              </a:rPr>
              <a:t>completion</a:t>
            </a:r>
            <a:r>
              <a:rPr lang="en-US" spc="-75" dirty="0" smtClean="0">
                <a:latin typeface="+mj-lt"/>
                <a:cs typeface="Verdana"/>
              </a:rPr>
              <a:t> </a:t>
            </a:r>
            <a:r>
              <a:rPr lang="en-US" dirty="0" smtClean="0">
                <a:latin typeface="+mj-lt"/>
                <a:cs typeface="Verdana"/>
              </a:rPr>
              <a:t>of </a:t>
            </a:r>
            <a:r>
              <a:rPr lang="en-US" spc="-969" dirty="0" smtClean="0">
                <a:latin typeface="+mj-lt"/>
                <a:cs typeface="Verdana"/>
              </a:rPr>
              <a:t> </a:t>
            </a:r>
            <a:r>
              <a:rPr lang="en-US" spc="5" dirty="0" smtClean="0">
                <a:latin typeface="+mj-lt"/>
                <a:cs typeface="Verdana"/>
              </a:rPr>
              <a:t>one </a:t>
            </a:r>
            <a:r>
              <a:rPr lang="en-US" spc="-85" dirty="0" smtClean="0">
                <a:latin typeface="+mj-lt"/>
                <a:cs typeface="Verdana"/>
              </a:rPr>
              <a:t>year. </a:t>
            </a:r>
            <a:r>
              <a:rPr lang="en-US" spc="5" dirty="0" smtClean="0">
                <a:latin typeface="+mj-lt"/>
                <a:cs typeface="Verdana"/>
              </a:rPr>
              <a:t>What </a:t>
            </a:r>
            <a:r>
              <a:rPr lang="en-US" spc="10" dirty="0" smtClean="0">
                <a:latin typeface="+mj-lt"/>
                <a:cs typeface="Verdana"/>
              </a:rPr>
              <a:t>will </a:t>
            </a:r>
            <a:r>
              <a:rPr lang="en-US" dirty="0" smtClean="0">
                <a:latin typeface="+mj-lt"/>
                <a:cs typeface="Verdana"/>
              </a:rPr>
              <a:t>be </a:t>
            </a:r>
            <a:r>
              <a:rPr lang="en-US" spc="-10" dirty="0" err="1" smtClean="0">
                <a:latin typeface="+mj-lt"/>
                <a:cs typeface="Verdana"/>
              </a:rPr>
              <a:t>Madhu’s</a:t>
            </a:r>
            <a:r>
              <a:rPr lang="en-US" spc="-10" dirty="0" smtClean="0">
                <a:latin typeface="+mj-lt"/>
                <a:cs typeface="Verdana"/>
              </a:rPr>
              <a:t> </a:t>
            </a:r>
            <a:r>
              <a:rPr lang="en-US" spc="-5" dirty="0" smtClean="0">
                <a:latin typeface="+mj-lt"/>
                <a:cs typeface="Verdana"/>
              </a:rPr>
              <a:t> </a:t>
            </a:r>
            <a:r>
              <a:rPr lang="en-US" dirty="0" smtClean="0">
                <a:latin typeface="+mj-lt"/>
                <a:cs typeface="Verdana"/>
              </a:rPr>
              <a:t>share of</a:t>
            </a:r>
            <a:r>
              <a:rPr lang="en-US" spc="-10" dirty="0" smtClean="0">
                <a:latin typeface="+mj-lt"/>
                <a:cs typeface="Verdana"/>
              </a:rPr>
              <a:t> </a:t>
            </a:r>
            <a:r>
              <a:rPr lang="en-US" dirty="0" smtClean="0">
                <a:latin typeface="+mj-lt"/>
                <a:cs typeface="Verdana"/>
              </a:rPr>
              <a:t>profit?</a:t>
            </a:r>
          </a:p>
          <a:p>
            <a:r>
              <a:rPr lang="en-US" dirty="0" smtClean="0">
                <a:latin typeface="+mj-lt"/>
                <a:cs typeface="Verdana"/>
              </a:rPr>
              <a:t>A.Rs.27,000 </a:t>
            </a:r>
            <a:r>
              <a:rPr lang="en-US" spc="5" dirty="0" smtClean="0">
                <a:latin typeface="+mj-lt"/>
                <a:cs typeface="Verdana"/>
              </a:rPr>
              <a:t> C.</a:t>
            </a:r>
            <a:r>
              <a:rPr lang="en-US" spc="-5" dirty="0" smtClean="0">
                <a:latin typeface="+mj-lt"/>
                <a:cs typeface="Verdana"/>
              </a:rPr>
              <a:t>Rs.30,0</a:t>
            </a:r>
            <a:r>
              <a:rPr lang="en-US" spc="-10" dirty="0" smtClean="0">
                <a:latin typeface="+mj-lt"/>
                <a:cs typeface="Verdana"/>
              </a:rPr>
              <a:t>0</a:t>
            </a:r>
            <a:r>
              <a:rPr lang="en-US" spc="5" dirty="0" smtClean="0">
                <a:latin typeface="+mj-lt"/>
                <a:cs typeface="Verdana"/>
              </a:rPr>
              <a:t>0</a:t>
            </a:r>
            <a:endParaRPr lang="en-US" dirty="0" smtClean="0">
              <a:latin typeface="+mj-lt"/>
              <a:cs typeface="Verdana"/>
            </a:endParaRPr>
          </a:p>
          <a:p>
            <a:r>
              <a:rPr lang="en-US" spc="-10" dirty="0" smtClean="0">
                <a:latin typeface="+mj-lt"/>
                <a:cs typeface="Verdana"/>
              </a:rPr>
              <a:t>B. </a:t>
            </a:r>
            <a:r>
              <a:rPr lang="en-US" spc="-5" dirty="0" smtClean="0">
                <a:latin typeface="+mj-lt"/>
                <a:cs typeface="Verdana"/>
              </a:rPr>
              <a:t>Rs.24,000 </a:t>
            </a:r>
            <a:r>
              <a:rPr lang="en-US" dirty="0" smtClean="0">
                <a:latin typeface="+mj-lt"/>
                <a:cs typeface="Verdana"/>
              </a:rPr>
              <a:t> </a:t>
            </a:r>
            <a:r>
              <a:rPr lang="en-US" spc="-75" dirty="0" smtClean="0">
                <a:latin typeface="+mj-lt"/>
                <a:cs typeface="Verdana"/>
              </a:rPr>
              <a:t>D</a:t>
            </a:r>
            <a:r>
              <a:rPr lang="en-US" spc="5" dirty="0" smtClean="0">
                <a:latin typeface="+mj-lt"/>
                <a:cs typeface="Verdana"/>
              </a:rPr>
              <a:t>.</a:t>
            </a:r>
            <a:r>
              <a:rPr lang="en-US" spc="-5" dirty="0" smtClean="0">
                <a:latin typeface="+mj-lt"/>
                <a:cs typeface="Verdana"/>
              </a:rPr>
              <a:t>Rs.36,0</a:t>
            </a:r>
            <a:r>
              <a:rPr lang="en-US" spc="-10" dirty="0" smtClean="0">
                <a:latin typeface="+mj-lt"/>
                <a:cs typeface="Verdana"/>
              </a:rPr>
              <a:t>0</a:t>
            </a:r>
            <a:r>
              <a:rPr lang="en-US" spc="5" dirty="0" smtClean="0">
                <a:latin typeface="+mj-lt"/>
                <a:cs typeface="Verdana"/>
              </a:rPr>
              <a:t>0</a:t>
            </a:r>
            <a:endParaRPr lang="en-US" dirty="0" smtClean="0">
              <a:latin typeface="+mj-lt"/>
              <a:cs typeface="Verdana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513" y="342709"/>
            <a:ext cx="7785100" cy="36144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+mj-lt"/>
                <a:cs typeface="Verdana"/>
              </a:rPr>
              <a:t>In a </a:t>
            </a:r>
            <a:r>
              <a:rPr sz="2800" spc="5" dirty="0">
                <a:latin typeface="+mj-lt"/>
                <a:cs typeface="Verdana"/>
              </a:rPr>
              <a:t>business </a:t>
            </a:r>
            <a:r>
              <a:rPr sz="2800" spc="-15" dirty="0">
                <a:latin typeface="+mj-lt"/>
                <a:cs typeface="Verdana"/>
              </a:rPr>
              <a:t>Ram </a:t>
            </a:r>
            <a:r>
              <a:rPr sz="2800" spc="-5" dirty="0">
                <a:latin typeface="+mj-lt"/>
                <a:cs typeface="Verdana"/>
              </a:rPr>
              <a:t>invests </a:t>
            </a:r>
            <a:r>
              <a:rPr sz="2800" dirty="0">
                <a:latin typeface="+mj-lt"/>
                <a:cs typeface="Verdana"/>
              </a:rPr>
              <a:t> </a:t>
            </a:r>
            <a:r>
              <a:rPr sz="2800" spc="-5" dirty="0">
                <a:latin typeface="+mj-lt"/>
                <a:cs typeface="Verdana"/>
              </a:rPr>
              <a:t>Rs.60,000. </a:t>
            </a:r>
            <a:r>
              <a:rPr sz="2800" dirty="0">
                <a:latin typeface="+mj-lt"/>
                <a:cs typeface="Verdana"/>
              </a:rPr>
              <a:t>After </a:t>
            </a:r>
            <a:r>
              <a:rPr sz="2800" spc="5" dirty="0">
                <a:latin typeface="+mj-lt"/>
                <a:cs typeface="Verdana"/>
              </a:rPr>
              <a:t>6 months </a:t>
            </a:r>
            <a:r>
              <a:rPr sz="2800" spc="10" dirty="0">
                <a:latin typeface="+mj-lt"/>
                <a:cs typeface="Verdana"/>
              </a:rPr>
              <a:t>his </a:t>
            </a:r>
            <a:r>
              <a:rPr sz="2800" spc="15" dirty="0">
                <a:latin typeface="+mj-lt"/>
                <a:cs typeface="Verdana"/>
              </a:rPr>
              <a:t> </a:t>
            </a:r>
            <a:r>
              <a:rPr sz="2800" spc="10" dirty="0">
                <a:latin typeface="+mj-lt"/>
                <a:cs typeface="Verdana"/>
              </a:rPr>
              <a:t>uncle </a:t>
            </a:r>
            <a:r>
              <a:rPr sz="2800" spc="-5" dirty="0">
                <a:latin typeface="+mj-lt"/>
                <a:cs typeface="Verdana"/>
              </a:rPr>
              <a:t>invests Rs.40,000. </a:t>
            </a:r>
            <a:r>
              <a:rPr sz="2800" dirty="0">
                <a:latin typeface="+mj-lt"/>
                <a:cs typeface="Verdana"/>
              </a:rPr>
              <a:t>After </a:t>
            </a:r>
            <a:r>
              <a:rPr sz="2800" spc="5" dirty="0">
                <a:latin typeface="+mj-lt"/>
                <a:cs typeface="Verdana"/>
              </a:rPr>
              <a:t> one </a:t>
            </a:r>
            <a:r>
              <a:rPr sz="2800" spc="-5" dirty="0">
                <a:latin typeface="+mj-lt"/>
                <a:cs typeface="Verdana"/>
              </a:rPr>
              <a:t>year </a:t>
            </a:r>
            <a:r>
              <a:rPr sz="2800" dirty="0">
                <a:latin typeface="+mj-lt"/>
                <a:cs typeface="Verdana"/>
              </a:rPr>
              <a:t>they got </a:t>
            </a:r>
            <a:r>
              <a:rPr sz="2800" spc="5" dirty="0">
                <a:latin typeface="+mj-lt"/>
                <a:cs typeface="Verdana"/>
              </a:rPr>
              <a:t>a </a:t>
            </a:r>
            <a:r>
              <a:rPr sz="2800" dirty="0">
                <a:latin typeface="+mj-lt"/>
                <a:cs typeface="Verdana"/>
              </a:rPr>
              <a:t>profit </a:t>
            </a:r>
            <a:r>
              <a:rPr sz="2800" spc="5" dirty="0">
                <a:latin typeface="+mj-lt"/>
                <a:cs typeface="Verdana"/>
              </a:rPr>
              <a:t>of </a:t>
            </a:r>
            <a:r>
              <a:rPr sz="2800" spc="10" dirty="0">
                <a:latin typeface="+mj-lt"/>
                <a:cs typeface="Verdana"/>
              </a:rPr>
              <a:t> </a:t>
            </a:r>
            <a:r>
              <a:rPr sz="2800" spc="-5" dirty="0">
                <a:latin typeface="+mj-lt"/>
                <a:cs typeface="Verdana"/>
              </a:rPr>
              <a:t>Rs.12,000.</a:t>
            </a:r>
            <a:r>
              <a:rPr sz="2800" spc="-5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Then</a:t>
            </a:r>
            <a:r>
              <a:rPr sz="2800" spc="-30" dirty="0">
                <a:latin typeface="+mj-lt"/>
                <a:cs typeface="Verdana"/>
              </a:rPr>
              <a:t> </a:t>
            </a:r>
            <a:r>
              <a:rPr sz="2800" spc="10" dirty="0">
                <a:latin typeface="+mj-lt"/>
                <a:cs typeface="Verdana"/>
              </a:rPr>
              <a:t>uncle</a:t>
            </a:r>
            <a:r>
              <a:rPr sz="2800" spc="-5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gets</a:t>
            </a:r>
            <a:r>
              <a:rPr sz="2800" spc="-30" dirty="0">
                <a:latin typeface="+mj-lt"/>
                <a:cs typeface="Verdana"/>
              </a:rPr>
              <a:t> </a:t>
            </a:r>
            <a:r>
              <a:rPr sz="2800" spc="10" dirty="0">
                <a:latin typeface="+mj-lt"/>
                <a:cs typeface="Verdana"/>
              </a:rPr>
              <a:t>his </a:t>
            </a:r>
            <a:r>
              <a:rPr sz="2800" spc="-969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share</a:t>
            </a:r>
            <a:r>
              <a:rPr sz="2800" spc="-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as</a:t>
            </a:r>
          </a:p>
          <a:p>
            <a:pPr marL="927100" marR="294005" indent="-915035">
              <a:lnSpc>
                <a:spcPct val="100000"/>
              </a:lnSpc>
              <a:spcBef>
                <a:spcPts val="295"/>
              </a:spcBef>
              <a:tabLst>
                <a:tab pos="2756535" algn="l"/>
                <a:tab pos="3671570" algn="l"/>
              </a:tabLst>
            </a:pPr>
            <a:r>
              <a:rPr sz="2800" spc="-5" dirty="0">
                <a:latin typeface="+mj-lt"/>
                <a:cs typeface="Verdana"/>
              </a:rPr>
              <a:t>A.Rs.2500	</a:t>
            </a:r>
            <a:endParaRPr lang="en-US" sz="2800" spc="-5" dirty="0" smtClean="0">
              <a:latin typeface="+mj-lt"/>
              <a:cs typeface="Verdana"/>
            </a:endParaRPr>
          </a:p>
          <a:p>
            <a:pPr marL="927100" marR="294005" indent="-915035">
              <a:lnSpc>
                <a:spcPct val="100000"/>
              </a:lnSpc>
              <a:spcBef>
                <a:spcPts val="295"/>
              </a:spcBef>
              <a:tabLst>
                <a:tab pos="2756535" algn="l"/>
                <a:tab pos="3671570" algn="l"/>
              </a:tabLst>
            </a:pPr>
            <a:r>
              <a:rPr sz="2800" spc="-15" dirty="0" smtClean="0">
                <a:latin typeface="+mj-lt"/>
                <a:cs typeface="Verdana"/>
              </a:rPr>
              <a:t>B</a:t>
            </a:r>
            <a:r>
              <a:rPr sz="2800" spc="-15" dirty="0">
                <a:latin typeface="+mj-lt"/>
                <a:cs typeface="Verdana"/>
              </a:rPr>
              <a:t>. </a:t>
            </a:r>
            <a:r>
              <a:rPr sz="2800" dirty="0">
                <a:latin typeface="+mj-lt"/>
                <a:cs typeface="Verdana"/>
              </a:rPr>
              <a:t>Rs. </a:t>
            </a:r>
            <a:r>
              <a:rPr sz="2800" spc="-10" dirty="0">
                <a:latin typeface="+mj-lt"/>
                <a:cs typeface="Verdana"/>
              </a:rPr>
              <a:t>2000 </a:t>
            </a:r>
            <a:r>
              <a:rPr sz="2800" spc="-5" dirty="0">
                <a:latin typeface="+mj-lt"/>
                <a:cs typeface="Verdana"/>
              </a:rPr>
              <a:t> </a:t>
            </a:r>
            <a:endParaRPr lang="en-US" sz="2800" spc="-5" dirty="0" smtClean="0">
              <a:latin typeface="+mj-lt"/>
              <a:cs typeface="Verdana"/>
            </a:endParaRPr>
          </a:p>
          <a:p>
            <a:pPr marL="927100" marR="294005" indent="-915035">
              <a:lnSpc>
                <a:spcPct val="100000"/>
              </a:lnSpc>
              <a:spcBef>
                <a:spcPts val="295"/>
              </a:spcBef>
              <a:tabLst>
                <a:tab pos="2756535" algn="l"/>
                <a:tab pos="3671570" algn="l"/>
              </a:tabLst>
            </a:pPr>
            <a:r>
              <a:rPr sz="2800" spc="5" dirty="0" smtClean="0">
                <a:latin typeface="+mj-lt"/>
                <a:cs typeface="Verdana"/>
              </a:rPr>
              <a:t>C.</a:t>
            </a:r>
            <a:r>
              <a:rPr sz="2800" dirty="0" smtClean="0">
                <a:latin typeface="+mj-lt"/>
                <a:cs typeface="Verdana"/>
              </a:rPr>
              <a:t>Rs.1</a:t>
            </a:r>
            <a:r>
              <a:rPr sz="2800" spc="-10" dirty="0" smtClean="0">
                <a:latin typeface="+mj-lt"/>
                <a:cs typeface="Verdana"/>
              </a:rPr>
              <a:t>0</a:t>
            </a:r>
            <a:r>
              <a:rPr sz="2800" spc="-5" dirty="0" smtClean="0">
                <a:latin typeface="+mj-lt"/>
                <a:cs typeface="Verdana"/>
              </a:rPr>
              <a:t>0</a:t>
            </a:r>
            <a:r>
              <a:rPr sz="2800" spc="5" dirty="0" smtClean="0">
                <a:latin typeface="+mj-lt"/>
                <a:cs typeface="Verdana"/>
              </a:rPr>
              <a:t>0</a:t>
            </a:r>
            <a:r>
              <a:rPr sz="2800" dirty="0">
                <a:latin typeface="+mj-lt"/>
                <a:cs typeface="Verdana"/>
              </a:rPr>
              <a:t>	</a:t>
            </a:r>
            <a:endParaRPr lang="en-US" sz="2800" dirty="0" smtClean="0">
              <a:latin typeface="+mj-lt"/>
              <a:cs typeface="Verdana"/>
            </a:endParaRPr>
          </a:p>
          <a:p>
            <a:pPr marL="927100" marR="294005" indent="-915035">
              <a:lnSpc>
                <a:spcPct val="100000"/>
              </a:lnSpc>
              <a:spcBef>
                <a:spcPts val="295"/>
              </a:spcBef>
              <a:tabLst>
                <a:tab pos="2756535" algn="l"/>
                <a:tab pos="3671570" algn="l"/>
              </a:tabLst>
            </a:pPr>
            <a:r>
              <a:rPr sz="2800" spc="-70" dirty="0" smtClean="0">
                <a:latin typeface="+mj-lt"/>
                <a:cs typeface="Verdana"/>
              </a:rPr>
              <a:t>D</a:t>
            </a:r>
            <a:r>
              <a:rPr sz="2800" spc="5" dirty="0" smtClean="0">
                <a:latin typeface="+mj-lt"/>
                <a:cs typeface="Verdana"/>
              </a:rPr>
              <a:t>.</a:t>
            </a:r>
            <a:r>
              <a:rPr sz="2800" dirty="0" smtClean="0">
                <a:latin typeface="+mj-lt"/>
                <a:cs typeface="Verdana"/>
              </a:rPr>
              <a:t>Rs.3</a:t>
            </a:r>
            <a:r>
              <a:rPr sz="2800" spc="-10" dirty="0" smtClean="0">
                <a:latin typeface="+mj-lt"/>
                <a:cs typeface="Verdana"/>
              </a:rPr>
              <a:t>0</a:t>
            </a:r>
            <a:r>
              <a:rPr sz="2800" spc="-5" dirty="0" smtClean="0">
                <a:latin typeface="+mj-lt"/>
                <a:cs typeface="Verdana"/>
              </a:rPr>
              <a:t>0</a:t>
            </a:r>
            <a:r>
              <a:rPr sz="2800" spc="5" dirty="0" smtClean="0">
                <a:latin typeface="+mj-lt"/>
                <a:cs typeface="Verdana"/>
              </a:rPr>
              <a:t>0</a:t>
            </a:r>
            <a:endParaRPr sz="2800" dirty="0">
              <a:latin typeface="+mj-lt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486" y="342709"/>
            <a:ext cx="8086513" cy="40453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5"/>
              </a:spcBef>
            </a:pPr>
            <a:r>
              <a:rPr sz="2800" spc="10" dirty="0">
                <a:latin typeface="+mj-lt"/>
                <a:cs typeface="Verdana"/>
              </a:rPr>
              <a:t>Amit </a:t>
            </a:r>
            <a:r>
              <a:rPr sz="2800" dirty="0">
                <a:latin typeface="+mj-lt"/>
                <a:cs typeface="Verdana"/>
              </a:rPr>
              <a:t>started a </a:t>
            </a:r>
            <a:r>
              <a:rPr sz="2800" spc="5" dirty="0">
                <a:latin typeface="+mj-lt"/>
                <a:cs typeface="Verdana"/>
              </a:rPr>
              <a:t>business </a:t>
            </a:r>
            <a:r>
              <a:rPr sz="2800" spc="-5" dirty="0">
                <a:latin typeface="+mj-lt"/>
                <a:cs typeface="Verdana"/>
              </a:rPr>
              <a:t>by </a:t>
            </a:r>
            <a:r>
              <a:rPr sz="2800" dirty="0">
                <a:latin typeface="+mj-lt"/>
                <a:cs typeface="Verdana"/>
              </a:rPr>
              <a:t> investing Rs. </a:t>
            </a:r>
            <a:r>
              <a:rPr sz="2800" spc="-5" dirty="0">
                <a:latin typeface="+mj-lt"/>
                <a:cs typeface="Verdana"/>
              </a:rPr>
              <a:t>30,000. </a:t>
            </a:r>
            <a:r>
              <a:rPr sz="2800" spc="-10" dirty="0">
                <a:latin typeface="+mj-lt"/>
                <a:cs typeface="Verdana"/>
              </a:rPr>
              <a:t>Rahul </a:t>
            </a:r>
            <a:r>
              <a:rPr sz="2800" spc="-5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joined </a:t>
            </a:r>
            <a:r>
              <a:rPr sz="2800" dirty="0">
                <a:latin typeface="+mj-lt"/>
                <a:cs typeface="Verdana"/>
              </a:rPr>
              <a:t>the </a:t>
            </a:r>
            <a:r>
              <a:rPr sz="2800" spc="5" dirty="0">
                <a:latin typeface="+mj-lt"/>
                <a:cs typeface="Verdana"/>
              </a:rPr>
              <a:t>business </a:t>
            </a:r>
            <a:r>
              <a:rPr sz="2800" spc="-5" dirty="0">
                <a:latin typeface="+mj-lt"/>
                <a:cs typeface="Verdana"/>
              </a:rPr>
              <a:t>after </a:t>
            </a:r>
            <a:r>
              <a:rPr sz="2800" spc="5" dirty="0">
                <a:latin typeface="+mj-lt"/>
                <a:cs typeface="Verdana"/>
              </a:rPr>
              <a:t>some </a:t>
            </a:r>
            <a:r>
              <a:rPr sz="2800" spc="1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time and </a:t>
            </a:r>
            <a:r>
              <a:rPr sz="2800" spc="-5" dirty="0">
                <a:latin typeface="+mj-lt"/>
                <a:cs typeface="Verdana"/>
              </a:rPr>
              <a:t>invested </a:t>
            </a:r>
            <a:r>
              <a:rPr sz="2800" dirty="0">
                <a:latin typeface="+mj-lt"/>
                <a:cs typeface="Verdana"/>
              </a:rPr>
              <a:t>Rs. </a:t>
            </a:r>
            <a:r>
              <a:rPr sz="2800" spc="-5" dirty="0">
                <a:latin typeface="+mj-lt"/>
                <a:cs typeface="Verdana"/>
              </a:rPr>
              <a:t>20,000. </a:t>
            </a:r>
            <a:r>
              <a:rPr sz="2800" dirty="0">
                <a:latin typeface="+mj-lt"/>
                <a:cs typeface="Verdana"/>
              </a:rPr>
              <a:t> </a:t>
            </a:r>
            <a:r>
              <a:rPr sz="2800" spc="-10" dirty="0">
                <a:latin typeface="+mj-lt"/>
                <a:cs typeface="Verdana"/>
              </a:rPr>
              <a:t>At</a:t>
            </a:r>
            <a:r>
              <a:rPr sz="2800" spc="-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the</a:t>
            </a:r>
            <a:r>
              <a:rPr sz="2800" spc="-25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end</a:t>
            </a:r>
            <a:r>
              <a:rPr sz="2800" spc="-2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of</a:t>
            </a:r>
            <a:r>
              <a:rPr sz="2800" spc="-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the</a:t>
            </a:r>
            <a:r>
              <a:rPr sz="2800" spc="-20" dirty="0">
                <a:latin typeface="+mj-lt"/>
                <a:cs typeface="Verdana"/>
              </a:rPr>
              <a:t> </a:t>
            </a:r>
            <a:r>
              <a:rPr sz="2800" spc="-85" dirty="0">
                <a:latin typeface="+mj-lt"/>
                <a:cs typeface="Verdana"/>
              </a:rPr>
              <a:t>year,</a:t>
            </a:r>
            <a:r>
              <a:rPr sz="2800" spc="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profit </a:t>
            </a:r>
            <a:r>
              <a:rPr sz="2800" spc="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was</a:t>
            </a:r>
            <a:r>
              <a:rPr sz="2800" spc="-1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divided</a:t>
            </a:r>
            <a:r>
              <a:rPr sz="2800" spc="-55" dirty="0">
                <a:latin typeface="+mj-lt"/>
                <a:cs typeface="Verdana"/>
              </a:rPr>
              <a:t> </a:t>
            </a:r>
            <a:r>
              <a:rPr sz="2800" spc="10" dirty="0">
                <a:latin typeface="+mj-lt"/>
                <a:cs typeface="Verdana"/>
              </a:rPr>
              <a:t>in</a:t>
            </a:r>
            <a:r>
              <a:rPr sz="2800" spc="-5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the </a:t>
            </a:r>
            <a:r>
              <a:rPr sz="2800" spc="-10" dirty="0">
                <a:latin typeface="+mj-lt"/>
                <a:cs typeface="Verdana"/>
              </a:rPr>
              <a:t>ratio</a:t>
            </a:r>
            <a:r>
              <a:rPr sz="2800" spc="-55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of</a:t>
            </a:r>
            <a:r>
              <a:rPr sz="2800" spc="1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2</a:t>
            </a:r>
            <a:r>
              <a:rPr sz="2800" spc="-1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:</a:t>
            </a:r>
            <a:r>
              <a:rPr sz="2800" spc="-10" dirty="0">
                <a:latin typeface="+mj-lt"/>
                <a:cs typeface="Verdana"/>
              </a:rPr>
              <a:t> </a:t>
            </a:r>
            <a:r>
              <a:rPr sz="2800" spc="-5" dirty="0">
                <a:latin typeface="+mj-lt"/>
                <a:cs typeface="Verdana"/>
              </a:rPr>
              <a:t>1. </a:t>
            </a:r>
            <a:r>
              <a:rPr sz="2800" spc="-96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After </a:t>
            </a:r>
            <a:r>
              <a:rPr sz="2800" spc="5" dirty="0">
                <a:latin typeface="+mj-lt"/>
                <a:cs typeface="Verdana"/>
              </a:rPr>
              <a:t>how </a:t>
            </a:r>
            <a:r>
              <a:rPr sz="2800" spc="-5" dirty="0">
                <a:latin typeface="+mj-lt"/>
                <a:cs typeface="Verdana"/>
              </a:rPr>
              <a:t>many </a:t>
            </a:r>
            <a:r>
              <a:rPr sz="2800" spc="5" dirty="0">
                <a:latin typeface="+mj-lt"/>
                <a:cs typeface="Verdana"/>
              </a:rPr>
              <a:t>months </a:t>
            </a:r>
            <a:r>
              <a:rPr sz="2800" spc="10" dirty="0">
                <a:latin typeface="+mj-lt"/>
                <a:cs typeface="Verdana"/>
              </a:rPr>
              <a:t>did </a:t>
            </a:r>
            <a:r>
              <a:rPr sz="2800" spc="15" dirty="0">
                <a:latin typeface="+mj-lt"/>
                <a:cs typeface="Verdana"/>
              </a:rPr>
              <a:t> </a:t>
            </a:r>
            <a:r>
              <a:rPr sz="2800" spc="-10" dirty="0">
                <a:latin typeface="+mj-lt"/>
                <a:cs typeface="Verdana"/>
              </a:rPr>
              <a:t>Rahul</a:t>
            </a:r>
            <a:r>
              <a:rPr sz="2800" spc="-2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join</a:t>
            </a:r>
            <a:r>
              <a:rPr sz="2800" spc="-3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the</a:t>
            </a:r>
            <a:r>
              <a:rPr sz="2800" spc="-3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business?</a:t>
            </a:r>
            <a:endParaRPr sz="2800" dirty="0">
              <a:latin typeface="+mj-lt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2756535" algn="l"/>
                <a:tab pos="4711700" algn="l"/>
              </a:tabLst>
            </a:pPr>
            <a:r>
              <a:rPr sz="2800" spc="-5" dirty="0">
                <a:latin typeface="+mj-lt"/>
                <a:cs typeface="Verdana"/>
              </a:rPr>
              <a:t>(a)</a:t>
            </a:r>
            <a:r>
              <a:rPr sz="2800" spc="15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9	</a:t>
            </a:r>
            <a:endParaRPr lang="en-US" sz="2800" spc="5" dirty="0" smtClean="0">
              <a:latin typeface="+mj-lt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2756535" algn="l"/>
                <a:tab pos="4711700" algn="l"/>
              </a:tabLst>
            </a:pPr>
            <a:r>
              <a:rPr sz="2800" dirty="0" smtClean="0">
                <a:latin typeface="+mj-lt"/>
                <a:cs typeface="Verdana"/>
              </a:rPr>
              <a:t>(</a:t>
            </a:r>
            <a:r>
              <a:rPr sz="2800" dirty="0">
                <a:latin typeface="+mj-lt"/>
                <a:cs typeface="Verdana"/>
              </a:rPr>
              <a:t>b) </a:t>
            </a:r>
            <a:r>
              <a:rPr sz="2800" spc="5" dirty="0">
                <a:latin typeface="+mj-lt"/>
                <a:cs typeface="Verdana"/>
              </a:rPr>
              <a:t>3	</a:t>
            </a:r>
            <a:endParaRPr lang="en-US" sz="2800" spc="5" dirty="0" smtClean="0">
              <a:latin typeface="+mj-lt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2756535" algn="l"/>
                <a:tab pos="4711700" algn="l"/>
              </a:tabLst>
            </a:pPr>
            <a:r>
              <a:rPr sz="2800" dirty="0" smtClean="0">
                <a:latin typeface="+mj-lt"/>
                <a:cs typeface="Verdana"/>
              </a:rPr>
              <a:t>(</a:t>
            </a:r>
            <a:r>
              <a:rPr sz="2800" dirty="0">
                <a:latin typeface="+mj-lt"/>
                <a:cs typeface="Verdana"/>
              </a:rPr>
              <a:t>c)</a:t>
            </a:r>
            <a:r>
              <a:rPr sz="2800" spc="-55" dirty="0">
                <a:latin typeface="+mj-lt"/>
                <a:cs typeface="Verdana"/>
              </a:rPr>
              <a:t> </a:t>
            </a:r>
            <a:r>
              <a:rPr sz="2800" spc="5" dirty="0" smtClean="0">
                <a:latin typeface="+mj-lt"/>
                <a:cs typeface="Verdana"/>
              </a:rPr>
              <a:t>4</a:t>
            </a:r>
            <a:endParaRPr lang="en-US" sz="2800" spc="5" dirty="0" smtClean="0">
              <a:latin typeface="+mj-lt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2756535" algn="l"/>
                <a:tab pos="4711700" algn="l"/>
              </a:tabLst>
            </a:pPr>
            <a:r>
              <a:rPr lang="en-US" sz="2800" spc="5" dirty="0" smtClean="0">
                <a:latin typeface="+mj-lt"/>
                <a:cs typeface="Verdana"/>
              </a:rPr>
              <a:t>(</a:t>
            </a:r>
            <a:r>
              <a:rPr sz="2800" dirty="0" smtClean="0">
                <a:latin typeface="+mj-lt"/>
                <a:cs typeface="Verdana"/>
              </a:rPr>
              <a:t>d</a:t>
            </a:r>
            <a:r>
              <a:rPr sz="2800" dirty="0">
                <a:latin typeface="+mj-lt"/>
                <a:cs typeface="Verdana"/>
              </a:rPr>
              <a:t>)</a:t>
            </a:r>
            <a:r>
              <a:rPr sz="2800" spc="-6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5</a:t>
            </a:r>
            <a:endParaRPr sz="2800" dirty="0">
              <a:latin typeface="+mj-lt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485" y="342709"/>
            <a:ext cx="8136467" cy="36144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+mj-lt"/>
                <a:cs typeface="Verdana"/>
              </a:rPr>
              <a:t>A</a:t>
            </a:r>
            <a:r>
              <a:rPr sz="2800" spc="95" dirty="0">
                <a:latin typeface="+mj-lt"/>
                <a:cs typeface="Verdana"/>
              </a:rPr>
              <a:t> </a:t>
            </a:r>
            <a:r>
              <a:rPr sz="2800" spc="-5" dirty="0">
                <a:latin typeface="+mj-lt"/>
                <a:cs typeface="Verdana"/>
              </a:rPr>
              <a:t>invests</a:t>
            </a:r>
            <a:r>
              <a:rPr sz="2800" spc="5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Rs</a:t>
            </a:r>
            <a:r>
              <a:rPr sz="2800" spc="100" dirty="0">
                <a:latin typeface="+mj-lt"/>
                <a:cs typeface="Verdana"/>
              </a:rPr>
              <a:t> </a:t>
            </a:r>
            <a:r>
              <a:rPr sz="2800" spc="-5" dirty="0">
                <a:latin typeface="+mj-lt"/>
                <a:cs typeface="Verdana"/>
              </a:rPr>
              <a:t>4000</a:t>
            </a:r>
            <a:r>
              <a:rPr sz="2800" spc="9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for</a:t>
            </a:r>
            <a:r>
              <a:rPr sz="2800" spc="10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6</a:t>
            </a:r>
            <a:r>
              <a:rPr sz="2800" spc="10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months, </a:t>
            </a:r>
            <a:r>
              <a:rPr sz="2800" spc="5" dirty="0">
                <a:latin typeface="+mj-lt"/>
                <a:cs typeface="Verdana"/>
              </a:rPr>
              <a:t> B </a:t>
            </a:r>
            <a:r>
              <a:rPr sz="2800" spc="-5" dirty="0">
                <a:latin typeface="+mj-lt"/>
                <a:cs typeface="Verdana"/>
              </a:rPr>
              <a:t>invests </a:t>
            </a:r>
            <a:r>
              <a:rPr sz="2800" dirty="0">
                <a:latin typeface="+mj-lt"/>
                <a:cs typeface="Verdana"/>
              </a:rPr>
              <a:t>Rs </a:t>
            </a:r>
            <a:r>
              <a:rPr sz="2800" spc="-5" dirty="0">
                <a:latin typeface="+mj-lt"/>
                <a:cs typeface="Verdana"/>
              </a:rPr>
              <a:t>6000 </a:t>
            </a:r>
            <a:r>
              <a:rPr sz="2800" dirty="0">
                <a:latin typeface="+mj-lt"/>
                <a:cs typeface="Verdana"/>
              </a:rPr>
              <a:t>for </a:t>
            </a:r>
            <a:r>
              <a:rPr sz="2800" spc="5" dirty="0">
                <a:latin typeface="+mj-lt"/>
                <a:cs typeface="Verdana"/>
              </a:rPr>
              <a:t>8 months </a:t>
            </a:r>
            <a:r>
              <a:rPr sz="2800" spc="1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and C </a:t>
            </a:r>
            <a:r>
              <a:rPr sz="2800" spc="-5" dirty="0">
                <a:latin typeface="+mj-lt"/>
                <a:cs typeface="Verdana"/>
              </a:rPr>
              <a:t>invests </a:t>
            </a:r>
            <a:r>
              <a:rPr sz="2800" dirty="0">
                <a:latin typeface="+mj-lt"/>
                <a:cs typeface="Verdana"/>
              </a:rPr>
              <a:t>Rs. 9000 for </a:t>
            </a:r>
            <a:r>
              <a:rPr lang="en-US" sz="2800" dirty="0" smtClean="0">
                <a:latin typeface="+mj-lt"/>
                <a:cs typeface="Verdana"/>
              </a:rPr>
              <a:t>4</a:t>
            </a:r>
            <a:r>
              <a:rPr sz="2800" spc="5" dirty="0" smtClean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months</a:t>
            </a:r>
            <a:r>
              <a:rPr sz="2800" spc="-30" dirty="0">
                <a:latin typeface="+mj-lt"/>
                <a:cs typeface="Verdana"/>
              </a:rPr>
              <a:t> </a:t>
            </a:r>
            <a:r>
              <a:rPr sz="2800" spc="10" dirty="0">
                <a:latin typeface="+mj-lt"/>
                <a:cs typeface="Verdana"/>
              </a:rPr>
              <a:t>in</a:t>
            </a:r>
            <a:r>
              <a:rPr sz="2800" spc="-3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a</a:t>
            </a:r>
            <a:r>
              <a:rPr sz="2800" spc="1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business.</a:t>
            </a:r>
            <a:r>
              <a:rPr sz="2800" spc="-15" dirty="0">
                <a:latin typeface="+mj-lt"/>
                <a:cs typeface="Verdana"/>
              </a:rPr>
              <a:t> </a:t>
            </a:r>
            <a:r>
              <a:rPr sz="2800" spc="-5" dirty="0">
                <a:latin typeface="+mj-lt"/>
                <a:cs typeface="Verdana"/>
              </a:rPr>
              <a:t>If</a:t>
            </a:r>
            <a:r>
              <a:rPr sz="2800" spc="-6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profit</a:t>
            </a:r>
            <a:r>
              <a:rPr sz="2800" spc="-60" dirty="0">
                <a:latin typeface="+mj-lt"/>
                <a:cs typeface="Verdana"/>
              </a:rPr>
              <a:t> </a:t>
            </a:r>
            <a:r>
              <a:rPr sz="2800" spc="10" dirty="0">
                <a:latin typeface="+mj-lt"/>
                <a:cs typeface="Verdana"/>
              </a:rPr>
              <a:t>is </a:t>
            </a:r>
            <a:r>
              <a:rPr sz="2800" spc="-969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Rs. 1800 then what </a:t>
            </a:r>
            <a:r>
              <a:rPr sz="2800" spc="10" dirty="0">
                <a:latin typeface="+mj-lt"/>
                <a:cs typeface="Verdana"/>
              </a:rPr>
              <a:t>is </a:t>
            </a:r>
            <a:r>
              <a:rPr sz="2800" dirty="0">
                <a:latin typeface="+mj-lt"/>
                <a:cs typeface="Verdana"/>
              </a:rPr>
              <a:t>the </a:t>
            </a:r>
            <a:r>
              <a:rPr lang="en-US" sz="2800" dirty="0" smtClean="0">
                <a:latin typeface="+mj-lt"/>
                <a:cs typeface="Verdana"/>
              </a:rPr>
              <a:t>profit </a:t>
            </a:r>
            <a:r>
              <a:rPr sz="2800" dirty="0" smtClean="0">
                <a:latin typeface="+mj-lt"/>
                <a:cs typeface="Verdana"/>
              </a:rPr>
              <a:t>share </a:t>
            </a:r>
            <a:r>
              <a:rPr sz="2800" spc="-969" dirty="0" smtClean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of</a:t>
            </a:r>
            <a:r>
              <a:rPr sz="2800" spc="-15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B?</a:t>
            </a:r>
            <a:endParaRPr sz="2800" dirty="0">
              <a:latin typeface="+mj-lt"/>
              <a:cs typeface="Verdana"/>
            </a:endParaRPr>
          </a:p>
          <a:p>
            <a:pPr marL="927100" marR="1474470" indent="-915035">
              <a:lnSpc>
                <a:spcPct val="100000"/>
              </a:lnSpc>
              <a:spcBef>
                <a:spcPts val="295"/>
              </a:spcBef>
              <a:tabLst>
                <a:tab pos="2756535" algn="l"/>
              </a:tabLst>
            </a:pPr>
            <a:r>
              <a:rPr sz="2800" dirty="0">
                <a:latin typeface="+mj-lt"/>
                <a:cs typeface="Verdana"/>
              </a:rPr>
              <a:t>A.Rs.600	</a:t>
            </a:r>
            <a:endParaRPr lang="en-US" sz="2800" dirty="0" smtClean="0">
              <a:latin typeface="+mj-lt"/>
              <a:cs typeface="Verdana"/>
            </a:endParaRPr>
          </a:p>
          <a:p>
            <a:pPr marL="927100" marR="1474470" indent="-915035">
              <a:lnSpc>
                <a:spcPct val="100000"/>
              </a:lnSpc>
              <a:spcBef>
                <a:spcPts val="295"/>
              </a:spcBef>
              <a:tabLst>
                <a:tab pos="2756535" algn="l"/>
              </a:tabLst>
            </a:pPr>
            <a:r>
              <a:rPr sz="2800" spc="-15" dirty="0" smtClean="0">
                <a:latin typeface="+mj-lt"/>
                <a:cs typeface="Verdana"/>
              </a:rPr>
              <a:t>B</a:t>
            </a:r>
            <a:r>
              <a:rPr sz="2800" spc="-15" dirty="0">
                <a:latin typeface="+mj-lt"/>
                <a:cs typeface="Verdana"/>
              </a:rPr>
              <a:t>.</a:t>
            </a:r>
            <a:r>
              <a:rPr sz="2800" spc="-6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Rs.</a:t>
            </a:r>
            <a:r>
              <a:rPr sz="2800" spc="-45" dirty="0">
                <a:latin typeface="+mj-lt"/>
                <a:cs typeface="Verdana"/>
              </a:rPr>
              <a:t> </a:t>
            </a:r>
            <a:r>
              <a:rPr sz="2800" spc="-5" dirty="0">
                <a:latin typeface="+mj-lt"/>
                <a:cs typeface="Verdana"/>
              </a:rPr>
              <a:t>900 </a:t>
            </a:r>
            <a:r>
              <a:rPr sz="2800" spc="-969" dirty="0">
                <a:latin typeface="+mj-lt"/>
                <a:cs typeface="Verdana"/>
              </a:rPr>
              <a:t> </a:t>
            </a:r>
            <a:endParaRPr lang="en-US" sz="2800" spc="-969" dirty="0" smtClean="0">
              <a:latin typeface="+mj-lt"/>
              <a:cs typeface="Verdana"/>
            </a:endParaRPr>
          </a:p>
          <a:p>
            <a:pPr marL="927100" marR="1474470" indent="-915035">
              <a:lnSpc>
                <a:spcPct val="100000"/>
              </a:lnSpc>
              <a:spcBef>
                <a:spcPts val="295"/>
              </a:spcBef>
              <a:tabLst>
                <a:tab pos="2756535" algn="l"/>
              </a:tabLst>
            </a:pPr>
            <a:r>
              <a:rPr sz="2800" spc="5" dirty="0" smtClean="0">
                <a:latin typeface="+mj-lt"/>
                <a:cs typeface="Verdana"/>
              </a:rPr>
              <a:t>C.</a:t>
            </a:r>
            <a:r>
              <a:rPr sz="2800" dirty="0" smtClean="0">
                <a:latin typeface="+mj-lt"/>
                <a:cs typeface="Verdana"/>
              </a:rPr>
              <a:t>Rs.8</a:t>
            </a:r>
            <a:r>
              <a:rPr sz="2800" spc="-10" dirty="0" smtClean="0">
                <a:latin typeface="+mj-lt"/>
                <a:cs typeface="Verdana"/>
              </a:rPr>
              <a:t>0</a:t>
            </a:r>
            <a:r>
              <a:rPr sz="2800" spc="5" dirty="0" smtClean="0">
                <a:latin typeface="+mj-lt"/>
                <a:cs typeface="Verdana"/>
              </a:rPr>
              <a:t>0</a:t>
            </a:r>
            <a:r>
              <a:rPr sz="2800" dirty="0">
                <a:latin typeface="+mj-lt"/>
                <a:cs typeface="Verdana"/>
              </a:rPr>
              <a:t>	</a:t>
            </a:r>
            <a:endParaRPr lang="en-US" sz="2800" dirty="0" smtClean="0">
              <a:latin typeface="+mj-lt"/>
              <a:cs typeface="Verdana"/>
            </a:endParaRPr>
          </a:p>
          <a:p>
            <a:pPr marL="927100" marR="1474470" indent="-915035">
              <a:lnSpc>
                <a:spcPct val="100000"/>
              </a:lnSpc>
              <a:spcBef>
                <a:spcPts val="295"/>
              </a:spcBef>
              <a:tabLst>
                <a:tab pos="2756535" algn="l"/>
              </a:tabLst>
            </a:pPr>
            <a:r>
              <a:rPr sz="2800" spc="-75" dirty="0" smtClean="0">
                <a:latin typeface="+mj-lt"/>
                <a:cs typeface="Verdana"/>
              </a:rPr>
              <a:t>D</a:t>
            </a:r>
            <a:r>
              <a:rPr sz="2800" spc="5" dirty="0" smtClean="0">
                <a:latin typeface="+mj-lt"/>
                <a:cs typeface="Verdana"/>
              </a:rPr>
              <a:t>.</a:t>
            </a:r>
            <a:r>
              <a:rPr sz="2800" spc="-5" dirty="0" smtClean="0">
                <a:latin typeface="+mj-lt"/>
                <a:cs typeface="Verdana"/>
              </a:rPr>
              <a:t>R</a:t>
            </a:r>
            <a:r>
              <a:rPr sz="2800" spc="5" dirty="0" smtClean="0">
                <a:latin typeface="+mj-lt"/>
                <a:cs typeface="Verdana"/>
              </a:rPr>
              <a:t>s.</a:t>
            </a:r>
            <a:r>
              <a:rPr sz="2800" spc="-10" dirty="0" smtClean="0">
                <a:latin typeface="+mj-lt"/>
                <a:cs typeface="Verdana"/>
              </a:rPr>
              <a:t>100</a:t>
            </a:r>
            <a:r>
              <a:rPr sz="2800" spc="5" dirty="0" smtClean="0">
                <a:latin typeface="+mj-lt"/>
                <a:cs typeface="Verdana"/>
              </a:rPr>
              <a:t>0</a:t>
            </a:r>
            <a:endParaRPr sz="2800" dirty="0">
              <a:latin typeface="+mj-lt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512" y="270948"/>
            <a:ext cx="7553960" cy="26763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+mj-lt"/>
                <a:cs typeface="Verdana"/>
              </a:rPr>
              <a:t>A,B,C started </a:t>
            </a:r>
            <a:r>
              <a:rPr sz="2800" spc="5" dirty="0">
                <a:latin typeface="+mj-lt"/>
                <a:cs typeface="Verdana"/>
              </a:rPr>
              <a:t>a business with </a:t>
            </a:r>
            <a:r>
              <a:rPr sz="2800" spc="1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capitals</a:t>
            </a:r>
            <a:r>
              <a:rPr sz="2800" spc="-5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Rs</a:t>
            </a:r>
            <a:r>
              <a:rPr sz="2800" spc="-1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60,000,</a:t>
            </a:r>
            <a:r>
              <a:rPr sz="2800" spc="-3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Rs</a:t>
            </a:r>
            <a:r>
              <a:rPr sz="2800" spc="-10" dirty="0">
                <a:latin typeface="+mj-lt"/>
                <a:cs typeface="Verdana"/>
              </a:rPr>
              <a:t> </a:t>
            </a:r>
            <a:r>
              <a:rPr sz="2800" spc="-5" dirty="0">
                <a:latin typeface="+mj-lt"/>
                <a:cs typeface="Verdana"/>
              </a:rPr>
              <a:t>50,000 </a:t>
            </a:r>
            <a:r>
              <a:rPr sz="2800" spc="-969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and</a:t>
            </a:r>
            <a:r>
              <a:rPr sz="2800" spc="-2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Rs 40,000</a:t>
            </a:r>
            <a:r>
              <a:rPr sz="2800" spc="-45" dirty="0">
                <a:latin typeface="+mj-lt"/>
                <a:cs typeface="Verdana"/>
              </a:rPr>
              <a:t> </a:t>
            </a:r>
            <a:r>
              <a:rPr sz="2800" spc="-20" dirty="0">
                <a:latin typeface="+mj-lt"/>
                <a:cs typeface="Verdana"/>
              </a:rPr>
              <a:t>respectively</a:t>
            </a:r>
            <a:r>
              <a:rPr sz="2800" spc="-20" dirty="0" smtClean="0">
                <a:latin typeface="+mj-lt"/>
                <a:cs typeface="Verdana"/>
              </a:rPr>
              <a:t>.</a:t>
            </a:r>
            <a:r>
              <a:rPr lang="en-US" sz="2800" spc="-20" dirty="0" smtClean="0">
                <a:latin typeface="+mj-lt"/>
                <a:cs typeface="Verdana"/>
              </a:rPr>
              <a:t> </a:t>
            </a:r>
            <a:r>
              <a:rPr sz="2800" dirty="0" smtClean="0">
                <a:latin typeface="+mj-lt"/>
                <a:cs typeface="Verdana"/>
              </a:rPr>
              <a:t>After</a:t>
            </a:r>
            <a:r>
              <a:rPr sz="2800" spc="-25" dirty="0" smtClean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9</a:t>
            </a:r>
            <a:r>
              <a:rPr sz="2800" spc="-1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months</a:t>
            </a:r>
            <a:r>
              <a:rPr sz="2800" spc="-3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C</a:t>
            </a:r>
            <a:r>
              <a:rPr sz="2800" spc="1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left</a:t>
            </a:r>
            <a:r>
              <a:rPr sz="2800" spc="-6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them.</a:t>
            </a:r>
            <a:r>
              <a:rPr sz="2800" spc="-5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If </a:t>
            </a:r>
            <a:r>
              <a:rPr sz="2800" spc="-969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profit </a:t>
            </a:r>
            <a:r>
              <a:rPr sz="2800" spc="-5" dirty="0">
                <a:latin typeface="+mj-lt"/>
                <a:cs typeface="Verdana"/>
              </a:rPr>
              <a:t>after </a:t>
            </a:r>
            <a:r>
              <a:rPr sz="2800" spc="5" dirty="0">
                <a:latin typeface="+mj-lt"/>
                <a:cs typeface="Verdana"/>
              </a:rPr>
              <a:t>one </a:t>
            </a:r>
            <a:r>
              <a:rPr sz="2800" spc="-5" dirty="0" smtClean="0">
                <a:latin typeface="+mj-lt"/>
                <a:cs typeface="Verdana"/>
              </a:rPr>
              <a:t>year</a:t>
            </a:r>
            <a:r>
              <a:rPr lang="en-US" sz="2800" spc="-5" dirty="0" smtClean="0">
                <a:latin typeface="+mj-lt"/>
                <a:cs typeface="Verdana"/>
              </a:rPr>
              <a:t> profit earned</a:t>
            </a:r>
            <a:r>
              <a:rPr sz="2800" spc="-5" dirty="0" smtClean="0">
                <a:latin typeface="+mj-lt"/>
                <a:cs typeface="Verdana"/>
              </a:rPr>
              <a:t> </a:t>
            </a:r>
            <a:r>
              <a:rPr lang="en-US" sz="2800" spc="5" dirty="0">
                <a:latin typeface="+mj-lt"/>
                <a:cs typeface="Verdana"/>
              </a:rPr>
              <a:t>i</a:t>
            </a:r>
            <a:r>
              <a:rPr sz="2800" spc="5" dirty="0" smtClean="0">
                <a:latin typeface="+mj-lt"/>
                <a:cs typeface="Verdana"/>
              </a:rPr>
              <a:t>s </a:t>
            </a:r>
            <a:r>
              <a:rPr sz="2800" spc="-5" dirty="0">
                <a:latin typeface="+mj-lt"/>
                <a:cs typeface="Verdana"/>
              </a:rPr>
              <a:t>Rs </a:t>
            </a:r>
            <a:r>
              <a:rPr sz="2800" dirty="0">
                <a:latin typeface="+mj-lt"/>
                <a:cs typeface="Verdana"/>
              </a:rPr>
              <a:t> 14,000</a:t>
            </a:r>
            <a:r>
              <a:rPr sz="2800" spc="-35" dirty="0">
                <a:latin typeface="+mj-lt"/>
                <a:cs typeface="Verdana"/>
              </a:rPr>
              <a:t> </a:t>
            </a:r>
            <a:r>
              <a:rPr lang="en-US" sz="2800" spc="-35" dirty="0" smtClean="0">
                <a:latin typeface="+mj-lt"/>
                <a:cs typeface="Verdana"/>
              </a:rPr>
              <a:t>t</a:t>
            </a:r>
            <a:r>
              <a:rPr sz="2800" dirty="0" smtClean="0">
                <a:latin typeface="+mj-lt"/>
                <a:cs typeface="Verdana"/>
              </a:rPr>
              <a:t>hen</a:t>
            </a:r>
            <a:r>
              <a:rPr lang="en-US" sz="2800" dirty="0">
                <a:latin typeface="+mj-lt"/>
                <a:cs typeface="Verdana"/>
              </a:rPr>
              <a:t> </a:t>
            </a:r>
            <a:r>
              <a:rPr sz="2800" dirty="0" smtClean="0">
                <a:latin typeface="+mj-lt"/>
                <a:cs typeface="Verdana"/>
              </a:rPr>
              <a:t>profit</a:t>
            </a:r>
            <a:r>
              <a:rPr sz="2800" spc="-35" dirty="0" smtClean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of</a:t>
            </a:r>
            <a:r>
              <a:rPr sz="2800" spc="-1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C</a:t>
            </a:r>
            <a:r>
              <a:rPr sz="2800" spc="-5" dirty="0">
                <a:latin typeface="+mj-lt"/>
                <a:cs typeface="Verdana"/>
              </a:rPr>
              <a:t> </a:t>
            </a:r>
            <a:r>
              <a:rPr sz="2800" spc="10" dirty="0">
                <a:latin typeface="+mj-lt"/>
                <a:cs typeface="Verdana"/>
              </a:rPr>
              <a:t>is</a:t>
            </a:r>
            <a:endParaRPr sz="2800" dirty="0">
              <a:latin typeface="+mj-lt"/>
              <a:cs typeface="Verdana"/>
            </a:endParaRPr>
          </a:p>
          <a:p>
            <a:pPr marL="277495" marR="1423035" indent="-265430">
              <a:lnSpc>
                <a:spcPct val="100000"/>
              </a:lnSpc>
              <a:spcBef>
                <a:spcPts val="290"/>
              </a:spcBef>
              <a:tabLst>
                <a:tab pos="2098040" algn="l"/>
                <a:tab pos="2369820" algn="l"/>
              </a:tabLst>
            </a:pPr>
            <a:r>
              <a:rPr sz="2800" dirty="0">
                <a:latin typeface="+mj-lt"/>
                <a:cs typeface="Verdana"/>
              </a:rPr>
              <a:t>A.Rs.5000	</a:t>
            </a:r>
            <a:r>
              <a:rPr sz="2800" spc="-15" dirty="0">
                <a:latin typeface="+mj-lt"/>
                <a:cs typeface="Verdana"/>
              </a:rPr>
              <a:t>B. </a:t>
            </a:r>
            <a:r>
              <a:rPr sz="2800" dirty="0">
                <a:latin typeface="+mj-lt"/>
                <a:cs typeface="Verdana"/>
              </a:rPr>
              <a:t>Rs. </a:t>
            </a:r>
            <a:r>
              <a:rPr sz="2800" spc="-5" dirty="0">
                <a:latin typeface="+mj-lt"/>
                <a:cs typeface="Verdana"/>
              </a:rPr>
              <a:t>4000 </a:t>
            </a:r>
            <a:r>
              <a:rPr sz="2800" spc="-969" dirty="0">
                <a:latin typeface="+mj-lt"/>
                <a:cs typeface="Verdana"/>
              </a:rPr>
              <a:t> </a:t>
            </a:r>
            <a:endParaRPr lang="en-US" sz="2800" spc="-969" dirty="0" smtClean="0">
              <a:latin typeface="+mj-lt"/>
              <a:cs typeface="Verdana"/>
            </a:endParaRPr>
          </a:p>
          <a:p>
            <a:pPr marL="277495" marR="1423035" indent="-265430">
              <a:lnSpc>
                <a:spcPct val="100000"/>
              </a:lnSpc>
              <a:spcBef>
                <a:spcPts val="290"/>
              </a:spcBef>
              <a:tabLst>
                <a:tab pos="2098040" algn="l"/>
                <a:tab pos="2369820" algn="l"/>
              </a:tabLst>
            </a:pPr>
            <a:r>
              <a:rPr sz="2800" spc="5" dirty="0" smtClean="0">
                <a:latin typeface="+mj-lt"/>
                <a:cs typeface="Verdana"/>
              </a:rPr>
              <a:t>C.</a:t>
            </a:r>
            <a:r>
              <a:rPr sz="2800" spc="-5" dirty="0" smtClean="0">
                <a:latin typeface="+mj-lt"/>
                <a:cs typeface="Verdana"/>
              </a:rPr>
              <a:t>Rs.60</a:t>
            </a:r>
            <a:r>
              <a:rPr sz="2800" spc="-10" dirty="0" smtClean="0">
                <a:latin typeface="+mj-lt"/>
                <a:cs typeface="Verdana"/>
              </a:rPr>
              <a:t>0</a:t>
            </a:r>
            <a:r>
              <a:rPr sz="2800" spc="5" dirty="0" smtClean="0">
                <a:latin typeface="+mj-lt"/>
                <a:cs typeface="Verdana"/>
              </a:rPr>
              <a:t>0</a:t>
            </a:r>
            <a:r>
              <a:rPr sz="2800" dirty="0">
                <a:latin typeface="+mj-lt"/>
                <a:cs typeface="Verdana"/>
              </a:rPr>
              <a:t>	</a:t>
            </a:r>
            <a:r>
              <a:rPr sz="2800" spc="-75" dirty="0">
                <a:latin typeface="+mj-lt"/>
                <a:cs typeface="Verdana"/>
              </a:rPr>
              <a:t>D</a:t>
            </a:r>
            <a:r>
              <a:rPr sz="2800" spc="5" dirty="0">
                <a:latin typeface="+mj-lt"/>
                <a:cs typeface="Verdana"/>
              </a:rPr>
              <a:t>.</a:t>
            </a:r>
            <a:r>
              <a:rPr sz="2800" spc="-5" dirty="0">
                <a:latin typeface="+mj-lt"/>
                <a:cs typeface="Verdana"/>
              </a:rPr>
              <a:t>Rs.30</a:t>
            </a:r>
            <a:r>
              <a:rPr sz="2800" spc="-10" dirty="0">
                <a:latin typeface="+mj-lt"/>
                <a:cs typeface="Verdana"/>
              </a:rPr>
              <a:t>0</a:t>
            </a:r>
            <a:r>
              <a:rPr sz="2800" spc="5" dirty="0">
                <a:latin typeface="+mj-lt"/>
                <a:cs typeface="Verdana"/>
              </a:rPr>
              <a:t>0</a:t>
            </a:r>
            <a:endParaRPr sz="2800" dirty="0">
              <a:latin typeface="+mj-lt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013" y="270948"/>
            <a:ext cx="8028940" cy="447686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10"/>
              </a:spcBef>
            </a:pPr>
            <a:r>
              <a:rPr sz="2800" spc="-25" dirty="0">
                <a:latin typeface="+mj-lt"/>
                <a:cs typeface="Verdana"/>
              </a:rPr>
              <a:t>Yogesh </a:t>
            </a:r>
            <a:r>
              <a:rPr sz="2800" dirty="0">
                <a:latin typeface="+mj-lt"/>
                <a:cs typeface="Verdana"/>
              </a:rPr>
              <a:t>started </a:t>
            </a:r>
            <a:r>
              <a:rPr sz="2800" spc="5" dirty="0">
                <a:latin typeface="+mj-lt"/>
                <a:cs typeface="Verdana"/>
              </a:rPr>
              <a:t>a business </a:t>
            </a:r>
            <a:r>
              <a:rPr sz="2800" spc="1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investing Rs. </a:t>
            </a:r>
            <a:r>
              <a:rPr sz="2800" spc="-10" dirty="0">
                <a:latin typeface="+mj-lt"/>
                <a:cs typeface="Verdana"/>
              </a:rPr>
              <a:t>45000. </a:t>
            </a:r>
            <a:r>
              <a:rPr sz="2800" dirty="0">
                <a:latin typeface="+mj-lt"/>
                <a:cs typeface="Verdana"/>
              </a:rPr>
              <a:t>After </a:t>
            </a:r>
            <a:r>
              <a:rPr sz="2800" spc="5" dirty="0">
                <a:latin typeface="+mj-lt"/>
                <a:cs typeface="Verdana"/>
              </a:rPr>
              <a:t>3 </a:t>
            </a:r>
            <a:r>
              <a:rPr sz="2800" spc="1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months,</a:t>
            </a:r>
            <a:r>
              <a:rPr sz="2800" spc="-70" dirty="0">
                <a:latin typeface="+mj-lt"/>
                <a:cs typeface="Verdana"/>
              </a:rPr>
              <a:t> </a:t>
            </a:r>
            <a:r>
              <a:rPr sz="2800" spc="-10" dirty="0">
                <a:latin typeface="+mj-lt"/>
                <a:cs typeface="Verdana"/>
              </a:rPr>
              <a:t>Pranab</a:t>
            </a:r>
            <a:r>
              <a:rPr sz="2800" spc="-5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joined</a:t>
            </a:r>
            <a:r>
              <a:rPr sz="2800" spc="-55" dirty="0">
                <a:latin typeface="+mj-lt"/>
                <a:cs typeface="Verdana"/>
              </a:rPr>
              <a:t> </a:t>
            </a:r>
            <a:r>
              <a:rPr sz="2800" spc="10" dirty="0">
                <a:latin typeface="+mj-lt"/>
                <a:cs typeface="Verdana"/>
              </a:rPr>
              <a:t>him</a:t>
            </a:r>
            <a:r>
              <a:rPr sz="2800" spc="-35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with </a:t>
            </a:r>
            <a:r>
              <a:rPr sz="2800" spc="-969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a capital of Rs. </a:t>
            </a:r>
            <a:r>
              <a:rPr sz="2800" spc="-10" dirty="0">
                <a:latin typeface="+mj-lt"/>
                <a:cs typeface="Verdana"/>
              </a:rPr>
              <a:t>60000. </a:t>
            </a:r>
            <a:r>
              <a:rPr sz="2800" dirty="0">
                <a:latin typeface="+mj-lt"/>
                <a:cs typeface="Verdana"/>
              </a:rPr>
              <a:t>After </a:t>
            </a:r>
            <a:r>
              <a:rPr sz="2800" spc="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another </a:t>
            </a:r>
            <a:r>
              <a:rPr sz="2800" spc="5" dirty="0">
                <a:latin typeface="+mj-lt"/>
                <a:cs typeface="Verdana"/>
              </a:rPr>
              <a:t>6 </a:t>
            </a:r>
            <a:r>
              <a:rPr sz="2800" dirty="0">
                <a:latin typeface="+mj-lt"/>
                <a:cs typeface="Verdana"/>
              </a:rPr>
              <a:t>months, </a:t>
            </a:r>
            <a:r>
              <a:rPr sz="2800" spc="-5" dirty="0">
                <a:latin typeface="+mj-lt"/>
                <a:cs typeface="Verdana"/>
              </a:rPr>
              <a:t>Atul </a:t>
            </a:r>
            <a:r>
              <a:rPr sz="2800" spc="5" dirty="0">
                <a:latin typeface="+mj-lt"/>
                <a:cs typeface="Verdana"/>
              </a:rPr>
              <a:t>joined </a:t>
            </a:r>
            <a:r>
              <a:rPr sz="2800" spc="1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them</a:t>
            </a:r>
            <a:r>
              <a:rPr sz="2800" spc="-25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with</a:t>
            </a:r>
            <a:r>
              <a:rPr sz="2800" spc="-5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a</a:t>
            </a:r>
            <a:r>
              <a:rPr sz="2800" spc="-1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capital</a:t>
            </a:r>
            <a:r>
              <a:rPr sz="2800" spc="-3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of</a:t>
            </a:r>
            <a:r>
              <a:rPr sz="2800" spc="-10" dirty="0">
                <a:latin typeface="+mj-lt"/>
                <a:cs typeface="Verdana"/>
              </a:rPr>
              <a:t> </a:t>
            </a:r>
            <a:r>
              <a:rPr sz="2800" spc="-5" dirty="0" err="1">
                <a:latin typeface="+mj-lt"/>
                <a:cs typeface="Verdana"/>
              </a:rPr>
              <a:t>Rs</a:t>
            </a:r>
            <a:r>
              <a:rPr sz="2800" spc="-5" dirty="0" smtClean="0">
                <a:latin typeface="+mj-lt"/>
                <a:cs typeface="Verdana"/>
              </a:rPr>
              <a:t>.</a:t>
            </a:r>
            <a:r>
              <a:rPr lang="en-US" sz="2800" spc="-5" dirty="0" smtClean="0">
                <a:latin typeface="+mj-lt"/>
                <a:cs typeface="Verdana"/>
              </a:rPr>
              <a:t> </a:t>
            </a:r>
            <a:r>
              <a:rPr sz="2800" spc="-10" dirty="0" smtClean="0">
                <a:latin typeface="+mj-lt"/>
                <a:cs typeface="Verdana"/>
              </a:rPr>
              <a:t>90000</a:t>
            </a:r>
            <a:r>
              <a:rPr sz="2800" spc="-10" dirty="0">
                <a:latin typeface="+mj-lt"/>
                <a:cs typeface="Verdana"/>
              </a:rPr>
              <a:t>.</a:t>
            </a:r>
            <a:r>
              <a:rPr sz="2800" spc="-25" dirty="0">
                <a:latin typeface="+mj-lt"/>
                <a:cs typeface="Verdana"/>
              </a:rPr>
              <a:t> </a:t>
            </a:r>
            <a:r>
              <a:rPr sz="2800" spc="-10" dirty="0">
                <a:latin typeface="+mj-lt"/>
                <a:cs typeface="Verdana"/>
              </a:rPr>
              <a:t>At </a:t>
            </a:r>
            <a:r>
              <a:rPr sz="2800" dirty="0">
                <a:latin typeface="+mj-lt"/>
                <a:cs typeface="Verdana"/>
              </a:rPr>
              <a:t>the</a:t>
            </a:r>
            <a:r>
              <a:rPr sz="2800" spc="-3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end</a:t>
            </a:r>
            <a:r>
              <a:rPr sz="2800" spc="-2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of</a:t>
            </a:r>
            <a:r>
              <a:rPr sz="2800" spc="-1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the</a:t>
            </a:r>
            <a:r>
              <a:rPr sz="2800" spc="-35" dirty="0">
                <a:latin typeface="+mj-lt"/>
                <a:cs typeface="Verdana"/>
              </a:rPr>
              <a:t> </a:t>
            </a:r>
            <a:r>
              <a:rPr sz="2800" spc="-85" dirty="0">
                <a:latin typeface="+mj-lt"/>
                <a:cs typeface="Verdana"/>
              </a:rPr>
              <a:t>year, </a:t>
            </a:r>
            <a:r>
              <a:rPr sz="2800" spc="-969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they</a:t>
            </a:r>
            <a:r>
              <a:rPr sz="2800" spc="-35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made</a:t>
            </a:r>
            <a:r>
              <a:rPr sz="2800" dirty="0">
                <a:latin typeface="+mj-lt"/>
                <a:cs typeface="Verdana"/>
              </a:rPr>
              <a:t> a</a:t>
            </a:r>
            <a:r>
              <a:rPr sz="2800" spc="-1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profit</a:t>
            </a:r>
            <a:r>
              <a:rPr sz="2800" spc="-3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of</a:t>
            </a:r>
            <a:r>
              <a:rPr sz="2800" spc="-10" dirty="0">
                <a:latin typeface="+mj-lt"/>
                <a:cs typeface="Verdana"/>
              </a:rPr>
              <a:t> </a:t>
            </a:r>
            <a:r>
              <a:rPr sz="2800" spc="-5" dirty="0" err="1">
                <a:latin typeface="+mj-lt"/>
                <a:cs typeface="Verdana"/>
              </a:rPr>
              <a:t>Rs</a:t>
            </a:r>
            <a:r>
              <a:rPr sz="2800" spc="-5" dirty="0" smtClean="0">
                <a:latin typeface="+mj-lt"/>
                <a:cs typeface="Verdana"/>
              </a:rPr>
              <a:t>.</a:t>
            </a:r>
            <a:r>
              <a:rPr lang="en-US" sz="2800" spc="-5" dirty="0" smtClean="0">
                <a:latin typeface="+mj-lt"/>
                <a:cs typeface="Verdana"/>
              </a:rPr>
              <a:t> </a:t>
            </a:r>
            <a:r>
              <a:rPr sz="2800" spc="-10" dirty="0" smtClean="0">
                <a:latin typeface="+mj-lt"/>
                <a:cs typeface="Verdana"/>
              </a:rPr>
              <a:t>20000</a:t>
            </a:r>
            <a:r>
              <a:rPr sz="2800" spc="-10" dirty="0">
                <a:latin typeface="+mj-lt"/>
                <a:cs typeface="Verdana"/>
              </a:rPr>
              <a:t>.</a:t>
            </a:r>
            <a:r>
              <a:rPr sz="2800" spc="-2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What</a:t>
            </a:r>
            <a:r>
              <a:rPr sz="2800" spc="-4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would</a:t>
            </a:r>
            <a:r>
              <a:rPr sz="2800" spc="-6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be</a:t>
            </a:r>
            <a:r>
              <a:rPr sz="2800" spc="2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Atuls </a:t>
            </a:r>
            <a:r>
              <a:rPr sz="2800" spc="-969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share</a:t>
            </a:r>
            <a:r>
              <a:rPr sz="2800" spc="-5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in</a:t>
            </a:r>
            <a:r>
              <a:rPr sz="2800" spc="-3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it?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2756535" algn="l"/>
              </a:tabLst>
            </a:pPr>
            <a:r>
              <a:rPr sz="2800" dirty="0">
                <a:latin typeface="+mj-lt"/>
                <a:cs typeface="Verdana"/>
              </a:rPr>
              <a:t>A.Rs</a:t>
            </a:r>
            <a:r>
              <a:rPr sz="2800" spc="-25" dirty="0">
                <a:latin typeface="+mj-lt"/>
                <a:cs typeface="Verdana"/>
              </a:rPr>
              <a:t> </a:t>
            </a:r>
            <a:r>
              <a:rPr sz="2800" spc="-10" dirty="0">
                <a:latin typeface="+mj-lt"/>
                <a:cs typeface="Verdana"/>
              </a:rPr>
              <a:t>7000	</a:t>
            </a:r>
            <a:endParaRPr lang="en-US" sz="2800" spc="-10" dirty="0" smtClean="0">
              <a:latin typeface="+mj-lt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2756535" algn="l"/>
              </a:tabLst>
            </a:pPr>
            <a:r>
              <a:rPr sz="2800" spc="-5" dirty="0" smtClean="0">
                <a:latin typeface="+mj-lt"/>
                <a:cs typeface="Verdana"/>
              </a:rPr>
              <a:t>B.Rs</a:t>
            </a:r>
            <a:r>
              <a:rPr sz="2800" spc="-50" dirty="0" smtClean="0">
                <a:latin typeface="+mj-lt"/>
                <a:cs typeface="Verdana"/>
              </a:rPr>
              <a:t> </a:t>
            </a:r>
            <a:r>
              <a:rPr sz="2800" spc="-10" dirty="0" smtClean="0">
                <a:latin typeface="+mj-lt"/>
                <a:cs typeface="Verdana"/>
              </a:rPr>
              <a:t>6000</a:t>
            </a:r>
            <a:endParaRPr lang="en-US" sz="2800" spc="-10" dirty="0" smtClean="0">
              <a:latin typeface="+mj-lt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2756535" algn="l"/>
              </a:tabLst>
            </a:pPr>
            <a:r>
              <a:rPr sz="2800" dirty="0" smtClean="0">
                <a:latin typeface="+mj-lt"/>
                <a:cs typeface="Verdana"/>
              </a:rPr>
              <a:t>C.Rs</a:t>
            </a:r>
            <a:r>
              <a:rPr sz="2800" spc="-25" dirty="0" smtClean="0">
                <a:latin typeface="+mj-lt"/>
                <a:cs typeface="Verdana"/>
              </a:rPr>
              <a:t> </a:t>
            </a:r>
            <a:r>
              <a:rPr sz="2800" spc="-10" dirty="0" smtClean="0">
                <a:latin typeface="+mj-lt"/>
                <a:cs typeface="Verdana"/>
              </a:rPr>
              <a:t>5000</a:t>
            </a:r>
            <a:endParaRPr lang="en-US" sz="2800" spc="-10" dirty="0" smtClean="0">
              <a:latin typeface="+mj-lt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2756535" algn="l"/>
              </a:tabLst>
            </a:pPr>
            <a:r>
              <a:rPr sz="2800" spc="-15" dirty="0" smtClean="0">
                <a:latin typeface="+mj-lt"/>
                <a:cs typeface="Verdana"/>
              </a:rPr>
              <a:t>D.Rs</a:t>
            </a:r>
            <a:r>
              <a:rPr sz="2800" spc="-45" dirty="0" smtClean="0">
                <a:latin typeface="+mj-lt"/>
                <a:cs typeface="Verdana"/>
              </a:rPr>
              <a:t> </a:t>
            </a:r>
            <a:r>
              <a:rPr sz="2800" spc="-5" dirty="0">
                <a:latin typeface="+mj-lt"/>
                <a:cs typeface="Verdana"/>
              </a:rPr>
              <a:t>4000</a:t>
            </a:r>
            <a:endParaRPr sz="2800" dirty="0">
              <a:latin typeface="+mj-lt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513" y="342709"/>
            <a:ext cx="7901940" cy="31835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278130" algn="l"/>
              </a:tabLst>
            </a:pPr>
            <a:r>
              <a:rPr sz="2800" spc="5" dirty="0">
                <a:latin typeface="+mj-lt"/>
                <a:cs typeface="Verdana"/>
              </a:rPr>
              <a:t>An amount </a:t>
            </a:r>
            <a:r>
              <a:rPr sz="2800" spc="10" dirty="0">
                <a:latin typeface="+mj-lt"/>
                <a:cs typeface="Verdana"/>
              </a:rPr>
              <a:t>is </a:t>
            </a:r>
            <a:r>
              <a:rPr sz="2800" spc="5" dirty="0">
                <a:latin typeface="+mj-lt"/>
                <a:cs typeface="Verdana"/>
              </a:rPr>
              <a:t>distributed </a:t>
            </a:r>
            <a:r>
              <a:rPr sz="2800" spc="1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among</a:t>
            </a:r>
            <a:r>
              <a:rPr sz="2800" spc="105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A,</a:t>
            </a:r>
            <a:r>
              <a:rPr sz="2800" spc="85" dirty="0">
                <a:latin typeface="+mj-lt"/>
                <a:cs typeface="Verdana"/>
              </a:rPr>
              <a:t> </a:t>
            </a:r>
            <a:r>
              <a:rPr sz="2800" spc="-10" dirty="0">
                <a:latin typeface="+mj-lt"/>
                <a:cs typeface="Verdana"/>
              </a:rPr>
              <a:t>B,</a:t>
            </a:r>
            <a:r>
              <a:rPr sz="2800" spc="85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C</a:t>
            </a:r>
            <a:r>
              <a:rPr sz="2800" spc="11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in</a:t>
            </a:r>
            <a:r>
              <a:rPr sz="2800" spc="5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the</a:t>
            </a:r>
            <a:r>
              <a:rPr sz="2800" spc="105" dirty="0">
                <a:latin typeface="+mj-lt"/>
                <a:cs typeface="Verdana"/>
              </a:rPr>
              <a:t> </a:t>
            </a:r>
            <a:r>
              <a:rPr sz="2800" spc="-10" dirty="0">
                <a:latin typeface="+mj-lt"/>
                <a:cs typeface="Verdana"/>
              </a:rPr>
              <a:t>ratio</a:t>
            </a:r>
            <a:r>
              <a:rPr sz="2800" spc="55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3</a:t>
            </a:r>
            <a:r>
              <a:rPr sz="2800" spc="114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: </a:t>
            </a:r>
            <a:r>
              <a:rPr sz="2800" spc="5" dirty="0">
                <a:latin typeface="+mj-lt"/>
                <a:cs typeface="Verdana"/>
              </a:rPr>
              <a:t> 7</a:t>
            </a:r>
            <a:r>
              <a:rPr sz="2800" spc="-2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:</a:t>
            </a:r>
            <a:r>
              <a:rPr sz="2800" spc="-10" dirty="0">
                <a:latin typeface="+mj-lt"/>
                <a:cs typeface="Verdana"/>
              </a:rPr>
              <a:t> </a:t>
            </a:r>
            <a:r>
              <a:rPr sz="2800" spc="-5" dirty="0">
                <a:latin typeface="+mj-lt"/>
                <a:cs typeface="Verdana"/>
              </a:rPr>
              <a:t>5.</a:t>
            </a:r>
            <a:r>
              <a:rPr sz="2800" dirty="0">
                <a:latin typeface="+mj-lt"/>
                <a:cs typeface="Verdana"/>
              </a:rPr>
              <a:t> </a:t>
            </a:r>
            <a:r>
              <a:rPr sz="2800" spc="-5" dirty="0">
                <a:latin typeface="+mj-lt"/>
                <a:cs typeface="Verdana"/>
              </a:rPr>
              <a:t>If</a:t>
            </a:r>
            <a:r>
              <a:rPr sz="2800" spc="-1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the</a:t>
            </a:r>
            <a:r>
              <a:rPr sz="2800" spc="-3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difference</a:t>
            </a:r>
            <a:r>
              <a:rPr sz="2800" spc="-7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between </a:t>
            </a:r>
            <a:r>
              <a:rPr sz="2800" spc="-969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the </a:t>
            </a:r>
            <a:r>
              <a:rPr sz="2800" spc="5" dirty="0">
                <a:latin typeface="+mj-lt"/>
                <a:cs typeface="Verdana"/>
              </a:rPr>
              <a:t>share of </a:t>
            </a:r>
            <a:r>
              <a:rPr sz="2800" spc="-50" dirty="0">
                <a:latin typeface="+mj-lt"/>
                <a:cs typeface="Verdana"/>
              </a:rPr>
              <a:t>'A' </a:t>
            </a:r>
            <a:r>
              <a:rPr sz="2800" spc="5" dirty="0">
                <a:latin typeface="+mj-lt"/>
                <a:cs typeface="Verdana"/>
              </a:rPr>
              <a:t>and </a:t>
            </a:r>
            <a:r>
              <a:rPr sz="2800" dirty="0">
                <a:latin typeface="+mj-lt"/>
                <a:cs typeface="Verdana"/>
              </a:rPr>
              <a:t>'B' </a:t>
            </a:r>
            <a:r>
              <a:rPr sz="2800" spc="10" dirty="0">
                <a:latin typeface="+mj-lt"/>
                <a:cs typeface="Verdana"/>
              </a:rPr>
              <a:t>is </a:t>
            </a:r>
            <a:r>
              <a:rPr sz="2800" spc="15" dirty="0">
                <a:latin typeface="+mj-lt"/>
                <a:cs typeface="Verdana"/>
              </a:rPr>
              <a:t> </a:t>
            </a:r>
            <a:r>
              <a:rPr sz="2800" spc="-5" dirty="0">
                <a:latin typeface="+mj-lt"/>
                <a:cs typeface="Verdana"/>
              </a:rPr>
              <a:t>Rs.7600 </a:t>
            </a:r>
            <a:r>
              <a:rPr sz="2800" dirty="0">
                <a:latin typeface="+mj-lt"/>
                <a:cs typeface="Verdana"/>
              </a:rPr>
              <a:t>then </a:t>
            </a:r>
            <a:r>
              <a:rPr sz="2800" spc="5" dirty="0">
                <a:latin typeface="+mj-lt"/>
                <a:cs typeface="Verdana"/>
              </a:rPr>
              <a:t>what </a:t>
            </a:r>
            <a:r>
              <a:rPr sz="2800" spc="10" dirty="0">
                <a:latin typeface="+mj-lt"/>
                <a:cs typeface="Verdana"/>
              </a:rPr>
              <a:t>is </a:t>
            </a:r>
            <a:r>
              <a:rPr sz="2800" dirty="0">
                <a:latin typeface="+mj-lt"/>
                <a:cs typeface="Verdana"/>
              </a:rPr>
              <a:t>the share </a:t>
            </a:r>
            <a:r>
              <a:rPr sz="2800" spc="-969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of</a:t>
            </a:r>
            <a:r>
              <a:rPr sz="2800" spc="-15" dirty="0">
                <a:latin typeface="+mj-lt"/>
                <a:cs typeface="Verdana"/>
              </a:rPr>
              <a:t> </a:t>
            </a:r>
            <a:r>
              <a:rPr sz="2800" spc="-5" dirty="0">
                <a:latin typeface="+mj-lt"/>
                <a:cs typeface="Verdana"/>
              </a:rPr>
              <a:t>'C'?</a:t>
            </a:r>
            <a:endParaRPr sz="2800" dirty="0">
              <a:latin typeface="+mj-lt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  <a:tabLst>
                <a:tab pos="1858645" algn="l"/>
                <a:tab pos="3735704" algn="l"/>
              </a:tabLst>
            </a:pPr>
            <a:r>
              <a:rPr sz="2800" dirty="0">
                <a:latin typeface="+mj-lt"/>
                <a:cs typeface="Verdana"/>
              </a:rPr>
              <a:t>a.</a:t>
            </a:r>
            <a:r>
              <a:rPr sz="2800" spc="5" dirty="0">
                <a:latin typeface="+mj-lt"/>
                <a:cs typeface="Verdana"/>
              </a:rPr>
              <a:t> </a:t>
            </a:r>
            <a:r>
              <a:rPr sz="2800" spc="-10" dirty="0">
                <a:latin typeface="+mj-lt"/>
                <a:cs typeface="Verdana"/>
              </a:rPr>
              <a:t>13300	</a:t>
            </a:r>
            <a:endParaRPr lang="en-US" sz="2800" spc="-10" dirty="0" smtClean="0">
              <a:latin typeface="+mj-lt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  <a:tabLst>
                <a:tab pos="1858645" algn="l"/>
                <a:tab pos="3735704" algn="l"/>
              </a:tabLst>
            </a:pPr>
            <a:r>
              <a:rPr sz="2800" spc="-5" dirty="0" smtClean="0">
                <a:latin typeface="+mj-lt"/>
                <a:cs typeface="Verdana"/>
              </a:rPr>
              <a:t>b</a:t>
            </a:r>
            <a:r>
              <a:rPr sz="2800" spc="-5" dirty="0">
                <a:latin typeface="+mj-lt"/>
                <a:cs typeface="Verdana"/>
              </a:rPr>
              <a:t>. </a:t>
            </a:r>
            <a:r>
              <a:rPr sz="2800" spc="-10" dirty="0">
                <a:latin typeface="+mj-lt"/>
                <a:cs typeface="Verdana"/>
              </a:rPr>
              <a:t>9050	</a:t>
            </a:r>
            <a:endParaRPr lang="en-US" sz="2800" spc="-10" dirty="0" smtClean="0">
              <a:latin typeface="+mj-lt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  <a:tabLst>
                <a:tab pos="1858645" algn="l"/>
                <a:tab pos="3735704" algn="l"/>
              </a:tabLst>
            </a:pPr>
            <a:r>
              <a:rPr sz="2800" dirty="0" smtClean="0">
                <a:latin typeface="+mj-lt"/>
                <a:cs typeface="Verdana"/>
              </a:rPr>
              <a:t>c</a:t>
            </a:r>
            <a:r>
              <a:rPr sz="2800" dirty="0">
                <a:latin typeface="+mj-lt"/>
                <a:cs typeface="Verdana"/>
              </a:rPr>
              <a:t>.</a:t>
            </a:r>
            <a:r>
              <a:rPr sz="2800" spc="-30" dirty="0">
                <a:latin typeface="+mj-lt"/>
                <a:cs typeface="Verdana"/>
              </a:rPr>
              <a:t> </a:t>
            </a:r>
            <a:r>
              <a:rPr sz="2800" spc="-10" dirty="0" smtClean="0">
                <a:latin typeface="+mj-lt"/>
                <a:cs typeface="Verdana"/>
              </a:rPr>
              <a:t>9500</a:t>
            </a:r>
            <a:endParaRPr lang="en-US" sz="2800" spc="-10" dirty="0" smtClean="0">
              <a:latin typeface="+mj-lt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  <a:tabLst>
                <a:tab pos="1858645" algn="l"/>
                <a:tab pos="3735704" algn="l"/>
              </a:tabLst>
            </a:pPr>
            <a:r>
              <a:rPr sz="2800" dirty="0" smtClean="0">
                <a:latin typeface="+mj-lt"/>
                <a:cs typeface="Verdana"/>
              </a:rPr>
              <a:t>d</a:t>
            </a:r>
            <a:r>
              <a:rPr sz="2800" dirty="0">
                <a:latin typeface="+mj-lt"/>
                <a:cs typeface="Verdana"/>
              </a:rPr>
              <a:t>.</a:t>
            </a:r>
            <a:r>
              <a:rPr sz="2800" spc="-55" dirty="0">
                <a:latin typeface="+mj-lt"/>
                <a:cs typeface="Verdana"/>
              </a:rPr>
              <a:t> </a:t>
            </a:r>
            <a:r>
              <a:rPr sz="2800" spc="-5" dirty="0">
                <a:latin typeface="+mj-lt"/>
                <a:cs typeface="Verdana"/>
              </a:rPr>
              <a:t>5700</a:t>
            </a:r>
            <a:endParaRPr sz="2800" dirty="0">
              <a:latin typeface="+mj-lt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013" y="270948"/>
            <a:ext cx="7976447" cy="40459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5" dirty="0">
                <a:latin typeface="+mj-lt"/>
                <a:cs typeface="Verdana"/>
              </a:rPr>
              <a:t>Four</a:t>
            </a:r>
            <a:r>
              <a:rPr sz="2800" spc="-20" dirty="0">
                <a:latin typeface="+mj-lt"/>
                <a:cs typeface="Verdana"/>
              </a:rPr>
              <a:t> </a:t>
            </a:r>
            <a:r>
              <a:rPr lang="en-US" sz="2800" spc="5" dirty="0" smtClean="0">
                <a:latin typeface="+mj-lt"/>
                <a:cs typeface="Verdana"/>
              </a:rPr>
              <a:t>farmer</a:t>
            </a:r>
            <a:r>
              <a:rPr sz="2800" spc="-65" dirty="0" smtClean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rented</a:t>
            </a:r>
            <a:r>
              <a:rPr sz="2800" spc="-55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a</a:t>
            </a:r>
            <a:r>
              <a:rPr sz="2800" spc="-1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pasture.</a:t>
            </a:r>
          </a:p>
          <a:p>
            <a:pPr marL="277495" marR="602615">
              <a:lnSpc>
                <a:spcPct val="100000"/>
              </a:lnSpc>
            </a:pPr>
            <a:r>
              <a:rPr sz="2800" spc="5" dirty="0">
                <a:latin typeface="+mj-lt"/>
                <a:cs typeface="Verdana"/>
              </a:rPr>
              <a:t>A</a:t>
            </a:r>
            <a:r>
              <a:rPr sz="2800" spc="-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put</a:t>
            </a:r>
            <a:r>
              <a:rPr sz="2800" spc="-1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to</a:t>
            </a:r>
            <a:r>
              <a:rPr sz="2800" spc="-5" dirty="0">
                <a:latin typeface="+mj-lt"/>
                <a:cs typeface="Verdana"/>
              </a:rPr>
              <a:t> </a:t>
            </a:r>
            <a:r>
              <a:rPr sz="2800" spc="-20" dirty="0">
                <a:latin typeface="+mj-lt"/>
                <a:cs typeface="Verdana"/>
              </a:rPr>
              <a:t>graze</a:t>
            </a:r>
            <a:r>
              <a:rPr sz="2800" spc="-5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16</a:t>
            </a:r>
            <a:r>
              <a:rPr sz="2800" spc="-2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cows</a:t>
            </a:r>
            <a:r>
              <a:rPr sz="2800" spc="-2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for </a:t>
            </a:r>
            <a:r>
              <a:rPr sz="2800" spc="5" dirty="0">
                <a:latin typeface="+mj-lt"/>
                <a:cs typeface="Verdana"/>
              </a:rPr>
              <a:t>3 </a:t>
            </a:r>
            <a:r>
              <a:rPr sz="2800" spc="-969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months,</a:t>
            </a:r>
            <a:r>
              <a:rPr sz="2800" spc="-55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B</a:t>
            </a:r>
            <a:r>
              <a:rPr sz="2800" spc="10" dirty="0">
                <a:latin typeface="+mj-lt"/>
                <a:cs typeface="Verdana"/>
              </a:rPr>
              <a:t> </a:t>
            </a:r>
            <a:r>
              <a:rPr sz="2800" spc="-5" dirty="0">
                <a:latin typeface="+mj-lt"/>
                <a:cs typeface="Verdana"/>
              </a:rPr>
              <a:t>20</a:t>
            </a:r>
            <a:r>
              <a:rPr sz="2800" spc="-15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cows</a:t>
            </a:r>
            <a:r>
              <a:rPr sz="2800" spc="-3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for</a:t>
            </a:r>
            <a:r>
              <a:rPr sz="2800" spc="-10" dirty="0">
                <a:latin typeface="+mj-lt"/>
                <a:cs typeface="Verdana"/>
              </a:rPr>
              <a:t> </a:t>
            </a:r>
            <a:r>
              <a:rPr sz="2800" spc="5" dirty="0" smtClean="0">
                <a:latin typeface="+mj-lt"/>
                <a:cs typeface="Verdana"/>
              </a:rPr>
              <a:t>4</a:t>
            </a:r>
            <a:r>
              <a:rPr lang="en-US" sz="2800" spc="5" dirty="0" smtClean="0">
                <a:latin typeface="+mj-lt"/>
                <a:cs typeface="Verdana"/>
              </a:rPr>
              <a:t> </a:t>
            </a:r>
            <a:r>
              <a:rPr sz="2800" dirty="0" smtClean="0">
                <a:latin typeface="+mj-lt"/>
                <a:cs typeface="Verdana"/>
              </a:rPr>
              <a:t>months</a:t>
            </a:r>
            <a:r>
              <a:rPr sz="2800" dirty="0">
                <a:latin typeface="+mj-lt"/>
                <a:cs typeface="Verdana"/>
              </a:rPr>
              <a:t>, </a:t>
            </a:r>
            <a:r>
              <a:rPr sz="2800" spc="5" dirty="0">
                <a:latin typeface="+mj-lt"/>
                <a:cs typeface="Verdana"/>
              </a:rPr>
              <a:t>C 18 </a:t>
            </a:r>
            <a:r>
              <a:rPr sz="2800" dirty="0">
                <a:latin typeface="+mj-lt"/>
                <a:cs typeface="Verdana"/>
              </a:rPr>
              <a:t>cows for </a:t>
            </a:r>
            <a:r>
              <a:rPr sz="2800" spc="5" dirty="0">
                <a:latin typeface="+mj-lt"/>
                <a:cs typeface="Verdana"/>
              </a:rPr>
              <a:t>6 </a:t>
            </a:r>
            <a:r>
              <a:rPr sz="2800" spc="1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months </a:t>
            </a:r>
            <a:r>
              <a:rPr sz="2800" dirty="0">
                <a:latin typeface="+mj-lt"/>
                <a:cs typeface="Verdana"/>
              </a:rPr>
              <a:t>and </a:t>
            </a:r>
            <a:r>
              <a:rPr sz="2800" spc="5" dirty="0">
                <a:latin typeface="+mj-lt"/>
                <a:cs typeface="Verdana"/>
              </a:rPr>
              <a:t>D </a:t>
            </a:r>
            <a:r>
              <a:rPr sz="2800" spc="-5" dirty="0">
                <a:latin typeface="+mj-lt"/>
                <a:cs typeface="Verdana"/>
              </a:rPr>
              <a:t>42 </a:t>
            </a:r>
            <a:r>
              <a:rPr sz="2800" spc="5" dirty="0">
                <a:latin typeface="+mj-lt"/>
                <a:cs typeface="Verdana"/>
              </a:rPr>
              <a:t>cows </a:t>
            </a:r>
            <a:r>
              <a:rPr sz="2800" dirty="0">
                <a:latin typeface="+mj-lt"/>
                <a:cs typeface="Verdana"/>
              </a:rPr>
              <a:t>for </a:t>
            </a:r>
            <a:r>
              <a:rPr sz="2800" spc="5" dirty="0">
                <a:latin typeface="+mj-lt"/>
                <a:cs typeface="Verdana"/>
              </a:rPr>
              <a:t>2 </a:t>
            </a:r>
            <a:r>
              <a:rPr sz="2800" spc="1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months.</a:t>
            </a:r>
            <a:r>
              <a:rPr sz="2800" spc="-4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If </a:t>
            </a:r>
            <a:r>
              <a:rPr sz="2800" spc="-90" dirty="0">
                <a:latin typeface="+mj-lt"/>
                <a:cs typeface="Verdana"/>
              </a:rPr>
              <a:t>A’s</a:t>
            </a:r>
            <a:r>
              <a:rPr sz="2800" dirty="0">
                <a:latin typeface="+mj-lt"/>
                <a:cs typeface="Verdana"/>
              </a:rPr>
              <a:t> share</a:t>
            </a:r>
            <a:r>
              <a:rPr sz="2800" spc="-2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of</a:t>
            </a:r>
            <a:r>
              <a:rPr sz="2800" spc="1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rent</a:t>
            </a:r>
            <a:r>
              <a:rPr sz="2800" spc="-25" dirty="0">
                <a:latin typeface="+mj-lt"/>
                <a:cs typeface="Verdana"/>
              </a:rPr>
              <a:t> </a:t>
            </a:r>
            <a:r>
              <a:rPr sz="2800" spc="-5" dirty="0" smtClean="0">
                <a:latin typeface="+mj-lt"/>
                <a:cs typeface="Verdana"/>
              </a:rPr>
              <a:t>be</a:t>
            </a:r>
            <a:r>
              <a:rPr lang="en-US" sz="2800" spc="-5" dirty="0" smtClean="0">
                <a:latin typeface="+mj-lt"/>
                <a:cs typeface="Verdana"/>
              </a:rPr>
              <a:t> </a:t>
            </a:r>
            <a:r>
              <a:rPr sz="2800" dirty="0" err="1" smtClean="0">
                <a:latin typeface="+mj-lt"/>
                <a:cs typeface="Verdana"/>
              </a:rPr>
              <a:t>Rs</a:t>
            </a:r>
            <a:r>
              <a:rPr sz="2800" dirty="0">
                <a:latin typeface="+mj-lt"/>
                <a:cs typeface="Verdana"/>
              </a:rPr>
              <a:t>.</a:t>
            </a:r>
            <a:r>
              <a:rPr sz="2800" spc="-10" dirty="0">
                <a:latin typeface="+mj-lt"/>
                <a:cs typeface="Verdana"/>
              </a:rPr>
              <a:t> 2400,</a:t>
            </a:r>
            <a:r>
              <a:rPr sz="2800" spc="-2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the</a:t>
            </a:r>
            <a:r>
              <a:rPr sz="2800" spc="-3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rent</a:t>
            </a:r>
            <a:r>
              <a:rPr sz="2800" spc="-25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paid</a:t>
            </a:r>
            <a:r>
              <a:rPr sz="2800" spc="-3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by</a:t>
            </a:r>
            <a:r>
              <a:rPr sz="2800" spc="-5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C</a:t>
            </a:r>
            <a:r>
              <a:rPr sz="2800" spc="-1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is?</a:t>
            </a:r>
            <a:endParaRPr sz="2800" dirty="0">
              <a:latin typeface="+mj-lt"/>
              <a:cs typeface="Verdana"/>
            </a:endParaRPr>
          </a:p>
          <a:p>
            <a:pPr marL="277495" marR="565785" indent="-265430">
              <a:lnSpc>
                <a:spcPct val="100000"/>
              </a:lnSpc>
              <a:spcBef>
                <a:spcPts val="290"/>
              </a:spcBef>
              <a:tabLst>
                <a:tab pos="2512695" algn="l"/>
              </a:tabLst>
            </a:pPr>
            <a:r>
              <a:rPr sz="2800" spc="-5" dirty="0">
                <a:latin typeface="+mj-lt"/>
                <a:cs typeface="Verdana"/>
              </a:rPr>
              <a:t>(a)</a:t>
            </a:r>
            <a:r>
              <a:rPr sz="2800" spc="2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Rs.</a:t>
            </a:r>
            <a:r>
              <a:rPr sz="2800" spc="-20" dirty="0">
                <a:latin typeface="+mj-lt"/>
                <a:cs typeface="Verdana"/>
              </a:rPr>
              <a:t> </a:t>
            </a:r>
            <a:r>
              <a:rPr sz="2800" spc="-10" dirty="0">
                <a:latin typeface="+mj-lt"/>
                <a:cs typeface="Verdana"/>
              </a:rPr>
              <a:t>3200	</a:t>
            </a:r>
            <a:endParaRPr lang="en-US" sz="2800" spc="-10" dirty="0" smtClean="0">
              <a:latin typeface="+mj-lt"/>
              <a:cs typeface="Verdana"/>
            </a:endParaRPr>
          </a:p>
          <a:p>
            <a:pPr marL="277495" marR="565785" indent="-265430">
              <a:lnSpc>
                <a:spcPct val="100000"/>
              </a:lnSpc>
              <a:spcBef>
                <a:spcPts val="290"/>
              </a:spcBef>
              <a:tabLst>
                <a:tab pos="2512695" algn="l"/>
              </a:tabLst>
            </a:pPr>
            <a:r>
              <a:rPr sz="2800" dirty="0" smtClean="0">
                <a:latin typeface="+mj-lt"/>
                <a:cs typeface="Verdana"/>
              </a:rPr>
              <a:t>(</a:t>
            </a:r>
            <a:r>
              <a:rPr sz="2800" dirty="0">
                <a:latin typeface="+mj-lt"/>
                <a:cs typeface="Verdana"/>
              </a:rPr>
              <a:t>b)</a:t>
            </a:r>
            <a:r>
              <a:rPr sz="2800" spc="-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Rs.</a:t>
            </a:r>
            <a:r>
              <a:rPr sz="2800" spc="-50" dirty="0">
                <a:latin typeface="+mj-lt"/>
                <a:cs typeface="Verdana"/>
              </a:rPr>
              <a:t> </a:t>
            </a:r>
            <a:r>
              <a:rPr sz="2800" spc="-10" dirty="0">
                <a:latin typeface="+mj-lt"/>
                <a:cs typeface="Verdana"/>
              </a:rPr>
              <a:t>4200</a:t>
            </a:r>
            <a:r>
              <a:rPr sz="2800" spc="-30" dirty="0">
                <a:latin typeface="+mj-lt"/>
                <a:cs typeface="Verdana"/>
              </a:rPr>
              <a:t> </a:t>
            </a:r>
            <a:endParaRPr lang="en-US" sz="2800" spc="-30" dirty="0" smtClean="0">
              <a:latin typeface="+mj-lt"/>
              <a:cs typeface="Verdana"/>
            </a:endParaRPr>
          </a:p>
          <a:p>
            <a:pPr marL="277495" marR="565785" indent="-265430">
              <a:lnSpc>
                <a:spcPct val="100000"/>
              </a:lnSpc>
              <a:spcBef>
                <a:spcPts val="290"/>
              </a:spcBef>
              <a:tabLst>
                <a:tab pos="2512695" algn="l"/>
              </a:tabLst>
            </a:pPr>
            <a:r>
              <a:rPr sz="2800" spc="-5" dirty="0" smtClean="0">
                <a:latin typeface="+mj-lt"/>
                <a:cs typeface="Verdana"/>
              </a:rPr>
              <a:t>(</a:t>
            </a:r>
            <a:r>
              <a:rPr sz="2800" spc="-5" dirty="0">
                <a:latin typeface="+mj-lt"/>
                <a:cs typeface="Verdana"/>
              </a:rPr>
              <a:t>c) </a:t>
            </a:r>
            <a:r>
              <a:rPr sz="2800" spc="-969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Rs.</a:t>
            </a:r>
            <a:r>
              <a:rPr sz="2800" spc="-5" dirty="0">
                <a:latin typeface="+mj-lt"/>
                <a:cs typeface="Verdana"/>
              </a:rPr>
              <a:t> </a:t>
            </a:r>
            <a:r>
              <a:rPr sz="2800" spc="-10" dirty="0">
                <a:latin typeface="+mj-lt"/>
                <a:cs typeface="Verdana"/>
              </a:rPr>
              <a:t>4000</a:t>
            </a:r>
            <a:r>
              <a:rPr sz="2800" dirty="0">
                <a:latin typeface="+mj-lt"/>
                <a:cs typeface="Verdana"/>
              </a:rPr>
              <a:t> </a:t>
            </a:r>
            <a:endParaRPr lang="en-US" sz="2800" dirty="0" smtClean="0">
              <a:latin typeface="+mj-lt"/>
              <a:cs typeface="Verdana"/>
            </a:endParaRPr>
          </a:p>
          <a:p>
            <a:pPr marL="277495" marR="565785" indent="-265430">
              <a:lnSpc>
                <a:spcPct val="100000"/>
              </a:lnSpc>
              <a:spcBef>
                <a:spcPts val="290"/>
              </a:spcBef>
              <a:tabLst>
                <a:tab pos="2512695" algn="l"/>
              </a:tabLst>
            </a:pPr>
            <a:r>
              <a:rPr sz="2800" dirty="0" smtClean="0">
                <a:latin typeface="+mj-lt"/>
                <a:cs typeface="Verdana"/>
              </a:rPr>
              <a:t>(</a:t>
            </a:r>
            <a:r>
              <a:rPr sz="2800" dirty="0">
                <a:latin typeface="+mj-lt"/>
                <a:cs typeface="Verdana"/>
              </a:rPr>
              <a:t>d)</a:t>
            </a:r>
            <a:r>
              <a:rPr sz="2800" spc="-5" dirty="0">
                <a:latin typeface="+mj-lt"/>
                <a:cs typeface="Verdana"/>
              </a:rPr>
              <a:t> Rs.</a:t>
            </a:r>
            <a:r>
              <a:rPr sz="2800" spc="-25" dirty="0">
                <a:latin typeface="+mj-lt"/>
                <a:cs typeface="Verdana"/>
              </a:rPr>
              <a:t> </a:t>
            </a:r>
            <a:r>
              <a:rPr sz="2800" spc="-10" dirty="0">
                <a:latin typeface="+mj-lt"/>
                <a:cs typeface="Verdana"/>
              </a:rPr>
              <a:t>5400</a:t>
            </a:r>
            <a:endParaRPr sz="2800" dirty="0">
              <a:latin typeface="+mj-lt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algn="ctr">
              <a:buNone/>
            </a:pPr>
            <a:r>
              <a:rPr lang="en-US" sz="4400" dirty="0" smtClean="0"/>
              <a:t>THANK YOU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513" y="342709"/>
            <a:ext cx="7901940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278130" algn="l"/>
              </a:tabLst>
            </a:pPr>
            <a:r>
              <a:rPr lang="en-US" sz="2800" dirty="0" smtClean="0"/>
              <a:t>Given two numbers which are in the ratio of 3:4. If 8 is added to each of them, their ratio is changed to 5:6. Find the two numbers.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513" y="342709"/>
            <a:ext cx="790194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lvl="0"/>
            <a:r>
              <a:rPr lang="en-US" sz="2800" dirty="0" smtClean="0"/>
              <a:t>Q5. The students in three classes are the ratio 4 : 6 : 9. If 12 students are increased in each class, the ratio changes to 7 : 9 : 12. Then the total number of students in the three classes before the increase is: </a:t>
            </a:r>
          </a:p>
          <a:p>
            <a:pPr lvl="0"/>
            <a:r>
              <a:rPr lang="en-US" sz="2800" dirty="0" smtClean="0"/>
              <a:t>(a) 95 (b) 76 (c) 100 (d) 114 (e) 116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486" y="342709"/>
            <a:ext cx="8108527" cy="1737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278130" algn="l"/>
              </a:tabLst>
            </a:pPr>
            <a:r>
              <a:rPr sz="2800" dirty="0">
                <a:latin typeface="+mj-lt"/>
                <a:cs typeface="Verdana"/>
              </a:rPr>
              <a:t>Annual </a:t>
            </a:r>
            <a:r>
              <a:rPr sz="2800" spc="5" dirty="0">
                <a:latin typeface="+mj-lt"/>
                <a:cs typeface="Verdana"/>
              </a:rPr>
              <a:t>income </a:t>
            </a:r>
            <a:r>
              <a:rPr sz="2800" dirty="0">
                <a:latin typeface="+mj-lt"/>
                <a:cs typeface="Verdana"/>
              </a:rPr>
              <a:t>of </a:t>
            </a:r>
            <a:r>
              <a:rPr sz="2800" spc="5" dirty="0">
                <a:latin typeface="+mj-lt"/>
                <a:cs typeface="Verdana"/>
              </a:rPr>
              <a:t>A and B is </a:t>
            </a:r>
            <a:r>
              <a:rPr sz="2800" spc="10" dirty="0">
                <a:latin typeface="+mj-lt"/>
                <a:cs typeface="Verdana"/>
              </a:rPr>
              <a:t>in </a:t>
            </a:r>
            <a:r>
              <a:rPr sz="2800" spc="1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the</a:t>
            </a:r>
            <a:r>
              <a:rPr sz="2800" spc="-35" dirty="0">
                <a:latin typeface="+mj-lt"/>
                <a:cs typeface="Verdana"/>
              </a:rPr>
              <a:t> </a:t>
            </a:r>
            <a:r>
              <a:rPr sz="2800" spc="-10" dirty="0">
                <a:latin typeface="+mj-lt"/>
                <a:cs typeface="Verdana"/>
              </a:rPr>
              <a:t>ratio</a:t>
            </a:r>
            <a:r>
              <a:rPr sz="2800" spc="-3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of</a:t>
            </a:r>
            <a:r>
              <a:rPr sz="2800" spc="-1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5:4</a:t>
            </a:r>
            <a:r>
              <a:rPr sz="2800" spc="-1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and</a:t>
            </a:r>
            <a:r>
              <a:rPr sz="2800" spc="2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their</a:t>
            </a:r>
            <a:r>
              <a:rPr sz="2800" spc="-5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annual </a:t>
            </a:r>
            <a:r>
              <a:rPr sz="2800" spc="-969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expenses bear </a:t>
            </a:r>
            <a:r>
              <a:rPr sz="2800" dirty="0">
                <a:latin typeface="+mj-lt"/>
                <a:cs typeface="Verdana"/>
              </a:rPr>
              <a:t>a </a:t>
            </a:r>
            <a:r>
              <a:rPr sz="2800" spc="-5" dirty="0">
                <a:latin typeface="+mj-lt"/>
                <a:cs typeface="Verdana"/>
              </a:rPr>
              <a:t>ratio </a:t>
            </a:r>
            <a:r>
              <a:rPr sz="2800" dirty="0">
                <a:latin typeface="+mj-lt"/>
                <a:cs typeface="Verdana"/>
              </a:rPr>
              <a:t>of </a:t>
            </a:r>
            <a:r>
              <a:rPr sz="2800" spc="-5" dirty="0">
                <a:latin typeface="+mj-lt"/>
                <a:cs typeface="Verdana"/>
              </a:rPr>
              <a:t>4:3. </a:t>
            </a:r>
            <a:r>
              <a:rPr sz="2800" dirty="0">
                <a:latin typeface="+mj-lt"/>
                <a:cs typeface="Verdana"/>
              </a:rPr>
              <a:t>If </a:t>
            </a:r>
            <a:r>
              <a:rPr sz="2800" spc="5" dirty="0">
                <a:latin typeface="+mj-lt"/>
                <a:cs typeface="Verdana"/>
              </a:rPr>
              <a:t> each of </a:t>
            </a:r>
            <a:r>
              <a:rPr sz="2800" dirty="0">
                <a:latin typeface="+mj-lt"/>
                <a:cs typeface="Verdana"/>
              </a:rPr>
              <a:t>them </a:t>
            </a:r>
            <a:r>
              <a:rPr sz="2800" spc="-10" dirty="0">
                <a:latin typeface="+mj-lt"/>
                <a:cs typeface="Verdana"/>
              </a:rPr>
              <a:t>saves </a:t>
            </a:r>
            <a:r>
              <a:rPr sz="2800" dirty="0">
                <a:latin typeface="+mj-lt"/>
                <a:cs typeface="Verdana"/>
              </a:rPr>
              <a:t>Rs.500 </a:t>
            </a:r>
            <a:r>
              <a:rPr sz="2800" spc="-5" dirty="0">
                <a:latin typeface="+mj-lt"/>
                <a:cs typeface="Verdana"/>
              </a:rPr>
              <a:t>at </a:t>
            </a:r>
            <a:r>
              <a:rPr sz="2800" dirty="0">
                <a:latin typeface="+mj-lt"/>
                <a:cs typeface="Verdana"/>
              </a:rPr>
              <a:t> the </a:t>
            </a:r>
            <a:r>
              <a:rPr sz="2800" spc="5" dirty="0">
                <a:latin typeface="+mj-lt"/>
                <a:cs typeface="Verdana"/>
              </a:rPr>
              <a:t>end </a:t>
            </a:r>
            <a:r>
              <a:rPr sz="2800" dirty="0">
                <a:latin typeface="+mj-lt"/>
                <a:cs typeface="Verdana"/>
              </a:rPr>
              <a:t>of the </a:t>
            </a:r>
            <a:r>
              <a:rPr sz="2800" spc="-85" dirty="0">
                <a:latin typeface="+mj-lt"/>
                <a:cs typeface="Verdana"/>
              </a:rPr>
              <a:t>year, </a:t>
            </a:r>
            <a:r>
              <a:rPr sz="2800" dirty="0">
                <a:latin typeface="+mj-lt"/>
                <a:cs typeface="Verdana"/>
              </a:rPr>
              <a:t>then </a:t>
            </a:r>
            <a:r>
              <a:rPr sz="2800" spc="10" dirty="0">
                <a:latin typeface="+mj-lt"/>
                <a:cs typeface="Verdana"/>
              </a:rPr>
              <a:t>find </a:t>
            </a:r>
            <a:r>
              <a:rPr sz="2800" spc="15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their</a:t>
            </a:r>
            <a:r>
              <a:rPr sz="2800" spc="-5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annual</a:t>
            </a:r>
            <a:r>
              <a:rPr sz="2800" spc="-1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income.</a:t>
            </a:r>
            <a:endParaRPr sz="2800" dirty="0">
              <a:latin typeface="+mj-lt"/>
              <a:cs typeface="Verdana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685800" y="2362200"/>
            <a:ext cx="7290647" cy="17498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+mj-lt"/>
                <a:cs typeface="Verdana"/>
              </a:rPr>
              <a:t>The </a:t>
            </a:r>
            <a:r>
              <a:rPr sz="2800" spc="5" dirty="0">
                <a:latin typeface="+mj-lt"/>
                <a:cs typeface="Verdana"/>
              </a:rPr>
              <a:t>incomes </a:t>
            </a:r>
            <a:r>
              <a:rPr sz="2800" dirty="0">
                <a:latin typeface="+mj-lt"/>
                <a:cs typeface="Verdana"/>
              </a:rPr>
              <a:t>of </a:t>
            </a:r>
            <a:r>
              <a:rPr sz="2800" spc="5" dirty="0">
                <a:latin typeface="+mj-lt"/>
                <a:cs typeface="Verdana"/>
              </a:rPr>
              <a:t>Mohan and </a:t>
            </a:r>
            <a:r>
              <a:rPr sz="2800" spc="1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Sohan</a:t>
            </a:r>
            <a:r>
              <a:rPr sz="2800" spc="-3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are</a:t>
            </a:r>
            <a:r>
              <a:rPr sz="2800" spc="-5" dirty="0">
                <a:latin typeface="+mj-lt"/>
                <a:cs typeface="Verdana"/>
              </a:rPr>
              <a:t> </a:t>
            </a:r>
            <a:r>
              <a:rPr sz="2800" spc="10" dirty="0">
                <a:latin typeface="+mj-lt"/>
                <a:cs typeface="Verdana"/>
              </a:rPr>
              <a:t>in</a:t>
            </a:r>
            <a:r>
              <a:rPr sz="2800" spc="-3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the</a:t>
            </a:r>
            <a:r>
              <a:rPr sz="2800" spc="-35" dirty="0">
                <a:latin typeface="+mj-lt"/>
                <a:cs typeface="Verdana"/>
              </a:rPr>
              <a:t> </a:t>
            </a:r>
            <a:r>
              <a:rPr sz="2800" spc="-5" dirty="0">
                <a:latin typeface="+mj-lt"/>
                <a:cs typeface="Verdana"/>
              </a:rPr>
              <a:t>ratio</a:t>
            </a:r>
            <a:r>
              <a:rPr sz="2800" spc="-40" dirty="0">
                <a:latin typeface="+mj-lt"/>
                <a:cs typeface="Verdana"/>
              </a:rPr>
              <a:t> </a:t>
            </a:r>
            <a:r>
              <a:rPr sz="2800" spc="-5" dirty="0">
                <a:latin typeface="+mj-lt"/>
                <a:cs typeface="Verdana"/>
              </a:rPr>
              <a:t>7:2</a:t>
            </a:r>
            <a:r>
              <a:rPr sz="2800" spc="-2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and </a:t>
            </a:r>
            <a:r>
              <a:rPr sz="2800" spc="-969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their </a:t>
            </a:r>
            <a:r>
              <a:rPr sz="2800" dirty="0">
                <a:latin typeface="+mj-lt"/>
                <a:cs typeface="Verdana"/>
              </a:rPr>
              <a:t>expenditures are </a:t>
            </a:r>
            <a:r>
              <a:rPr sz="2800" spc="10" dirty="0">
                <a:latin typeface="+mj-lt"/>
                <a:cs typeface="Verdana"/>
              </a:rPr>
              <a:t>in </a:t>
            </a:r>
            <a:r>
              <a:rPr sz="2800" spc="-5" dirty="0">
                <a:latin typeface="+mj-lt"/>
                <a:cs typeface="Verdana"/>
              </a:rPr>
              <a:t>the </a:t>
            </a:r>
            <a:r>
              <a:rPr sz="2800" dirty="0">
                <a:latin typeface="+mj-lt"/>
                <a:cs typeface="Verdana"/>
              </a:rPr>
              <a:t> </a:t>
            </a:r>
            <a:r>
              <a:rPr sz="2800" spc="-10" dirty="0">
                <a:latin typeface="+mj-lt"/>
                <a:cs typeface="Verdana"/>
              </a:rPr>
              <a:t>ratio </a:t>
            </a:r>
            <a:r>
              <a:rPr sz="2800" spc="-5" dirty="0">
                <a:latin typeface="+mj-lt"/>
                <a:cs typeface="Verdana"/>
              </a:rPr>
              <a:t>6:1. </a:t>
            </a:r>
            <a:r>
              <a:rPr sz="2800" dirty="0">
                <a:latin typeface="+mj-lt"/>
                <a:cs typeface="Verdana"/>
              </a:rPr>
              <a:t>If </a:t>
            </a:r>
            <a:r>
              <a:rPr sz="2800" spc="5" dirty="0">
                <a:latin typeface="+mj-lt"/>
                <a:cs typeface="Verdana"/>
              </a:rPr>
              <a:t>each </a:t>
            </a:r>
            <a:r>
              <a:rPr sz="2800" spc="-10" dirty="0">
                <a:latin typeface="+mj-lt"/>
                <a:cs typeface="Verdana"/>
              </a:rPr>
              <a:t>saves </a:t>
            </a:r>
            <a:r>
              <a:rPr sz="2800" spc="-5" dirty="0">
                <a:latin typeface="+mj-lt"/>
                <a:cs typeface="Verdana"/>
              </a:rPr>
              <a:t> Rs.1000, </a:t>
            </a:r>
            <a:r>
              <a:rPr sz="2800" spc="5" dirty="0">
                <a:latin typeface="+mj-lt"/>
                <a:cs typeface="Verdana"/>
              </a:rPr>
              <a:t>find their </a:t>
            </a:r>
            <a:r>
              <a:rPr sz="2800" spc="1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expenditures</a:t>
            </a:r>
            <a:r>
              <a:rPr sz="2800" spc="5" dirty="0" smtClean="0">
                <a:latin typeface="+mj-lt"/>
                <a:cs typeface="Verdana"/>
              </a:rPr>
              <a:t>.</a:t>
            </a:r>
            <a:endParaRPr lang="en-US" sz="2800" spc="5" dirty="0" smtClean="0">
              <a:latin typeface="+mj-lt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sz="2800" dirty="0">
              <a:latin typeface="+mj-lt"/>
              <a:cs typeface="Verdana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452493" y="3692381"/>
            <a:ext cx="8097520" cy="26500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278130" algn="l"/>
              </a:tabLst>
            </a:pPr>
            <a:endParaRPr lang="en-US" sz="2800" dirty="0" smtClean="0">
              <a:latin typeface="+mj-lt"/>
              <a:cs typeface="Verdana"/>
            </a:endParaRPr>
          </a:p>
          <a:p>
            <a:pPr marL="277495" marR="5080" indent="-26543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78571"/>
              <a:buFont typeface="Segoe UI Symbol"/>
              <a:buChar char="⚫"/>
              <a:tabLst>
                <a:tab pos="278130" algn="l"/>
              </a:tabLst>
            </a:pPr>
            <a:r>
              <a:rPr sz="2800" dirty="0" smtClean="0">
                <a:latin typeface="+mj-lt"/>
                <a:cs typeface="Verdana"/>
              </a:rPr>
              <a:t>The </a:t>
            </a:r>
            <a:r>
              <a:rPr sz="2800" spc="5" dirty="0">
                <a:latin typeface="+mj-lt"/>
                <a:cs typeface="Verdana"/>
              </a:rPr>
              <a:t>monthly income </a:t>
            </a:r>
            <a:r>
              <a:rPr sz="2800" dirty="0">
                <a:latin typeface="+mj-lt"/>
                <a:cs typeface="Verdana"/>
              </a:rPr>
              <a:t>of </a:t>
            </a:r>
            <a:r>
              <a:rPr sz="2800" spc="-15" dirty="0">
                <a:latin typeface="+mj-lt"/>
                <a:cs typeface="Verdana"/>
              </a:rPr>
              <a:t>Komal </a:t>
            </a:r>
            <a:r>
              <a:rPr sz="2800" spc="-1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and</a:t>
            </a:r>
            <a:r>
              <a:rPr sz="2800" spc="-25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Asha</a:t>
            </a:r>
            <a:r>
              <a:rPr sz="2800" spc="-2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are</a:t>
            </a:r>
            <a:r>
              <a:rPr sz="2800" spc="-5" dirty="0">
                <a:latin typeface="+mj-lt"/>
                <a:cs typeface="Verdana"/>
              </a:rPr>
              <a:t> </a:t>
            </a:r>
            <a:r>
              <a:rPr sz="2800" spc="10" dirty="0">
                <a:latin typeface="+mj-lt"/>
                <a:cs typeface="Verdana"/>
              </a:rPr>
              <a:t>in</a:t>
            </a:r>
            <a:r>
              <a:rPr sz="2800" spc="-3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the</a:t>
            </a:r>
            <a:r>
              <a:rPr sz="2800" spc="-40" dirty="0">
                <a:latin typeface="+mj-lt"/>
                <a:cs typeface="Verdana"/>
              </a:rPr>
              <a:t> </a:t>
            </a:r>
            <a:r>
              <a:rPr sz="2800" spc="-5" dirty="0">
                <a:latin typeface="+mj-lt"/>
                <a:cs typeface="Verdana"/>
              </a:rPr>
              <a:t>ratio</a:t>
            </a:r>
            <a:r>
              <a:rPr sz="2800" spc="-4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of</a:t>
            </a:r>
            <a:r>
              <a:rPr sz="2800" spc="-20" dirty="0">
                <a:latin typeface="+mj-lt"/>
                <a:cs typeface="Verdana"/>
              </a:rPr>
              <a:t> </a:t>
            </a:r>
            <a:r>
              <a:rPr sz="2800" spc="-5" dirty="0">
                <a:latin typeface="+mj-lt"/>
                <a:cs typeface="Verdana"/>
              </a:rPr>
              <a:t>4:3. </a:t>
            </a:r>
            <a:r>
              <a:rPr sz="2800" spc="-969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Their monthly expenses </a:t>
            </a:r>
            <a:r>
              <a:rPr sz="2800" dirty="0">
                <a:latin typeface="+mj-lt"/>
                <a:cs typeface="Verdana"/>
              </a:rPr>
              <a:t>are </a:t>
            </a:r>
            <a:r>
              <a:rPr sz="2800" spc="10" dirty="0">
                <a:latin typeface="+mj-lt"/>
                <a:cs typeface="Verdana"/>
              </a:rPr>
              <a:t>in </a:t>
            </a:r>
            <a:r>
              <a:rPr sz="2800" spc="1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the </a:t>
            </a:r>
            <a:r>
              <a:rPr sz="2800" spc="-10" dirty="0">
                <a:latin typeface="+mj-lt"/>
                <a:cs typeface="Verdana"/>
              </a:rPr>
              <a:t>ratio </a:t>
            </a:r>
            <a:r>
              <a:rPr sz="2800" spc="5" dirty="0">
                <a:latin typeface="+mj-lt"/>
                <a:cs typeface="Verdana"/>
              </a:rPr>
              <a:t>of </a:t>
            </a:r>
            <a:r>
              <a:rPr sz="2800" spc="-5" dirty="0">
                <a:latin typeface="+mj-lt"/>
                <a:cs typeface="Verdana"/>
              </a:rPr>
              <a:t>3:2. </a:t>
            </a:r>
            <a:r>
              <a:rPr sz="2800" dirty="0">
                <a:latin typeface="+mj-lt"/>
                <a:cs typeface="Verdana"/>
              </a:rPr>
              <a:t>However both </a:t>
            </a:r>
            <a:r>
              <a:rPr sz="2800" spc="5" dirty="0">
                <a:latin typeface="+mj-lt"/>
                <a:cs typeface="Verdana"/>
              </a:rPr>
              <a:t> </a:t>
            </a:r>
            <a:r>
              <a:rPr sz="2800" spc="-10" dirty="0">
                <a:latin typeface="+mj-lt"/>
                <a:cs typeface="Verdana"/>
              </a:rPr>
              <a:t>saves </a:t>
            </a:r>
            <a:r>
              <a:rPr sz="2800" dirty="0">
                <a:latin typeface="+mj-lt"/>
                <a:cs typeface="Verdana"/>
              </a:rPr>
              <a:t>Rs. 600 </a:t>
            </a:r>
            <a:r>
              <a:rPr sz="2800" spc="5" dirty="0">
                <a:latin typeface="+mj-lt"/>
                <a:cs typeface="Verdana"/>
              </a:rPr>
              <a:t>per </a:t>
            </a:r>
            <a:r>
              <a:rPr sz="2800" dirty="0">
                <a:latin typeface="+mj-lt"/>
                <a:cs typeface="Verdana"/>
              </a:rPr>
              <a:t>month. </a:t>
            </a:r>
            <a:r>
              <a:rPr sz="2800" spc="5" dirty="0">
                <a:latin typeface="+mj-lt"/>
                <a:cs typeface="Verdana"/>
              </a:rPr>
              <a:t>What </a:t>
            </a:r>
            <a:r>
              <a:rPr sz="2800" spc="-969" dirty="0">
                <a:latin typeface="+mj-lt"/>
                <a:cs typeface="Verdana"/>
              </a:rPr>
              <a:t> </a:t>
            </a:r>
            <a:r>
              <a:rPr sz="2800" spc="10" dirty="0">
                <a:latin typeface="+mj-lt"/>
                <a:cs typeface="Verdana"/>
              </a:rPr>
              <a:t>is</a:t>
            </a:r>
            <a:r>
              <a:rPr sz="2800" spc="-30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their</a:t>
            </a:r>
            <a:r>
              <a:rPr sz="2800" spc="-50" dirty="0">
                <a:latin typeface="+mj-lt"/>
                <a:cs typeface="Verdana"/>
              </a:rPr>
              <a:t> </a:t>
            </a:r>
            <a:r>
              <a:rPr sz="2800" spc="-5" dirty="0">
                <a:latin typeface="+mj-lt"/>
                <a:cs typeface="Verdana"/>
              </a:rPr>
              <a:t>total </a:t>
            </a:r>
            <a:r>
              <a:rPr sz="2800" spc="5" dirty="0">
                <a:latin typeface="+mj-lt"/>
                <a:cs typeface="Verdana"/>
              </a:rPr>
              <a:t>Monthly</a:t>
            </a:r>
            <a:r>
              <a:rPr sz="2800" spc="-55" dirty="0">
                <a:latin typeface="+mj-lt"/>
                <a:cs typeface="Verdana"/>
              </a:rPr>
              <a:t> </a:t>
            </a:r>
            <a:r>
              <a:rPr sz="2800" spc="5" dirty="0">
                <a:latin typeface="+mj-lt"/>
                <a:cs typeface="Verdana"/>
              </a:rPr>
              <a:t>income?</a:t>
            </a:r>
            <a:endParaRPr sz="2800" dirty="0">
              <a:latin typeface="+mj-lt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  <a:tabLst>
                <a:tab pos="2353310" algn="l"/>
                <a:tab pos="4705985" algn="l"/>
              </a:tabLst>
            </a:pPr>
            <a:r>
              <a:rPr sz="2800" spc="-5" dirty="0" smtClean="0">
                <a:latin typeface="+mj-lt"/>
                <a:cs typeface="Verdana"/>
              </a:rPr>
              <a:t>a)</a:t>
            </a:r>
            <a:r>
              <a:rPr sz="2800" spc="20" dirty="0" smtClean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Rs.</a:t>
            </a:r>
            <a:r>
              <a:rPr sz="2800" spc="-5" dirty="0">
                <a:latin typeface="+mj-lt"/>
                <a:cs typeface="Verdana"/>
              </a:rPr>
              <a:t> </a:t>
            </a:r>
            <a:r>
              <a:rPr sz="2800" spc="-10" dirty="0">
                <a:latin typeface="+mj-lt"/>
                <a:cs typeface="Verdana"/>
              </a:rPr>
              <a:t>8400	</a:t>
            </a:r>
            <a:r>
              <a:rPr sz="2800" spc="5" dirty="0">
                <a:latin typeface="+mj-lt"/>
                <a:cs typeface="Verdana"/>
              </a:rPr>
              <a:t>b)</a:t>
            </a:r>
            <a:r>
              <a:rPr sz="2800" spc="10" dirty="0">
                <a:latin typeface="+mj-lt"/>
                <a:cs typeface="Verdana"/>
              </a:rPr>
              <a:t> </a:t>
            </a:r>
            <a:r>
              <a:rPr sz="2800" spc="-5" dirty="0">
                <a:latin typeface="+mj-lt"/>
                <a:cs typeface="Verdana"/>
              </a:rPr>
              <a:t>Rs.</a:t>
            </a:r>
            <a:r>
              <a:rPr sz="2800" spc="1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5600	</a:t>
            </a:r>
            <a:r>
              <a:rPr sz="2800" spc="-5" dirty="0">
                <a:latin typeface="+mj-lt"/>
                <a:cs typeface="Verdana"/>
              </a:rPr>
              <a:t>c)</a:t>
            </a:r>
            <a:r>
              <a:rPr sz="2800" spc="-40" dirty="0">
                <a:latin typeface="+mj-lt"/>
                <a:cs typeface="Verdana"/>
              </a:rPr>
              <a:t> </a:t>
            </a:r>
            <a:r>
              <a:rPr sz="2800" spc="-5" dirty="0" smtClean="0">
                <a:latin typeface="+mj-lt"/>
                <a:cs typeface="Verdana"/>
              </a:rPr>
              <a:t>Rs.4200</a:t>
            </a:r>
            <a:r>
              <a:rPr sz="2800" spc="-5" dirty="0">
                <a:latin typeface="+mj-lt"/>
                <a:cs typeface="Verdana"/>
              </a:rPr>
              <a:t>	</a:t>
            </a:r>
            <a:r>
              <a:rPr sz="2800" spc="5" dirty="0">
                <a:latin typeface="+mj-lt"/>
                <a:cs typeface="Verdana"/>
              </a:rPr>
              <a:t>d)</a:t>
            </a:r>
            <a:r>
              <a:rPr sz="2800" spc="-3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Rs.</a:t>
            </a:r>
            <a:r>
              <a:rPr sz="2800" spc="-15" dirty="0">
                <a:latin typeface="+mj-lt"/>
                <a:cs typeface="Verdana"/>
              </a:rPr>
              <a:t> </a:t>
            </a:r>
            <a:r>
              <a:rPr sz="2800" spc="-10" dirty="0">
                <a:latin typeface="+mj-lt"/>
                <a:cs typeface="Verdana"/>
              </a:rPr>
              <a:t>2800</a:t>
            </a:r>
            <a:endParaRPr sz="2800" dirty="0">
              <a:latin typeface="+mj-lt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485" y="342709"/>
            <a:ext cx="8097520" cy="30296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2800" dirty="0"/>
              <a:t>Two number are in the ratio 3 : 5. If 9 is subtracted from each, the new numbers are in the ratio 12 : 23. The smaller number is: 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27</a:t>
            </a:r>
            <a:endParaRPr lang="en-US" sz="2800" dirty="0"/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33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49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55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513" y="342709"/>
            <a:ext cx="7901940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lvl="0"/>
            <a:r>
              <a:rPr lang="en-US" sz="2800" dirty="0" smtClean="0"/>
              <a:t>Q4. The total number of students of a school was 660. The ratio between boys and girls was 13:9. After some days, 30 girls joined the school and some boys left the school and new ratio between boys and girls become 6 : 5. The number of boys who left the school is: </a:t>
            </a:r>
          </a:p>
          <a:p>
            <a:pPr lvl="0"/>
            <a:r>
              <a:rPr lang="en-US" sz="2800" dirty="0" smtClean="0"/>
              <a:t>(a) 50 (b) 40 (c) 30 (d) 60 (e) 45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383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1715</Words>
  <Application>Microsoft Office PowerPoint</Application>
  <PresentationFormat>On-screen Show (4:3)</PresentationFormat>
  <Paragraphs>149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 RATIOS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AGES    </vt:lpstr>
      <vt:lpstr>A is younger than B by 6 yrs  and their ages are in the  respective ratio of 7:9, how old  is A? a) 18 b)20 c)21 d)27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PROPORTIANLITY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PARTNERSHIP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RATIOS, AGES</dc:title>
  <dc:creator>Avenger</dc:creator>
  <cp:lastModifiedBy>lenovo</cp:lastModifiedBy>
  <cp:revision>50</cp:revision>
  <dcterms:created xsi:type="dcterms:W3CDTF">2021-07-02T13:14:56Z</dcterms:created>
  <dcterms:modified xsi:type="dcterms:W3CDTF">2024-07-24T16:53:07Z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2021-07-02T00:00:00Z</vt:filetime>
  </property>
</Properties>
</file>