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1" r:id="rId4"/>
    <p:sldId id="268" r:id="rId5"/>
    <p:sldId id="269" r:id="rId6"/>
    <p:sldId id="271" r:id="rId7"/>
    <p:sldId id="270" r:id="rId8"/>
    <p:sldId id="262" r:id="rId9"/>
    <p:sldId id="272" r:id="rId10"/>
    <p:sldId id="273" r:id="rId11"/>
    <p:sldId id="275" r:id="rId12"/>
    <p:sldId id="279" r:id="rId13"/>
    <p:sldId id="276" r:id="rId14"/>
    <p:sldId id="286" r:id="rId15"/>
    <p:sldId id="287" r:id="rId16"/>
    <p:sldId id="298" r:id="rId17"/>
    <p:sldId id="299" r:id="rId18"/>
    <p:sldId id="300" r:id="rId19"/>
    <p:sldId id="301" r:id="rId20"/>
    <p:sldId id="277" r:id="rId21"/>
    <p:sldId id="281" r:id="rId22"/>
    <p:sldId id="264" r:id="rId23"/>
    <p:sldId id="265" r:id="rId24"/>
    <p:sldId id="266" r:id="rId25"/>
    <p:sldId id="283" r:id="rId26"/>
    <p:sldId id="284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6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1DFA-49AA-4761-811C-1D211B41932D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2E0-0EA8-4C6A-BAA7-9F58EA0D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006" y="1853895"/>
            <a:ext cx="716597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835" marR="828675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SIMPLE</a:t>
            </a:r>
            <a:r>
              <a:rPr sz="6000" b="1" spc="-40" dirty="0">
                <a:latin typeface="Calibri"/>
                <a:cs typeface="Calibri"/>
              </a:rPr>
              <a:t> </a:t>
            </a:r>
            <a:r>
              <a:rPr sz="6000" b="1" spc="-15" dirty="0">
                <a:latin typeface="Calibri"/>
                <a:cs typeface="Calibri"/>
              </a:rPr>
              <a:t>INTEREST  </a:t>
            </a:r>
            <a:r>
              <a:rPr sz="6000" b="1" dirty="0">
                <a:latin typeface="Calibri"/>
                <a:cs typeface="Calibri"/>
              </a:rPr>
              <a:t>AND</a:t>
            </a:r>
            <a:endParaRPr sz="6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6000" b="1" spc="-10" dirty="0">
                <a:latin typeface="Calibri"/>
                <a:cs typeface="Calibri"/>
              </a:rPr>
              <a:t>COMPOUND</a:t>
            </a:r>
            <a:r>
              <a:rPr sz="6000" b="1" spc="-55" dirty="0">
                <a:latin typeface="Calibri"/>
                <a:cs typeface="Calibri"/>
              </a:rPr>
              <a:t> </a:t>
            </a:r>
            <a:r>
              <a:rPr sz="6000" b="1" spc="-10" dirty="0">
                <a:latin typeface="Calibri"/>
                <a:cs typeface="Calibri"/>
              </a:rPr>
              <a:t>INTEREST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50" y="465200"/>
            <a:ext cx="76028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4400" spc="-20" dirty="0" smtClean="0"/>
              <a:t>FORMULA</a:t>
            </a:r>
            <a:endParaRPr sz="4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600200"/>
            <a:ext cx="8286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818120" cy="30687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libri"/>
                <a:cs typeface="Calibri"/>
              </a:rPr>
              <a:t>Q</a:t>
            </a:r>
            <a:r>
              <a:rPr sz="3200" spc="-15">
                <a:latin typeface="Calibri"/>
                <a:cs typeface="Calibri"/>
              </a:rPr>
              <a:t>. </a:t>
            </a:r>
            <a:r>
              <a:rPr lang="en-US" sz="3200" dirty="0" smtClean="0"/>
              <a:t>What is the compound interest on the sum of Rs 5000 at the rate of 10% </a:t>
            </a:r>
            <a:r>
              <a:rPr lang="en-US" sz="3200" dirty="0" err="1" smtClean="0"/>
              <a:t>p.a</a:t>
            </a:r>
            <a:r>
              <a:rPr lang="en-US" sz="3200" dirty="0" smtClean="0"/>
              <a:t> for 2 years?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(a</a:t>
            </a:r>
            <a:r>
              <a:rPr sz="3200" spc="-10">
                <a:latin typeface="Calibri"/>
                <a:cs typeface="Calibri"/>
              </a:rPr>
              <a:t>) </a:t>
            </a:r>
            <a:r>
              <a:rPr lang="en-US" sz="3200" spc="-15" dirty="0" smtClean="0">
                <a:latin typeface="Calibri"/>
                <a:cs typeface="Calibri"/>
              </a:rPr>
              <a:t>1150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b)</a:t>
            </a:r>
            <a:r>
              <a:rPr lang="en-US" sz="3200" spc="-15" dirty="0" smtClean="0">
                <a:latin typeface="Calibri"/>
                <a:cs typeface="Calibri"/>
              </a:rPr>
              <a:t> 1050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c)</a:t>
            </a:r>
            <a:r>
              <a:rPr lang="en-US" sz="3200" spc="-15" dirty="0" smtClean="0">
                <a:latin typeface="Calibri"/>
                <a:cs typeface="Calibri"/>
              </a:rPr>
              <a:t> 1005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d)</a:t>
            </a:r>
            <a:r>
              <a:rPr lang="en-US" sz="3200" spc="-15" dirty="0" smtClean="0">
                <a:latin typeface="Calibri"/>
                <a:cs typeface="Calibri"/>
              </a:rPr>
              <a:t> 1015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818120" cy="2966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sz="3200" spc="-15" dirty="0">
                <a:latin typeface="Calibri"/>
                <a:cs typeface="Calibri"/>
              </a:rPr>
              <a:t>Q</a:t>
            </a:r>
            <a:r>
              <a:rPr sz="3200" spc="-15">
                <a:latin typeface="Calibri"/>
                <a:cs typeface="Calibri"/>
              </a:rPr>
              <a:t>. </a:t>
            </a:r>
            <a:r>
              <a:rPr lang="en-US" sz="3200" dirty="0" smtClean="0"/>
              <a:t>Find compound interest on Rs. 7500 at 4% per annum for 2 years, compounded annually.</a:t>
            </a:r>
          </a:p>
          <a:p>
            <a:pPr marL="514350" indent="-514350">
              <a:buAutoNum type="alphaUcParenR"/>
            </a:pPr>
            <a:r>
              <a:rPr lang="en-US" sz="3200" dirty="0" smtClean="0"/>
              <a:t>612</a:t>
            </a:r>
          </a:p>
          <a:p>
            <a:pPr marL="514350" indent="-514350">
              <a:buAutoNum type="alphaUcParenR"/>
            </a:pPr>
            <a:r>
              <a:rPr lang="en-US" sz="3200" dirty="0" smtClean="0"/>
              <a:t> 712</a:t>
            </a:r>
          </a:p>
          <a:p>
            <a:pPr marL="514350" indent="-514350">
              <a:buAutoNum type="alphaUcParenR"/>
            </a:pPr>
            <a:r>
              <a:rPr lang="en-US" sz="3200" dirty="0" smtClean="0"/>
              <a:t>812</a:t>
            </a:r>
          </a:p>
          <a:p>
            <a:pPr marL="514350" indent="-514350">
              <a:buAutoNum type="alphaUcParenR"/>
            </a:pPr>
            <a:r>
              <a:rPr lang="en-US" sz="3200" dirty="0" smtClean="0"/>
              <a:t>912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818120" cy="39639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libri"/>
                <a:cs typeface="Calibri"/>
              </a:rPr>
              <a:t>Q</a:t>
            </a:r>
            <a:r>
              <a:rPr sz="3200" spc="-15">
                <a:latin typeface="Calibri"/>
                <a:cs typeface="Calibri"/>
              </a:rPr>
              <a:t>. </a:t>
            </a:r>
            <a:r>
              <a:rPr lang="en-US" sz="3200" dirty="0" smtClean="0"/>
              <a:t>What will be the amount when Rs 10000 is deposited in a bank on Compound Interest @10% </a:t>
            </a:r>
            <a:r>
              <a:rPr lang="en-US" sz="3200" dirty="0" err="1" smtClean="0"/>
              <a:t>p.a</a:t>
            </a:r>
            <a:r>
              <a:rPr lang="en-US" sz="3200" dirty="0" smtClean="0"/>
              <a:t> compounded annually for 3 years. </a:t>
            </a:r>
          </a:p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</a:pPr>
            <a:r>
              <a:rPr lang="en-US" sz="3200" spc="-10" dirty="0" smtClean="0">
                <a:latin typeface="Calibri"/>
                <a:cs typeface="Calibri"/>
              </a:rPr>
              <a:t>	</a:t>
            </a:r>
            <a:r>
              <a:rPr sz="3200" spc="-10" smtClean="0">
                <a:latin typeface="Calibri"/>
                <a:cs typeface="Calibri"/>
              </a:rPr>
              <a:t>(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10">
                <a:latin typeface="Calibri"/>
                <a:cs typeface="Calibri"/>
              </a:rPr>
              <a:t>) </a:t>
            </a:r>
            <a:r>
              <a:rPr lang="en-US" sz="3200" spc="-10" dirty="0" smtClean="0">
                <a:latin typeface="Calibri"/>
                <a:cs typeface="Calibri"/>
              </a:rPr>
              <a:t>Rs </a:t>
            </a:r>
            <a:r>
              <a:rPr lang="en-US" sz="3200" spc="-15" dirty="0" smtClean="0">
                <a:latin typeface="Calibri"/>
                <a:cs typeface="Calibri"/>
              </a:rPr>
              <a:t>12210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b)</a:t>
            </a:r>
            <a:r>
              <a:rPr lang="en-US" sz="3200" spc="-15" dirty="0" smtClean="0">
                <a:latin typeface="Calibri"/>
                <a:cs typeface="Calibri"/>
              </a:rPr>
              <a:t> Rs 12000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c)</a:t>
            </a:r>
            <a:r>
              <a:rPr lang="en-US" sz="3200" spc="-15" dirty="0" smtClean="0">
                <a:latin typeface="Calibri"/>
                <a:cs typeface="Calibri"/>
              </a:rPr>
              <a:t> Rs 11000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d)</a:t>
            </a:r>
            <a:r>
              <a:rPr lang="en-US" sz="3200" spc="-15" dirty="0" smtClean="0">
                <a:latin typeface="Calibri"/>
                <a:cs typeface="Calibri"/>
              </a:rPr>
              <a:t> Rs 13310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37769"/>
            <a:ext cx="7332345" cy="4361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effective </a:t>
            </a:r>
            <a:r>
              <a:rPr sz="3200" spc="-5" dirty="0">
                <a:latin typeface="Calibri"/>
                <a:cs typeface="Calibri"/>
              </a:rPr>
              <a:t>annual </a:t>
            </a:r>
            <a:r>
              <a:rPr sz="3200" spc="-35" dirty="0">
                <a:latin typeface="Calibri"/>
                <a:cs typeface="Calibri"/>
              </a:rPr>
              <a:t>rate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25" dirty="0">
                <a:latin typeface="Calibri"/>
                <a:cs typeface="Calibri"/>
              </a:rPr>
              <a:t>interest  </a:t>
            </a:r>
            <a:r>
              <a:rPr sz="3200" spc="-15" dirty="0">
                <a:latin typeface="Calibri"/>
                <a:cs typeface="Calibri"/>
              </a:rPr>
              <a:t>corresponding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 nominal </a:t>
            </a:r>
            <a:r>
              <a:rPr sz="3200" spc="-35" dirty="0">
                <a:latin typeface="Calibri"/>
                <a:cs typeface="Calibri"/>
              </a:rPr>
              <a:t>rate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6% </a:t>
            </a:r>
            <a:r>
              <a:rPr sz="3200" spc="-10" dirty="0">
                <a:latin typeface="Calibri"/>
                <a:cs typeface="Calibri"/>
              </a:rPr>
              <a:t>per  </a:t>
            </a:r>
            <a:r>
              <a:rPr sz="3200" spc="-5" dirty="0">
                <a:latin typeface="Calibri"/>
                <a:cs typeface="Calibri"/>
              </a:rPr>
              <a:t>annum </a:t>
            </a:r>
            <a:r>
              <a:rPr sz="3200" spc="-15" dirty="0">
                <a:latin typeface="Calibri"/>
                <a:cs typeface="Calibri"/>
              </a:rPr>
              <a:t>payable </a:t>
            </a:r>
            <a:r>
              <a:rPr sz="3200" spc="-10" dirty="0">
                <a:latin typeface="Calibri"/>
                <a:cs typeface="Calibri"/>
              </a:rPr>
              <a:t>half-yearly on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sum of  </a:t>
            </a:r>
            <a:r>
              <a:rPr sz="3200" spc="-15" dirty="0">
                <a:latin typeface="Calibri"/>
                <a:cs typeface="Calibri"/>
              </a:rPr>
              <a:t>10000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smtClean="0">
                <a:latin typeface="Calibri"/>
                <a:cs typeface="Calibri"/>
              </a:rPr>
              <a:t>A.</a:t>
            </a:r>
            <a:r>
              <a:rPr sz="3200" spc="-5" smtClean="0">
                <a:latin typeface="Calibri"/>
                <a:cs typeface="Calibri"/>
              </a:rPr>
              <a:t>606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smtClean="0">
                <a:latin typeface="Calibri"/>
                <a:cs typeface="Calibri"/>
              </a:rPr>
              <a:t>B.</a:t>
            </a:r>
            <a:r>
              <a:rPr sz="3200" spc="-10" smtClean="0">
                <a:latin typeface="Calibri"/>
                <a:cs typeface="Calibri"/>
              </a:rPr>
              <a:t>607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5" smtClean="0">
                <a:latin typeface="Calibri"/>
                <a:cs typeface="Calibri"/>
              </a:rPr>
              <a:t>C.</a:t>
            </a:r>
            <a:r>
              <a:rPr sz="3200" spc="-15" smtClean="0">
                <a:latin typeface="Calibri"/>
                <a:cs typeface="Calibri"/>
              </a:rPr>
              <a:t>608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20" smtClean="0">
                <a:latin typeface="Calibri"/>
                <a:cs typeface="Calibri"/>
              </a:rPr>
              <a:t>D.</a:t>
            </a:r>
            <a:r>
              <a:rPr sz="3200" spc="-20" smtClean="0">
                <a:latin typeface="Calibri"/>
                <a:cs typeface="Calibri"/>
              </a:rPr>
              <a:t>609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37769"/>
            <a:ext cx="7332345" cy="3458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3200" dirty="0" smtClean="0"/>
              <a:t>Q7 : If the rate of interest is 12% per annum CI payable half yearly, what will be the total CI on Rs.5000 for a year?</a:t>
            </a:r>
          </a:p>
          <a:p>
            <a:pPr marL="514350" indent="-514350">
              <a:buAutoNum type="alphaLcPeriod"/>
            </a:pPr>
            <a:r>
              <a:rPr lang="en-US" sz="3200" dirty="0" smtClean="0"/>
              <a:t>618 </a:t>
            </a:r>
          </a:p>
          <a:p>
            <a:pPr marL="514350" indent="-514350">
              <a:buAutoNum type="alphaLcPeriod"/>
            </a:pPr>
            <a:r>
              <a:rPr lang="en-US" sz="3200" dirty="0" smtClean="0"/>
              <a:t>600 </a:t>
            </a:r>
          </a:p>
          <a:p>
            <a:pPr marL="514350" indent="-514350">
              <a:buAutoNum type="alphaLcPeriod"/>
            </a:pPr>
            <a:r>
              <a:rPr lang="en-US" sz="3200" dirty="0" smtClean="0"/>
              <a:t>1236 </a:t>
            </a:r>
          </a:p>
          <a:p>
            <a:pPr marL="514350" indent="-514350">
              <a:buAutoNum type="alphaLcPeriod"/>
            </a:pPr>
            <a:r>
              <a:rPr lang="en-US" sz="3200" dirty="0" smtClean="0"/>
              <a:t>None of these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37769"/>
            <a:ext cx="7332345" cy="19813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3200" dirty="0" smtClean="0"/>
              <a:t>Q7 : </a:t>
            </a:r>
            <a:r>
              <a:rPr lang="en-US" sz="3200" b="1" dirty="0"/>
              <a:t>Find the amount and the compound interest on </a:t>
            </a:r>
            <a:r>
              <a:rPr lang="en-US" sz="3200" b="1" dirty="0" err="1"/>
              <a:t>Rs</a:t>
            </a:r>
            <a:r>
              <a:rPr lang="en-US" sz="3200" b="1" dirty="0"/>
              <a:t> 1, 20,000 compounded quarterly for 9 months at the rate of 4% per annum</a:t>
            </a:r>
            <a:r>
              <a:rPr lang="en-US" sz="3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88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818120" cy="39639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libri"/>
                <a:cs typeface="Calibri"/>
              </a:rPr>
              <a:t>Q</a:t>
            </a:r>
            <a:r>
              <a:rPr sz="3200" spc="-15">
                <a:latin typeface="Calibri"/>
                <a:cs typeface="Calibri"/>
              </a:rPr>
              <a:t>. </a:t>
            </a:r>
            <a:r>
              <a:rPr lang="en-US" sz="3200" dirty="0" smtClean="0"/>
              <a:t>A sum become 3 times of itself in 12 years. In how many years it will become 81 times of itself at the same rate of interest kept at Compound Interest. </a:t>
            </a:r>
          </a:p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</a:pPr>
            <a:r>
              <a:rPr lang="en-US" sz="3200" spc="-10" dirty="0" smtClean="0">
                <a:latin typeface="Calibri"/>
                <a:cs typeface="Calibri"/>
              </a:rPr>
              <a:t>	</a:t>
            </a:r>
            <a:r>
              <a:rPr sz="3200" spc="-10" smtClean="0">
                <a:latin typeface="Calibri"/>
                <a:cs typeface="Calibri"/>
              </a:rPr>
              <a:t>(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10">
                <a:latin typeface="Calibri"/>
                <a:cs typeface="Calibri"/>
              </a:rPr>
              <a:t>) </a:t>
            </a:r>
            <a:r>
              <a:rPr lang="en-US" sz="3200" spc="-10" dirty="0" smtClean="0">
                <a:latin typeface="Calibri"/>
                <a:cs typeface="Calibri"/>
              </a:rPr>
              <a:t>20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b)</a:t>
            </a:r>
            <a:r>
              <a:rPr lang="en-US" sz="3200" spc="-15" dirty="0" smtClean="0">
                <a:latin typeface="Calibri"/>
                <a:cs typeface="Calibri"/>
              </a:rPr>
              <a:t> 16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c)</a:t>
            </a:r>
            <a:r>
              <a:rPr lang="en-US" sz="3200" spc="-15" dirty="0" smtClean="0">
                <a:latin typeface="Calibri"/>
                <a:cs typeface="Calibri"/>
              </a:rPr>
              <a:t> 24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d)</a:t>
            </a:r>
            <a:r>
              <a:rPr lang="en-US" sz="3200" spc="-15" dirty="0" smtClean="0">
                <a:latin typeface="Calibri"/>
                <a:cs typeface="Calibri"/>
              </a:rPr>
              <a:t> 48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2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818120" cy="34714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libri"/>
                <a:cs typeface="Calibri"/>
              </a:rPr>
              <a:t>Q</a:t>
            </a:r>
            <a:r>
              <a:rPr sz="3200" spc="-15">
                <a:latin typeface="Calibri"/>
                <a:cs typeface="Calibri"/>
              </a:rPr>
              <a:t>. </a:t>
            </a:r>
            <a:r>
              <a:rPr lang="en-US" sz="3200" dirty="0" smtClean="0"/>
              <a:t>A sum at Compound Interest double itself in 15 years. It will become 8 times of itself in how many years? </a:t>
            </a:r>
          </a:p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</a:pPr>
            <a:r>
              <a:rPr lang="en-US" sz="3200" spc="-10" dirty="0" smtClean="0">
                <a:latin typeface="Calibri"/>
                <a:cs typeface="Calibri"/>
              </a:rPr>
              <a:t>	</a:t>
            </a:r>
            <a:r>
              <a:rPr sz="3200" spc="-10" smtClean="0">
                <a:latin typeface="Calibri"/>
                <a:cs typeface="Calibri"/>
              </a:rPr>
              <a:t>(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10">
                <a:latin typeface="Calibri"/>
                <a:cs typeface="Calibri"/>
              </a:rPr>
              <a:t>) </a:t>
            </a:r>
            <a:r>
              <a:rPr lang="en-US" sz="3200" spc="-10" dirty="0" smtClean="0">
                <a:latin typeface="Calibri"/>
                <a:cs typeface="Calibri"/>
              </a:rPr>
              <a:t>45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b)</a:t>
            </a:r>
            <a:r>
              <a:rPr lang="en-US" sz="3200" spc="-15" dirty="0" smtClean="0">
                <a:latin typeface="Calibri"/>
                <a:cs typeface="Calibri"/>
              </a:rPr>
              <a:t> 48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c)</a:t>
            </a:r>
            <a:r>
              <a:rPr lang="en-US" sz="3200" spc="-15" dirty="0" smtClean="0">
                <a:latin typeface="Calibri"/>
                <a:cs typeface="Calibri"/>
              </a:rPr>
              <a:t> 54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d)</a:t>
            </a:r>
            <a:r>
              <a:rPr lang="en-US" sz="3200" spc="-15" dirty="0" smtClean="0">
                <a:latin typeface="Calibri"/>
                <a:cs typeface="Calibri"/>
              </a:rPr>
              <a:t> 60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4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818120" cy="3458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3200" dirty="0" smtClean="0"/>
              <a:t>Q : An amount of Rs. 400 becomes Rs 440 in 2 years at SI. What will be the CI on the same sum for the same time period?</a:t>
            </a:r>
          </a:p>
          <a:p>
            <a:pPr marL="514350" indent="-514350">
              <a:buAutoNum type="alphaLcPeriod"/>
            </a:pPr>
            <a:r>
              <a:rPr lang="en-US" sz="3200" dirty="0" smtClean="0"/>
              <a:t>441 </a:t>
            </a:r>
          </a:p>
          <a:p>
            <a:pPr marL="514350" indent="-514350">
              <a:buAutoNum type="alphaLcPeriod"/>
            </a:pPr>
            <a:r>
              <a:rPr lang="en-US" sz="3200" dirty="0" smtClean="0"/>
              <a:t>41 </a:t>
            </a:r>
          </a:p>
          <a:p>
            <a:pPr marL="514350" indent="-514350">
              <a:buAutoNum type="alphaLcPeriod"/>
            </a:pPr>
            <a:r>
              <a:rPr lang="en-US" sz="3200" dirty="0" smtClean="0"/>
              <a:t>21 </a:t>
            </a:r>
          </a:p>
          <a:p>
            <a:pPr marL="514350" indent="-514350">
              <a:buAutoNum type="alphaLcPeriod"/>
            </a:pPr>
            <a:r>
              <a:rPr lang="en-US" sz="3200" dirty="0" smtClean="0"/>
              <a:t>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729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4217" y="465200"/>
            <a:ext cx="56559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Simple </a:t>
            </a:r>
            <a:r>
              <a:rPr sz="4400" spc="-30" dirty="0"/>
              <a:t>Interest</a:t>
            </a:r>
            <a:r>
              <a:rPr sz="4400" spc="40" dirty="0"/>
              <a:t> </a:t>
            </a:r>
            <a:r>
              <a:rPr sz="4400" spc="-15" dirty="0"/>
              <a:t>Formulas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7414895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P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principal, R is </a:t>
            </a:r>
            <a:r>
              <a:rPr sz="3200" spc="-35" dirty="0">
                <a:latin typeface="Calibri"/>
                <a:cs typeface="Calibri"/>
              </a:rPr>
              <a:t>rate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25" dirty="0">
                <a:latin typeface="Calibri"/>
                <a:cs typeface="Calibri"/>
              </a:rPr>
              <a:t>interest </a:t>
            </a:r>
            <a:r>
              <a:rPr sz="3200" spc="-5" dirty="0">
                <a:latin typeface="Calibri"/>
                <a:cs typeface="Calibri"/>
              </a:rPr>
              <a:t>and T is  time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Then,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S.I. = P x R x T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/100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Amount(a) </a:t>
            </a:r>
            <a:r>
              <a:rPr sz="3200" spc="-5" dirty="0">
                <a:latin typeface="Calibri"/>
                <a:cs typeface="Calibri"/>
              </a:rPr>
              <a:t>= S.I. +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6670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DIFFERENCE IN SI and CI</a:t>
            </a:r>
          </a:p>
          <a:p>
            <a:pPr algn="ctr"/>
            <a:r>
              <a:rPr lang="en-US" sz="5400" dirty="0" smtClean="0"/>
              <a:t>(for 2 years)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22961"/>
            <a:ext cx="8007984" cy="383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1480" marR="5080" indent="-13716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Calibri"/>
                <a:cs typeface="Calibri"/>
              </a:rPr>
              <a:t>Difference </a:t>
            </a:r>
            <a:r>
              <a:rPr sz="3200" spc="-15" dirty="0">
                <a:latin typeface="Calibri"/>
                <a:cs typeface="Calibri"/>
              </a:rPr>
              <a:t>between compound </a:t>
            </a:r>
            <a:r>
              <a:rPr sz="3200" spc="-20" dirty="0">
                <a:latin typeface="Calibri"/>
                <a:cs typeface="Calibri"/>
              </a:rPr>
              <a:t>interest(when  </a:t>
            </a:r>
            <a:r>
              <a:rPr sz="3200" spc="-15" dirty="0">
                <a:latin typeface="Calibri"/>
                <a:cs typeface="Calibri"/>
              </a:rPr>
              <a:t>compounded </a:t>
            </a:r>
            <a:r>
              <a:rPr sz="3200" spc="-5" dirty="0">
                <a:latin typeface="Calibri"/>
                <a:cs typeface="Calibri"/>
              </a:rPr>
              <a:t>annually) and simple </a:t>
            </a:r>
            <a:r>
              <a:rPr sz="3200" spc="-25" dirty="0">
                <a:latin typeface="Calibri"/>
                <a:cs typeface="Calibri"/>
              </a:rPr>
              <a:t>interest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 marL="2103755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a sum P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spc="-5" dirty="0">
                <a:latin typeface="Calibri"/>
                <a:cs typeface="Calibri"/>
              </a:rPr>
              <a:t>R% </a:t>
            </a:r>
            <a:r>
              <a:rPr sz="3200" spc="-10" dirty="0">
                <a:latin typeface="Calibri"/>
                <a:cs typeface="Calibri"/>
              </a:rPr>
              <a:t>per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annum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20" dirty="0">
                <a:latin typeface="Calibri"/>
                <a:cs typeface="Calibri"/>
              </a:rPr>
              <a:t>year </a:t>
            </a:r>
            <a:r>
              <a:rPr sz="3200" spc="-5" dirty="0">
                <a:latin typeface="Calibri"/>
                <a:cs typeface="Calibri"/>
              </a:rPr>
              <a:t>=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2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year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5976" y="3499103"/>
            <a:ext cx="1633727" cy="78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365836"/>
            <a:ext cx="7959725" cy="59214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algn="l">
              <a:lnSpc>
                <a:spcPct val="100000"/>
              </a:lnSpc>
              <a:spcBef>
                <a:spcPts val="5"/>
              </a:spcBef>
            </a:pPr>
            <a:r>
              <a:rPr sz="3200" spc="-15" dirty="0"/>
              <a:t>Q. </a:t>
            </a:r>
            <a:r>
              <a:rPr sz="3200" spc="-15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The difference between simple and  compound interest(compounded annually) on  a certain sum of money for 2 years at 4% per  annum </a:t>
            </a:r>
            <a:r>
              <a:rPr sz="3200" spc="-1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is </a:t>
            </a:r>
            <a:r>
              <a:rPr lang="en-US" sz="3200" spc="-15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Rs. </a:t>
            </a:r>
            <a:r>
              <a:rPr sz="3200" spc="-15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1</a:t>
            </a:r>
            <a:r>
              <a:rPr sz="3200" spc="-15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. What is the </a:t>
            </a:r>
            <a:r>
              <a:rPr sz="3200" spc="-1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sum</a:t>
            </a:r>
            <a:r>
              <a:rPr sz="3200" spc="-15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?</a:t>
            </a:r>
            <a:r>
              <a:rPr lang="en-US" sz="3200" spc="-15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/>
            </a:r>
            <a:br>
              <a:rPr lang="en-US" sz="3200" spc="-15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</a:br>
            <a:r>
              <a:rPr lang="pt-BR" sz="3200" spc="-10" dirty="0" smtClean="0">
                <a:latin typeface="Calibri"/>
                <a:cs typeface="Calibri"/>
              </a:rPr>
              <a:t>(a) </a:t>
            </a:r>
            <a:r>
              <a:rPr lang="pt-BR" sz="3200" spc="-5" dirty="0" smtClean="0">
                <a:latin typeface="Calibri"/>
                <a:cs typeface="Calibri"/>
              </a:rPr>
              <a:t>125</a:t>
            </a:r>
            <a:r>
              <a:rPr lang="pt-BR" sz="3200" dirty="0" smtClean="0">
                <a:latin typeface="Calibri"/>
                <a:cs typeface="Calibri"/>
              </a:rPr>
              <a:t/>
            </a:r>
            <a:br>
              <a:rPr lang="pt-BR" sz="3200" dirty="0" smtClean="0">
                <a:latin typeface="Calibri"/>
                <a:cs typeface="Calibri"/>
              </a:rPr>
            </a:br>
            <a:r>
              <a:rPr lang="pt-BR" sz="3200" spc="-10" dirty="0" smtClean="0">
                <a:latin typeface="Calibri"/>
                <a:cs typeface="Calibri"/>
              </a:rPr>
              <a:t>(b) 225</a:t>
            </a:r>
            <a:br>
              <a:rPr lang="pt-BR" sz="3200" spc="-10" dirty="0" smtClean="0">
                <a:latin typeface="Calibri"/>
                <a:cs typeface="Calibri"/>
              </a:rPr>
            </a:br>
            <a:r>
              <a:rPr lang="pt-BR" sz="3200" dirty="0" smtClean="0">
                <a:latin typeface="Calibri"/>
                <a:cs typeface="Calibri"/>
              </a:rPr>
              <a:t>(c)</a:t>
            </a:r>
            <a:r>
              <a:rPr lang="pt-BR" sz="3200" spc="-5" dirty="0" smtClean="0">
                <a:latin typeface="Calibri"/>
                <a:cs typeface="Calibri"/>
              </a:rPr>
              <a:t>1600</a:t>
            </a:r>
            <a:r>
              <a:rPr lang="pt-BR" sz="3200" dirty="0" smtClean="0">
                <a:latin typeface="Calibri"/>
                <a:cs typeface="Calibri"/>
              </a:rPr>
              <a:t/>
            </a:r>
            <a:br>
              <a:rPr lang="pt-BR" sz="3200" dirty="0" smtClean="0">
                <a:latin typeface="Calibri"/>
                <a:cs typeface="Calibri"/>
              </a:rPr>
            </a:br>
            <a:r>
              <a:rPr lang="pt-BR" sz="3200" dirty="0" smtClean="0">
                <a:latin typeface="Calibri"/>
                <a:cs typeface="Calibri"/>
              </a:rPr>
              <a:t>(d)</a:t>
            </a:r>
            <a:r>
              <a:rPr lang="pt-BR" sz="3200" spc="-5" dirty="0" smtClean="0">
                <a:latin typeface="Calibri"/>
                <a:cs typeface="Calibri"/>
              </a:rPr>
              <a:t>625</a:t>
            </a:r>
            <a:r>
              <a:rPr lang="pt-BR" sz="3200" dirty="0" smtClean="0">
                <a:latin typeface="Calibri"/>
                <a:cs typeface="Calibri"/>
              </a:rPr>
              <a:t/>
            </a:r>
            <a:br>
              <a:rPr lang="pt-BR" sz="3200" dirty="0" smtClean="0">
                <a:latin typeface="Calibri"/>
                <a:cs typeface="Calibri"/>
              </a:rPr>
            </a:br>
            <a:r>
              <a:rPr lang="en-US" sz="3200" spc="-15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/>
            </a:r>
            <a:br>
              <a:rPr lang="en-US" sz="3200" spc="-15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</a:br>
            <a:r>
              <a:rPr lang="en-US" sz="3200" spc="-15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/>
            </a:r>
            <a:br>
              <a:rPr lang="en-US" sz="3200" spc="-15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</a:br>
            <a:r>
              <a:rPr lang="en-US" sz="3200" spc="-15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/>
            </a:r>
            <a:br>
              <a:rPr lang="en-US" sz="3200" spc="-15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</a:br>
            <a:endParaRPr sz="3200" spc="-15">
              <a:solidFill>
                <a:schemeClr val="tx1"/>
              </a:solidFill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955915" cy="3439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difference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S.I and C.I </a:t>
            </a:r>
            <a:r>
              <a:rPr sz="3200" spc="-1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amount of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Rs.</a:t>
            </a:r>
            <a:endParaRPr sz="3200">
              <a:latin typeface="Calibri"/>
              <a:cs typeface="Calibri"/>
            </a:endParaRPr>
          </a:p>
          <a:p>
            <a:pPr marL="356870" marR="269875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30000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2 </a:t>
            </a:r>
            <a:r>
              <a:rPr sz="3200" spc="-30" dirty="0">
                <a:latin typeface="Calibri"/>
                <a:cs typeface="Calibri"/>
              </a:rPr>
              <a:t>years </a:t>
            </a:r>
            <a:r>
              <a:rPr sz="3200" spc="-5" dirty="0">
                <a:latin typeface="Calibri"/>
                <a:cs typeface="Calibri"/>
              </a:rPr>
              <a:t>is Rs. </a:t>
            </a:r>
            <a:r>
              <a:rPr sz="3200" spc="-15" dirty="0">
                <a:latin typeface="Calibri"/>
                <a:cs typeface="Calibri"/>
              </a:rPr>
              <a:t>147. What </a:t>
            </a:r>
            <a:r>
              <a:rPr sz="3200" spc="-5" dirty="0">
                <a:latin typeface="Calibri"/>
                <a:cs typeface="Calibri"/>
              </a:rPr>
              <a:t>is the </a:t>
            </a:r>
            <a:r>
              <a:rPr sz="3200" spc="-35" dirty="0">
                <a:latin typeface="Calibri"/>
                <a:cs typeface="Calibri"/>
              </a:rPr>
              <a:t>rate 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Interest?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Calibri"/>
                <a:cs typeface="Calibri"/>
              </a:rPr>
              <a:t>(a) </a:t>
            </a:r>
            <a:r>
              <a:rPr sz="3200" spc="-5" dirty="0">
                <a:latin typeface="Calibri"/>
                <a:cs typeface="Calibri"/>
              </a:rPr>
              <a:t>8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%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(b) </a:t>
            </a:r>
            <a:r>
              <a:rPr sz="3200" spc="-15" dirty="0">
                <a:latin typeface="Calibri"/>
                <a:cs typeface="Calibri"/>
              </a:rPr>
              <a:t>10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%</a:t>
            </a:r>
            <a:endParaRPr sz="3200">
              <a:latin typeface="Calibri"/>
              <a:cs typeface="Calibri"/>
            </a:endParaRPr>
          </a:p>
          <a:p>
            <a:pPr marL="868044" indent="-511809">
              <a:lnSpc>
                <a:spcPct val="100000"/>
              </a:lnSpc>
              <a:buAutoNum type="alphaLcParenBoth" startAt="3"/>
              <a:tabLst>
                <a:tab pos="868680" algn="l"/>
              </a:tabLst>
            </a:pPr>
            <a:r>
              <a:rPr sz="3200" spc="-5" dirty="0">
                <a:latin typeface="Calibri"/>
                <a:cs typeface="Calibri"/>
              </a:rPr>
              <a:t>9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%</a:t>
            </a:r>
            <a:endParaRPr sz="3200">
              <a:latin typeface="Calibri"/>
              <a:cs typeface="Calibri"/>
            </a:endParaRPr>
          </a:p>
          <a:p>
            <a:pPr marL="911225" indent="-554990">
              <a:lnSpc>
                <a:spcPct val="100000"/>
              </a:lnSpc>
              <a:spcBef>
                <a:spcPts val="5"/>
              </a:spcBef>
              <a:buAutoNum type="alphaLcParenBoth" startAt="3"/>
              <a:tabLst>
                <a:tab pos="911860" algn="l"/>
              </a:tabLst>
            </a:pPr>
            <a:r>
              <a:rPr sz="3200" spc="-5" dirty="0">
                <a:latin typeface="Calibri"/>
                <a:cs typeface="Calibri"/>
              </a:rPr>
              <a:t>7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%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3439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What </a:t>
            </a:r>
            <a:r>
              <a:rPr sz="3200" spc="-5" dirty="0">
                <a:latin typeface="Calibri"/>
                <a:cs typeface="Calibri"/>
              </a:rPr>
              <a:t>will </a:t>
            </a:r>
            <a:r>
              <a:rPr sz="3200" spc="-10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difference </a:t>
            </a:r>
            <a:r>
              <a:rPr sz="3200" spc="-15" dirty="0">
                <a:latin typeface="Calibri"/>
                <a:cs typeface="Calibri"/>
              </a:rPr>
              <a:t>between </a:t>
            </a:r>
            <a:r>
              <a:rPr sz="3200" spc="-5" dirty="0">
                <a:latin typeface="Calibri"/>
                <a:cs typeface="Calibri"/>
              </a:rPr>
              <a:t>simple  and </a:t>
            </a:r>
            <a:r>
              <a:rPr sz="3200" spc="-15" dirty="0">
                <a:latin typeface="Calibri"/>
                <a:cs typeface="Calibri"/>
              </a:rPr>
              <a:t>compound </a:t>
            </a:r>
            <a:r>
              <a:rPr sz="3200" spc="-25" dirty="0">
                <a:latin typeface="Calibri"/>
                <a:cs typeface="Calibri"/>
              </a:rPr>
              <a:t>interest </a:t>
            </a:r>
            <a:r>
              <a:rPr sz="3200" spc="-1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sum </a:t>
            </a:r>
            <a:r>
              <a:rPr sz="3200" spc="-5" dirty="0">
                <a:latin typeface="Calibri"/>
                <a:cs typeface="Calibri"/>
              </a:rPr>
              <a:t>of Rs. </a:t>
            </a:r>
            <a:r>
              <a:rPr sz="3200" spc="-15" dirty="0">
                <a:latin typeface="Calibri"/>
                <a:cs typeface="Calibri"/>
              </a:rPr>
              <a:t>4500  </a:t>
            </a:r>
            <a:r>
              <a:rPr sz="3200" spc="-10" dirty="0">
                <a:latin typeface="Calibri"/>
                <a:cs typeface="Calibri"/>
              </a:rPr>
              <a:t>put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2 </a:t>
            </a:r>
            <a:r>
              <a:rPr sz="3200" spc="-30" dirty="0">
                <a:latin typeface="Calibri"/>
                <a:cs typeface="Calibri"/>
              </a:rPr>
              <a:t>years </a:t>
            </a:r>
            <a:r>
              <a:rPr sz="3200" spc="-15" dirty="0">
                <a:latin typeface="Calibri"/>
                <a:cs typeface="Calibri"/>
              </a:rPr>
              <a:t>at 5% </a:t>
            </a:r>
            <a:r>
              <a:rPr sz="3200" spc="-10" dirty="0">
                <a:latin typeface="Calibri"/>
                <a:cs typeface="Calibri"/>
              </a:rPr>
              <a:t>per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annum?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Calibri"/>
                <a:cs typeface="Calibri"/>
              </a:rPr>
              <a:t>(a)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12.45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(b)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12.95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(c)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11.25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(d)10.25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39510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 smtClean="0">
                <a:latin typeface="Calibri"/>
                <a:cs typeface="Calibri"/>
              </a:rPr>
              <a:t>The difference between the Compound Interest and Simple Interest on a certain sum for two years is 120. Find the Principal and Rate of Interest.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Calibri"/>
                <a:cs typeface="Calibri"/>
              </a:rPr>
              <a:t>(a</a:t>
            </a:r>
            <a:r>
              <a:rPr sz="3200" spc="-10">
                <a:latin typeface="Calibri"/>
                <a:cs typeface="Calibri"/>
              </a:rPr>
              <a:t>)</a:t>
            </a:r>
            <a:r>
              <a:rPr sz="3200" spc="-55">
                <a:latin typeface="Calibri"/>
                <a:cs typeface="Calibri"/>
              </a:rPr>
              <a:t> </a:t>
            </a:r>
            <a:r>
              <a:rPr lang="en-US" sz="3200" spc="-10" dirty="0" smtClean="0">
                <a:latin typeface="Calibri"/>
                <a:cs typeface="Calibri"/>
              </a:rPr>
              <a:t>240, 10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(b</a:t>
            </a:r>
            <a:r>
              <a:rPr sz="3200" spc="-10">
                <a:latin typeface="Calibri"/>
                <a:cs typeface="Calibri"/>
              </a:rPr>
              <a:t>)</a:t>
            </a:r>
            <a:r>
              <a:rPr sz="3200" spc="-40">
                <a:latin typeface="Calibri"/>
                <a:cs typeface="Calibri"/>
              </a:rPr>
              <a:t> </a:t>
            </a:r>
            <a:r>
              <a:rPr lang="en-US" sz="3200" spc="-15" dirty="0" smtClean="0">
                <a:latin typeface="Calibri"/>
                <a:cs typeface="Calibri"/>
              </a:rPr>
              <a:t>300, 80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(c</a:t>
            </a:r>
            <a:r>
              <a:rPr sz="3200" spc="-15">
                <a:latin typeface="Calibri"/>
                <a:cs typeface="Calibri"/>
              </a:rPr>
              <a:t>)</a:t>
            </a:r>
            <a:r>
              <a:rPr sz="3200" spc="25">
                <a:latin typeface="Calibri"/>
                <a:cs typeface="Calibri"/>
              </a:rPr>
              <a:t> </a:t>
            </a:r>
            <a:r>
              <a:rPr lang="en-US" sz="3200" spc="-15" dirty="0" smtClean="0">
                <a:latin typeface="Calibri"/>
                <a:cs typeface="Calibri"/>
              </a:rPr>
              <a:t>11, 20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d)</a:t>
            </a:r>
            <a:r>
              <a:rPr lang="en-US" sz="3200" spc="-15" dirty="0" smtClean="0">
                <a:latin typeface="Calibri"/>
                <a:cs typeface="Calibri"/>
              </a:rPr>
              <a:t>Cannot be determined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3509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 smtClean="0">
                <a:latin typeface="Calibri"/>
                <a:cs typeface="Calibri"/>
              </a:rPr>
              <a:t>The difference between the CI and SI at the end of 2 years for the same rate on 5000 for 2 years is Rs 72. The rate of Interest is: 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 smtClean="0">
                <a:latin typeface="Calibri"/>
                <a:cs typeface="Calibri"/>
              </a:rPr>
              <a:t>A) 6%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 smtClean="0">
                <a:latin typeface="Calibri"/>
                <a:cs typeface="Calibri"/>
              </a:rPr>
              <a:t>B) 8%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 smtClean="0">
                <a:latin typeface="Calibri"/>
                <a:cs typeface="Calibri"/>
              </a:rPr>
              <a:t>C) 10%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 smtClean="0">
                <a:latin typeface="Calibri"/>
                <a:cs typeface="Calibri"/>
              </a:rPr>
              <a:t>D) 12%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24865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 err="1">
                <a:cs typeface="Calibri"/>
              </a:rPr>
              <a:t>Amit</a:t>
            </a:r>
            <a:r>
              <a:rPr lang="en-US" sz="3200" spc="-15" dirty="0">
                <a:cs typeface="Calibri"/>
              </a:rPr>
              <a:t> sold an item for Rs.7500 and incurred a loss of 25%. At what price, should he sell the item to gain 25%?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(a) Rs.13800   (b) Rs.12500    (c) Rs.11200   (d) </a:t>
            </a:r>
            <a:r>
              <a:rPr lang="en-US" sz="3200" spc="-15" dirty="0" err="1">
                <a:cs typeface="Calibri"/>
              </a:rPr>
              <a:t>Rs</a:t>
            </a:r>
            <a:r>
              <a:rPr lang="en-US" sz="3200" spc="-15" dirty="0">
                <a:cs typeface="Calibri"/>
              </a:rPr>
              <a:t>. 12000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2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19941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If the cost of 12 items is equal to selling price of 10 items, the profit per cent in the transaction is: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(a) 16 2/3%   (b) 21%  (c) 20%  (d)25% 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0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15016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Two successive discounts of 20% and 15% are equivalent to a single discount of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(a)33.33%   (b)32%  (c)20%  (d)17.5% 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30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261" y="465200"/>
            <a:ext cx="311073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Q</a:t>
            </a:r>
            <a:r>
              <a:rPr sz="4400" spc="-30" dirty="0"/>
              <a:t>U</a:t>
            </a:r>
            <a:r>
              <a:rPr sz="4400" spc="-65" dirty="0"/>
              <a:t>E</a:t>
            </a:r>
            <a:r>
              <a:rPr sz="4400" spc="-30" dirty="0"/>
              <a:t>S</a:t>
            </a:r>
            <a:r>
              <a:rPr sz="4400" spc="-10" dirty="0"/>
              <a:t>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294841"/>
            <a:ext cx="7922895" cy="304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Calibri"/>
                <a:cs typeface="Calibri"/>
              </a:rPr>
              <a:t>Q. </a:t>
            </a:r>
            <a:r>
              <a:rPr sz="3200" spc="-5" dirty="0">
                <a:latin typeface="Calibri"/>
                <a:cs typeface="Calibri"/>
              </a:rPr>
              <a:t>Find the </a:t>
            </a:r>
            <a:r>
              <a:rPr sz="3200" spc="-15" dirty="0">
                <a:latin typeface="Calibri"/>
                <a:cs typeface="Calibri"/>
              </a:rPr>
              <a:t>amount </a:t>
            </a:r>
            <a:r>
              <a:rPr sz="3200" spc="-5" dirty="0">
                <a:latin typeface="Calibri"/>
                <a:cs typeface="Calibri"/>
              </a:rPr>
              <a:t>and simple </a:t>
            </a:r>
            <a:r>
              <a:rPr sz="3200" spc="-25" dirty="0">
                <a:latin typeface="Calibri"/>
                <a:cs typeface="Calibri"/>
              </a:rPr>
              <a:t>interest </a:t>
            </a:r>
            <a:r>
              <a:rPr sz="3200" spc="-10">
                <a:latin typeface="Calibri"/>
                <a:cs typeface="Calibri"/>
              </a:rPr>
              <a:t>on </a:t>
            </a:r>
            <a:r>
              <a:rPr lang="en-US" sz="3200" spc="-20" dirty="0" smtClean="0">
                <a:latin typeface="Calibri"/>
                <a:cs typeface="Calibri"/>
              </a:rPr>
              <a:t>Rs.</a:t>
            </a:r>
            <a:r>
              <a:rPr sz="3200" spc="-20" smtClean="0">
                <a:latin typeface="Calibri"/>
                <a:cs typeface="Calibri"/>
              </a:rPr>
              <a:t>100  </a:t>
            </a:r>
            <a:r>
              <a:rPr sz="3200" spc="-15" dirty="0">
                <a:latin typeface="Calibri"/>
                <a:cs typeface="Calibri"/>
              </a:rPr>
              <a:t>at 20% </a:t>
            </a:r>
            <a:r>
              <a:rPr sz="3200" spc="-10" dirty="0">
                <a:latin typeface="Calibri"/>
                <a:cs typeface="Calibri"/>
              </a:rPr>
              <a:t>per </a:t>
            </a:r>
            <a:r>
              <a:rPr sz="3200" spc="-5" dirty="0">
                <a:latin typeface="Calibri"/>
                <a:cs typeface="Calibri"/>
              </a:rPr>
              <a:t>annum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2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years.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(a) </a:t>
            </a:r>
            <a:r>
              <a:rPr sz="3200" spc="-15" dirty="0">
                <a:latin typeface="Calibri"/>
                <a:cs typeface="Calibri"/>
              </a:rPr>
              <a:t>140 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40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(b)120,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20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(c)130,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30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(d)190,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90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34714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A shopkeeper labeled the price of his articles so as to earn a profit of 30% on the cost price. He then sold the articles by offering a discount of 20% on the labeled price. What is the actual percent profit earned in the deal?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(a) 10% (b)15%  (c)20%   (d)None of these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02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19941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When a discount of 12% on the marked price of an article is allowed, the article is sold for Rs.528. The marked price of the article is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(a) Rs.600 (b) Rs.576  (c)Rs.612  (d)Rs.625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3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34714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By selling an article at 80% of its marked price, a merchant makes a loss of 12%. What will be the percent profit/loss made by the merchant if he sells the article at 95% of its marked price? 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(a) 5% profit  (b) 1% loss    (c) 4.5% loss (d) 4.5% profit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9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24865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A dishonest merchant sells his goods using weights 15% less than the true weights and makes a profit of 20%. Find his total gain percentage.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(a) 35% 	  (b) 30%     (c) 41.17 %    (d) 40% 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5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24865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The difference between compound Interest and simple interest on an amount of Rs.15,000 for 2 years is </a:t>
            </a:r>
            <a:r>
              <a:rPr lang="en-US" sz="3200" spc="-15" dirty="0" err="1">
                <a:cs typeface="Calibri"/>
              </a:rPr>
              <a:t>Rs</a:t>
            </a:r>
            <a:r>
              <a:rPr lang="en-US" sz="3200" spc="-15" dirty="0">
                <a:cs typeface="Calibri"/>
              </a:rPr>
              <a:t>. 96. What is the rate of interest per annum?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a) 8      b) 11      c) 12    d) None of these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9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29790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Ram sells his car of worth </a:t>
            </a:r>
            <a:r>
              <a:rPr lang="en-US" sz="3200" spc="-15" dirty="0" err="1">
                <a:cs typeface="Calibri"/>
              </a:rPr>
              <a:t>Rs</a:t>
            </a:r>
            <a:r>
              <a:rPr lang="en-US" sz="3200" spc="-15" dirty="0">
                <a:cs typeface="Calibri"/>
              </a:rPr>
              <a:t> 10000 with a profit of 20% and invested the amount on compound interest which becomes double after 5 years. After 20 years, it will become: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a) </a:t>
            </a:r>
            <a:r>
              <a:rPr lang="en-US" sz="3200" spc="-15" dirty="0" err="1">
                <a:cs typeface="Calibri"/>
              </a:rPr>
              <a:t>Rs</a:t>
            </a:r>
            <a:r>
              <a:rPr lang="en-US" sz="3200" spc="-15" dirty="0">
                <a:cs typeface="Calibri"/>
              </a:rPr>
              <a:t>. 1,20,000     b) </a:t>
            </a:r>
            <a:r>
              <a:rPr lang="en-US" sz="3200" spc="-15" dirty="0" err="1">
                <a:cs typeface="Calibri"/>
              </a:rPr>
              <a:t>Rs</a:t>
            </a:r>
            <a:r>
              <a:rPr lang="en-US" sz="3200" spc="-15" dirty="0">
                <a:cs typeface="Calibri"/>
              </a:rPr>
              <a:t>. 1,25,000      c) </a:t>
            </a:r>
            <a:r>
              <a:rPr lang="en-US" sz="3200" spc="-15" dirty="0" err="1">
                <a:cs typeface="Calibri"/>
              </a:rPr>
              <a:t>Rs</a:t>
            </a:r>
            <a:r>
              <a:rPr lang="en-US" sz="3200" spc="-15" dirty="0">
                <a:cs typeface="Calibri"/>
              </a:rPr>
              <a:t>. 1,24,000     d) </a:t>
            </a:r>
            <a:r>
              <a:rPr lang="en-US" sz="3200" spc="-15" dirty="0" err="1">
                <a:cs typeface="Calibri"/>
              </a:rPr>
              <a:t>Rs</a:t>
            </a:r>
            <a:r>
              <a:rPr lang="en-US" sz="3200" spc="-15" dirty="0">
                <a:cs typeface="Calibri"/>
              </a:rPr>
              <a:t>. 1,92,000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7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734300" cy="29790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The difference between simple and compound interest on a certain sum of money for 2 years at 4 per cent per annum is Re.2. The sum of money is:</a:t>
            </a:r>
          </a:p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3200" spc="-15" dirty="0">
                <a:cs typeface="Calibri"/>
              </a:rPr>
              <a:t>(a) Rs.1200     (b) Rs.1250    (c) Rs.1300    (d) Rs.1350 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4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780792"/>
            <a:ext cx="411479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0" u="none" spc="-10" dirty="0">
                <a:latin typeface="Calibri"/>
                <a:cs typeface="Calibri"/>
              </a:rPr>
              <a:t>THANK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40" dirty="0">
                <a:latin typeface="Calibri"/>
                <a:cs typeface="Calibri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interest on Rs.400 for 3 years at the rate of 6% per annum? </a:t>
            </a:r>
          </a:p>
          <a:p>
            <a:pPr marL="356870">
              <a:lnSpc>
                <a:spcPct val="100000"/>
              </a:lnSpc>
              <a:spcBef>
                <a:spcPts val="770"/>
              </a:spcBef>
            </a:pPr>
            <a:r>
              <a:rPr lang="pt-BR" sz="2800" spc="-10" dirty="0" smtClean="0">
                <a:latin typeface="Calibri"/>
                <a:cs typeface="Calibri"/>
              </a:rPr>
              <a:t>(a) </a:t>
            </a:r>
            <a:r>
              <a:rPr lang="pt-BR" sz="2800" spc="-15" dirty="0" smtClean="0">
                <a:latin typeface="Calibri"/>
                <a:cs typeface="Calibri"/>
              </a:rPr>
              <a:t>70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lang="pt-BR" sz="2800" spc="-15" dirty="0" smtClean="0">
                <a:latin typeface="Calibri"/>
                <a:cs typeface="Calibri"/>
              </a:rPr>
              <a:t>(b)71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lang="pt-BR" sz="2800" spc="-15" dirty="0" smtClean="0">
                <a:latin typeface="Calibri"/>
                <a:cs typeface="Calibri"/>
              </a:rPr>
              <a:t>(c)72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lang="pt-BR" sz="2800" spc="-15" dirty="0" smtClean="0">
                <a:latin typeface="Calibri"/>
                <a:cs typeface="Calibri"/>
              </a:rPr>
              <a:t>(d)73</a:t>
            </a:r>
            <a:endParaRPr lang="pt-BR" sz="2800" dirty="0" smtClean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sum of money will yield Rs. 60 as simple interest at 6% per annum in 5 years? </a:t>
            </a:r>
          </a:p>
          <a:p>
            <a:pPr>
              <a:buNone/>
            </a:pPr>
            <a:r>
              <a:rPr lang="pt-BR" sz="2800" spc="-10" dirty="0" smtClean="0">
                <a:latin typeface="Calibri"/>
                <a:cs typeface="Calibri"/>
              </a:rPr>
              <a:t>(a) </a:t>
            </a:r>
            <a:r>
              <a:rPr lang="pt-BR" sz="2800" spc="-15" dirty="0" smtClean="0">
                <a:latin typeface="Calibri"/>
                <a:cs typeface="Calibri"/>
              </a:rPr>
              <a:t>100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buNone/>
            </a:pPr>
            <a:r>
              <a:rPr lang="pt-BR" sz="2800" spc="-15" dirty="0" smtClean="0">
                <a:latin typeface="Calibri"/>
                <a:cs typeface="Calibri"/>
              </a:rPr>
              <a:t>(b)600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buNone/>
            </a:pPr>
            <a:r>
              <a:rPr lang="pt-BR" sz="2800" spc="-15" dirty="0" smtClean="0">
                <a:latin typeface="Calibri"/>
                <a:cs typeface="Calibri"/>
              </a:rPr>
              <a:t>(c)200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buNone/>
            </a:pPr>
            <a:r>
              <a:rPr lang="pt-BR" sz="2800" spc="-15" dirty="0" smtClean="0">
                <a:latin typeface="Calibri"/>
                <a:cs typeface="Calibri"/>
              </a:rPr>
              <a:t>(d)400</a:t>
            </a:r>
            <a:endParaRPr lang="pt-BR" sz="2800" dirty="0" smtClean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Find the rate percent annum at which the interest on Rs.600 be Rs. 156 in two years? </a:t>
            </a:r>
          </a:p>
          <a:p>
            <a:pPr>
              <a:buNone/>
            </a:pPr>
            <a:r>
              <a:rPr lang="pt-BR" sz="2800" spc="-10" dirty="0" smtClean="0">
                <a:latin typeface="Calibri"/>
                <a:cs typeface="Calibri"/>
              </a:rPr>
              <a:t>(a) </a:t>
            </a:r>
            <a:r>
              <a:rPr lang="pt-BR" sz="2800" spc="-15" dirty="0" smtClean="0">
                <a:latin typeface="Calibri"/>
                <a:cs typeface="Calibri"/>
              </a:rPr>
              <a:t>10%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buNone/>
            </a:pPr>
            <a:r>
              <a:rPr lang="pt-BR" sz="2800" spc="-15" dirty="0" smtClean="0">
                <a:latin typeface="Calibri"/>
                <a:cs typeface="Calibri"/>
              </a:rPr>
              <a:t>(b)11%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buNone/>
            </a:pPr>
            <a:r>
              <a:rPr lang="pt-BR" sz="2800" spc="-15" dirty="0" smtClean="0">
                <a:latin typeface="Calibri"/>
                <a:cs typeface="Calibri"/>
              </a:rPr>
              <a:t>(c)12%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buNone/>
            </a:pPr>
            <a:r>
              <a:rPr lang="pt-BR" sz="2800" spc="-15" dirty="0" smtClean="0">
                <a:latin typeface="Calibri"/>
                <a:cs typeface="Calibri"/>
              </a:rPr>
              <a:t>(d)13%</a:t>
            </a:r>
            <a:endParaRPr lang="pt-BR" sz="2800" dirty="0" smtClean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 how many years will a sum of money double itself at 12% per annum? </a:t>
            </a:r>
          </a:p>
          <a:p>
            <a:pPr>
              <a:buNone/>
            </a:pPr>
            <a:r>
              <a:rPr lang="pt-BR" sz="2800" spc="-10" dirty="0" smtClean="0">
                <a:latin typeface="Calibri"/>
                <a:cs typeface="Calibri"/>
              </a:rPr>
              <a:t>(a) </a:t>
            </a:r>
            <a:r>
              <a:rPr lang="pt-BR" sz="2800" spc="-15" dirty="0" smtClean="0">
                <a:latin typeface="Calibri"/>
                <a:cs typeface="Calibri"/>
              </a:rPr>
              <a:t>2 year 6 month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buNone/>
            </a:pPr>
            <a:r>
              <a:rPr lang="pt-BR" sz="2800" spc="-15" dirty="0" smtClean="0">
                <a:latin typeface="Calibri"/>
                <a:cs typeface="Calibri"/>
              </a:rPr>
              <a:t>(b) 4 year 5 month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buNone/>
            </a:pPr>
            <a:r>
              <a:rPr lang="pt-BR" sz="2800" spc="-15" dirty="0" smtClean="0">
                <a:latin typeface="Calibri"/>
                <a:cs typeface="Calibri"/>
              </a:rPr>
              <a:t>(c) 8 year 4 month </a:t>
            </a:r>
            <a:endParaRPr lang="pt-BR" sz="2800" dirty="0" smtClean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buNone/>
            </a:pPr>
            <a:r>
              <a:rPr lang="pt-BR" sz="2800" spc="-15" dirty="0" smtClean="0">
                <a:latin typeface="Calibri"/>
                <a:cs typeface="Calibri"/>
              </a:rPr>
              <a:t>(d) 8 year 6 month</a:t>
            </a:r>
            <a:endParaRPr lang="pt-BR" sz="2800" dirty="0" smtClean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818120" cy="40536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libri"/>
                <a:cs typeface="Calibri"/>
              </a:rPr>
              <a:t>Q</a:t>
            </a:r>
            <a:r>
              <a:rPr sz="3200" spc="-15">
                <a:latin typeface="Calibri"/>
                <a:cs typeface="Calibri"/>
              </a:rPr>
              <a:t>. </a:t>
            </a:r>
            <a:r>
              <a:rPr lang="en-US" sz="3200" dirty="0" smtClean="0"/>
              <a:t>The simple interest on a sum of money is 1/16 of the principal and the number of years is equal to the rate percent per annum. What is the rate of percent? 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(a</a:t>
            </a:r>
            <a:r>
              <a:rPr sz="3200" spc="-10">
                <a:latin typeface="Calibri"/>
                <a:cs typeface="Calibri"/>
              </a:rPr>
              <a:t>) </a:t>
            </a:r>
            <a:r>
              <a:rPr lang="en-US" sz="3200" spc="-15" dirty="0" smtClean="0">
                <a:latin typeface="Calibri"/>
                <a:cs typeface="Calibri"/>
              </a:rPr>
              <a:t>6.25%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b)</a:t>
            </a:r>
            <a:r>
              <a:rPr lang="en-US" sz="3200" spc="-15" dirty="0" smtClean="0">
                <a:latin typeface="Calibri"/>
                <a:cs typeface="Calibri"/>
              </a:rPr>
              <a:t> 4.5 %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c)</a:t>
            </a:r>
            <a:r>
              <a:rPr lang="en-US" sz="3200" spc="-15" dirty="0" smtClean="0">
                <a:latin typeface="Calibri"/>
                <a:cs typeface="Calibri"/>
              </a:rPr>
              <a:t> 2.5 %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15">
                <a:latin typeface="Calibri"/>
                <a:cs typeface="Calibri"/>
              </a:rPr>
              <a:t>(</a:t>
            </a:r>
            <a:r>
              <a:rPr sz="3200" spc="-15" smtClean="0">
                <a:latin typeface="Calibri"/>
                <a:cs typeface="Calibri"/>
              </a:rPr>
              <a:t>d)</a:t>
            </a:r>
            <a:r>
              <a:rPr lang="en-US" sz="3200" spc="-15" dirty="0" smtClean="0">
                <a:latin typeface="Calibri"/>
                <a:cs typeface="Calibri"/>
              </a:rPr>
              <a:t> 3.7%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438400"/>
            <a:ext cx="7096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COMPOUND INTEREST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65E03CBA32D47A94E32B1A5044F52" ma:contentTypeVersion="8" ma:contentTypeDescription="Create a new document." ma:contentTypeScope="" ma:versionID="de00cce4c7f035961ea19b4fb705f094">
  <xsd:schema xmlns:xsd="http://www.w3.org/2001/XMLSchema" xmlns:xs="http://www.w3.org/2001/XMLSchema" xmlns:p="http://schemas.microsoft.com/office/2006/metadata/properties" xmlns:ns2="9fe5b37c-fa32-4028-92b1-0b83a3b5fe34" targetNamespace="http://schemas.microsoft.com/office/2006/metadata/properties" ma:root="true" ma:fieldsID="ff206d09f6aebb806965d892ce9770c1" ns2:_="">
    <xsd:import namespace="9fe5b37c-fa32-4028-92b1-0b83a3b5fe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5b37c-fa32-4028-92b1-0b83a3b5f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FDF1C8-7DF7-4C15-B96F-0310F4A98CCA}"/>
</file>

<file path=customXml/itemProps2.xml><?xml version="1.0" encoding="utf-8"?>
<ds:datastoreItem xmlns:ds="http://schemas.openxmlformats.org/officeDocument/2006/customXml" ds:itemID="{9F5CAE45-5DDA-439E-A70B-1E67E7B9C578}"/>
</file>

<file path=customXml/itemProps3.xml><?xml version="1.0" encoding="utf-8"?>
<ds:datastoreItem xmlns:ds="http://schemas.openxmlformats.org/officeDocument/2006/customXml" ds:itemID="{D2EBA1F5-4677-47D9-B409-41F84A5E683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1282</Words>
  <Application>Microsoft Office PowerPoint</Application>
  <PresentationFormat>On-screen Show (4:3)</PresentationFormat>
  <Paragraphs>134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SIMPLE INTEREST  AND COMPOUND INTEREST</vt:lpstr>
      <vt:lpstr>Simple Interest Formulas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Q. The difference between simple and  compound interest(compounded annually) on  a certain sum of money for 2 years at 4% per  annum is Rs. 1. What is the sum? (a) 125 (b) 225 (c)1600 (d)625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INTEREST  AND COMPOUND INTEREST</dc:title>
  <dc:creator>GEU</dc:creator>
  <cp:lastModifiedBy>lenovo</cp:lastModifiedBy>
  <cp:revision>26</cp:revision>
  <dcterms:created xsi:type="dcterms:W3CDTF">2021-01-28T05:55:28Z</dcterms:created>
  <dcterms:modified xsi:type="dcterms:W3CDTF">2024-12-19T14:05:11Z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0x01010097265E03CBA32D47A94E32B1A5044F52</vt:lpwstr>
  </property>
</Properties>
</file>