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4" r:id="rId3"/>
    <p:sldId id="294" r:id="rId4"/>
    <p:sldId id="295" r:id="rId5"/>
    <p:sldId id="296" r:id="rId6"/>
    <p:sldId id="297" r:id="rId7"/>
    <p:sldId id="298" r:id="rId8"/>
    <p:sldId id="299" r:id="rId9"/>
    <p:sldId id="300" r:id="rId10"/>
    <p:sldId id="301" r:id="rId11"/>
    <p:sldId id="302" r:id="rId12"/>
    <p:sldId id="303"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 id="289" r:id="rId46"/>
    <p:sldId id="290" r:id="rId47"/>
    <p:sldId id="291" r:id="rId48"/>
    <p:sldId id="292" r:id="rId49"/>
    <p:sldId id="293"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206" y="-2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C116A6C-9410-4F23-A595-311BE6D55C24}" type="datetimeFigureOut">
              <a:rPr lang="en-US" smtClean="0"/>
              <a:pPr/>
              <a:t>12/12/2024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502B56-E7C4-46CE-8C77-37A3A0B78FD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116A6C-9410-4F23-A595-311BE6D55C24}" type="datetimeFigureOut">
              <a:rPr lang="en-US" smtClean="0"/>
              <a:pPr/>
              <a:t>12/12/2024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502B56-E7C4-46CE-8C77-37A3A0B78FD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116A6C-9410-4F23-A595-311BE6D55C24}" type="datetimeFigureOut">
              <a:rPr lang="en-US" smtClean="0"/>
              <a:pPr/>
              <a:t>12/12/2024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502B56-E7C4-46CE-8C77-37A3A0B78FD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116A6C-9410-4F23-A595-311BE6D55C24}" type="datetimeFigureOut">
              <a:rPr lang="en-US" smtClean="0"/>
              <a:pPr/>
              <a:t>12/12/2024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502B56-E7C4-46CE-8C77-37A3A0B78FD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116A6C-9410-4F23-A595-311BE6D55C24}" type="datetimeFigureOut">
              <a:rPr lang="en-US" smtClean="0"/>
              <a:pPr/>
              <a:t>12/12/2024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502B56-E7C4-46CE-8C77-37A3A0B78FD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C116A6C-9410-4F23-A595-311BE6D55C24}" type="datetimeFigureOut">
              <a:rPr lang="en-US" smtClean="0"/>
              <a:pPr/>
              <a:t>12/12/2024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502B56-E7C4-46CE-8C77-37A3A0B78FD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C116A6C-9410-4F23-A595-311BE6D55C24}" type="datetimeFigureOut">
              <a:rPr lang="en-US" smtClean="0"/>
              <a:pPr/>
              <a:t>12/12/2024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502B56-E7C4-46CE-8C77-37A3A0B78FD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C116A6C-9410-4F23-A595-311BE6D55C24}" type="datetimeFigureOut">
              <a:rPr lang="en-US" smtClean="0"/>
              <a:pPr/>
              <a:t>12/12/2024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502B56-E7C4-46CE-8C77-37A3A0B78FD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116A6C-9410-4F23-A595-311BE6D55C24}" type="datetimeFigureOut">
              <a:rPr lang="en-US" smtClean="0"/>
              <a:pPr/>
              <a:t>12/12/2024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502B56-E7C4-46CE-8C77-37A3A0B78FD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116A6C-9410-4F23-A595-311BE6D55C24}" type="datetimeFigureOut">
              <a:rPr lang="en-US" smtClean="0"/>
              <a:pPr/>
              <a:t>12/12/2024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502B56-E7C4-46CE-8C77-37A3A0B78FD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116A6C-9410-4F23-A595-311BE6D55C24}" type="datetimeFigureOut">
              <a:rPr lang="en-US" smtClean="0"/>
              <a:pPr/>
              <a:t>12/12/2024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502B56-E7C4-46CE-8C77-37A3A0B78FD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116A6C-9410-4F23-A595-311BE6D55C24}" type="datetimeFigureOut">
              <a:rPr lang="en-US" smtClean="0"/>
              <a:pPr/>
              <a:t>12/12/2024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502B56-E7C4-46CE-8C77-37A3A0B78FD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SYLLOGISM</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77962"/>
          </a:xfrm>
        </p:spPr>
        <p:txBody>
          <a:bodyPr>
            <a:normAutofit fontScale="90000"/>
          </a:bodyPr>
          <a:lstStyle/>
          <a:p>
            <a:r>
              <a:rPr lang="en-US" sz="3600" b="1" dirty="0"/>
              <a:t>Statement:</a:t>
            </a:r>
            <a:r>
              <a:rPr lang="en-US" sz="3600" dirty="0"/>
              <a:t/>
            </a:r>
            <a:br>
              <a:rPr lang="en-US" sz="3600" dirty="0"/>
            </a:br>
            <a:r>
              <a:rPr lang="en-US" sz="3600" dirty="0" smtClean="0"/>
              <a:t>All A </a:t>
            </a:r>
            <a:r>
              <a:rPr lang="en-US" sz="3600" dirty="0"/>
              <a:t>are B</a:t>
            </a:r>
            <a:r>
              <a:rPr lang="en-US" sz="3600" dirty="0" smtClean="0"/>
              <a:t>. No B are C.</a:t>
            </a:r>
            <a:r>
              <a:rPr lang="en-US" sz="3200" dirty="0"/>
              <a:t/>
            </a:r>
            <a:br>
              <a:rPr lang="en-US" sz="3200" dirty="0"/>
            </a:br>
            <a:endParaRPr lang="en-US" sz="3200" dirty="0"/>
          </a:p>
        </p:txBody>
      </p:sp>
      <p:sp>
        <p:nvSpPr>
          <p:cNvPr id="3" name="Content Placeholder 2"/>
          <p:cNvSpPr>
            <a:spLocks noGrp="1"/>
          </p:cNvSpPr>
          <p:nvPr>
            <p:ph idx="1"/>
          </p:nvPr>
        </p:nvSpPr>
        <p:spPr>
          <a:xfrm>
            <a:off x="457200" y="1295400"/>
            <a:ext cx="8229600" cy="5105400"/>
          </a:xfrm>
        </p:spPr>
        <p:txBody>
          <a:bodyPr>
            <a:normAutofit lnSpcReduction="10000"/>
          </a:bodyPr>
          <a:lstStyle/>
          <a:p>
            <a:pPr marL="0" indent="0">
              <a:buNone/>
            </a:pPr>
            <a:r>
              <a:rPr lang="en-US" b="1" dirty="0" smtClean="0"/>
              <a:t>Conclusion:</a:t>
            </a:r>
          </a:p>
          <a:p>
            <a:r>
              <a:rPr lang="en-US" dirty="0" smtClean="0"/>
              <a:t>All A are C.</a:t>
            </a:r>
          </a:p>
          <a:p>
            <a:r>
              <a:rPr lang="en-US" dirty="0" smtClean="0"/>
              <a:t>All C are A.</a:t>
            </a:r>
          </a:p>
          <a:p>
            <a:r>
              <a:rPr lang="en-US" dirty="0" smtClean="0"/>
              <a:t>Some A are C.</a:t>
            </a:r>
          </a:p>
          <a:p>
            <a:r>
              <a:rPr lang="en-US" dirty="0" smtClean="0"/>
              <a:t>Some C are A.</a:t>
            </a:r>
          </a:p>
          <a:p>
            <a:r>
              <a:rPr lang="en-US" dirty="0" smtClean="0"/>
              <a:t>No A are C.</a:t>
            </a:r>
          </a:p>
          <a:p>
            <a:r>
              <a:rPr lang="en-US" dirty="0" smtClean="0"/>
              <a:t>No C are A.</a:t>
            </a:r>
          </a:p>
          <a:p>
            <a:r>
              <a:rPr lang="en-US" dirty="0" smtClean="0"/>
              <a:t>Some A are not C.</a:t>
            </a:r>
          </a:p>
          <a:p>
            <a:r>
              <a:rPr lang="en-US" dirty="0" smtClean="0"/>
              <a:t>Some C are not A.</a:t>
            </a:r>
          </a:p>
          <a:p>
            <a:pPr marL="0" indent="0">
              <a:buNone/>
            </a:pPr>
            <a:endParaRPr lang="en-US" b="1" dirty="0" smtClean="0"/>
          </a:p>
          <a:p>
            <a:pPr marL="0" indent="0">
              <a:buNone/>
            </a:pPr>
            <a:endParaRPr lang="en-US" b="1" dirty="0"/>
          </a:p>
        </p:txBody>
      </p:sp>
    </p:spTree>
    <p:extLst>
      <p:ext uri="{BB962C8B-B14F-4D97-AF65-F5344CB8AC3E}">
        <p14:creationId xmlns:p14="http://schemas.microsoft.com/office/powerpoint/2010/main" val="2986781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77962"/>
          </a:xfrm>
        </p:spPr>
        <p:txBody>
          <a:bodyPr>
            <a:normAutofit fontScale="90000"/>
          </a:bodyPr>
          <a:lstStyle/>
          <a:p>
            <a:r>
              <a:rPr lang="en-US" sz="3600" b="1" dirty="0"/>
              <a:t>Statement:</a:t>
            </a:r>
            <a:r>
              <a:rPr lang="en-US" sz="3600" dirty="0"/>
              <a:t/>
            </a:r>
            <a:br>
              <a:rPr lang="en-US" sz="3600" dirty="0"/>
            </a:br>
            <a:r>
              <a:rPr lang="en-US" sz="3600" dirty="0" smtClean="0"/>
              <a:t>Some A </a:t>
            </a:r>
            <a:r>
              <a:rPr lang="en-US" sz="3600" dirty="0"/>
              <a:t>are B</a:t>
            </a:r>
            <a:r>
              <a:rPr lang="en-US" sz="3600" dirty="0" smtClean="0"/>
              <a:t>. No B are C.</a:t>
            </a:r>
            <a:r>
              <a:rPr lang="en-US" sz="3200" dirty="0"/>
              <a:t/>
            </a:r>
            <a:br>
              <a:rPr lang="en-US" sz="3200" dirty="0"/>
            </a:br>
            <a:endParaRPr lang="en-US" sz="3200" dirty="0"/>
          </a:p>
        </p:txBody>
      </p:sp>
      <p:sp>
        <p:nvSpPr>
          <p:cNvPr id="3" name="Content Placeholder 2"/>
          <p:cNvSpPr>
            <a:spLocks noGrp="1"/>
          </p:cNvSpPr>
          <p:nvPr>
            <p:ph idx="1"/>
          </p:nvPr>
        </p:nvSpPr>
        <p:spPr>
          <a:xfrm>
            <a:off x="457200" y="1295400"/>
            <a:ext cx="8229600" cy="5105400"/>
          </a:xfrm>
        </p:spPr>
        <p:txBody>
          <a:bodyPr>
            <a:normAutofit lnSpcReduction="10000"/>
          </a:bodyPr>
          <a:lstStyle/>
          <a:p>
            <a:pPr marL="0" indent="0">
              <a:buNone/>
            </a:pPr>
            <a:r>
              <a:rPr lang="en-US" b="1" dirty="0" smtClean="0"/>
              <a:t>Conclusion:</a:t>
            </a:r>
          </a:p>
          <a:p>
            <a:r>
              <a:rPr lang="en-US" dirty="0" smtClean="0"/>
              <a:t>All A are C.</a:t>
            </a:r>
          </a:p>
          <a:p>
            <a:r>
              <a:rPr lang="en-US" dirty="0" smtClean="0"/>
              <a:t>All C are A.</a:t>
            </a:r>
          </a:p>
          <a:p>
            <a:r>
              <a:rPr lang="en-US" dirty="0" smtClean="0"/>
              <a:t>Some A are C.</a:t>
            </a:r>
          </a:p>
          <a:p>
            <a:r>
              <a:rPr lang="en-US" dirty="0" smtClean="0"/>
              <a:t>Some C are A.</a:t>
            </a:r>
          </a:p>
          <a:p>
            <a:r>
              <a:rPr lang="en-US" dirty="0" smtClean="0"/>
              <a:t>No A are C.</a:t>
            </a:r>
          </a:p>
          <a:p>
            <a:r>
              <a:rPr lang="en-US" dirty="0" smtClean="0"/>
              <a:t>No C are A.</a:t>
            </a:r>
          </a:p>
          <a:p>
            <a:r>
              <a:rPr lang="en-US" dirty="0" smtClean="0"/>
              <a:t>Some A are not C.</a:t>
            </a:r>
          </a:p>
          <a:p>
            <a:r>
              <a:rPr lang="en-US" dirty="0" smtClean="0"/>
              <a:t>Some C are not A.</a:t>
            </a:r>
          </a:p>
          <a:p>
            <a:pPr marL="0" indent="0">
              <a:buNone/>
            </a:pPr>
            <a:endParaRPr lang="en-US" b="1" dirty="0" smtClean="0"/>
          </a:p>
          <a:p>
            <a:pPr marL="0" indent="0">
              <a:buNone/>
            </a:pPr>
            <a:endParaRPr lang="en-US" b="1" dirty="0"/>
          </a:p>
        </p:txBody>
      </p:sp>
    </p:spTree>
    <p:extLst>
      <p:ext uri="{BB962C8B-B14F-4D97-AF65-F5344CB8AC3E}">
        <p14:creationId xmlns:p14="http://schemas.microsoft.com/office/powerpoint/2010/main" val="4035731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77962"/>
          </a:xfrm>
        </p:spPr>
        <p:txBody>
          <a:bodyPr>
            <a:normAutofit fontScale="90000"/>
          </a:bodyPr>
          <a:lstStyle/>
          <a:p>
            <a:r>
              <a:rPr lang="en-US" sz="3600" b="1" dirty="0"/>
              <a:t>Statement:</a:t>
            </a:r>
            <a:r>
              <a:rPr lang="en-US" sz="3600" dirty="0"/>
              <a:t/>
            </a:r>
            <a:br>
              <a:rPr lang="en-US" sz="3600" dirty="0"/>
            </a:br>
            <a:r>
              <a:rPr lang="en-US" sz="3600" dirty="0" smtClean="0"/>
              <a:t>All </a:t>
            </a:r>
            <a:r>
              <a:rPr lang="en-US" sz="3600" dirty="0"/>
              <a:t>A</a:t>
            </a:r>
            <a:r>
              <a:rPr lang="en-US" sz="3600" dirty="0" smtClean="0"/>
              <a:t> </a:t>
            </a:r>
            <a:r>
              <a:rPr lang="en-US" sz="3600" dirty="0"/>
              <a:t>are B</a:t>
            </a:r>
            <a:r>
              <a:rPr lang="en-US" sz="3600" dirty="0" smtClean="0"/>
              <a:t>. All </a:t>
            </a:r>
            <a:r>
              <a:rPr lang="en-US" sz="3600" dirty="0"/>
              <a:t>C</a:t>
            </a:r>
            <a:r>
              <a:rPr lang="en-US" sz="3600" dirty="0" smtClean="0"/>
              <a:t> are B.</a:t>
            </a:r>
            <a:r>
              <a:rPr lang="en-US" sz="3200" dirty="0"/>
              <a:t/>
            </a:r>
            <a:br>
              <a:rPr lang="en-US" sz="3200" dirty="0"/>
            </a:br>
            <a:endParaRPr lang="en-US" sz="3200" dirty="0"/>
          </a:p>
        </p:txBody>
      </p:sp>
      <p:sp>
        <p:nvSpPr>
          <p:cNvPr id="3" name="Content Placeholder 2"/>
          <p:cNvSpPr>
            <a:spLocks noGrp="1"/>
          </p:cNvSpPr>
          <p:nvPr>
            <p:ph idx="1"/>
          </p:nvPr>
        </p:nvSpPr>
        <p:spPr>
          <a:xfrm>
            <a:off x="457200" y="1295400"/>
            <a:ext cx="8229600" cy="5105400"/>
          </a:xfrm>
        </p:spPr>
        <p:txBody>
          <a:bodyPr>
            <a:normAutofit lnSpcReduction="10000"/>
          </a:bodyPr>
          <a:lstStyle/>
          <a:p>
            <a:pPr marL="0" indent="0">
              <a:buNone/>
            </a:pPr>
            <a:r>
              <a:rPr lang="en-US" b="1" dirty="0" smtClean="0"/>
              <a:t>Conclusion:</a:t>
            </a:r>
          </a:p>
          <a:p>
            <a:r>
              <a:rPr lang="en-US" dirty="0" smtClean="0"/>
              <a:t>All A are C.</a:t>
            </a:r>
          </a:p>
          <a:p>
            <a:r>
              <a:rPr lang="en-US" dirty="0" smtClean="0"/>
              <a:t>All C are A.</a:t>
            </a:r>
          </a:p>
          <a:p>
            <a:r>
              <a:rPr lang="en-US" dirty="0" smtClean="0"/>
              <a:t>Some A are C.</a:t>
            </a:r>
          </a:p>
          <a:p>
            <a:r>
              <a:rPr lang="en-US" dirty="0" smtClean="0"/>
              <a:t>Some C are A.</a:t>
            </a:r>
          </a:p>
          <a:p>
            <a:r>
              <a:rPr lang="en-US" dirty="0" smtClean="0"/>
              <a:t>No A are C.</a:t>
            </a:r>
          </a:p>
          <a:p>
            <a:r>
              <a:rPr lang="en-US" dirty="0" smtClean="0"/>
              <a:t>No C are A.</a:t>
            </a:r>
          </a:p>
          <a:p>
            <a:r>
              <a:rPr lang="en-US" dirty="0" smtClean="0"/>
              <a:t>Some A are not C.</a:t>
            </a:r>
          </a:p>
          <a:p>
            <a:r>
              <a:rPr lang="en-US" dirty="0" smtClean="0"/>
              <a:t>Some C are not A.</a:t>
            </a:r>
          </a:p>
          <a:p>
            <a:pPr marL="0" indent="0">
              <a:buNone/>
            </a:pPr>
            <a:endParaRPr lang="en-US" b="1" dirty="0" smtClean="0"/>
          </a:p>
          <a:p>
            <a:pPr marL="0" indent="0">
              <a:buNone/>
            </a:pPr>
            <a:endParaRPr lang="en-US" b="1" dirty="0"/>
          </a:p>
        </p:txBody>
      </p:sp>
    </p:spTree>
    <p:extLst>
      <p:ext uri="{BB962C8B-B14F-4D97-AF65-F5344CB8AC3E}">
        <p14:creationId xmlns:p14="http://schemas.microsoft.com/office/powerpoint/2010/main" val="3859010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85000" lnSpcReduction="20000"/>
          </a:bodyPr>
          <a:lstStyle/>
          <a:p>
            <a:pPr>
              <a:buNone/>
            </a:pPr>
            <a:r>
              <a:rPr lang="en-US" dirty="0" smtClean="0"/>
              <a:t>DIRECTIONS:</a:t>
            </a:r>
          </a:p>
          <a:p>
            <a:pPr>
              <a:buNone/>
            </a:pPr>
            <a:r>
              <a:rPr lang="en-US" dirty="0" smtClean="0"/>
              <a:t>In </a:t>
            </a:r>
            <a:r>
              <a:rPr lang="en-US" dirty="0"/>
              <a:t>each of the following questions two Statements are given and these Statements are followed by two Conclusions numbered (1) and (2). You have to take the given two Statements to be true even if they seem to be at variance from commonly known facts. Read the Conclusions and then decide which of the given Conclusions logically follows from the two given Statements, disregarding commonly known facts.</a:t>
            </a:r>
          </a:p>
          <a:p>
            <a:pPr>
              <a:buNone/>
            </a:pPr>
            <a:r>
              <a:rPr lang="en-US" dirty="0"/>
              <a:t>Give answer:</a:t>
            </a:r>
            <a:endParaRPr lang="en-US" dirty="0" smtClean="0"/>
          </a:p>
          <a:p>
            <a:pPr>
              <a:buNone/>
            </a:pPr>
            <a:r>
              <a:rPr lang="en-US" dirty="0"/>
              <a:t>•	(A) If only (I) conclusion follows</a:t>
            </a:r>
            <a:endParaRPr lang="en-US" dirty="0" smtClean="0"/>
          </a:p>
          <a:p>
            <a:pPr>
              <a:buNone/>
            </a:pPr>
            <a:r>
              <a:rPr lang="en-US" dirty="0"/>
              <a:t>•	(B) If only (II) conclusion follows</a:t>
            </a:r>
            <a:endParaRPr lang="en-US" dirty="0" smtClean="0"/>
          </a:p>
          <a:p>
            <a:pPr>
              <a:buNone/>
            </a:pPr>
            <a:r>
              <a:rPr lang="en-US" dirty="0"/>
              <a:t>•	(C) If either (I) or (II) follows</a:t>
            </a:r>
            <a:endParaRPr lang="en-US" dirty="0" smtClean="0"/>
          </a:p>
          <a:p>
            <a:pPr>
              <a:buNone/>
            </a:pPr>
            <a:r>
              <a:rPr lang="en-US" dirty="0"/>
              <a:t>•	(D) If neither (I) nor (II) follows and</a:t>
            </a:r>
            <a:endParaRPr lang="en-US" dirty="0" smtClean="0"/>
          </a:p>
          <a:p>
            <a:pPr>
              <a:buNone/>
            </a:pPr>
            <a:r>
              <a:rPr lang="en-US" dirty="0"/>
              <a:t>•	(E) If both (I) and (II) follow.</a:t>
            </a:r>
            <a:endParaRPr lang="en-US" dirty="0" smtClean="0"/>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lstStyle/>
          <a:p>
            <a:r>
              <a:rPr lang="en-US" dirty="0"/>
              <a:t>1. </a:t>
            </a:r>
            <a:r>
              <a:rPr lang="en-US" b="1" dirty="0"/>
              <a:t>Statements:</a:t>
            </a:r>
            <a:r>
              <a:rPr lang="en-US" dirty="0"/>
              <a:t> </a:t>
            </a:r>
            <a:endParaRPr lang="en-US" dirty="0" smtClean="0"/>
          </a:p>
          <a:p>
            <a:r>
              <a:rPr lang="en-US" dirty="0" smtClean="0"/>
              <a:t>Some </a:t>
            </a:r>
            <a:r>
              <a:rPr lang="en-US" dirty="0"/>
              <a:t>actors are singers. </a:t>
            </a:r>
            <a:endParaRPr lang="en-US" dirty="0" smtClean="0"/>
          </a:p>
          <a:p>
            <a:r>
              <a:rPr lang="en-US" dirty="0" smtClean="0"/>
              <a:t>All </a:t>
            </a:r>
            <a:r>
              <a:rPr lang="en-US" dirty="0"/>
              <a:t>the singers are dancers</a:t>
            </a:r>
            <a:r>
              <a:rPr lang="en-US" dirty="0" smtClean="0"/>
              <a:t>.</a:t>
            </a:r>
          </a:p>
          <a:p>
            <a:pPr>
              <a:buNone/>
            </a:pPr>
            <a:endParaRPr lang="en-US" dirty="0" smtClean="0"/>
          </a:p>
          <a:p>
            <a:r>
              <a:rPr lang="en-US" b="1" dirty="0"/>
              <a:t>Conclusions</a:t>
            </a:r>
            <a:r>
              <a:rPr lang="en-US" dirty="0"/>
              <a:t>:</a:t>
            </a:r>
            <a:endParaRPr lang="en-US" dirty="0" smtClean="0"/>
          </a:p>
          <a:p>
            <a:r>
              <a:rPr lang="en-US" dirty="0"/>
              <a:t>I. Some actors are dancers.</a:t>
            </a:r>
            <a:endParaRPr lang="en-US" dirty="0" smtClean="0"/>
          </a:p>
          <a:p>
            <a:r>
              <a:rPr lang="en-US" dirty="0"/>
              <a:t>II. No singer is actor.</a:t>
            </a:r>
            <a:endParaRPr lang="en-US" dirty="0" smtClean="0"/>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lstStyle/>
          <a:p>
            <a:r>
              <a:rPr lang="en-US" dirty="0" smtClean="0"/>
              <a:t>2. </a:t>
            </a:r>
            <a:r>
              <a:rPr lang="en-US" b="1" dirty="0"/>
              <a:t>Statements:</a:t>
            </a:r>
            <a:r>
              <a:rPr lang="en-US" dirty="0"/>
              <a:t> </a:t>
            </a:r>
            <a:endParaRPr lang="en-US" dirty="0" smtClean="0"/>
          </a:p>
          <a:p>
            <a:r>
              <a:rPr lang="en-US" dirty="0"/>
              <a:t>All the harmoniums are instruments. </a:t>
            </a:r>
            <a:endParaRPr lang="en-US" dirty="0" smtClean="0"/>
          </a:p>
          <a:p>
            <a:r>
              <a:rPr lang="en-US" dirty="0" smtClean="0"/>
              <a:t>All </a:t>
            </a:r>
            <a:r>
              <a:rPr lang="en-US" dirty="0"/>
              <a:t>the instruments are flutes</a:t>
            </a:r>
            <a:r>
              <a:rPr lang="en-US" dirty="0" smtClean="0"/>
              <a:t>.</a:t>
            </a:r>
          </a:p>
          <a:p>
            <a:endParaRPr lang="en-US" dirty="0" smtClean="0"/>
          </a:p>
          <a:p>
            <a:r>
              <a:rPr lang="en-US" b="1" dirty="0"/>
              <a:t>Conclusions</a:t>
            </a:r>
            <a:r>
              <a:rPr lang="en-US" dirty="0"/>
              <a:t>:</a:t>
            </a:r>
            <a:endParaRPr lang="en-US" dirty="0" smtClean="0"/>
          </a:p>
          <a:p>
            <a:r>
              <a:rPr lang="en-US" dirty="0"/>
              <a:t>I. All the flutes are instruments.</a:t>
            </a:r>
            <a:endParaRPr lang="en-US" dirty="0" smtClean="0"/>
          </a:p>
          <a:p>
            <a:r>
              <a:rPr lang="en-US" dirty="0"/>
              <a:t>II.	All the harmoniums are flutes.</a:t>
            </a:r>
            <a:endParaRPr lang="en-US" dirty="0" smtClean="0"/>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r>
              <a:rPr lang="en-US" b="1" dirty="0" smtClean="0"/>
              <a:t>3. Statements</a:t>
            </a:r>
            <a:r>
              <a:rPr lang="en-US" dirty="0"/>
              <a:t>: </a:t>
            </a:r>
            <a:endParaRPr lang="en-US" dirty="0" smtClean="0"/>
          </a:p>
          <a:p>
            <a:r>
              <a:rPr lang="en-US" dirty="0" smtClean="0"/>
              <a:t>Some </a:t>
            </a:r>
            <a:r>
              <a:rPr lang="en-US" dirty="0"/>
              <a:t>mangoes are yellow. </a:t>
            </a:r>
            <a:endParaRPr lang="en-US" dirty="0" smtClean="0"/>
          </a:p>
          <a:p>
            <a:r>
              <a:rPr lang="en-US" dirty="0" smtClean="0"/>
              <a:t>Some chair </a:t>
            </a:r>
            <a:r>
              <a:rPr lang="en-US" dirty="0"/>
              <a:t>are mangoes</a:t>
            </a:r>
            <a:r>
              <a:rPr lang="en-US" dirty="0" smtClean="0"/>
              <a:t>.</a:t>
            </a:r>
          </a:p>
          <a:p>
            <a:endParaRPr lang="en-US" dirty="0" smtClean="0"/>
          </a:p>
          <a:p>
            <a:r>
              <a:rPr lang="en-US" b="1" dirty="0"/>
              <a:t>Conclusions</a:t>
            </a:r>
            <a:r>
              <a:rPr lang="en-US" dirty="0"/>
              <a:t>:</a:t>
            </a:r>
            <a:endParaRPr lang="en-US" dirty="0" smtClean="0"/>
          </a:p>
          <a:p>
            <a:r>
              <a:rPr lang="en-US" dirty="0"/>
              <a:t>I. Some mangoes are green.</a:t>
            </a:r>
            <a:endParaRPr lang="en-US" dirty="0" smtClean="0"/>
          </a:p>
          <a:p>
            <a:r>
              <a:rPr lang="en-US" dirty="0"/>
              <a:t>II. </a:t>
            </a:r>
            <a:r>
              <a:rPr lang="en-US" dirty="0" smtClean="0"/>
              <a:t>All chair are </a:t>
            </a:r>
            <a:r>
              <a:rPr lang="en-US" dirty="0"/>
              <a:t>yellow.</a:t>
            </a:r>
            <a:endParaRPr lang="en-US" dirty="0" smtClean="0"/>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r>
              <a:rPr lang="en-US" dirty="0"/>
              <a:t>4. </a:t>
            </a:r>
            <a:r>
              <a:rPr lang="en-US" b="1" dirty="0"/>
              <a:t>Statements</a:t>
            </a:r>
            <a:r>
              <a:rPr lang="en-US" dirty="0"/>
              <a:t>: </a:t>
            </a:r>
            <a:endParaRPr lang="en-US" dirty="0" smtClean="0"/>
          </a:p>
          <a:p>
            <a:r>
              <a:rPr lang="en-US" dirty="0" smtClean="0"/>
              <a:t>Some </a:t>
            </a:r>
            <a:r>
              <a:rPr lang="en-US" dirty="0"/>
              <a:t>ants are parrots. </a:t>
            </a:r>
            <a:endParaRPr lang="en-US" dirty="0" smtClean="0"/>
          </a:p>
          <a:p>
            <a:r>
              <a:rPr lang="en-US" dirty="0" smtClean="0"/>
              <a:t>All </a:t>
            </a:r>
            <a:r>
              <a:rPr lang="en-US" dirty="0"/>
              <a:t>the parrots are apples</a:t>
            </a:r>
            <a:r>
              <a:rPr lang="en-US" dirty="0" smtClean="0"/>
              <a:t>.</a:t>
            </a:r>
          </a:p>
          <a:p>
            <a:endParaRPr lang="en-US" dirty="0" smtClean="0"/>
          </a:p>
          <a:p>
            <a:r>
              <a:rPr lang="en-US" b="1" dirty="0"/>
              <a:t>Conclusions</a:t>
            </a:r>
            <a:r>
              <a:rPr lang="en-US" dirty="0"/>
              <a:t>:</a:t>
            </a:r>
            <a:endParaRPr lang="en-US" dirty="0" smtClean="0"/>
          </a:p>
          <a:p>
            <a:r>
              <a:rPr lang="en-US" dirty="0"/>
              <a:t>I. All the apples are parrots.</a:t>
            </a:r>
            <a:endParaRPr lang="en-US" dirty="0" smtClean="0"/>
          </a:p>
          <a:p>
            <a:r>
              <a:rPr lang="en-US" dirty="0"/>
              <a:t>II. Some ants are apples.</a:t>
            </a:r>
            <a:endParaRPr lang="en-US" dirty="0" smtClean="0"/>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US" dirty="0"/>
              <a:t>5. </a:t>
            </a:r>
            <a:r>
              <a:rPr lang="en-US" b="1" dirty="0"/>
              <a:t>Statements</a:t>
            </a:r>
            <a:r>
              <a:rPr lang="en-US" dirty="0"/>
              <a:t>: </a:t>
            </a:r>
            <a:endParaRPr lang="en-US" dirty="0" smtClean="0"/>
          </a:p>
          <a:p>
            <a:r>
              <a:rPr lang="en-US" dirty="0" smtClean="0"/>
              <a:t>Some </a:t>
            </a:r>
            <a:r>
              <a:rPr lang="en-US" dirty="0"/>
              <a:t>papers are pens. </a:t>
            </a:r>
            <a:endParaRPr lang="en-US" dirty="0" smtClean="0"/>
          </a:p>
          <a:p>
            <a:r>
              <a:rPr lang="en-US" dirty="0" smtClean="0"/>
              <a:t>All </a:t>
            </a:r>
            <a:r>
              <a:rPr lang="en-US" dirty="0"/>
              <a:t>the pencils are pens</a:t>
            </a:r>
            <a:r>
              <a:rPr lang="en-US" dirty="0" smtClean="0"/>
              <a:t>.</a:t>
            </a:r>
          </a:p>
          <a:p>
            <a:endParaRPr lang="en-US" dirty="0" smtClean="0"/>
          </a:p>
          <a:p>
            <a:r>
              <a:rPr lang="en-US" b="1" dirty="0"/>
              <a:t>Conclusions</a:t>
            </a:r>
            <a:r>
              <a:rPr lang="en-US" dirty="0"/>
              <a:t>:</a:t>
            </a:r>
            <a:endParaRPr lang="en-US" dirty="0" smtClean="0"/>
          </a:p>
          <a:p>
            <a:r>
              <a:rPr lang="en-US" dirty="0"/>
              <a:t>I. Some pens are pencils.</a:t>
            </a:r>
            <a:endParaRPr lang="en-US" dirty="0" smtClean="0"/>
          </a:p>
          <a:p>
            <a:r>
              <a:rPr lang="en-US" dirty="0"/>
              <a:t>II. Some pens are papers.</a:t>
            </a:r>
            <a:endParaRPr lang="en-US" dirty="0" smtClean="0"/>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r>
              <a:rPr lang="en-US" dirty="0"/>
              <a:t>6. </a:t>
            </a:r>
            <a:r>
              <a:rPr lang="en-US" b="1" dirty="0"/>
              <a:t>Statements</a:t>
            </a:r>
            <a:r>
              <a:rPr lang="en-US" dirty="0" smtClean="0"/>
              <a:t>:</a:t>
            </a:r>
          </a:p>
          <a:p>
            <a:r>
              <a:rPr lang="en-US" dirty="0" smtClean="0"/>
              <a:t>All </a:t>
            </a:r>
            <a:r>
              <a:rPr lang="en-US" dirty="0"/>
              <a:t>the actors are girls. </a:t>
            </a:r>
            <a:endParaRPr lang="en-US" dirty="0" smtClean="0"/>
          </a:p>
          <a:p>
            <a:r>
              <a:rPr lang="en-US" dirty="0" smtClean="0"/>
              <a:t>All </a:t>
            </a:r>
            <a:r>
              <a:rPr lang="en-US" dirty="0"/>
              <a:t>the girls are beautiful</a:t>
            </a:r>
            <a:r>
              <a:rPr lang="en-US" dirty="0" smtClean="0"/>
              <a:t>.</a:t>
            </a:r>
          </a:p>
          <a:p>
            <a:endParaRPr lang="en-US" dirty="0" smtClean="0"/>
          </a:p>
          <a:p>
            <a:r>
              <a:rPr lang="en-US" b="1" dirty="0"/>
              <a:t>Conclusions</a:t>
            </a:r>
            <a:r>
              <a:rPr lang="en-US" dirty="0"/>
              <a:t>:</a:t>
            </a:r>
            <a:endParaRPr lang="en-US" dirty="0" smtClean="0"/>
          </a:p>
          <a:p>
            <a:r>
              <a:rPr lang="en-US" dirty="0"/>
              <a:t>I. All the actors are beautiful.</a:t>
            </a:r>
            <a:endParaRPr lang="en-US" dirty="0" smtClean="0"/>
          </a:p>
          <a:p>
            <a:r>
              <a:rPr lang="en-US" dirty="0"/>
              <a:t>II. Some girls are actors.</a:t>
            </a:r>
            <a:endParaRPr lang="en-US" dirty="0" smtClean="0"/>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77962"/>
          </a:xfrm>
        </p:spPr>
        <p:txBody>
          <a:bodyPr>
            <a:normAutofit fontScale="90000"/>
          </a:bodyPr>
          <a:lstStyle/>
          <a:p>
            <a:r>
              <a:rPr lang="en-US" sz="3600" b="1" dirty="0"/>
              <a:t>Statement:</a:t>
            </a:r>
            <a:r>
              <a:rPr lang="en-US" sz="3600" dirty="0"/>
              <a:t/>
            </a:r>
            <a:br>
              <a:rPr lang="en-US" sz="3600" dirty="0"/>
            </a:br>
            <a:r>
              <a:rPr lang="en-US" sz="3600" dirty="0" smtClean="0"/>
              <a:t>All Ants are Bats. All Cats are Bats.</a:t>
            </a:r>
            <a:r>
              <a:rPr lang="en-US" sz="3200" dirty="0"/>
              <a:t/>
            </a:r>
            <a:br>
              <a:rPr lang="en-US" sz="3200" dirty="0"/>
            </a:br>
            <a:endParaRPr lang="en-US" sz="3200" dirty="0"/>
          </a:p>
        </p:txBody>
      </p:sp>
      <p:sp>
        <p:nvSpPr>
          <p:cNvPr id="3" name="Content Placeholder 2"/>
          <p:cNvSpPr>
            <a:spLocks noGrp="1"/>
          </p:cNvSpPr>
          <p:nvPr>
            <p:ph idx="1"/>
          </p:nvPr>
        </p:nvSpPr>
        <p:spPr>
          <a:xfrm>
            <a:off x="457200" y="1295400"/>
            <a:ext cx="8229600" cy="5105400"/>
          </a:xfrm>
        </p:spPr>
        <p:txBody>
          <a:bodyPr>
            <a:normAutofit lnSpcReduction="10000"/>
          </a:bodyPr>
          <a:lstStyle/>
          <a:p>
            <a:pPr marL="0" indent="0">
              <a:buNone/>
            </a:pPr>
            <a:r>
              <a:rPr lang="en-US" b="1" dirty="0" smtClean="0"/>
              <a:t>Conclusion:</a:t>
            </a:r>
          </a:p>
          <a:p>
            <a:r>
              <a:rPr lang="en-US" dirty="0" smtClean="0"/>
              <a:t>All </a:t>
            </a:r>
            <a:r>
              <a:rPr lang="en-US" dirty="0"/>
              <a:t>Ants </a:t>
            </a:r>
            <a:r>
              <a:rPr lang="en-US" dirty="0" smtClean="0"/>
              <a:t>are </a:t>
            </a:r>
            <a:r>
              <a:rPr lang="en-US" dirty="0"/>
              <a:t>Cats .</a:t>
            </a:r>
            <a:endParaRPr lang="en-US" dirty="0" smtClean="0"/>
          </a:p>
          <a:p>
            <a:r>
              <a:rPr lang="en-US" dirty="0" smtClean="0"/>
              <a:t>All </a:t>
            </a:r>
            <a:r>
              <a:rPr lang="en-US" dirty="0"/>
              <a:t>Cats are Ants.</a:t>
            </a:r>
            <a:endParaRPr lang="en-US" dirty="0" smtClean="0"/>
          </a:p>
          <a:p>
            <a:r>
              <a:rPr lang="en-US" dirty="0" smtClean="0"/>
              <a:t>Some </a:t>
            </a:r>
            <a:r>
              <a:rPr lang="en-US" dirty="0"/>
              <a:t>Ants </a:t>
            </a:r>
            <a:r>
              <a:rPr lang="en-US" dirty="0" smtClean="0"/>
              <a:t>are </a:t>
            </a:r>
            <a:r>
              <a:rPr lang="en-US" dirty="0"/>
              <a:t>Cats .</a:t>
            </a:r>
            <a:endParaRPr lang="en-US" dirty="0" smtClean="0"/>
          </a:p>
          <a:p>
            <a:r>
              <a:rPr lang="en-US" dirty="0" smtClean="0"/>
              <a:t>Some </a:t>
            </a:r>
            <a:r>
              <a:rPr lang="en-US" dirty="0"/>
              <a:t>Cats are Ants.</a:t>
            </a:r>
            <a:endParaRPr lang="en-US" dirty="0" smtClean="0"/>
          </a:p>
          <a:p>
            <a:r>
              <a:rPr lang="en-US" dirty="0" smtClean="0"/>
              <a:t>No </a:t>
            </a:r>
            <a:r>
              <a:rPr lang="en-US" dirty="0"/>
              <a:t>Ants </a:t>
            </a:r>
            <a:r>
              <a:rPr lang="en-US" dirty="0" smtClean="0"/>
              <a:t>are </a:t>
            </a:r>
            <a:r>
              <a:rPr lang="en-US" dirty="0"/>
              <a:t>Cats .</a:t>
            </a:r>
            <a:endParaRPr lang="en-US" dirty="0" smtClean="0"/>
          </a:p>
          <a:p>
            <a:r>
              <a:rPr lang="en-US" dirty="0" smtClean="0"/>
              <a:t>No </a:t>
            </a:r>
            <a:r>
              <a:rPr lang="en-US" dirty="0"/>
              <a:t>Cats are Ants.</a:t>
            </a:r>
            <a:endParaRPr lang="en-US" dirty="0" smtClean="0"/>
          </a:p>
          <a:p>
            <a:r>
              <a:rPr lang="en-US" dirty="0" smtClean="0"/>
              <a:t>Some </a:t>
            </a:r>
            <a:r>
              <a:rPr lang="en-US" dirty="0"/>
              <a:t>Ants </a:t>
            </a:r>
            <a:r>
              <a:rPr lang="en-US" dirty="0" smtClean="0"/>
              <a:t>are not </a:t>
            </a:r>
            <a:r>
              <a:rPr lang="en-US" dirty="0"/>
              <a:t>Cats .</a:t>
            </a:r>
            <a:endParaRPr lang="en-US" dirty="0" smtClean="0"/>
          </a:p>
          <a:p>
            <a:r>
              <a:rPr lang="en-US" dirty="0" smtClean="0"/>
              <a:t>Some </a:t>
            </a:r>
            <a:r>
              <a:rPr lang="en-US" dirty="0"/>
              <a:t>Cats </a:t>
            </a:r>
            <a:r>
              <a:rPr lang="en-US" dirty="0" smtClean="0"/>
              <a:t>are not </a:t>
            </a:r>
            <a:r>
              <a:rPr lang="en-US" dirty="0"/>
              <a:t>Ants.</a:t>
            </a:r>
            <a:endParaRPr lang="en-US" dirty="0" smtClean="0"/>
          </a:p>
          <a:p>
            <a:pPr marL="0" indent="0">
              <a:buNone/>
            </a:pPr>
            <a:endParaRPr lang="en-US" b="1" dirty="0" smtClean="0"/>
          </a:p>
          <a:p>
            <a:pPr marL="0" indent="0">
              <a:buNone/>
            </a:pPr>
            <a:endParaRPr lang="en-US" b="1" dirty="0"/>
          </a:p>
        </p:txBody>
      </p:sp>
    </p:spTree>
    <p:extLst>
      <p:ext uri="{BB962C8B-B14F-4D97-AF65-F5344CB8AC3E}">
        <p14:creationId xmlns:p14="http://schemas.microsoft.com/office/powerpoint/2010/main" val="33619445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a:t>7. </a:t>
            </a:r>
            <a:r>
              <a:rPr lang="en-US" b="1" dirty="0"/>
              <a:t>Statements</a:t>
            </a:r>
            <a:r>
              <a:rPr lang="en-US" dirty="0"/>
              <a:t>: </a:t>
            </a:r>
            <a:endParaRPr lang="en-US" dirty="0" smtClean="0"/>
          </a:p>
          <a:p>
            <a:r>
              <a:rPr lang="en-US" dirty="0" smtClean="0"/>
              <a:t>All </a:t>
            </a:r>
            <a:r>
              <a:rPr lang="en-US" dirty="0"/>
              <a:t>the windows are doors. </a:t>
            </a:r>
            <a:endParaRPr lang="en-US" dirty="0" smtClean="0"/>
          </a:p>
          <a:p>
            <a:r>
              <a:rPr lang="en-US" dirty="0" smtClean="0"/>
              <a:t>No </a:t>
            </a:r>
            <a:r>
              <a:rPr lang="en-US" dirty="0"/>
              <a:t>door is a wall</a:t>
            </a:r>
            <a:r>
              <a:rPr lang="en-US" dirty="0" smtClean="0"/>
              <a:t>.</a:t>
            </a:r>
          </a:p>
          <a:p>
            <a:endParaRPr lang="en-US" dirty="0" smtClean="0"/>
          </a:p>
          <a:p>
            <a:r>
              <a:rPr lang="en-US" b="1" dirty="0"/>
              <a:t>Conclusions</a:t>
            </a:r>
            <a:r>
              <a:rPr lang="en-US" dirty="0"/>
              <a:t>:</a:t>
            </a:r>
            <a:endParaRPr lang="en-US" dirty="0" smtClean="0"/>
          </a:p>
          <a:p>
            <a:r>
              <a:rPr lang="en-US" dirty="0"/>
              <a:t>I.	Some windows are walls.</a:t>
            </a:r>
            <a:endParaRPr lang="en-US" dirty="0" smtClean="0"/>
          </a:p>
          <a:p>
            <a:r>
              <a:rPr lang="en-US" dirty="0"/>
              <a:t>II.	No wall is a door.</a:t>
            </a:r>
            <a:endParaRPr lang="en-US" dirty="0" smtClean="0"/>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04800"/>
            <a:ext cx="8229600" cy="5821363"/>
          </a:xfrm>
        </p:spPr>
        <p:txBody>
          <a:bodyPr/>
          <a:lstStyle/>
          <a:p>
            <a:r>
              <a:rPr lang="en-US" dirty="0"/>
              <a:t>8. </a:t>
            </a:r>
            <a:r>
              <a:rPr lang="en-US" b="1" dirty="0"/>
              <a:t>Statements</a:t>
            </a:r>
            <a:r>
              <a:rPr lang="en-US" dirty="0"/>
              <a:t>: </a:t>
            </a:r>
            <a:endParaRPr lang="en-US" dirty="0" smtClean="0"/>
          </a:p>
          <a:p>
            <a:r>
              <a:rPr lang="en-US" dirty="0" smtClean="0"/>
              <a:t>All </a:t>
            </a:r>
            <a:r>
              <a:rPr lang="en-US" dirty="0"/>
              <a:t>cups are books. </a:t>
            </a:r>
            <a:endParaRPr lang="en-US" dirty="0" smtClean="0"/>
          </a:p>
          <a:p>
            <a:r>
              <a:rPr lang="en-US" dirty="0" smtClean="0"/>
              <a:t>All </a:t>
            </a:r>
            <a:r>
              <a:rPr lang="en-US" dirty="0"/>
              <a:t>books are shirts</a:t>
            </a:r>
            <a:r>
              <a:rPr lang="en-US" dirty="0" smtClean="0"/>
              <a:t>.</a:t>
            </a:r>
          </a:p>
          <a:p>
            <a:endParaRPr lang="en-US" dirty="0" smtClean="0"/>
          </a:p>
          <a:p>
            <a:r>
              <a:rPr lang="en-US" b="1" dirty="0"/>
              <a:t>Conclusions</a:t>
            </a:r>
            <a:r>
              <a:rPr lang="en-US" dirty="0"/>
              <a:t>:</a:t>
            </a:r>
            <a:endParaRPr lang="en-US" dirty="0" smtClean="0"/>
          </a:p>
          <a:p>
            <a:r>
              <a:rPr lang="en-US" dirty="0"/>
              <a:t>I. Some cups are not shirts.</a:t>
            </a:r>
            <a:endParaRPr lang="en-US" dirty="0" smtClean="0"/>
          </a:p>
          <a:p>
            <a:r>
              <a:rPr lang="en-US" dirty="0"/>
              <a:t>II. Some shirts are cups.</a:t>
            </a:r>
            <a:endParaRPr lang="en-US" dirty="0" smtClean="0"/>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457200"/>
            <a:ext cx="8229600" cy="5668963"/>
          </a:xfrm>
        </p:spPr>
        <p:txBody>
          <a:bodyPr/>
          <a:lstStyle/>
          <a:p>
            <a:r>
              <a:rPr lang="en-US" dirty="0"/>
              <a:t>9. </a:t>
            </a:r>
            <a:r>
              <a:rPr lang="en-US" b="1" dirty="0"/>
              <a:t>Statements</a:t>
            </a:r>
            <a:r>
              <a:rPr lang="en-US" dirty="0"/>
              <a:t>: </a:t>
            </a:r>
            <a:endParaRPr lang="en-US" dirty="0" smtClean="0"/>
          </a:p>
          <a:p>
            <a:r>
              <a:rPr lang="en-US" dirty="0" smtClean="0"/>
              <a:t>Some </a:t>
            </a:r>
            <a:r>
              <a:rPr lang="en-US" dirty="0"/>
              <a:t>cows are crows. </a:t>
            </a:r>
            <a:endParaRPr lang="en-US" dirty="0" smtClean="0"/>
          </a:p>
          <a:p>
            <a:r>
              <a:rPr lang="en-US" dirty="0" smtClean="0"/>
              <a:t>Some </a:t>
            </a:r>
            <a:r>
              <a:rPr lang="en-US" dirty="0"/>
              <a:t>crows are elephants</a:t>
            </a:r>
            <a:r>
              <a:rPr lang="en-US" dirty="0" smtClean="0"/>
              <a:t>.</a:t>
            </a:r>
          </a:p>
          <a:p>
            <a:endParaRPr lang="en-US" dirty="0" smtClean="0"/>
          </a:p>
          <a:p>
            <a:r>
              <a:rPr lang="en-US" b="1" dirty="0"/>
              <a:t>Conclusions</a:t>
            </a:r>
            <a:r>
              <a:rPr lang="en-US" dirty="0"/>
              <a:t>:</a:t>
            </a:r>
            <a:endParaRPr lang="en-US" dirty="0" smtClean="0"/>
          </a:p>
          <a:p>
            <a:r>
              <a:rPr lang="en-US" dirty="0"/>
              <a:t>I. Some cows are elephants.</a:t>
            </a:r>
            <a:endParaRPr lang="en-US" dirty="0" smtClean="0"/>
          </a:p>
          <a:p>
            <a:r>
              <a:rPr lang="en-US" dirty="0"/>
              <a:t>II. All crows are elephants.</a:t>
            </a:r>
            <a:endParaRPr lang="en-US" dirty="0" smtClean="0"/>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a:t>10. </a:t>
            </a:r>
            <a:r>
              <a:rPr lang="en-US" b="1" dirty="0"/>
              <a:t>Statements</a:t>
            </a:r>
            <a:r>
              <a:rPr lang="en-US" dirty="0"/>
              <a:t>: </a:t>
            </a:r>
          </a:p>
          <a:p>
            <a:r>
              <a:rPr lang="en-US" dirty="0" smtClean="0"/>
              <a:t>All </a:t>
            </a:r>
            <a:r>
              <a:rPr lang="en-US" dirty="0"/>
              <a:t>the pencils are pens. </a:t>
            </a:r>
            <a:endParaRPr lang="en-US" dirty="0" smtClean="0"/>
          </a:p>
          <a:p>
            <a:r>
              <a:rPr lang="en-US" dirty="0" smtClean="0"/>
              <a:t>All </a:t>
            </a:r>
            <a:r>
              <a:rPr lang="en-US" dirty="0"/>
              <a:t>the pens are inks</a:t>
            </a:r>
            <a:r>
              <a:rPr lang="en-US" dirty="0" smtClean="0"/>
              <a:t>.</a:t>
            </a:r>
          </a:p>
          <a:p>
            <a:endParaRPr lang="en-US" dirty="0" smtClean="0"/>
          </a:p>
          <a:p>
            <a:r>
              <a:rPr lang="en-US" b="1" dirty="0"/>
              <a:t>Conclusions</a:t>
            </a:r>
            <a:r>
              <a:rPr lang="en-US" dirty="0"/>
              <a:t>:</a:t>
            </a:r>
            <a:endParaRPr lang="en-US" dirty="0" smtClean="0"/>
          </a:p>
          <a:p>
            <a:r>
              <a:rPr lang="en-US" dirty="0"/>
              <a:t>I. All the pencils are inks.</a:t>
            </a:r>
            <a:endParaRPr lang="en-US" dirty="0" smtClean="0"/>
          </a:p>
          <a:p>
            <a:r>
              <a:rPr lang="en-US" dirty="0"/>
              <a:t>II. Some inks are pencils.</a:t>
            </a:r>
            <a:endParaRPr lang="en-US" dirty="0" smtClean="0"/>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04800"/>
            <a:ext cx="8229600" cy="5821363"/>
          </a:xfrm>
        </p:spPr>
        <p:txBody>
          <a:bodyPr/>
          <a:lstStyle/>
          <a:p>
            <a:r>
              <a:rPr lang="en-US" dirty="0"/>
              <a:t>11. </a:t>
            </a:r>
            <a:r>
              <a:rPr lang="en-US" b="1" dirty="0"/>
              <a:t>Statements</a:t>
            </a:r>
            <a:r>
              <a:rPr lang="en-US" dirty="0"/>
              <a:t>: </a:t>
            </a:r>
            <a:endParaRPr lang="en-US" dirty="0" smtClean="0"/>
          </a:p>
          <a:p>
            <a:r>
              <a:rPr lang="en-US" dirty="0" smtClean="0"/>
              <a:t>Some </a:t>
            </a:r>
            <a:r>
              <a:rPr lang="en-US" dirty="0"/>
              <a:t>dogs are bats. </a:t>
            </a:r>
            <a:endParaRPr lang="en-US" dirty="0" smtClean="0"/>
          </a:p>
          <a:p>
            <a:r>
              <a:rPr lang="en-US" dirty="0" smtClean="0"/>
              <a:t>Some </a:t>
            </a:r>
            <a:r>
              <a:rPr lang="en-US" dirty="0"/>
              <a:t>bats are cats</a:t>
            </a:r>
            <a:r>
              <a:rPr lang="en-US" dirty="0" smtClean="0"/>
              <a:t>.</a:t>
            </a:r>
          </a:p>
          <a:p>
            <a:endParaRPr lang="en-US" dirty="0" smtClean="0"/>
          </a:p>
          <a:p>
            <a:r>
              <a:rPr lang="en-US" b="1" dirty="0"/>
              <a:t>Conclusions</a:t>
            </a:r>
            <a:r>
              <a:rPr lang="en-US" dirty="0"/>
              <a:t>:</a:t>
            </a:r>
            <a:endParaRPr lang="en-US" dirty="0" smtClean="0"/>
          </a:p>
          <a:p>
            <a:r>
              <a:rPr lang="en-US" dirty="0"/>
              <a:t>I. Some dogs are cats.</a:t>
            </a:r>
            <a:endParaRPr lang="en-US" dirty="0" smtClean="0"/>
          </a:p>
          <a:p>
            <a:r>
              <a:rPr lang="en-US" dirty="0"/>
              <a:t>II. Some cats are dogs.</a:t>
            </a:r>
            <a:endParaRPr lang="en-US" dirty="0" smtClean="0"/>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endParaRPr lang="en-US" dirty="0"/>
          </a:p>
          <a:p>
            <a:r>
              <a:rPr lang="en-US" dirty="0" smtClean="0"/>
              <a:t>12</a:t>
            </a:r>
            <a:r>
              <a:rPr lang="en-US" dirty="0"/>
              <a:t>. </a:t>
            </a:r>
            <a:r>
              <a:rPr lang="en-US" b="1" dirty="0"/>
              <a:t>Statements</a:t>
            </a:r>
            <a:r>
              <a:rPr lang="en-US" dirty="0"/>
              <a:t>: </a:t>
            </a:r>
            <a:endParaRPr lang="en-US" dirty="0" smtClean="0"/>
          </a:p>
          <a:p>
            <a:r>
              <a:rPr lang="en-US" dirty="0" smtClean="0"/>
              <a:t>All </a:t>
            </a:r>
            <a:r>
              <a:rPr lang="en-US" dirty="0"/>
              <a:t>the trucks are flies. </a:t>
            </a:r>
            <a:endParaRPr lang="en-US" dirty="0" smtClean="0"/>
          </a:p>
          <a:p>
            <a:r>
              <a:rPr lang="en-US" dirty="0" smtClean="0"/>
              <a:t>Some </a:t>
            </a:r>
            <a:r>
              <a:rPr lang="en-US" dirty="0"/>
              <a:t>scooters are flies</a:t>
            </a:r>
            <a:r>
              <a:rPr lang="en-US" dirty="0" smtClean="0"/>
              <a:t>.</a:t>
            </a:r>
          </a:p>
          <a:p>
            <a:endParaRPr lang="en-US" dirty="0" smtClean="0"/>
          </a:p>
          <a:p>
            <a:r>
              <a:rPr lang="en-US" b="1" dirty="0"/>
              <a:t>Conclusions</a:t>
            </a:r>
            <a:r>
              <a:rPr lang="en-US" dirty="0"/>
              <a:t>:</a:t>
            </a:r>
            <a:endParaRPr lang="en-US" dirty="0" smtClean="0"/>
          </a:p>
          <a:p>
            <a:r>
              <a:rPr lang="en-US" dirty="0"/>
              <a:t>I. All the trucks are scooters.</a:t>
            </a:r>
            <a:endParaRPr lang="en-US" dirty="0" smtClean="0"/>
          </a:p>
          <a:p>
            <a:r>
              <a:rPr lang="en-US" dirty="0"/>
              <a:t>II. Some scooters are trucks.</a:t>
            </a:r>
            <a:endParaRPr lang="en-US" dirty="0" smtClean="0"/>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a:t>13. </a:t>
            </a:r>
            <a:r>
              <a:rPr lang="en-US" b="1" dirty="0"/>
              <a:t>Statements</a:t>
            </a:r>
            <a:r>
              <a:rPr lang="en-US" dirty="0"/>
              <a:t>: </a:t>
            </a:r>
            <a:endParaRPr lang="en-US" dirty="0" smtClean="0"/>
          </a:p>
          <a:p>
            <a:r>
              <a:rPr lang="en-US" dirty="0" smtClean="0"/>
              <a:t>All </a:t>
            </a:r>
            <a:r>
              <a:rPr lang="en-US" dirty="0"/>
              <a:t>buildings are chalks. </a:t>
            </a:r>
            <a:endParaRPr lang="en-US" dirty="0" smtClean="0"/>
          </a:p>
          <a:p>
            <a:r>
              <a:rPr lang="en-US" dirty="0" smtClean="0"/>
              <a:t>No </a:t>
            </a:r>
            <a:r>
              <a:rPr lang="en-US" dirty="0"/>
              <a:t>chalk is toffee</a:t>
            </a:r>
            <a:r>
              <a:rPr lang="en-US" dirty="0" smtClean="0"/>
              <a:t>.</a:t>
            </a:r>
          </a:p>
          <a:p>
            <a:endParaRPr lang="en-US" dirty="0" smtClean="0"/>
          </a:p>
          <a:p>
            <a:r>
              <a:rPr lang="en-US" b="1" dirty="0"/>
              <a:t>Conclusions</a:t>
            </a:r>
            <a:r>
              <a:rPr lang="en-US" dirty="0"/>
              <a:t>:</a:t>
            </a:r>
            <a:endParaRPr lang="en-US" dirty="0" smtClean="0"/>
          </a:p>
          <a:p>
            <a:r>
              <a:rPr lang="en-US" dirty="0"/>
              <a:t>I. No building is toffee</a:t>
            </a:r>
            <a:endParaRPr lang="en-US" dirty="0" smtClean="0"/>
          </a:p>
          <a:p>
            <a:r>
              <a:rPr lang="en-US" dirty="0"/>
              <a:t>II. All chalks are buildings.</a:t>
            </a:r>
            <a:endParaRPr lang="en-US" dirty="0" smtClean="0"/>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81000"/>
            <a:ext cx="8229600" cy="5745163"/>
          </a:xfrm>
        </p:spPr>
        <p:txBody>
          <a:bodyPr/>
          <a:lstStyle/>
          <a:p>
            <a:r>
              <a:rPr lang="en-US" dirty="0"/>
              <a:t>14. </a:t>
            </a:r>
            <a:r>
              <a:rPr lang="en-US" b="1" dirty="0"/>
              <a:t>Statements</a:t>
            </a:r>
            <a:r>
              <a:rPr lang="en-US" dirty="0"/>
              <a:t>: </a:t>
            </a:r>
            <a:endParaRPr lang="en-US" dirty="0" smtClean="0"/>
          </a:p>
          <a:p>
            <a:r>
              <a:rPr lang="en-US" dirty="0" smtClean="0"/>
              <a:t>All </a:t>
            </a:r>
            <a:r>
              <a:rPr lang="en-US" dirty="0"/>
              <a:t>cars are cats. </a:t>
            </a:r>
            <a:endParaRPr lang="en-US" dirty="0" smtClean="0"/>
          </a:p>
          <a:p>
            <a:r>
              <a:rPr lang="en-US" dirty="0" smtClean="0"/>
              <a:t>All </a:t>
            </a:r>
            <a:r>
              <a:rPr lang="en-US" dirty="0"/>
              <a:t>fans are cats</a:t>
            </a:r>
            <a:r>
              <a:rPr lang="en-US" dirty="0" smtClean="0"/>
              <a:t>.</a:t>
            </a:r>
          </a:p>
          <a:p>
            <a:endParaRPr lang="en-US" dirty="0" smtClean="0"/>
          </a:p>
          <a:p>
            <a:r>
              <a:rPr lang="en-US" b="1" dirty="0"/>
              <a:t>Conclusions</a:t>
            </a:r>
            <a:r>
              <a:rPr lang="en-US" dirty="0"/>
              <a:t>:</a:t>
            </a:r>
            <a:endParaRPr lang="en-US" dirty="0" smtClean="0"/>
          </a:p>
          <a:p>
            <a:r>
              <a:rPr lang="en-US" dirty="0"/>
              <a:t>I. All cars are fans.</a:t>
            </a:r>
            <a:endParaRPr lang="en-US" dirty="0" smtClean="0"/>
          </a:p>
          <a:p>
            <a:r>
              <a:rPr lang="en-US" dirty="0"/>
              <a:t>II. Some fans are cars.</a:t>
            </a:r>
            <a:endParaRPr lang="en-US" dirty="0" smtClean="0"/>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fontScale="92500" lnSpcReduction="10000"/>
          </a:bodyPr>
          <a:lstStyle/>
          <a:p>
            <a:r>
              <a:rPr lang="en-US" dirty="0"/>
              <a:t>(15-16)</a:t>
            </a:r>
            <a:r>
              <a:rPr lang="en-US" b="1" dirty="0"/>
              <a:t>Statements</a:t>
            </a:r>
            <a:r>
              <a:rPr lang="en-US" dirty="0"/>
              <a:t> </a:t>
            </a:r>
            <a:r>
              <a:rPr lang="en-US" dirty="0" smtClean="0"/>
              <a:t>:</a:t>
            </a:r>
          </a:p>
          <a:p>
            <a:r>
              <a:rPr lang="en-US" dirty="0" smtClean="0"/>
              <a:t> </a:t>
            </a:r>
            <a:r>
              <a:rPr lang="en-US" dirty="0"/>
              <a:t>Some stars are moons. </a:t>
            </a:r>
            <a:endParaRPr lang="en-US" dirty="0" smtClean="0"/>
          </a:p>
          <a:p>
            <a:r>
              <a:rPr lang="en-US" dirty="0" smtClean="0"/>
              <a:t>All </a:t>
            </a:r>
            <a:r>
              <a:rPr lang="en-US" dirty="0"/>
              <a:t>moons are planets. </a:t>
            </a:r>
            <a:endParaRPr lang="en-US" dirty="0" smtClean="0"/>
          </a:p>
          <a:p>
            <a:r>
              <a:rPr lang="en-US" dirty="0" smtClean="0"/>
              <a:t>No </a:t>
            </a:r>
            <a:r>
              <a:rPr lang="en-US" dirty="0"/>
              <a:t>planet is universe.</a:t>
            </a:r>
            <a:endParaRPr lang="en-US" dirty="0" smtClean="0"/>
          </a:p>
          <a:p>
            <a:r>
              <a:rPr lang="en-US" dirty="0"/>
              <a:t> </a:t>
            </a:r>
            <a:endParaRPr lang="en-US" dirty="0" smtClean="0"/>
          </a:p>
          <a:p>
            <a:r>
              <a:rPr lang="en-US" dirty="0"/>
              <a:t>15. </a:t>
            </a:r>
            <a:r>
              <a:rPr lang="en-US" b="1" dirty="0"/>
              <a:t>Conclusions</a:t>
            </a:r>
            <a:r>
              <a:rPr lang="en-US" dirty="0"/>
              <a:t> </a:t>
            </a:r>
            <a:endParaRPr lang="en-US" dirty="0" smtClean="0"/>
          </a:p>
          <a:p>
            <a:r>
              <a:rPr lang="en-US" dirty="0"/>
              <a:t>I. All moon being star is a possibility.</a:t>
            </a:r>
            <a:endParaRPr lang="en-US" dirty="0" smtClean="0"/>
          </a:p>
          <a:p>
            <a:r>
              <a:rPr lang="en-US" dirty="0"/>
              <a:t>II. No universe is star.</a:t>
            </a:r>
            <a:endParaRPr lang="en-US" dirty="0" smtClean="0"/>
          </a:p>
          <a:p>
            <a:r>
              <a:rPr lang="en-US" b="1" dirty="0"/>
              <a:t> </a:t>
            </a:r>
            <a:endParaRPr lang="en-US" dirty="0" smtClean="0"/>
          </a:p>
          <a:p>
            <a:r>
              <a:rPr lang="en-US" dirty="0"/>
              <a:t>16. </a:t>
            </a:r>
            <a:r>
              <a:rPr lang="en-US" b="1" dirty="0"/>
              <a:t>Conclusions</a:t>
            </a:r>
            <a:endParaRPr lang="en-US" dirty="0" smtClean="0"/>
          </a:p>
          <a:p>
            <a:r>
              <a:rPr lang="en-US" dirty="0"/>
              <a:t>I. At least some planets are stars.</a:t>
            </a:r>
            <a:endParaRPr lang="en-US" dirty="0" smtClean="0"/>
          </a:p>
          <a:p>
            <a:r>
              <a:rPr lang="en-US" dirty="0"/>
              <a:t>II. No moon is universe.</a:t>
            </a:r>
            <a:endParaRPr lang="en-US" dirty="0" smtClean="0"/>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172200"/>
          </a:xfrm>
        </p:spPr>
        <p:txBody>
          <a:bodyPr>
            <a:normAutofit fontScale="92500" lnSpcReduction="10000"/>
          </a:bodyPr>
          <a:lstStyle/>
          <a:p>
            <a:r>
              <a:rPr lang="en-US" dirty="0"/>
              <a:t>(17-18)</a:t>
            </a:r>
            <a:r>
              <a:rPr lang="en-US" b="1" dirty="0"/>
              <a:t>Statements</a:t>
            </a:r>
            <a:r>
              <a:rPr lang="en-US" dirty="0"/>
              <a:t> : </a:t>
            </a:r>
          </a:p>
          <a:p>
            <a:r>
              <a:rPr lang="en-US" dirty="0" smtClean="0"/>
              <a:t>All </a:t>
            </a:r>
            <a:r>
              <a:rPr lang="en-US" dirty="0"/>
              <a:t>sticks are plants. </a:t>
            </a:r>
            <a:endParaRPr lang="en-US" dirty="0" smtClean="0"/>
          </a:p>
          <a:p>
            <a:r>
              <a:rPr lang="en-US" dirty="0" smtClean="0"/>
              <a:t>All </a:t>
            </a:r>
            <a:r>
              <a:rPr lang="en-US" dirty="0"/>
              <a:t>plants are insects </a:t>
            </a:r>
            <a:endParaRPr lang="en-US" dirty="0" smtClean="0"/>
          </a:p>
          <a:p>
            <a:r>
              <a:rPr lang="en-US" dirty="0" smtClean="0"/>
              <a:t>All </a:t>
            </a:r>
            <a:r>
              <a:rPr lang="en-US" dirty="0"/>
              <a:t>insects are amphibians.</a:t>
            </a:r>
            <a:endParaRPr lang="en-US" dirty="0" smtClean="0"/>
          </a:p>
          <a:p>
            <a:r>
              <a:rPr lang="en-US" dirty="0"/>
              <a:t> </a:t>
            </a:r>
            <a:endParaRPr lang="en-US" dirty="0" smtClean="0"/>
          </a:p>
          <a:p>
            <a:r>
              <a:rPr lang="en-US" dirty="0"/>
              <a:t>17. </a:t>
            </a:r>
            <a:r>
              <a:rPr lang="en-US" b="1" dirty="0"/>
              <a:t>Conclusions</a:t>
            </a:r>
            <a:endParaRPr lang="en-US" dirty="0" smtClean="0"/>
          </a:p>
          <a:p>
            <a:r>
              <a:rPr lang="en-US" dirty="0"/>
              <a:t>I. At least some amphibians are plants.</a:t>
            </a:r>
            <a:endParaRPr lang="en-US" dirty="0" smtClean="0"/>
          </a:p>
          <a:p>
            <a:r>
              <a:rPr lang="en-US" dirty="0"/>
              <a:t>II. All sticks are insects</a:t>
            </a:r>
            <a:r>
              <a:rPr lang="en-US" dirty="0" smtClean="0"/>
              <a:t>.</a:t>
            </a:r>
          </a:p>
          <a:p>
            <a:endParaRPr lang="en-US" dirty="0" smtClean="0"/>
          </a:p>
          <a:p>
            <a:r>
              <a:rPr lang="en-US" dirty="0"/>
              <a:t>18. </a:t>
            </a:r>
            <a:r>
              <a:rPr lang="en-US" b="1" dirty="0"/>
              <a:t>Conclusions</a:t>
            </a:r>
            <a:endParaRPr lang="en-US" dirty="0" smtClean="0"/>
          </a:p>
          <a:p>
            <a:r>
              <a:rPr lang="en-US" dirty="0"/>
              <a:t>I. All amphibians are sticks.</a:t>
            </a:r>
            <a:endParaRPr lang="en-US" dirty="0" smtClean="0"/>
          </a:p>
          <a:p>
            <a:r>
              <a:rPr lang="en-US" dirty="0"/>
              <a:t>II. All plants are amphibians.</a:t>
            </a:r>
            <a:endParaRPr lang="en-US" dirty="0" smtClean="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77962"/>
          </a:xfrm>
        </p:spPr>
        <p:txBody>
          <a:bodyPr>
            <a:normAutofit fontScale="90000"/>
          </a:bodyPr>
          <a:lstStyle/>
          <a:p>
            <a:r>
              <a:rPr lang="en-US" sz="3600" b="1" dirty="0"/>
              <a:t>Statement:</a:t>
            </a:r>
            <a:r>
              <a:rPr lang="en-US" sz="3600" dirty="0"/>
              <a:t/>
            </a:r>
            <a:br>
              <a:rPr lang="en-US" sz="3600" dirty="0"/>
            </a:br>
            <a:r>
              <a:rPr lang="en-US" sz="3600" dirty="0"/>
              <a:t>All A are B.</a:t>
            </a:r>
            <a:r>
              <a:rPr lang="en-US" sz="3200" dirty="0"/>
              <a:t/>
            </a:r>
            <a:br>
              <a:rPr lang="en-US" sz="3200" dirty="0"/>
            </a:br>
            <a:endParaRPr lang="en-US" sz="3200" dirty="0"/>
          </a:p>
        </p:txBody>
      </p:sp>
      <p:sp>
        <p:nvSpPr>
          <p:cNvPr id="3" name="Content Placeholder 2"/>
          <p:cNvSpPr>
            <a:spLocks noGrp="1"/>
          </p:cNvSpPr>
          <p:nvPr>
            <p:ph idx="1"/>
          </p:nvPr>
        </p:nvSpPr>
        <p:spPr>
          <a:xfrm>
            <a:off x="457200" y="1295400"/>
            <a:ext cx="8229600" cy="5105400"/>
          </a:xfrm>
        </p:spPr>
        <p:txBody>
          <a:bodyPr>
            <a:normAutofit lnSpcReduction="10000"/>
          </a:bodyPr>
          <a:lstStyle/>
          <a:p>
            <a:pPr marL="0" indent="0">
              <a:buNone/>
            </a:pPr>
            <a:r>
              <a:rPr lang="en-US" b="1" dirty="0" smtClean="0"/>
              <a:t>Conclusion:</a:t>
            </a:r>
          </a:p>
          <a:p>
            <a:r>
              <a:rPr lang="en-US" dirty="0" smtClean="0"/>
              <a:t>All A are B.</a:t>
            </a:r>
          </a:p>
          <a:p>
            <a:r>
              <a:rPr lang="en-US" dirty="0" smtClean="0"/>
              <a:t>All B are A.</a:t>
            </a:r>
          </a:p>
          <a:p>
            <a:r>
              <a:rPr lang="en-US" dirty="0" smtClean="0"/>
              <a:t>Some A are B.</a:t>
            </a:r>
          </a:p>
          <a:p>
            <a:r>
              <a:rPr lang="en-US" dirty="0" smtClean="0"/>
              <a:t>Some B are A.</a:t>
            </a:r>
          </a:p>
          <a:p>
            <a:r>
              <a:rPr lang="en-US" dirty="0" smtClean="0"/>
              <a:t>No A are B.</a:t>
            </a:r>
          </a:p>
          <a:p>
            <a:r>
              <a:rPr lang="en-US" dirty="0" smtClean="0"/>
              <a:t>No B are A.</a:t>
            </a:r>
          </a:p>
          <a:p>
            <a:r>
              <a:rPr lang="en-US" dirty="0" smtClean="0"/>
              <a:t>Some A are not B.</a:t>
            </a:r>
          </a:p>
          <a:p>
            <a:r>
              <a:rPr lang="en-US" dirty="0" smtClean="0"/>
              <a:t>Some B are not A.</a:t>
            </a:r>
          </a:p>
          <a:p>
            <a:pPr marL="0" indent="0">
              <a:buNone/>
            </a:pPr>
            <a:endParaRPr lang="en-US" b="1" dirty="0" smtClean="0"/>
          </a:p>
          <a:p>
            <a:pPr marL="0" indent="0">
              <a:buNone/>
            </a:pPr>
            <a:endParaRPr lang="en-US" b="1" dirty="0"/>
          </a:p>
        </p:txBody>
      </p:sp>
    </p:spTree>
    <p:extLst>
      <p:ext uri="{BB962C8B-B14F-4D97-AF65-F5344CB8AC3E}">
        <p14:creationId xmlns:p14="http://schemas.microsoft.com/office/powerpoint/2010/main" val="10540448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77000"/>
          </a:xfrm>
        </p:spPr>
        <p:txBody>
          <a:bodyPr>
            <a:normAutofit fontScale="92500" lnSpcReduction="10000"/>
          </a:bodyPr>
          <a:lstStyle/>
          <a:p>
            <a:r>
              <a:rPr lang="en-US" dirty="0"/>
              <a:t>(</a:t>
            </a:r>
            <a:r>
              <a:rPr lang="en-US" dirty="0" smtClean="0"/>
              <a:t>19-20)</a:t>
            </a:r>
            <a:r>
              <a:rPr lang="en-US" b="1" dirty="0" smtClean="0"/>
              <a:t>Statements:</a:t>
            </a:r>
          </a:p>
          <a:p>
            <a:r>
              <a:rPr lang="en-US" dirty="0" smtClean="0"/>
              <a:t> </a:t>
            </a:r>
            <a:r>
              <a:rPr lang="en-US" dirty="0"/>
              <a:t>All apartments are huts. </a:t>
            </a:r>
            <a:endParaRPr lang="en-US" dirty="0" smtClean="0"/>
          </a:p>
          <a:p>
            <a:r>
              <a:rPr lang="en-US" dirty="0" smtClean="0"/>
              <a:t>No </a:t>
            </a:r>
            <a:r>
              <a:rPr lang="en-US" dirty="0"/>
              <a:t>hut is a building. </a:t>
            </a:r>
            <a:endParaRPr lang="en-US" dirty="0" smtClean="0"/>
          </a:p>
          <a:p>
            <a:r>
              <a:rPr lang="en-US" dirty="0" smtClean="0"/>
              <a:t>All </a:t>
            </a:r>
            <a:r>
              <a:rPr lang="en-US" dirty="0"/>
              <a:t>buildings are cottages.</a:t>
            </a:r>
            <a:endParaRPr lang="en-US" dirty="0" smtClean="0"/>
          </a:p>
          <a:p>
            <a:r>
              <a:rPr lang="en-US" dirty="0"/>
              <a:t> </a:t>
            </a:r>
            <a:endParaRPr lang="en-US" dirty="0" smtClean="0"/>
          </a:p>
          <a:p>
            <a:r>
              <a:rPr lang="en-US" dirty="0"/>
              <a:t>19. </a:t>
            </a:r>
            <a:r>
              <a:rPr lang="en-US" b="1" dirty="0"/>
              <a:t>Conclusions</a:t>
            </a:r>
            <a:endParaRPr lang="en-US" dirty="0" smtClean="0"/>
          </a:p>
          <a:p>
            <a:r>
              <a:rPr lang="en-US" dirty="0"/>
              <a:t>I. No apartment is a cottage.</a:t>
            </a:r>
            <a:endParaRPr lang="en-US" dirty="0" smtClean="0"/>
          </a:p>
          <a:p>
            <a:r>
              <a:rPr lang="en-US" dirty="0"/>
              <a:t>II. Some buildings being apartment is a possibility.</a:t>
            </a:r>
            <a:endParaRPr lang="en-US" dirty="0" smtClean="0"/>
          </a:p>
          <a:p>
            <a:r>
              <a:rPr lang="en-US" dirty="0"/>
              <a:t> </a:t>
            </a:r>
            <a:endParaRPr lang="en-US" dirty="0" smtClean="0"/>
          </a:p>
          <a:p>
            <a:r>
              <a:rPr lang="en-US" dirty="0"/>
              <a:t>20. </a:t>
            </a:r>
            <a:r>
              <a:rPr lang="en-US" b="1" dirty="0"/>
              <a:t>Conclusions</a:t>
            </a:r>
            <a:endParaRPr lang="en-US" dirty="0" smtClean="0"/>
          </a:p>
          <a:p>
            <a:r>
              <a:rPr lang="en-US" dirty="0"/>
              <a:t>I. Some cottages being apartment is a possibility.</a:t>
            </a:r>
            <a:endParaRPr lang="en-US" dirty="0" smtClean="0"/>
          </a:p>
          <a:p>
            <a:r>
              <a:rPr lang="en-US" dirty="0"/>
              <a:t>II. No cottage is a hut.</a:t>
            </a:r>
            <a:endParaRPr lang="en-US" dirty="0" smtClean="0"/>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r>
              <a:rPr lang="en-US" dirty="0"/>
              <a:t>21. </a:t>
            </a:r>
            <a:r>
              <a:rPr lang="en-US" b="1" dirty="0"/>
              <a:t>Statements</a:t>
            </a:r>
            <a:r>
              <a:rPr lang="en-US" dirty="0"/>
              <a:t>: </a:t>
            </a:r>
            <a:endParaRPr lang="en-US" dirty="0" smtClean="0"/>
          </a:p>
          <a:p>
            <a:r>
              <a:rPr lang="en-US" dirty="0" smtClean="0"/>
              <a:t>Some </a:t>
            </a:r>
            <a:r>
              <a:rPr lang="en-US" dirty="0"/>
              <a:t>trees are small. </a:t>
            </a:r>
            <a:endParaRPr lang="en-US" dirty="0" smtClean="0"/>
          </a:p>
          <a:p>
            <a:r>
              <a:rPr lang="en-US" dirty="0" smtClean="0"/>
              <a:t>All </a:t>
            </a:r>
            <a:r>
              <a:rPr lang="en-US" dirty="0"/>
              <a:t>small are plants</a:t>
            </a:r>
            <a:r>
              <a:rPr lang="en-US" dirty="0" smtClean="0"/>
              <a:t>.</a:t>
            </a:r>
          </a:p>
          <a:p>
            <a:endParaRPr lang="en-US" dirty="0"/>
          </a:p>
          <a:p>
            <a:r>
              <a:rPr lang="en-US" dirty="0"/>
              <a:t>Conclusions: </a:t>
            </a:r>
            <a:endParaRPr lang="en-US" dirty="0" smtClean="0"/>
          </a:p>
          <a:p>
            <a:r>
              <a:rPr lang="en-US" dirty="0" smtClean="0"/>
              <a:t>I</a:t>
            </a:r>
            <a:r>
              <a:rPr lang="en-US" dirty="0"/>
              <a:t>. All plants are small. </a:t>
            </a:r>
            <a:endParaRPr lang="en-US" dirty="0" smtClean="0"/>
          </a:p>
          <a:p>
            <a:r>
              <a:rPr lang="en-US" dirty="0" smtClean="0"/>
              <a:t>II</a:t>
            </a:r>
            <a:r>
              <a:rPr lang="en-US" dirty="0"/>
              <a:t>. All small are trees.</a:t>
            </a:r>
          </a:p>
          <a:p>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a:t>22. </a:t>
            </a:r>
            <a:r>
              <a:rPr lang="en-US" b="1" dirty="0"/>
              <a:t>Statements</a:t>
            </a:r>
            <a:r>
              <a:rPr lang="en-US" dirty="0"/>
              <a:t>: </a:t>
            </a:r>
            <a:endParaRPr lang="en-US" dirty="0" smtClean="0"/>
          </a:p>
          <a:p>
            <a:r>
              <a:rPr lang="en-US" dirty="0" smtClean="0"/>
              <a:t>All </a:t>
            </a:r>
            <a:r>
              <a:rPr lang="en-US" dirty="0"/>
              <a:t>singers are poets. </a:t>
            </a:r>
            <a:endParaRPr lang="en-US" dirty="0" smtClean="0"/>
          </a:p>
          <a:p>
            <a:r>
              <a:rPr lang="en-US" dirty="0" smtClean="0"/>
              <a:t>Some </a:t>
            </a:r>
            <a:r>
              <a:rPr lang="en-US" dirty="0"/>
              <a:t>authors are singers</a:t>
            </a:r>
            <a:r>
              <a:rPr lang="en-US" dirty="0" smtClean="0"/>
              <a:t>.</a:t>
            </a:r>
          </a:p>
          <a:p>
            <a:endParaRPr lang="en-US" dirty="0"/>
          </a:p>
          <a:p>
            <a:r>
              <a:rPr lang="en-US" dirty="0"/>
              <a:t>Conclusions: </a:t>
            </a:r>
            <a:endParaRPr lang="en-US" dirty="0" smtClean="0"/>
          </a:p>
          <a:p>
            <a:r>
              <a:rPr lang="en-US" dirty="0" smtClean="0"/>
              <a:t>I</a:t>
            </a:r>
            <a:r>
              <a:rPr lang="en-US" dirty="0"/>
              <a:t>. No poet are authors </a:t>
            </a:r>
            <a:endParaRPr lang="en-US" dirty="0" smtClean="0"/>
          </a:p>
          <a:p>
            <a:r>
              <a:rPr lang="en-US" dirty="0" smtClean="0"/>
              <a:t>II</a:t>
            </a:r>
            <a:r>
              <a:rPr lang="en-US" dirty="0"/>
              <a:t>. Some authors are not poets.</a:t>
            </a:r>
          </a:p>
          <a:p>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a:t>23. </a:t>
            </a:r>
            <a:r>
              <a:rPr lang="en-US" b="1" dirty="0"/>
              <a:t>Statements</a:t>
            </a:r>
            <a:r>
              <a:rPr lang="en-US" dirty="0"/>
              <a:t>: </a:t>
            </a:r>
            <a:endParaRPr lang="en-US" dirty="0" smtClean="0"/>
          </a:p>
          <a:p>
            <a:r>
              <a:rPr lang="en-US" dirty="0" smtClean="0"/>
              <a:t>Some </a:t>
            </a:r>
            <a:r>
              <a:rPr lang="en-US" dirty="0"/>
              <a:t>dogs are rats. </a:t>
            </a:r>
            <a:endParaRPr lang="en-US" dirty="0" smtClean="0"/>
          </a:p>
          <a:p>
            <a:r>
              <a:rPr lang="en-US" dirty="0" smtClean="0"/>
              <a:t>Some </a:t>
            </a:r>
            <a:r>
              <a:rPr lang="en-US" dirty="0"/>
              <a:t>rats are lions.</a:t>
            </a:r>
          </a:p>
          <a:p>
            <a:r>
              <a:rPr lang="en-US" b="1" dirty="0"/>
              <a:t>Conclusions</a:t>
            </a:r>
            <a:r>
              <a:rPr lang="en-US" dirty="0"/>
              <a:t>: </a:t>
            </a:r>
            <a:endParaRPr lang="en-US" dirty="0" smtClean="0"/>
          </a:p>
          <a:p>
            <a:r>
              <a:rPr lang="en-US" dirty="0" smtClean="0"/>
              <a:t>I</a:t>
            </a:r>
            <a:r>
              <a:rPr lang="en-US" dirty="0"/>
              <a:t>. Some dogs are lions. </a:t>
            </a:r>
            <a:endParaRPr lang="en-US" dirty="0" smtClean="0"/>
          </a:p>
          <a:p>
            <a:r>
              <a:rPr lang="en-US" dirty="0" smtClean="0"/>
              <a:t>II</a:t>
            </a:r>
            <a:r>
              <a:rPr lang="en-US" dirty="0"/>
              <a:t>. None of the dogs is a lion.</a:t>
            </a:r>
          </a:p>
          <a:p>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a:t>24. </a:t>
            </a:r>
            <a:r>
              <a:rPr lang="en-US" b="1" dirty="0"/>
              <a:t>Statements</a:t>
            </a:r>
            <a:r>
              <a:rPr lang="en-US" dirty="0"/>
              <a:t>: </a:t>
            </a:r>
            <a:endParaRPr lang="en-US" dirty="0" smtClean="0"/>
          </a:p>
          <a:p>
            <a:r>
              <a:rPr lang="en-US" dirty="0" smtClean="0"/>
              <a:t>All </a:t>
            </a:r>
            <a:r>
              <a:rPr lang="en-US" dirty="0"/>
              <a:t>pens are cycles. </a:t>
            </a:r>
            <a:endParaRPr lang="en-US" dirty="0" smtClean="0"/>
          </a:p>
          <a:p>
            <a:r>
              <a:rPr lang="en-US" dirty="0" smtClean="0"/>
              <a:t>All </a:t>
            </a:r>
            <a:r>
              <a:rPr lang="en-US" dirty="0"/>
              <a:t>pigs are cycles</a:t>
            </a:r>
            <a:r>
              <a:rPr lang="en-US" dirty="0" smtClean="0"/>
              <a:t>.</a:t>
            </a:r>
          </a:p>
          <a:p>
            <a:endParaRPr lang="en-US" dirty="0"/>
          </a:p>
          <a:p>
            <a:r>
              <a:rPr lang="en-US" b="1" dirty="0"/>
              <a:t>Conclusions</a:t>
            </a:r>
            <a:r>
              <a:rPr lang="en-US" dirty="0"/>
              <a:t>: </a:t>
            </a:r>
            <a:endParaRPr lang="en-US" dirty="0" smtClean="0"/>
          </a:p>
          <a:p>
            <a:r>
              <a:rPr lang="en-US" dirty="0" smtClean="0"/>
              <a:t>I</a:t>
            </a:r>
            <a:r>
              <a:rPr lang="en-US" dirty="0"/>
              <a:t>. No pig is a pen. </a:t>
            </a:r>
            <a:endParaRPr lang="en-US" dirty="0" smtClean="0"/>
          </a:p>
          <a:p>
            <a:r>
              <a:rPr lang="en-US" dirty="0" smtClean="0"/>
              <a:t>II</a:t>
            </a:r>
            <a:r>
              <a:rPr lang="en-US" dirty="0"/>
              <a:t>. Some pigs are pens.</a:t>
            </a:r>
          </a:p>
          <a:p>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096000"/>
          </a:xfrm>
        </p:spPr>
        <p:txBody>
          <a:bodyPr/>
          <a:lstStyle/>
          <a:p>
            <a:r>
              <a:rPr lang="en-US" dirty="0"/>
              <a:t>25. </a:t>
            </a:r>
            <a:r>
              <a:rPr lang="en-US" b="1" dirty="0"/>
              <a:t>Statements</a:t>
            </a:r>
            <a:r>
              <a:rPr lang="en-US" dirty="0"/>
              <a:t>: </a:t>
            </a:r>
            <a:endParaRPr lang="en-US" dirty="0" smtClean="0"/>
          </a:p>
          <a:p>
            <a:r>
              <a:rPr lang="en-US" dirty="0" smtClean="0"/>
              <a:t>All </a:t>
            </a:r>
            <a:r>
              <a:rPr lang="en-US" dirty="0"/>
              <a:t>bags are cakes. </a:t>
            </a:r>
            <a:endParaRPr lang="en-US" dirty="0" smtClean="0"/>
          </a:p>
          <a:p>
            <a:r>
              <a:rPr lang="en-US" dirty="0" smtClean="0"/>
              <a:t>All </a:t>
            </a:r>
            <a:r>
              <a:rPr lang="en-US" dirty="0"/>
              <a:t>lamps are cakes</a:t>
            </a:r>
            <a:r>
              <a:rPr lang="en-US" dirty="0" smtClean="0"/>
              <a:t>.</a:t>
            </a:r>
          </a:p>
          <a:p>
            <a:endParaRPr lang="en-US" dirty="0"/>
          </a:p>
          <a:p>
            <a:r>
              <a:rPr lang="en-US" b="1" dirty="0"/>
              <a:t>Conclusions</a:t>
            </a:r>
            <a:r>
              <a:rPr lang="en-US" dirty="0"/>
              <a:t>: </a:t>
            </a:r>
            <a:endParaRPr lang="en-US" dirty="0" smtClean="0"/>
          </a:p>
          <a:p>
            <a:r>
              <a:rPr lang="en-US" dirty="0" smtClean="0"/>
              <a:t>I</a:t>
            </a:r>
            <a:r>
              <a:rPr lang="en-US" dirty="0"/>
              <a:t>. Some lamps are bags</a:t>
            </a:r>
            <a:r>
              <a:rPr lang="en-US" dirty="0" smtClean="0"/>
              <a:t>.</a:t>
            </a:r>
          </a:p>
          <a:p>
            <a:r>
              <a:rPr lang="en-US" dirty="0" smtClean="0"/>
              <a:t>II</a:t>
            </a:r>
            <a:r>
              <a:rPr lang="en-US" dirty="0"/>
              <a:t>. No lamp is a bag.</a:t>
            </a:r>
          </a:p>
          <a:p>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096000"/>
          </a:xfrm>
        </p:spPr>
        <p:txBody>
          <a:bodyPr/>
          <a:lstStyle/>
          <a:p>
            <a:r>
              <a:rPr lang="en-US" dirty="0"/>
              <a:t>26.  </a:t>
            </a:r>
            <a:r>
              <a:rPr lang="en-US" b="1" dirty="0"/>
              <a:t>Statements</a:t>
            </a:r>
            <a:r>
              <a:rPr lang="en-US" dirty="0"/>
              <a:t>: </a:t>
            </a:r>
            <a:endParaRPr lang="en-US" dirty="0" smtClean="0"/>
          </a:p>
          <a:p>
            <a:r>
              <a:rPr lang="en-US" dirty="0" smtClean="0"/>
              <a:t>All </a:t>
            </a:r>
            <a:r>
              <a:rPr lang="en-US" dirty="0"/>
              <a:t>clerks are lazy. </a:t>
            </a:r>
            <a:endParaRPr lang="en-US" dirty="0" smtClean="0"/>
          </a:p>
          <a:p>
            <a:r>
              <a:rPr lang="en-US" dirty="0" smtClean="0"/>
              <a:t>Some </a:t>
            </a:r>
            <a:r>
              <a:rPr lang="en-US" dirty="0"/>
              <a:t>men are clerks</a:t>
            </a:r>
            <a:r>
              <a:rPr lang="en-US" dirty="0" smtClean="0"/>
              <a:t>.</a:t>
            </a:r>
          </a:p>
          <a:p>
            <a:endParaRPr lang="en-US" dirty="0"/>
          </a:p>
          <a:p>
            <a:r>
              <a:rPr lang="en-US" b="1" dirty="0"/>
              <a:t>Conclusions</a:t>
            </a:r>
            <a:r>
              <a:rPr lang="en-US" dirty="0"/>
              <a:t>: </a:t>
            </a:r>
            <a:endParaRPr lang="en-US" dirty="0" smtClean="0"/>
          </a:p>
          <a:p>
            <a:r>
              <a:rPr lang="en-US" dirty="0" smtClean="0"/>
              <a:t>I</a:t>
            </a:r>
            <a:r>
              <a:rPr lang="en-US" dirty="0"/>
              <a:t>. All lazy are men. </a:t>
            </a:r>
            <a:endParaRPr lang="en-US" dirty="0" smtClean="0"/>
          </a:p>
          <a:p>
            <a:r>
              <a:rPr lang="en-US" dirty="0" smtClean="0"/>
              <a:t>II</a:t>
            </a:r>
            <a:r>
              <a:rPr lang="en-US" dirty="0"/>
              <a:t>. Some men are lazy.</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US" dirty="0"/>
              <a:t>27. </a:t>
            </a:r>
            <a:r>
              <a:rPr lang="en-US" b="1" dirty="0"/>
              <a:t>Statements</a:t>
            </a:r>
            <a:r>
              <a:rPr lang="en-US" dirty="0"/>
              <a:t>: </a:t>
            </a:r>
            <a:endParaRPr lang="en-US" dirty="0" smtClean="0"/>
          </a:p>
          <a:p>
            <a:r>
              <a:rPr lang="en-US" dirty="0" smtClean="0"/>
              <a:t>All </a:t>
            </a:r>
            <a:r>
              <a:rPr lang="en-US" dirty="0"/>
              <a:t>goats are wolves. </a:t>
            </a:r>
            <a:endParaRPr lang="en-US" dirty="0" smtClean="0"/>
          </a:p>
          <a:p>
            <a:r>
              <a:rPr lang="en-US" dirty="0" smtClean="0"/>
              <a:t>Some </a:t>
            </a:r>
            <a:r>
              <a:rPr lang="en-US" dirty="0"/>
              <a:t>wolves are tigers</a:t>
            </a:r>
            <a:r>
              <a:rPr lang="en-US" dirty="0" smtClean="0"/>
              <a:t>.</a:t>
            </a:r>
          </a:p>
          <a:p>
            <a:endParaRPr lang="en-US" dirty="0"/>
          </a:p>
          <a:p>
            <a:r>
              <a:rPr lang="en-US" b="1" dirty="0"/>
              <a:t>Conclusions</a:t>
            </a:r>
            <a:r>
              <a:rPr lang="en-US" dirty="0"/>
              <a:t>: </a:t>
            </a:r>
            <a:endParaRPr lang="en-US" dirty="0" smtClean="0"/>
          </a:p>
          <a:p>
            <a:r>
              <a:rPr lang="en-US" dirty="0" smtClean="0"/>
              <a:t>I</a:t>
            </a:r>
            <a:r>
              <a:rPr lang="en-US" dirty="0"/>
              <a:t>. Some goats are tigers. </a:t>
            </a:r>
            <a:endParaRPr lang="en-US" dirty="0" smtClean="0"/>
          </a:p>
          <a:p>
            <a:r>
              <a:rPr lang="en-US" dirty="0" smtClean="0"/>
              <a:t>II</a:t>
            </a:r>
            <a:r>
              <a:rPr lang="en-US" dirty="0"/>
              <a:t>. Tigers, which are wolves, are not goats.</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a:buNone/>
            </a:pPr>
            <a:r>
              <a:rPr lang="en-US" dirty="0"/>
              <a:t>28. </a:t>
            </a:r>
            <a:r>
              <a:rPr lang="en-US" b="1" dirty="0"/>
              <a:t>Statements</a:t>
            </a:r>
            <a:r>
              <a:rPr lang="en-US" dirty="0"/>
              <a:t>: </a:t>
            </a:r>
            <a:endParaRPr lang="en-US" dirty="0" smtClean="0"/>
          </a:p>
          <a:p>
            <a:pPr>
              <a:buNone/>
            </a:pPr>
            <a:r>
              <a:rPr lang="en-US" dirty="0" smtClean="0"/>
              <a:t>Some </a:t>
            </a:r>
            <a:r>
              <a:rPr lang="en-US" dirty="0"/>
              <a:t>papers are needles. </a:t>
            </a:r>
            <a:endParaRPr lang="en-US" dirty="0" smtClean="0"/>
          </a:p>
          <a:p>
            <a:pPr>
              <a:buNone/>
            </a:pPr>
            <a:r>
              <a:rPr lang="en-US" dirty="0" smtClean="0"/>
              <a:t>All </a:t>
            </a:r>
            <a:r>
              <a:rPr lang="en-US" dirty="0"/>
              <a:t>needles are sharp</a:t>
            </a:r>
            <a:r>
              <a:rPr lang="en-US" dirty="0" smtClean="0"/>
              <a:t>.</a:t>
            </a:r>
          </a:p>
          <a:p>
            <a:pPr>
              <a:buNone/>
            </a:pPr>
            <a:endParaRPr lang="en-US" dirty="0"/>
          </a:p>
          <a:p>
            <a:pPr>
              <a:buNone/>
            </a:pPr>
            <a:r>
              <a:rPr lang="en-US" b="1" dirty="0"/>
              <a:t>Conclusions</a:t>
            </a:r>
            <a:r>
              <a:rPr lang="en-US" dirty="0"/>
              <a:t>: </a:t>
            </a:r>
            <a:endParaRPr lang="en-US" dirty="0" smtClean="0"/>
          </a:p>
          <a:p>
            <a:pPr>
              <a:buNone/>
            </a:pPr>
            <a:r>
              <a:rPr lang="en-US" dirty="0" smtClean="0"/>
              <a:t>I</a:t>
            </a:r>
            <a:r>
              <a:rPr lang="en-US" dirty="0"/>
              <a:t>. All papers are sharp. </a:t>
            </a:r>
            <a:endParaRPr lang="en-US" dirty="0" smtClean="0"/>
          </a:p>
          <a:p>
            <a:pPr>
              <a:buNone/>
            </a:pPr>
            <a:r>
              <a:rPr lang="en-US" dirty="0" smtClean="0"/>
              <a:t>II</a:t>
            </a:r>
            <a:r>
              <a:rPr lang="en-US" dirty="0"/>
              <a:t>. Some sharp are papers.</a:t>
            </a:r>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a:buNone/>
            </a:pPr>
            <a:r>
              <a:rPr lang="en-US" dirty="0"/>
              <a:t>29. </a:t>
            </a:r>
            <a:r>
              <a:rPr lang="en-US" b="1" dirty="0"/>
              <a:t>Statements</a:t>
            </a:r>
            <a:r>
              <a:rPr lang="en-US" dirty="0"/>
              <a:t>: </a:t>
            </a:r>
            <a:endParaRPr lang="en-US" dirty="0" smtClean="0"/>
          </a:p>
          <a:p>
            <a:pPr>
              <a:buNone/>
            </a:pPr>
            <a:r>
              <a:rPr lang="en-US" dirty="0" smtClean="0"/>
              <a:t>All </a:t>
            </a:r>
            <a:r>
              <a:rPr lang="en-US" dirty="0"/>
              <a:t>kids are naughty. </a:t>
            </a:r>
            <a:endParaRPr lang="en-US" dirty="0" smtClean="0"/>
          </a:p>
          <a:p>
            <a:pPr>
              <a:buNone/>
            </a:pPr>
            <a:r>
              <a:rPr lang="en-US" dirty="0" smtClean="0"/>
              <a:t>Some </a:t>
            </a:r>
            <a:r>
              <a:rPr lang="en-US" dirty="0"/>
              <a:t>kids are brave</a:t>
            </a:r>
            <a:r>
              <a:rPr lang="en-US" dirty="0" smtClean="0"/>
              <a:t>.</a:t>
            </a:r>
          </a:p>
          <a:p>
            <a:pPr>
              <a:buNone/>
            </a:pPr>
            <a:endParaRPr lang="en-US" dirty="0"/>
          </a:p>
          <a:p>
            <a:pPr>
              <a:buNone/>
            </a:pPr>
            <a:r>
              <a:rPr lang="en-US" b="1" dirty="0"/>
              <a:t>Conclusions</a:t>
            </a:r>
            <a:r>
              <a:rPr lang="en-US" dirty="0"/>
              <a:t>: </a:t>
            </a:r>
            <a:endParaRPr lang="en-US" dirty="0" smtClean="0"/>
          </a:p>
          <a:p>
            <a:pPr>
              <a:buNone/>
            </a:pPr>
            <a:r>
              <a:rPr lang="en-US" dirty="0" smtClean="0"/>
              <a:t>I</a:t>
            </a:r>
            <a:r>
              <a:rPr lang="en-US" dirty="0"/>
              <a:t>. Some kids are naughty. </a:t>
            </a:r>
            <a:endParaRPr lang="en-US" dirty="0" smtClean="0"/>
          </a:p>
          <a:p>
            <a:pPr>
              <a:buNone/>
            </a:pPr>
            <a:r>
              <a:rPr lang="en-US" dirty="0" smtClean="0"/>
              <a:t>II</a:t>
            </a:r>
            <a:r>
              <a:rPr lang="en-US" dirty="0"/>
              <a:t>. Some kids are brave.</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77962"/>
          </a:xfrm>
        </p:spPr>
        <p:txBody>
          <a:bodyPr>
            <a:normAutofit fontScale="90000"/>
          </a:bodyPr>
          <a:lstStyle/>
          <a:p>
            <a:r>
              <a:rPr lang="en-US" sz="3600" b="1" dirty="0"/>
              <a:t>Statement:</a:t>
            </a:r>
            <a:r>
              <a:rPr lang="en-US" sz="3600" dirty="0"/>
              <a:t/>
            </a:r>
            <a:br>
              <a:rPr lang="en-US" sz="3600" dirty="0"/>
            </a:br>
            <a:r>
              <a:rPr lang="en-US" sz="3600" dirty="0" smtClean="0"/>
              <a:t>Some </a:t>
            </a:r>
            <a:r>
              <a:rPr lang="en-US" sz="3600" dirty="0"/>
              <a:t>A are B.</a:t>
            </a:r>
            <a:r>
              <a:rPr lang="en-US" sz="3200" dirty="0"/>
              <a:t/>
            </a:r>
            <a:br>
              <a:rPr lang="en-US" sz="3200" dirty="0"/>
            </a:br>
            <a:endParaRPr lang="en-US" sz="3200" dirty="0"/>
          </a:p>
        </p:txBody>
      </p:sp>
      <p:sp>
        <p:nvSpPr>
          <p:cNvPr id="3" name="Content Placeholder 2"/>
          <p:cNvSpPr>
            <a:spLocks noGrp="1"/>
          </p:cNvSpPr>
          <p:nvPr>
            <p:ph idx="1"/>
          </p:nvPr>
        </p:nvSpPr>
        <p:spPr>
          <a:xfrm>
            <a:off x="457200" y="1295400"/>
            <a:ext cx="8229600" cy="5105400"/>
          </a:xfrm>
        </p:spPr>
        <p:txBody>
          <a:bodyPr>
            <a:normAutofit lnSpcReduction="10000"/>
          </a:bodyPr>
          <a:lstStyle/>
          <a:p>
            <a:pPr marL="0" indent="0">
              <a:buNone/>
            </a:pPr>
            <a:r>
              <a:rPr lang="en-US" b="1" dirty="0" smtClean="0"/>
              <a:t>Conclusion:</a:t>
            </a:r>
          </a:p>
          <a:p>
            <a:r>
              <a:rPr lang="en-US" dirty="0" smtClean="0"/>
              <a:t>All A are B.</a:t>
            </a:r>
          </a:p>
          <a:p>
            <a:r>
              <a:rPr lang="en-US" dirty="0" smtClean="0"/>
              <a:t>All B are A.</a:t>
            </a:r>
          </a:p>
          <a:p>
            <a:r>
              <a:rPr lang="en-US" dirty="0" smtClean="0"/>
              <a:t>Some A are B.</a:t>
            </a:r>
          </a:p>
          <a:p>
            <a:r>
              <a:rPr lang="en-US" dirty="0" smtClean="0"/>
              <a:t>Some B are A.</a:t>
            </a:r>
          </a:p>
          <a:p>
            <a:r>
              <a:rPr lang="en-US" dirty="0" smtClean="0"/>
              <a:t>No A are B.</a:t>
            </a:r>
          </a:p>
          <a:p>
            <a:r>
              <a:rPr lang="en-US" dirty="0" smtClean="0"/>
              <a:t>No B are A.</a:t>
            </a:r>
          </a:p>
          <a:p>
            <a:r>
              <a:rPr lang="en-US" dirty="0" smtClean="0"/>
              <a:t>Some A are not B.</a:t>
            </a:r>
          </a:p>
          <a:p>
            <a:r>
              <a:rPr lang="en-US" dirty="0" smtClean="0"/>
              <a:t>Some B are not A.</a:t>
            </a:r>
          </a:p>
          <a:p>
            <a:pPr marL="0" indent="0">
              <a:buNone/>
            </a:pPr>
            <a:endParaRPr lang="en-US" b="1" dirty="0" smtClean="0"/>
          </a:p>
          <a:p>
            <a:pPr marL="0" indent="0">
              <a:buNone/>
            </a:pPr>
            <a:endParaRPr lang="en-US" b="1" dirty="0"/>
          </a:p>
        </p:txBody>
      </p:sp>
    </p:spTree>
    <p:extLst>
      <p:ext uri="{BB962C8B-B14F-4D97-AF65-F5344CB8AC3E}">
        <p14:creationId xmlns:p14="http://schemas.microsoft.com/office/powerpoint/2010/main" val="36636251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pPr>
              <a:buNone/>
            </a:pPr>
            <a:r>
              <a:rPr lang="en-US" dirty="0"/>
              <a:t>30. </a:t>
            </a:r>
            <a:r>
              <a:rPr lang="en-US" b="1" dirty="0"/>
              <a:t>Statements</a:t>
            </a:r>
            <a:r>
              <a:rPr lang="en-US" dirty="0"/>
              <a:t>: </a:t>
            </a:r>
            <a:endParaRPr lang="en-US" dirty="0" smtClean="0"/>
          </a:p>
          <a:p>
            <a:pPr>
              <a:buNone/>
            </a:pPr>
            <a:r>
              <a:rPr lang="en-US" dirty="0" smtClean="0"/>
              <a:t>All </a:t>
            </a:r>
            <a:r>
              <a:rPr lang="en-US" dirty="0"/>
              <a:t>dollars is </a:t>
            </a:r>
            <a:r>
              <a:rPr lang="en-US" dirty="0" smtClean="0"/>
              <a:t>yen</a:t>
            </a:r>
            <a:r>
              <a:rPr lang="en-US" dirty="0"/>
              <a:t>. </a:t>
            </a:r>
            <a:endParaRPr lang="en-US" dirty="0" smtClean="0"/>
          </a:p>
          <a:p>
            <a:pPr>
              <a:buNone/>
            </a:pPr>
            <a:r>
              <a:rPr lang="en-US" dirty="0" smtClean="0"/>
              <a:t>Some </a:t>
            </a:r>
            <a:r>
              <a:rPr lang="en-US" dirty="0"/>
              <a:t>dollars is euro</a:t>
            </a:r>
            <a:r>
              <a:rPr lang="en-US" dirty="0" smtClean="0"/>
              <a:t>.</a:t>
            </a:r>
          </a:p>
          <a:p>
            <a:pPr>
              <a:buNone/>
            </a:pPr>
            <a:endParaRPr lang="en-US" dirty="0"/>
          </a:p>
          <a:p>
            <a:pPr>
              <a:buNone/>
            </a:pPr>
            <a:r>
              <a:rPr lang="en-US" b="1" dirty="0"/>
              <a:t>Conclusions</a:t>
            </a:r>
            <a:r>
              <a:rPr lang="en-US" dirty="0"/>
              <a:t>: </a:t>
            </a:r>
            <a:endParaRPr lang="en-US" dirty="0" smtClean="0"/>
          </a:p>
          <a:p>
            <a:pPr>
              <a:buNone/>
            </a:pPr>
            <a:r>
              <a:rPr lang="en-US" dirty="0" smtClean="0"/>
              <a:t>I</a:t>
            </a:r>
            <a:r>
              <a:rPr lang="en-US" dirty="0"/>
              <a:t>. Some euro is not </a:t>
            </a:r>
            <a:r>
              <a:rPr lang="en-US" dirty="0" err="1"/>
              <a:t>yuan</a:t>
            </a:r>
            <a:r>
              <a:rPr lang="en-US" dirty="0"/>
              <a:t>. </a:t>
            </a:r>
            <a:endParaRPr lang="en-US" dirty="0" smtClean="0"/>
          </a:p>
          <a:p>
            <a:pPr>
              <a:buNone/>
            </a:pPr>
            <a:r>
              <a:rPr lang="en-US" dirty="0" smtClean="0"/>
              <a:t>II</a:t>
            </a:r>
            <a:r>
              <a:rPr lang="en-US" dirty="0"/>
              <a:t>. Some </a:t>
            </a:r>
            <a:r>
              <a:rPr lang="en-US" dirty="0" err="1"/>
              <a:t>yuan</a:t>
            </a:r>
            <a:r>
              <a:rPr lang="en-US" dirty="0"/>
              <a:t> is not euro.</a:t>
            </a:r>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a:buNone/>
            </a:pPr>
            <a:r>
              <a:rPr lang="en-US" dirty="0"/>
              <a:t>31. </a:t>
            </a:r>
            <a:r>
              <a:rPr lang="en-US" b="1" dirty="0"/>
              <a:t>Statements</a:t>
            </a:r>
            <a:r>
              <a:rPr lang="en-US" dirty="0"/>
              <a:t>: </a:t>
            </a:r>
            <a:endParaRPr lang="en-US" dirty="0" smtClean="0"/>
          </a:p>
          <a:p>
            <a:pPr>
              <a:buNone/>
            </a:pPr>
            <a:r>
              <a:rPr lang="en-US" dirty="0" smtClean="0"/>
              <a:t>Some </a:t>
            </a:r>
            <a:r>
              <a:rPr lang="en-US" dirty="0"/>
              <a:t>Americans are Indians. </a:t>
            </a:r>
            <a:endParaRPr lang="en-US" dirty="0" smtClean="0"/>
          </a:p>
          <a:p>
            <a:pPr>
              <a:buNone/>
            </a:pPr>
            <a:r>
              <a:rPr lang="en-US" dirty="0" smtClean="0"/>
              <a:t>All </a:t>
            </a:r>
            <a:r>
              <a:rPr lang="en-US" dirty="0"/>
              <a:t>Indians are blue eyed</a:t>
            </a:r>
            <a:r>
              <a:rPr lang="en-US" dirty="0" smtClean="0"/>
              <a:t>.</a:t>
            </a:r>
          </a:p>
          <a:p>
            <a:pPr>
              <a:buNone/>
            </a:pPr>
            <a:endParaRPr lang="en-US" dirty="0"/>
          </a:p>
          <a:p>
            <a:pPr>
              <a:buNone/>
            </a:pPr>
            <a:r>
              <a:rPr lang="en-US" b="1" dirty="0"/>
              <a:t>Conclusions</a:t>
            </a:r>
            <a:r>
              <a:rPr lang="en-US" dirty="0"/>
              <a:t>: </a:t>
            </a:r>
            <a:endParaRPr lang="en-US" dirty="0" smtClean="0"/>
          </a:p>
          <a:p>
            <a:pPr>
              <a:buNone/>
            </a:pPr>
            <a:r>
              <a:rPr lang="en-US" dirty="0" smtClean="0"/>
              <a:t>I</a:t>
            </a:r>
            <a:r>
              <a:rPr lang="en-US" dirty="0"/>
              <a:t>. Some Americans are blue eyed. </a:t>
            </a:r>
            <a:endParaRPr lang="en-US" dirty="0" smtClean="0"/>
          </a:p>
          <a:p>
            <a:pPr>
              <a:buNone/>
            </a:pPr>
            <a:r>
              <a:rPr lang="en-US" dirty="0" smtClean="0"/>
              <a:t>II</a:t>
            </a:r>
            <a:r>
              <a:rPr lang="en-US" dirty="0"/>
              <a:t>. Some Americans are not blue eyed.</a:t>
            </a:r>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a:buNone/>
            </a:pPr>
            <a:r>
              <a:rPr lang="en-US" dirty="0"/>
              <a:t>32. </a:t>
            </a:r>
            <a:r>
              <a:rPr lang="en-US" b="1" dirty="0"/>
              <a:t>Statements</a:t>
            </a:r>
            <a:r>
              <a:rPr lang="en-US" dirty="0"/>
              <a:t>: </a:t>
            </a:r>
            <a:endParaRPr lang="en-US" dirty="0" smtClean="0"/>
          </a:p>
          <a:p>
            <a:pPr>
              <a:buNone/>
            </a:pPr>
            <a:r>
              <a:rPr lang="en-US" dirty="0" smtClean="0"/>
              <a:t>No </a:t>
            </a:r>
            <a:r>
              <a:rPr lang="en-US" dirty="0"/>
              <a:t>glove is a pad. </a:t>
            </a:r>
            <a:endParaRPr lang="en-US" dirty="0" smtClean="0"/>
          </a:p>
          <a:p>
            <a:pPr>
              <a:buNone/>
            </a:pPr>
            <a:r>
              <a:rPr lang="en-US" dirty="0" smtClean="0"/>
              <a:t>Some </a:t>
            </a:r>
            <a:r>
              <a:rPr lang="en-US" dirty="0"/>
              <a:t>pads are not guards</a:t>
            </a:r>
            <a:r>
              <a:rPr lang="en-US" dirty="0" smtClean="0"/>
              <a:t>.</a:t>
            </a:r>
          </a:p>
          <a:p>
            <a:pPr>
              <a:buNone/>
            </a:pPr>
            <a:endParaRPr lang="en-US" dirty="0"/>
          </a:p>
          <a:p>
            <a:pPr>
              <a:buNone/>
            </a:pPr>
            <a:r>
              <a:rPr lang="en-US" b="1" dirty="0"/>
              <a:t>Conclusions</a:t>
            </a:r>
            <a:r>
              <a:rPr lang="en-US" dirty="0"/>
              <a:t>: </a:t>
            </a:r>
            <a:endParaRPr lang="en-US" dirty="0" smtClean="0"/>
          </a:p>
          <a:p>
            <a:pPr>
              <a:buNone/>
            </a:pPr>
            <a:r>
              <a:rPr lang="en-US" dirty="0" smtClean="0"/>
              <a:t>I</a:t>
            </a:r>
            <a:r>
              <a:rPr lang="en-US" dirty="0"/>
              <a:t>. Some pads are guards. </a:t>
            </a:r>
            <a:endParaRPr lang="en-US" dirty="0" smtClean="0"/>
          </a:p>
          <a:p>
            <a:pPr>
              <a:buNone/>
            </a:pPr>
            <a:r>
              <a:rPr lang="en-US" dirty="0" smtClean="0"/>
              <a:t>II</a:t>
            </a:r>
            <a:r>
              <a:rPr lang="en-US" dirty="0"/>
              <a:t>. Some guards are gloves.</a:t>
            </a:r>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pPr>
              <a:buNone/>
            </a:pPr>
            <a:r>
              <a:rPr lang="en-US" dirty="0"/>
              <a:t>33. </a:t>
            </a:r>
            <a:r>
              <a:rPr lang="en-US" b="1" dirty="0"/>
              <a:t>Statements</a:t>
            </a:r>
            <a:r>
              <a:rPr lang="en-US" dirty="0"/>
              <a:t>: </a:t>
            </a:r>
            <a:endParaRPr lang="en-US" dirty="0" smtClean="0"/>
          </a:p>
          <a:p>
            <a:pPr>
              <a:buNone/>
            </a:pPr>
            <a:r>
              <a:rPr lang="en-US" dirty="0" smtClean="0"/>
              <a:t>No </a:t>
            </a:r>
            <a:r>
              <a:rPr lang="en-US" dirty="0"/>
              <a:t>dogs are cats. </a:t>
            </a:r>
            <a:endParaRPr lang="en-US" dirty="0" smtClean="0"/>
          </a:p>
          <a:p>
            <a:pPr>
              <a:buNone/>
            </a:pPr>
            <a:r>
              <a:rPr lang="en-US" dirty="0" smtClean="0"/>
              <a:t>Some </a:t>
            </a:r>
            <a:r>
              <a:rPr lang="en-US" dirty="0"/>
              <a:t>porcupines are cats</a:t>
            </a:r>
            <a:r>
              <a:rPr lang="en-US" dirty="0" smtClean="0"/>
              <a:t>.</a:t>
            </a:r>
          </a:p>
          <a:p>
            <a:pPr>
              <a:buNone/>
            </a:pPr>
            <a:endParaRPr lang="en-US" dirty="0"/>
          </a:p>
          <a:p>
            <a:pPr>
              <a:buNone/>
            </a:pPr>
            <a:r>
              <a:rPr lang="en-US" b="1" dirty="0"/>
              <a:t>Conclusions</a:t>
            </a:r>
            <a:r>
              <a:rPr lang="en-US" dirty="0"/>
              <a:t>: </a:t>
            </a:r>
            <a:endParaRPr lang="en-US" dirty="0" smtClean="0"/>
          </a:p>
          <a:p>
            <a:pPr>
              <a:buNone/>
            </a:pPr>
            <a:r>
              <a:rPr lang="en-US" dirty="0" smtClean="0"/>
              <a:t>I</a:t>
            </a:r>
            <a:r>
              <a:rPr lang="en-US" dirty="0"/>
              <a:t>. Some dogs are not porcupines. </a:t>
            </a:r>
            <a:endParaRPr lang="en-US" dirty="0" smtClean="0"/>
          </a:p>
          <a:p>
            <a:pPr>
              <a:buNone/>
            </a:pPr>
            <a:r>
              <a:rPr lang="en-US" dirty="0" smtClean="0"/>
              <a:t>II</a:t>
            </a:r>
            <a:r>
              <a:rPr lang="en-US" dirty="0"/>
              <a:t>. Some dogs are porcupines.</a:t>
            </a:r>
            <a:endParaRPr lang="en-US" dirty="0" smtClean="0"/>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400800"/>
          </a:xfrm>
        </p:spPr>
        <p:txBody>
          <a:bodyPr>
            <a:normAutofit fontScale="77500" lnSpcReduction="20000"/>
          </a:bodyPr>
          <a:lstStyle/>
          <a:p>
            <a:pPr>
              <a:buNone/>
            </a:pPr>
            <a:r>
              <a:rPr lang="en-US" dirty="0"/>
              <a:t>34. </a:t>
            </a:r>
            <a:r>
              <a:rPr lang="en-US" b="1" dirty="0"/>
              <a:t>Statements</a:t>
            </a:r>
            <a:r>
              <a:rPr lang="en-US" dirty="0"/>
              <a:t> . </a:t>
            </a:r>
            <a:endParaRPr lang="en-US" dirty="0" smtClean="0"/>
          </a:p>
          <a:p>
            <a:pPr>
              <a:buNone/>
            </a:pPr>
            <a:r>
              <a:rPr lang="en-US" dirty="0" smtClean="0"/>
              <a:t>Some </a:t>
            </a:r>
            <a:r>
              <a:rPr lang="en-US" dirty="0"/>
              <a:t>squares are circles. </a:t>
            </a:r>
            <a:endParaRPr lang="en-US" dirty="0" smtClean="0"/>
          </a:p>
          <a:p>
            <a:pPr>
              <a:buNone/>
            </a:pPr>
            <a:r>
              <a:rPr lang="en-US" dirty="0" smtClean="0"/>
              <a:t>No </a:t>
            </a:r>
            <a:r>
              <a:rPr lang="en-US" dirty="0"/>
              <a:t>circle is a triangle. </a:t>
            </a:r>
            <a:endParaRPr lang="en-US" dirty="0" smtClean="0"/>
          </a:p>
          <a:p>
            <a:pPr>
              <a:buNone/>
            </a:pPr>
            <a:r>
              <a:rPr lang="en-US" dirty="0" smtClean="0"/>
              <a:t>No </a:t>
            </a:r>
            <a:r>
              <a:rPr lang="en-US" dirty="0"/>
              <a:t>line is a square.</a:t>
            </a:r>
          </a:p>
          <a:p>
            <a:pPr>
              <a:buNone/>
            </a:pPr>
            <a:r>
              <a:rPr lang="en-US" b="1" dirty="0"/>
              <a:t>Conclusions</a:t>
            </a:r>
            <a:r>
              <a:rPr lang="en-US" dirty="0"/>
              <a:t> :</a:t>
            </a:r>
          </a:p>
          <a:p>
            <a:pPr>
              <a:buNone/>
            </a:pPr>
            <a:r>
              <a:rPr lang="en-US" dirty="0"/>
              <a:t>I. All squares can never be triangles</a:t>
            </a:r>
          </a:p>
          <a:p>
            <a:pPr>
              <a:buNone/>
            </a:pPr>
            <a:r>
              <a:rPr lang="en-US" dirty="0"/>
              <a:t>II. Some lines are circles</a:t>
            </a:r>
          </a:p>
          <a:p>
            <a:pPr>
              <a:buNone/>
            </a:pPr>
            <a:r>
              <a:rPr lang="en-US" dirty="0"/>
              <a:t>III. No Triangle is a square.</a:t>
            </a:r>
          </a:p>
          <a:p>
            <a:pPr>
              <a:buNone/>
            </a:pPr>
            <a:r>
              <a:rPr lang="en-US" dirty="0" err="1"/>
              <a:t>IV.No</a:t>
            </a:r>
            <a:r>
              <a:rPr lang="en-US" dirty="0"/>
              <a:t> Line is a </a:t>
            </a:r>
            <a:r>
              <a:rPr lang="en-US" dirty="0" smtClean="0"/>
              <a:t>circle</a:t>
            </a:r>
          </a:p>
          <a:p>
            <a:pPr>
              <a:buNone/>
            </a:pPr>
            <a:endParaRPr lang="en-US" dirty="0" smtClean="0"/>
          </a:p>
          <a:p>
            <a:pPr>
              <a:buNone/>
            </a:pPr>
            <a:r>
              <a:rPr lang="en-US" dirty="0" smtClean="0"/>
              <a:t>Choose Option:</a:t>
            </a:r>
            <a:endParaRPr lang="en-US" dirty="0"/>
          </a:p>
          <a:p>
            <a:pPr>
              <a:buNone/>
            </a:pPr>
            <a:r>
              <a:rPr lang="en-US" dirty="0"/>
              <a:t>a) All follow  </a:t>
            </a:r>
            <a:endParaRPr lang="en-US" dirty="0" smtClean="0"/>
          </a:p>
          <a:p>
            <a:pPr>
              <a:buNone/>
            </a:pPr>
            <a:r>
              <a:rPr lang="en-US" dirty="0" smtClean="0"/>
              <a:t>b</a:t>
            </a:r>
            <a:r>
              <a:rPr lang="en-US" dirty="0"/>
              <a:t>) I , III and II </a:t>
            </a:r>
            <a:r>
              <a:rPr lang="en-US" dirty="0" smtClean="0"/>
              <a:t>follow</a:t>
            </a:r>
          </a:p>
          <a:p>
            <a:pPr>
              <a:buNone/>
            </a:pPr>
            <a:r>
              <a:rPr lang="en-US" dirty="0" smtClean="0"/>
              <a:t>c) I</a:t>
            </a:r>
            <a:r>
              <a:rPr lang="en-US" dirty="0"/>
              <a:t> </a:t>
            </a:r>
            <a:r>
              <a:rPr lang="en-US" smtClean="0"/>
              <a:t>&amp; Either II or </a:t>
            </a:r>
            <a:r>
              <a:rPr lang="en-US" dirty="0"/>
              <a:t>IV follow </a:t>
            </a:r>
            <a:endParaRPr lang="en-US" dirty="0" smtClean="0"/>
          </a:p>
          <a:p>
            <a:pPr>
              <a:buNone/>
            </a:pPr>
            <a:r>
              <a:rPr lang="en-US" dirty="0" smtClean="0"/>
              <a:t>d</a:t>
            </a:r>
            <a:r>
              <a:rPr lang="en-US" dirty="0"/>
              <a:t>) II and III IV follow </a:t>
            </a:r>
            <a:endParaRPr lang="en-US" dirty="0" smtClean="0"/>
          </a:p>
          <a:p>
            <a:pPr>
              <a:buNone/>
            </a:pPr>
            <a:r>
              <a:rPr lang="en-US" dirty="0" smtClean="0"/>
              <a:t>e</a:t>
            </a:r>
            <a:r>
              <a:rPr lang="en-US" dirty="0"/>
              <a:t>) None of these </a:t>
            </a:r>
          </a:p>
          <a:p>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400800"/>
          </a:xfrm>
        </p:spPr>
        <p:txBody>
          <a:bodyPr>
            <a:normAutofit fontScale="92500" lnSpcReduction="20000"/>
          </a:bodyPr>
          <a:lstStyle/>
          <a:p>
            <a:pPr>
              <a:buNone/>
            </a:pPr>
            <a:r>
              <a:rPr lang="en-US" dirty="0"/>
              <a:t>35. </a:t>
            </a:r>
            <a:r>
              <a:rPr lang="en-US" b="1" dirty="0"/>
              <a:t>Statements</a:t>
            </a:r>
            <a:r>
              <a:rPr lang="en-US" dirty="0"/>
              <a:t> . </a:t>
            </a:r>
            <a:endParaRPr lang="en-US" dirty="0" smtClean="0"/>
          </a:p>
          <a:p>
            <a:pPr>
              <a:buNone/>
            </a:pPr>
            <a:r>
              <a:rPr lang="en-US" dirty="0" smtClean="0"/>
              <a:t>All </a:t>
            </a:r>
            <a:r>
              <a:rPr lang="en-US" dirty="0"/>
              <a:t>songs are poems. </a:t>
            </a:r>
            <a:endParaRPr lang="en-US" dirty="0" smtClean="0"/>
          </a:p>
          <a:p>
            <a:pPr>
              <a:buNone/>
            </a:pPr>
            <a:r>
              <a:rPr lang="en-US" dirty="0" smtClean="0"/>
              <a:t>All </a:t>
            </a:r>
            <a:r>
              <a:rPr lang="en-US" dirty="0"/>
              <a:t>poems are rhymes. </a:t>
            </a:r>
            <a:endParaRPr lang="en-US" dirty="0" smtClean="0"/>
          </a:p>
          <a:p>
            <a:pPr>
              <a:buNone/>
            </a:pPr>
            <a:r>
              <a:rPr lang="en-US" dirty="0" smtClean="0"/>
              <a:t>No </a:t>
            </a:r>
            <a:r>
              <a:rPr lang="en-US" dirty="0" err="1"/>
              <a:t>rhyms</a:t>
            </a:r>
            <a:r>
              <a:rPr lang="en-US" dirty="0"/>
              <a:t> is a paragraph.</a:t>
            </a:r>
          </a:p>
          <a:p>
            <a:pPr>
              <a:buNone/>
            </a:pPr>
            <a:r>
              <a:rPr lang="en-US" b="1" dirty="0"/>
              <a:t>Conclusions</a:t>
            </a:r>
            <a:r>
              <a:rPr lang="en-US" dirty="0"/>
              <a:t> :</a:t>
            </a:r>
          </a:p>
          <a:p>
            <a:pPr>
              <a:buNone/>
            </a:pPr>
            <a:r>
              <a:rPr lang="en-US" dirty="0"/>
              <a:t>I. No song is paragraph</a:t>
            </a:r>
          </a:p>
          <a:p>
            <a:pPr>
              <a:buNone/>
            </a:pPr>
            <a:r>
              <a:rPr lang="en-US" dirty="0"/>
              <a:t>II. No poem is a </a:t>
            </a:r>
            <a:r>
              <a:rPr lang="en-US" dirty="0" smtClean="0"/>
              <a:t>paragraph</a:t>
            </a:r>
          </a:p>
          <a:p>
            <a:pPr>
              <a:buNone/>
            </a:pPr>
            <a:endParaRPr lang="en-US" dirty="0" smtClean="0"/>
          </a:p>
          <a:p>
            <a:pPr>
              <a:buNone/>
            </a:pPr>
            <a:r>
              <a:rPr lang="en-US" dirty="0" smtClean="0"/>
              <a:t>Choose Option:</a:t>
            </a:r>
            <a:endParaRPr lang="en-US" dirty="0"/>
          </a:p>
          <a:p>
            <a:pPr>
              <a:buNone/>
            </a:pPr>
            <a:r>
              <a:rPr lang="en-US" dirty="0"/>
              <a:t>a) I follows </a:t>
            </a:r>
            <a:endParaRPr lang="en-US" dirty="0" smtClean="0"/>
          </a:p>
          <a:p>
            <a:pPr>
              <a:buNone/>
            </a:pPr>
            <a:r>
              <a:rPr lang="en-US" dirty="0" smtClean="0"/>
              <a:t>b</a:t>
            </a:r>
            <a:r>
              <a:rPr lang="en-US" dirty="0"/>
              <a:t>) II follows </a:t>
            </a:r>
            <a:endParaRPr lang="en-US" dirty="0" smtClean="0"/>
          </a:p>
          <a:p>
            <a:pPr>
              <a:buNone/>
            </a:pPr>
            <a:r>
              <a:rPr lang="en-US" dirty="0" smtClean="0"/>
              <a:t>c</a:t>
            </a:r>
            <a:r>
              <a:rPr lang="en-US" dirty="0"/>
              <a:t>) None of these </a:t>
            </a:r>
            <a:endParaRPr lang="en-US" dirty="0" smtClean="0"/>
          </a:p>
          <a:p>
            <a:pPr>
              <a:buNone/>
            </a:pPr>
            <a:r>
              <a:rPr lang="en-US" dirty="0" smtClean="0"/>
              <a:t>d</a:t>
            </a:r>
            <a:r>
              <a:rPr lang="en-US" dirty="0"/>
              <a:t>) Neither I Nor II follows  </a:t>
            </a:r>
            <a:endParaRPr lang="en-US" dirty="0" smtClean="0"/>
          </a:p>
          <a:p>
            <a:pPr>
              <a:buNone/>
            </a:pPr>
            <a:r>
              <a:rPr lang="en-US" dirty="0" smtClean="0"/>
              <a:t>e</a:t>
            </a:r>
            <a:r>
              <a:rPr lang="en-US" dirty="0"/>
              <a:t>) I and II follow</a:t>
            </a:r>
          </a:p>
          <a:p>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629400"/>
          </a:xfrm>
        </p:spPr>
        <p:txBody>
          <a:bodyPr>
            <a:normAutofit fontScale="92500" lnSpcReduction="20000"/>
          </a:bodyPr>
          <a:lstStyle/>
          <a:p>
            <a:pPr>
              <a:buNone/>
            </a:pPr>
            <a:r>
              <a:rPr lang="en-US" dirty="0"/>
              <a:t>36. </a:t>
            </a:r>
            <a:r>
              <a:rPr lang="en-US" b="1" dirty="0"/>
              <a:t>Statements</a:t>
            </a:r>
            <a:r>
              <a:rPr lang="en-US" dirty="0"/>
              <a:t> . </a:t>
            </a:r>
            <a:endParaRPr lang="en-US" dirty="0" smtClean="0"/>
          </a:p>
          <a:p>
            <a:pPr>
              <a:buNone/>
            </a:pPr>
            <a:r>
              <a:rPr lang="en-US" dirty="0" smtClean="0"/>
              <a:t>Some </a:t>
            </a:r>
            <a:r>
              <a:rPr lang="en-US" dirty="0"/>
              <a:t>dews are drops. </a:t>
            </a:r>
            <a:endParaRPr lang="en-US" dirty="0" smtClean="0"/>
          </a:p>
          <a:p>
            <a:pPr>
              <a:buNone/>
            </a:pPr>
            <a:r>
              <a:rPr lang="en-US" dirty="0" smtClean="0"/>
              <a:t>All </a:t>
            </a:r>
            <a:r>
              <a:rPr lang="en-US" dirty="0"/>
              <a:t>drops are stones</a:t>
            </a:r>
            <a:r>
              <a:rPr lang="en-US" dirty="0" smtClean="0"/>
              <a:t>.</a:t>
            </a:r>
          </a:p>
          <a:p>
            <a:pPr>
              <a:buNone/>
            </a:pPr>
            <a:endParaRPr lang="en-US" dirty="0"/>
          </a:p>
          <a:p>
            <a:pPr>
              <a:buNone/>
            </a:pPr>
            <a:r>
              <a:rPr lang="en-US" b="1" dirty="0"/>
              <a:t>Conclusions</a:t>
            </a:r>
            <a:r>
              <a:rPr lang="en-US" dirty="0"/>
              <a:t> :</a:t>
            </a:r>
          </a:p>
          <a:p>
            <a:pPr>
              <a:buNone/>
            </a:pPr>
            <a:r>
              <a:rPr lang="en-US" dirty="0"/>
              <a:t>I. At least some dews are stones</a:t>
            </a:r>
          </a:p>
          <a:p>
            <a:pPr>
              <a:buNone/>
            </a:pPr>
            <a:r>
              <a:rPr lang="en-US" dirty="0"/>
              <a:t>II. At least some stones are </a:t>
            </a:r>
            <a:r>
              <a:rPr lang="en-US" dirty="0" smtClean="0"/>
              <a:t>drops</a:t>
            </a:r>
          </a:p>
          <a:p>
            <a:pPr>
              <a:buNone/>
            </a:pPr>
            <a:endParaRPr lang="en-US" dirty="0" smtClean="0"/>
          </a:p>
          <a:p>
            <a:pPr>
              <a:buNone/>
            </a:pPr>
            <a:r>
              <a:rPr lang="en-US" dirty="0" smtClean="0"/>
              <a:t>Choose Option:</a:t>
            </a:r>
            <a:endParaRPr lang="en-US" dirty="0"/>
          </a:p>
          <a:p>
            <a:pPr>
              <a:buNone/>
            </a:pPr>
            <a:r>
              <a:rPr lang="en-US" dirty="0"/>
              <a:t>a) II follows </a:t>
            </a:r>
            <a:endParaRPr lang="en-US" dirty="0" smtClean="0"/>
          </a:p>
          <a:p>
            <a:pPr>
              <a:buNone/>
            </a:pPr>
            <a:r>
              <a:rPr lang="en-US" dirty="0" smtClean="0"/>
              <a:t>b</a:t>
            </a:r>
            <a:r>
              <a:rPr lang="en-US" dirty="0"/>
              <a:t>) I follows  </a:t>
            </a:r>
            <a:endParaRPr lang="en-US" dirty="0" smtClean="0"/>
          </a:p>
          <a:p>
            <a:pPr>
              <a:buNone/>
            </a:pPr>
            <a:r>
              <a:rPr lang="en-US" dirty="0" smtClean="0"/>
              <a:t>c</a:t>
            </a:r>
            <a:r>
              <a:rPr lang="en-US" dirty="0"/>
              <a:t>) Both follow </a:t>
            </a:r>
            <a:endParaRPr lang="en-US" dirty="0" smtClean="0"/>
          </a:p>
          <a:p>
            <a:pPr>
              <a:buNone/>
            </a:pPr>
            <a:r>
              <a:rPr lang="en-US" dirty="0" smtClean="0"/>
              <a:t>d</a:t>
            </a:r>
            <a:r>
              <a:rPr lang="en-US" dirty="0"/>
              <a:t>) Either I Nor II follows  </a:t>
            </a:r>
            <a:endParaRPr lang="en-US" dirty="0" smtClean="0"/>
          </a:p>
          <a:p>
            <a:pPr>
              <a:buNone/>
            </a:pPr>
            <a:r>
              <a:rPr lang="en-US" dirty="0" smtClean="0"/>
              <a:t>e</a:t>
            </a:r>
            <a:r>
              <a:rPr lang="en-US" dirty="0"/>
              <a:t>) None of these</a:t>
            </a:r>
          </a:p>
          <a:p>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629400"/>
          </a:xfrm>
        </p:spPr>
        <p:txBody>
          <a:bodyPr>
            <a:normAutofit fontScale="85000" lnSpcReduction="20000"/>
          </a:bodyPr>
          <a:lstStyle/>
          <a:p>
            <a:pPr>
              <a:buNone/>
            </a:pPr>
            <a:r>
              <a:rPr lang="en-US" dirty="0"/>
              <a:t>37. </a:t>
            </a:r>
            <a:r>
              <a:rPr lang="en-US" b="1" dirty="0"/>
              <a:t>Statements</a:t>
            </a:r>
            <a:r>
              <a:rPr lang="en-US" dirty="0"/>
              <a:t> . </a:t>
            </a:r>
            <a:endParaRPr lang="en-US" dirty="0" smtClean="0"/>
          </a:p>
          <a:p>
            <a:pPr>
              <a:buNone/>
            </a:pPr>
            <a:r>
              <a:rPr lang="en-US" dirty="0" smtClean="0"/>
              <a:t>Some </a:t>
            </a:r>
            <a:r>
              <a:rPr lang="en-US" dirty="0"/>
              <a:t>pens are keys. </a:t>
            </a:r>
            <a:endParaRPr lang="en-US" dirty="0" smtClean="0"/>
          </a:p>
          <a:p>
            <a:pPr>
              <a:buNone/>
            </a:pPr>
            <a:r>
              <a:rPr lang="en-US" dirty="0" smtClean="0"/>
              <a:t>Some </a:t>
            </a:r>
            <a:r>
              <a:rPr lang="en-US" dirty="0"/>
              <a:t>key are locks. </a:t>
            </a:r>
            <a:endParaRPr lang="en-US" dirty="0" smtClean="0"/>
          </a:p>
          <a:p>
            <a:pPr>
              <a:buNone/>
            </a:pPr>
            <a:r>
              <a:rPr lang="en-US" dirty="0" smtClean="0"/>
              <a:t>All </a:t>
            </a:r>
            <a:r>
              <a:rPr lang="en-US" dirty="0"/>
              <a:t>locks are cards. </a:t>
            </a:r>
            <a:endParaRPr lang="en-US" dirty="0" smtClean="0"/>
          </a:p>
          <a:p>
            <a:pPr>
              <a:buNone/>
            </a:pPr>
            <a:r>
              <a:rPr lang="en-US" dirty="0" smtClean="0"/>
              <a:t>No </a:t>
            </a:r>
            <a:r>
              <a:rPr lang="en-US" dirty="0"/>
              <a:t>card is paper.</a:t>
            </a:r>
          </a:p>
          <a:p>
            <a:pPr>
              <a:buNone/>
            </a:pPr>
            <a:r>
              <a:rPr lang="en-US" b="1" dirty="0"/>
              <a:t>Conclusion</a:t>
            </a:r>
            <a:r>
              <a:rPr lang="en-US" dirty="0"/>
              <a:t> :</a:t>
            </a:r>
          </a:p>
          <a:p>
            <a:pPr>
              <a:buNone/>
            </a:pPr>
            <a:r>
              <a:rPr lang="en-US" dirty="0"/>
              <a:t>I. No lock is paper</a:t>
            </a:r>
          </a:p>
          <a:p>
            <a:pPr>
              <a:buNone/>
            </a:pPr>
            <a:r>
              <a:rPr lang="en-US" dirty="0"/>
              <a:t>II. Some cards are keys</a:t>
            </a:r>
          </a:p>
          <a:p>
            <a:pPr>
              <a:buNone/>
            </a:pPr>
            <a:r>
              <a:rPr lang="en-US" dirty="0"/>
              <a:t>III. Some keys are not </a:t>
            </a:r>
            <a:r>
              <a:rPr lang="en-US" dirty="0" smtClean="0"/>
              <a:t>paper</a:t>
            </a:r>
          </a:p>
          <a:p>
            <a:pPr>
              <a:buNone/>
            </a:pPr>
            <a:endParaRPr lang="en-US" dirty="0" smtClean="0"/>
          </a:p>
          <a:p>
            <a:pPr>
              <a:buNone/>
            </a:pPr>
            <a:r>
              <a:rPr lang="en-US" dirty="0" smtClean="0"/>
              <a:t>Choose Option:</a:t>
            </a:r>
            <a:endParaRPr lang="en-US" dirty="0"/>
          </a:p>
          <a:p>
            <a:pPr>
              <a:buNone/>
            </a:pPr>
            <a:r>
              <a:rPr lang="en-US" dirty="0"/>
              <a:t>a) I and II follow  </a:t>
            </a:r>
            <a:endParaRPr lang="en-US" dirty="0" smtClean="0"/>
          </a:p>
          <a:p>
            <a:pPr>
              <a:buNone/>
            </a:pPr>
            <a:r>
              <a:rPr lang="en-US" dirty="0" smtClean="0"/>
              <a:t>b) </a:t>
            </a:r>
            <a:r>
              <a:rPr lang="en-US" dirty="0"/>
              <a:t>Only I follow  </a:t>
            </a:r>
            <a:endParaRPr lang="en-US" dirty="0" smtClean="0"/>
          </a:p>
          <a:p>
            <a:pPr>
              <a:buNone/>
            </a:pPr>
            <a:r>
              <a:rPr lang="en-US" dirty="0" smtClean="0"/>
              <a:t>c</a:t>
            </a:r>
            <a:r>
              <a:rPr lang="en-US" dirty="0"/>
              <a:t>) Only II follows </a:t>
            </a:r>
            <a:endParaRPr lang="en-US" dirty="0" smtClean="0"/>
          </a:p>
          <a:p>
            <a:pPr>
              <a:buNone/>
            </a:pPr>
            <a:r>
              <a:rPr lang="en-US" dirty="0" smtClean="0"/>
              <a:t>d</a:t>
            </a:r>
            <a:r>
              <a:rPr lang="en-US" dirty="0"/>
              <a:t>) All follow   </a:t>
            </a:r>
            <a:endParaRPr lang="en-US" dirty="0" smtClean="0"/>
          </a:p>
          <a:p>
            <a:pPr>
              <a:buNone/>
            </a:pPr>
            <a:r>
              <a:rPr lang="en-US" dirty="0" smtClean="0"/>
              <a:t>e</a:t>
            </a:r>
            <a:r>
              <a:rPr lang="en-US" dirty="0"/>
              <a:t>) None follow</a:t>
            </a:r>
          </a:p>
          <a:p>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553200"/>
          </a:xfrm>
        </p:spPr>
        <p:txBody>
          <a:bodyPr>
            <a:normAutofit fontScale="77500" lnSpcReduction="20000"/>
          </a:bodyPr>
          <a:lstStyle/>
          <a:p>
            <a:pPr>
              <a:buNone/>
            </a:pPr>
            <a:r>
              <a:rPr lang="en-US" b="1" dirty="0"/>
              <a:t>38. Statements</a:t>
            </a:r>
            <a:r>
              <a:rPr lang="en-US" dirty="0"/>
              <a:t> . </a:t>
            </a:r>
            <a:endParaRPr lang="en-US" dirty="0" smtClean="0"/>
          </a:p>
          <a:p>
            <a:pPr>
              <a:buNone/>
            </a:pPr>
            <a:r>
              <a:rPr lang="en-US" dirty="0" smtClean="0"/>
              <a:t>Some </a:t>
            </a:r>
            <a:r>
              <a:rPr lang="en-US" dirty="0"/>
              <a:t>apartments are flats. </a:t>
            </a:r>
            <a:endParaRPr lang="en-US" dirty="0" smtClean="0"/>
          </a:p>
          <a:p>
            <a:pPr>
              <a:buNone/>
            </a:pPr>
            <a:r>
              <a:rPr lang="en-US" dirty="0" smtClean="0"/>
              <a:t>Some </a:t>
            </a:r>
            <a:r>
              <a:rPr lang="en-US" dirty="0"/>
              <a:t>flats are buildings. </a:t>
            </a:r>
            <a:endParaRPr lang="en-US" dirty="0" smtClean="0"/>
          </a:p>
          <a:p>
            <a:pPr>
              <a:buNone/>
            </a:pPr>
            <a:r>
              <a:rPr lang="en-US" dirty="0" smtClean="0"/>
              <a:t>All </a:t>
            </a:r>
            <a:r>
              <a:rPr lang="en-US" dirty="0"/>
              <a:t>buildings are bungalows. </a:t>
            </a:r>
            <a:endParaRPr lang="en-US" dirty="0" smtClean="0"/>
          </a:p>
          <a:p>
            <a:pPr>
              <a:buNone/>
            </a:pPr>
            <a:r>
              <a:rPr lang="en-US" dirty="0" smtClean="0"/>
              <a:t>All </a:t>
            </a:r>
            <a:r>
              <a:rPr lang="en-US" dirty="0"/>
              <a:t>bungalows are gardens.</a:t>
            </a:r>
          </a:p>
          <a:p>
            <a:pPr>
              <a:buNone/>
            </a:pPr>
            <a:r>
              <a:rPr lang="en-US" b="1" dirty="0"/>
              <a:t>Conclusions</a:t>
            </a:r>
            <a:r>
              <a:rPr lang="en-US" dirty="0"/>
              <a:t> :</a:t>
            </a:r>
          </a:p>
          <a:p>
            <a:pPr>
              <a:buNone/>
            </a:pPr>
            <a:r>
              <a:rPr lang="en-US" dirty="0"/>
              <a:t>I. All apartments being building is a possibility</a:t>
            </a:r>
          </a:p>
          <a:p>
            <a:pPr>
              <a:buNone/>
            </a:pPr>
            <a:r>
              <a:rPr lang="en-US" dirty="0"/>
              <a:t>II. All bungalows are not buildings</a:t>
            </a:r>
          </a:p>
          <a:p>
            <a:pPr>
              <a:buNone/>
            </a:pPr>
            <a:r>
              <a:rPr lang="en-US" dirty="0"/>
              <a:t>III. No flat is garden</a:t>
            </a:r>
            <a:r>
              <a:rPr lang="en-US" dirty="0" smtClean="0"/>
              <a:t>.</a:t>
            </a:r>
          </a:p>
          <a:p>
            <a:pPr>
              <a:buNone/>
            </a:pPr>
            <a:endParaRPr lang="en-US" dirty="0" smtClean="0"/>
          </a:p>
          <a:p>
            <a:pPr>
              <a:buNone/>
            </a:pPr>
            <a:r>
              <a:rPr lang="en-US" dirty="0" smtClean="0"/>
              <a:t>Choose Option:</a:t>
            </a:r>
          </a:p>
          <a:p>
            <a:pPr>
              <a:buNone/>
            </a:pPr>
            <a:r>
              <a:rPr lang="en-US" dirty="0" smtClean="0"/>
              <a:t>a</a:t>
            </a:r>
            <a:r>
              <a:rPr lang="en-US" dirty="0"/>
              <a:t>) None follows </a:t>
            </a:r>
            <a:endParaRPr lang="en-US" dirty="0" smtClean="0"/>
          </a:p>
          <a:p>
            <a:pPr>
              <a:buNone/>
            </a:pPr>
            <a:r>
              <a:rPr lang="en-US" dirty="0" smtClean="0"/>
              <a:t>b</a:t>
            </a:r>
            <a:r>
              <a:rPr lang="en-US" dirty="0"/>
              <a:t>) Only I follows   </a:t>
            </a:r>
            <a:endParaRPr lang="en-US" dirty="0" smtClean="0"/>
          </a:p>
          <a:p>
            <a:pPr>
              <a:buNone/>
            </a:pPr>
            <a:r>
              <a:rPr lang="en-US" dirty="0" smtClean="0"/>
              <a:t>c</a:t>
            </a:r>
            <a:r>
              <a:rPr lang="en-US" dirty="0"/>
              <a:t>) Either I or III follows </a:t>
            </a:r>
            <a:endParaRPr lang="en-US" dirty="0" smtClean="0"/>
          </a:p>
          <a:p>
            <a:pPr>
              <a:buNone/>
            </a:pPr>
            <a:r>
              <a:rPr lang="en-US" dirty="0" smtClean="0"/>
              <a:t>d</a:t>
            </a:r>
            <a:r>
              <a:rPr lang="en-US" dirty="0"/>
              <a:t>) II and III follow  </a:t>
            </a:r>
            <a:endParaRPr lang="en-US" dirty="0" smtClean="0"/>
          </a:p>
          <a:p>
            <a:pPr>
              <a:buNone/>
            </a:pPr>
            <a:r>
              <a:rPr lang="en-US" dirty="0" smtClean="0"/>
              <a:t>e</a:t>
            </a:r>
            <a:r>
              <a:rPr lang="en-US" dirty="0"/>
              <a:t>) None of these</a:t>
            </a:r>
          </a:p>
          <a:p>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ctr"/>
            <a:endParaRPr lang="en-US" dirty="0" smtClean="0"/>
          </a:p>
          <a:p>
            <a:pPr algn="ctr"/>
            <a:endParaRPr lang="en-US" dirty="0"/>
          </a:p>
          <a:p>
            <a:pPr algn="ctr"/>
            <a:r>
              <a:rPr lang="en-US" sz="4800" dirty="0" smtClean="0"/>
              <a:t>THANK YOU</a:t>
            </a:r>
            <a:endParaRPr lang="en-US" sz="4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77962"/>
          </a:xfrm>
        </p:spPr>
        <p:txBody>
          <a:bodyPr>
            <a:normAutofit fontScale="90000"/>
          </a:bodyPr>
          <a:lstStyle/>
          <a:p>
            <a:r>
              <a:rPr lang="en-US" sz="3600" b="1" dirty="0"/>
              <a:t>Statement:</a:t>
            </a:r>
            <a:r>
              <a:rPr lang="en-US" sz="3600" dirty="0"/>
              <a:t/>
            </a:r>
            <a:br>
              <a:rPr lang="en-US" sz="3600" dirty="0"/>
            </a:br>
            <a:r>
              <a:rPr lang="en-US" sz="3600" dirty="0" smtClean="0"/>
              <a:t>No </a:t>
            </a:r>
            <a:r>
              <a:rPr lang="en-US" sz="3600" dirty="0"/>
              <a:t>A are B.</a:t>
            </a:r>
            <a:r>
              <a:rPr lang="en-US" sz="3200" dirty="0"/>
              <a:t/>
            </a:r>
            <a:br>
              <a:rPr lang="en-US" sz="3200" dirty="0"/>
            </a:br>
            <a:endParaRPr lang="en-US" sz="3200" dirty="0"/>
          </a:p>
        </p:txBody>
      </p:sp>
      <p:sp>
        <p:nvSpPr>
          <p:cNvPr id="3" name="Content Placeholder 2"/>
          <p:cNvSpPr>
            <a:spLocks noGrp="1"/>
          </p:cNvSpPr>
          <p:nvPr>
            <p:ph idx="1"/>
          </p:nvPr>
        </p:nvSpPr>
        <p:spPr>
          <a:xfrm>
            <a:off x="457200" y="1295400"/>
            <a:ext cx="8229600" cy="5105400"/>
          </a:xfrm>
        </p:spPr>
        <p:txBody>
          <a:bodyPr>
            <a:normAutofit lnSpcReduction="10000"/>
          </a:bodyPr>
          <a:lstStyle/>
          <a:p>
            <a:pPr marL="0" indent="0">
              <a:buNone/>
            </a:pPr>
            <a:r>
              <a:rPr lang="en-US" b="1" dirty="0" smtClean="0"/>
              <a:t>Conclusion:</a:t>
            </a:r>
          </a:p>
          <a:p>
            <a:r>
              <a:rPr lang="en-US" dirty="0" smtClean="0"/>
              <a:t>All A are B.</a:t>
            </a:r>
          </a:p>
          <a:p>
            <a:r>
              <a:rPr lang="en-US" dirty="0" smtClean="0"/>
              <a:t>All B are A.</a:t>
            </a:r>
          </a:p>
          <a:p>
            <a:r>
              <a:rPr lang="en-US" dirty="0" smtClean="0"/>
              <a:t>Some A are B.</a:t>
            </a:r>
          </a:p>
          <a:p>
            <a:r>
              <a:rPr lang="en-US" dirty="0" smtClean="0"/>
              <a:t>Some B are A.</a:t>
            </a:r>
          </a:p>
          <a:p>
            <a:r>
              <a:rPr lang="en-US" dirty="0" smtClean="0"/>
              <a:t>No A are B.</a:t>
            </a:r>
          </a:p>
          <a:p>
            <a:r>
              <a:rPr lang="en-US" dirty="0" smtClean="0"/>
              <a:t>No B are A.</a:t>
            </a:r>
          </a:p>
          <a:p>
            <a:r>
              <a:rPr lang="en-US" dirty="0" smtClean="0"/>
              <a:t>Some A are not B.</a:t>
            </a:r>
          </a:p>
          <a:p>
            <a:r>
              <a:rPr lang="en-US" dirty="0" smtClean="0"/>
              <a:t>Some B are not A.</a:t>
            </a:r>
          </a:p>
          <a:p>
            <a:pPr marL="0" indent="0">
              <a:buNone/>
            </a:pPr>
            <a:endParaRPr lang="en-US" b="1" dirty="0" smtClean="0"/>
          </a:p>
          <a:p>
            <a:pPr marL="0" indent="0">
              <a:buNone/>
            </a:pPr>
            <a:endParaRPr lang="en-US" b="1" dirty="0"/>
          </a:p>
        </p:txBody>
      </p:sp>
    </p:spTree>
    <p:extLst>
      <p:ext uri="{BB962C8B-B14F-4D97-AF65-F5344CB8AC3E}">
        <p14:creationId xmlns:p14="http://schemas.microsoft.com/office/powerpoint/2010/main" val="3398538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77962"/>
          </a:xfrm>
        </p:spPr>
        <p:txBody>
          <a:bodyPr>
            <a:normAutofit fontScale="90000"/>
          </a:bodyPr>
          <a:lstStyle/>
          <a:p>
            <a:r>
              <a:rPr lang="en-US" sz="3600" b="1" dirty="0"/>
              <a:t>Statement:</a:t>
            </a:r>
            <a:r>
              <a:rPr lang="en-US" sz="3600" dirty="0"/>
              <a:t/>
            </a:r>
            <a:br>
              <a:rPr lang="en-US" sz="3600" dirty="0"/>
            </a:br>
            <a:r>
              <a:rPr lang="en-US" sz="3600" dirty="0" smtClean="0"/>
              <a:t>All </a:t>
            </a:r>
            <a:r>
              <a:rPr lang="en-US" sz="3600" dirty="0"/>
              <a:t>A are B</a:t>
            </a:r>
            <a:r>
              <a:rPr lang="en-US" sz="3600" dirty="0" smtClean="0"/>
              <a:t>. All B are C</a:t>
            </a:r>
            <a:r>
              <a:rPr lang="en-US" sz="3200" dirty="0"/>
              <a:t/>
            </a:r>
            <a:br>
              <a:rPr lang="en-US" sz="3200" dirty="0"/>
            </a:br>
            <a:endParaRPr lang="en-US" sz="3200" dirty="0"/>
          </a:p>
        </p:txBody>
      </p:sp>
      <p:sp>
        <p:nvSpPr>
          <p:cNvPr id="3" name="Content Placeholder 2"/>
          <p:cNvSpPr>
            <a:spLocks noGrp="1"/>
          </p:cNvSpPr>
          <p:nvPr>
            <p:ph idx="1"/>
          </p:nvPr>
        </p:nvSpPr>
        <p:spPr>
          <a:xfrm>
            <a:off x="457200" y="1295400"/>
            <a:ext cx="8229600" cy="5105400"/>
          </a:xfrm>
        </p:spPr>
        <p:txBody>
          <a:bodyPr>
            <a:normAutofit lnSpcReduction="10000"/>
          </a:bodyPr>
          <a:lstStyle/>
          <a:p>
            <a:pPr marL="0" indent="0">
              <a:buNone/>
            </a:pPr>
            <a:r>
              <a:rPr lang="en-US" b="1" dirty="0" smtClean="0"/>
              <a:t>Conclusion:</a:t>
            </a:r>
          </a:p>
          <a:p>
            <a:r>
              <a:rPr lang="en-US" dirty="0" smtClean="0"/>
              <a:t>All A are C.</a:t>
            </a:r>
          </a:p>
          <a:p>
            <a:r>
              <a:rPr lang="en-US" dirty="0" smtClean="0"/>
              <a:t>All C are A.</a:t>
            </a:r>
          </a:p>
          <a:p>
            <a:r>
              <a:rPr lang="en-US" dirty="0" smtClean="0"/>
              <a:t>Some A are C.</a:t>
            </a:r>
          </a:p>
          <a:p>
            <a:r>
              <a:rPr lang="en-US" dirty="0" smtClean="0"/>
              <a:t>Some C are A.</a:t>
            </a:r>
          </a:p>
          <a:p>
            <a:r>
              <a:rPr lang="en-US" dirty="0" smtClean="0"/>
              <a:t>No A are C.</a:t>
            </a:r>
          </a:p>
          <a:p>
            <a:r>
              <a:rPr lang="en-US" dirty="0" smtClean="0"/>
              <a:t>No C are A.</a:t>
            </a:r>
          </a:p>
          <a:p>
            <a:r>
              <a:rPr lang="en-US" dirty="0" smtClean="0"/>
              <a:t>Some A are not C.</a:t>
            </a:r>
          </a:p>
          <a:p>
            <a:r>
              <a:rPr lang="en-US" dirty="0" smtClean="0"/>
              <a:t>Some C are not A.</a:t>
            </a:r>
          </a:p>
          <a:p>
            <a:pPr marL="0" indent="0">
              <a:buNone/>
            </a:pPr>
            <a:endParaRPr lang="en-US" b="1" dirty="0" smtClean="0"/>
          </a:p>
          <a:p>
            <a:pPr marL="0" indent="0">
              <a:buNone/>
            </a:pPr>
            <a:endParaRPr lang="en-US" b="1" dirty="0"/>
          </a:p>
        </p:txBody>
      </p:sp>
    </p:spTree>
    <p:extLst>
      <p:ext uri="{BB962C8B-B14F-4D97-AF65-F5344CB8AC3E}">
        <p14:creationId xmlns:p14="http://schemas.microsoft.com/office/powerpoint/2010/main" val="4040205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77962"/>
          </a:xfrm>
        </p:spPr>
        <p:txBody>
          <a:bodyPr>
            <a:normAutofit fontScale="90000"/>
          </a:bodyPr>
          <a:lstStyle/>
          <a:p>
            <a:r>
              <a:rPr lang="en-US" sz="3600" b="1" dirty="0"/>
              <a:t>Statement:</a:t>
            </a:r>
            <a:r>
              <a:rPr lang="en-US" sz="3600" dirty="0"/>
              <a:t/>
            </a:r>
            <a:br>
              <a:rPr lang="en-US" sz="3600" dirty="0"/>
            </a:br>
            <a:r>
              <a:rPr lang="en-US" sz="3600" dirty="0" smtClean="0"/>
              <a:t>Some </a:t>
            </a:r>
            <a:r>
              <a:rPr lang="en-US" sz="3600" dirty="0"/>
              <a:t>A are B</a:t>
            </a:r>
            <a:r>
              <a:rPr lang="en-US" sz="3600" dirty="0" smtClean="0"/>
              <a:t>. Some B are C</a:t>
            </a:r>
            <a:r>
              <a:rPr lang="en-US" sz="3200" dirty="0"/>
              <a:t/>
            </a:r>
            <a:br>
              <a:rPr lang="en-US" sz="3200" dirty="0"/>
            </a:br>
            <a:endParaRPr lang="en-US" sz="3200" dirty="0"/>
          </a:p>
        </p:txBody>
      </p:sp>
      <p:sp>
        <p:nvSpPr>
          <p:cNvPr id="3" name="Content Placeholder 2"/>
          <p:cNvSpPr>
            <a:spLocks noGrp="1"/>
          </p:cNvSpPr>
          <p:nvPr>
            <p:ph idx="1"/>
          </p:nvPr>
        </p:nvSpPr>
        <p:spPr>
          <a:xfrm>
            <a:off x="457200" y="1295400"/>
            <a:ext cx="8229600" cy="5105400"/>
          </a:xfrm>
        </p:spPr>
        <p:txBody>
          <a:bodyPr>
            <a:normAutofit lnSpcReduction="10000"/>
          </a:bodyPr>
          <a:lstStyle/>
          <a:p>
            <a:pPr marL="0" indent="0">
              <a:buNone/>
            </a:pPr>
            <a:r>
              <a:rPr lang="en-US" b="1" dirty="0" smtClean="0"/>
              <a:t>Conclusion:</a:t>
            </a:r>
          </a:p>
          <a:p>
            <a:r>
              <a:rPr lang="en-US" dirty="0" smtClean="0"/>
              <a:t>All A are C.</a:t>
            </a:r>
          </a:p>
          <a:p>
            <a:r>
              <a:rPr lang="en-US" dirty="0" smtClean="0"/>
              <a:t>All C are A.</a:t>
            </a:r>
          </a:p>
          <a:p>
            <a:r>
              <a:rPr lang="en-US" dirty="0" smtClean="0"/>
              <a:t>Some A are C.</a:t>
            </a:r>
          </a:p>
          <a:p>
            <a:r>
              <a:rPr lang="en-US" dirty="0" smtClean="0"/>
              <a:t>Some C are A.</a:t>
            </a:r>
          </a:p>
          <a:p>
            <a:r>
              <a:rPr lang="en-US" dirty="0" smtClean="0"/>
              <a:t>No A are C.</a:t>
            </a:r>
          </a:p>
          <a:p>
            <a:r>
              <a:rPr lang="en-US" dirty="0" smtClean="0"/>
              <a:t>No C are A.</a:t>
            </a:r>
          </a:p>
          <a:p>
            <a:r>
              <a:rPr lang="en-US" dirty="0" smtClean="0"/>
              <a:t>Some A are not C.</a:t>
            </a:r>
          </a:p>
          <a:p>
            <a:r>
              <a:rPr lang="en-US" dirty="0" smtClean="0"/>
              <a:t>Some C are not A.</a:t>
            </a:r>
          </a:p>
          <a:p>
            <a:pPr marL="0" indent="0">
              <a:buNone/>
            </a:pPr>
            <a:endParaRPr lang="en-US" b="1" dirty="0" smtClean="0"/>
          </a:p>
          <a:p>
            <a:pPr marL="0" indent="0">
              <a:buNone/>
            </a:pPr>
            <a:endParaRPr lang="en-US" b="1" dirty="0"/>
          </a:p>
        </p:txBody>
      </p:sp>
    </p:spTree>
    <p:extLst>
      <p:ext uri="{BB962C8B-B14F-4D97-AF65-F5344CB8AC3E}">
        <p14:creationId xmlns:p14="http://schemas.microsoft.com/office/powerpoint/2010/main" val="2427089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77962"/>
          </a:xfrm>
        </p:spPr>
        <p:txBody>
          <a:bodyPr>
            <a:normAutofit fontScale="90000"/>
          </a:bodyPr>
          <a:lstStyle/>
          <a:p>
            <a:r>
              <a:rPr lang="en-US" sz="3600" b="1" dirty="0"/>
              <a:t>Statement:</a:t>
            </a:r>
            <a:r>
              <a:rPr lang="en-US" sz="3600" dirty="0"/>
              <a:t/>
            </a:r>
            <a:br>
              <a:rPr lang="en-US" sz="3600" dirty="0"/>
            </a:br>
            <a:r>
              <a:rPr lang="en-US" sz="3600" dirty="0" smtClean="0"/>
              <a:t>All </a:t>
            </a:r>
            <a:r>
              <a:rPr lang="en-US" sz="3600" dirty="0"/>
              <a:t>A are B</a:t>
            </a:r>
            <a:r>
              <a:rPr lang="en-US" sz="3600" dirty="0" smtClean="0"/>
              <a:t>. Some B are C</a:t>
            </a:r>
            <a:r>
              <a:rPr lang="en-US" sz="3200" dirty="0"/>
              <a:t/>
            </a:r>
            <a:br>
              <a:rPr lang="en-US" sz="3200" dirty="0"/>
            </a:br>
            <a:endParaRPr lang="en-US" sz="3200" dirty="0"/>
          </a:p>
        </p:txBody>
      </p:sp>
      <p:sp>
        <p:nvSpPr>
          <p:cNvPr id="3" name="Content Placeholder 2"/>
          <p:cNvSpPr>
            <a:spLocks noGrp="1"/>
          </p:cNvSpPr>
          <p:nvPr>
            <p:ph idx="1"/>
          </p:nvPr>
        </p:nvSpPr>
        <p:spPr>
          <a:xfrm>
            <a:off x="457200" y="1295400"/>
            <a:ext cx="8229600" cy="5105400"/>
          </a:xfrm>
        </p:spPr>
        <p:txBody>
          <a:bodyPr>
            <a:normAutofit lnSpcReduction="10000"/>
          </a:bodyPr>
          <a:lstStyle/>
          <a:p>
            <a:pPr marL="0" indent="0">
              <a:buNone/>
            </a:pPr>
            <a:r>
              <a:rPr lang="en-US" b="1" dirty="0" smtClean="0"/>
              <a:t>Conclusion:</a:t>
            </a:r>
          </a:p>
          <a:p>
            <a:r>
              <a:rPr lang="en-US" dirty="0" smtClean="0"/>
              <a:t>All A are C.</a:t>
            </a:r>
          </a:p>
          <a:p>
            <a:r>
              <a:rPr lang="en-US" dirty="0" smtClean="0"/>
              <a:t>All C are A.</a:t>
            </a:r>
          </a:p>
          <a:p>
            <a:r>
              <a:rPr lang="en-US" dirty="0" smtClean="0"/>
              <a:t>Some A are C.</a:t>
            </a:r>
          </a:p>
          <a:p>
            <a:r>
              <a:rPr lang="en-US" dirty="0" smtClean="0"/>
              <a:t>Some C are A.</a:t>
            </a:r>
          </a:p>
          <a:p>
            <a:r>
              <a:rPr lang="en-US" dirty="0" smtClean="0"/>
              <a:t>No A are C.</a:t>
            </a:r>
          </a:p>
          <a:p>
            <a:r>
              <a:rPr lang="en-US" dirty="0" smtClean="0"/>
              <a:t>No C are A.</a:t>
            </a:r>
          </a:p>
          <a:p>
            <a:r>
              <a:rPr lang="en-US" dirty="0" smtClean="0"/>
              <a:t>Some A are not C.</a:t>
            </a:r>
          </a:p>
          <a:p>
            <a:r>
              <a:rPr lang="en-US" dirty="0" smtClean="0"/>
              <a:t>Some C are not A.</a:t>
            </a:r>
          </a:p>
          <a:p>
            <a:pPr marL="0" indent="0">
              <a:buNone/>
            </a:pPr>
            <a:endParaRPr lang="en-US" b="1" dirty="0" smtClean="0"/>
          </a:p>
          <a:p>
            <a:pPr marL="0" indent="0">
              <a:buNone/>
            </a:pPr>
            <a:endParaRPr lang="en-US" b="1" dirty="0"/>
          </a:p>
        </p:txBody>
      </p:sp>
    </p:spTree>
    <p:extLst>
      <p:ext uri="{BB962C8B-B14F-4D97-AF65-F5344CB8AC3E}">
        <p14:creationId xmlns:p14="http://schemas.microsoft.com/office/powerpoint/2010/main" val="2048995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77962"/>
          </a:xfrm>
        </p:spPr>
        <p:txBody>
          <a:bodyPr>
            <a:normAutofit fontScale="90000"/>
          </a:bodyPr>
          <a:lstStyle/>
          <a:p>
            <a:r>
              <a:rPr lang="en-US" sz="3600" b="1" dirty="0"/>
              <a:t>Statement:</a:t>
            </a:r>
            <a:r>
              <a:rPr lang="en-US" sz="3600" dirty="0"/>
              <a:t/>
            </a:r>
            <a:br>
              <a:rPr lang="en-US" sz="3600" dirty="0"/>
            </a:br>
            <a:r>
              <a:rPr lang="en-US" sz="3600" dirty="0" smtClean="0"/>
              <a:t>All B </a:t>
            </a:r>
            <a:r>
              <a:rPr lang="en-US" sz="3600" dirty="0"/>
              <a:t>are </a:t>
            </a:r>
            <a:r>
              <a:rPr lang="en-US" sz="3600" dirty="0" smtClean="0"/>
              <a:t>A. No B are C.</a:t>
            </a:r>
            <a:r>
              <a:rPr lang="en-US" sz="3200" dirty="0"/>
              <a:t/>
            </a:r>
            <a:br>
              <a:rPr lang="en-US" sz="3200" dirty="0"/>
            </a:br>
            <a:endParaRPr lang="en-US" sz="3200" dirty="0"/>
          </a:p>
        </p:txBody>
      </p:sp>
      <p:sp>
        <p:nvSpPr>
          <p:cNvPr id="3" name="Content Placeholder 2"/>
          <p:cNvSpPr>
            <a:spLocks noGrp="1"/>
          </p:cNvSpPr>
          <p:nvPr>
            <p:ph idx="1"/>
          </p:nvPr>
        </p:nvSpPr>
        <p:spPr>
          <a:xfrm>
            <a:off x="457200" y="1295400"/>
            <a:ext cx="8229600" cy="5105400"/>
          </a:xfrm>
        </p:spPr>
        <p:txBody>
          <a:bodyPr>
            <a:normAutofit lnSpcReduction="10000"/>
          </a:bodyPr>
          <a:lstStyle/>
          <a:p>
            <a:pPr marL="0" indent="0">
              <a:buNone/>
            </a:pPr>
            <a:r>
              <a:rPr lang="en-US" b="1" dirty="0" smtClean="0"/>
              <a:t>Conclusion:</a:t>
            </a:r>
          </a:p>
          <a:p>
            <a:r>
              <a:rPr lang="en-US" dirty="0" smtClean="0"/>
              <a:t>All A are C.</a:t>
            </a:r>
          </a:p>
          <a:p>
            <a:r>
              <a:rPr lang="en-US" dirty="0" smtClean="0"/>
              <a:t>All C are A.</a:t>
            </a:r>
          </a:p>
          <a:p>
            <a:r>
              <a:rPr lang="en-US" dirty="0" smtClean="0"/>
              <a:t>Some A are C.</a:t>
            </a:r>
          </a:p>
          <a:p>
            <a:r>
              <a:rPr lang="en-US" dirty="0" smtClean="0"/>
              <a:t>Some C are A.</a:t>
            </a:r>
          </a:p>
          <a:p>
            <a:r>
              <a:rPr lang="en-US" dirty="0" smtClean="0"/>
              <a:t>No A are C.</a:t>
            </a:r>
          </a:p>
          <a:p>
            <a:r>
              <a:rPr lang="en-US" dirty="0" smtClean="0"/>
              <a:t>No C are A.</a:t>
            </a:r>
          </a:p>
          <a:p>
            <a:r>
              <a:rPr lang="en-US" dirty="0" smtClean="0"/>
              <a:t>Some A are not C.</a:t>
            </a:r>
          </a:p>
          <a:p>
            <a:r>
              <a:rPr lang="en-US" dirty="0" smtClean="0"/>
              <a:t>Some C are not A.</a:t>
            </a:r>
          </a:p>
          <a:p>
            <a:pPr marL="0" indent="0">
              <a:buNone/>
            </a:pPr>
            <a:endParaRPr lang="en-US" b="1" dirty="0" smtClean="0"/>
          </a:p>
          <a:p>
            <a:pPr marL="0" indent="0">
              <a:buNone/>
            </a:pPr>
            <a:endParaRPr lang="en-US" b="1" dirty="0"/>
          </a:p>
        </p:txBody>
      </p:sp>
    </p:spTree>
    <p:extLst>
      <p:ext uri="{BB962C8B-B14F-4D97-AF65-F5344CB8AC3E}">
        <p14:creationId xmlns:p14="http://schemas.microsoft.com/office/powerpoint/2010/main" val="368004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TotalTime>
  <Words>1834</Words>
  <Application>Microsoft Office PowerPoint</Application>
  <PresentationFormat>On-screen Show (4:3)</PresentationFormat>
  <Paragraphs>423</Paragraphs>
  <Slides>49</Slides>
  <Notes>0</Notes>
  <HiddenSlides>6</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Office Theme</vt:lpstr>
      <vt:lpstr>SYLLOGISM</vt:lpstr>
      <vt:lpstr>Statement: All Ants are Bats. All Cats are Bats. </vt:lpstr>
      <vt:lpstr>Statement: All A are B. </vt:lpstr>
      <vt:lpstr>Statement: Some A are B. </vt:lpstr>
      <vt:lpstr>Statement: No A are B. </vt:lpstr>
      <vt:lpstr>Statement: All A are B. All B are C </vt:lpstr>
      <vt:lpstr>Statement: Some A are B. Some B are C </vt:lpstr>
      <vt:lpstr>Statement: All A are B. Some B are C </vt:lpstr>
      <vt:lpstr>Statement: All B are A. No B are C. </vt:lpstr>
      <vt:lpstr>Statement: All A are B. No B are C. </vt:lpstr>
      <vt:lpstr>Statement: Some A are B. No B are C. </vt:lpstr>
      <vt:lpstr>Statement: All A are B. All C are B.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SYLLOGISM</dc:title>
  <dc:creator>GEU</dc:creator>
  <cp:lastModifiedBy>lenovo</cp:lastModifiedBy>
  <cp:revision>14</cp:revision>
  <dcterms:created xsi:type="dcterms:W3CDTF">2022-04-11T06:51:25Z</dcterms:created>
  <dcterms:modified xsi:type="dcterms:W3CDTF">2024-12-12T15:24:12Z</dcterms:modified>
</cp:coreProperties>
</file>