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1"/>
  </p:handout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0B1EB-67F9-4D8D-80D8-4723EBC986B6}" v="10" dt="2023-02-27T00:21:01.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2" d="100"/>
          <a:sy n="82" d="100"/>
        </p:scale>
        <p:origin x="672" y="77"/>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Mandel" userId="8854e7fc630b761d" providerId="LiveId" clId="{7F30B1EB-67F9-4D8D-80D8-4723EBC986B6}"/>
    <pc:docChg chg="undo redo custSel addSld delSld modSld">
      <pc:chgData name="N Mandel" userId="8854e7fc630b761d" providerId="LiveId" clId="{7F30B1EB-67F9-4D8D-80D8-4723EBC986B6}" dt="2023-02-27T00:23:15.651" v="6094" actId="14100"/>
      <pc:docMkLst>
        <pc:docMk/>
      </pc:docMkLst>
      <pc:sldChg chg="modSp mod">
        <pc:chgData name="N Mandel" userId="8854e7fc630b761d" providerId="LiveId" clId="{7F30B1EB-67F9-4D8D-80D8-4723EBC986B6}" dt="2023-02-27T00:14:00.272" v="5719" actId="20577"/>
        <pc:sldMkLst>
          <pc:docMk/>
          <pc:sldMk cId="1799084960" sldId="257"/>
        </pc:sldMkLst>
        <pc:spChg chg="mod">
          <ac:chgData name="N Mandel" userId="8854e7fc630b761d" providerId="LiveId" clId="{7F30B1EB-67F9-4D8D-80D8-4723EBC986B6}" dt="2023-02-27T00:14:00.272" v="5719" actId="20577"/>
          <ac:spMkLst>
            <pc:docMk/>
            <pc:sldMk cId="1799084960" sldId="257"/>
            <ac:spMk id="3" creationId="{333634DE-01F3-E49A-ABF4-DBEFD5AD9C33}"/>
          </ac:spMkLst>
        </pc:spChg>
      </pc:sldChg>
      <pc:sldChg chg="new del">
        <pc:chgData name="N Mandel" userId="8854e7fc630b761d" providerId="LiveId" clId="{7F30B1EB-67F9-4D8D-80D8-4723EBC986B6}" dt="2023-02-26T23:33:14.447" v="1" actId="47"/>
        <pc:sldMkLst>
          <pc:docMk/>
          <pc:sldMk cId="2198010514" sldId="259"/>
        </pc:sldMkLst>
      </pc:sldChg>
      <pc:sldChg chg="modSp new mod">
        <pc:chgData name="N Mandel" userId="8854e7fc630b761d" providerId="LiveId" clId="{7F30B1EB-67F9-4D8D-80D8-4723EBC986B6}" dt="2023-02-27T00:14:53.560" v="5743" actId="20577"/>
        <pc:sldMkLst>
          <pc:docMk/>
          <pc:sldMk cId="2774184990" sldId="259"/>
        </pc:sldMkLst>
        <pc:spChg chg="mod">
          <ac:chgData name="N Mandel" userId="8854e7fc630b761d" providerId="LiveId" clId="{7F30B1EB-67F9-4D8D-80D8-4723EBC986B6}" dt="2023-02-26T23:34:25.683" v="25" actId="20577"/>
          <ac:spMkLst>
            <pc:docMk/>
            <pc:sldMk cId="2774184990" sldId="259"/>
            <ac:spMk id="2" creationId="{4FA3F454-6F75-BCFB-535E-E4A71182A573}"/>
          </ac:spMkLst>
        </pc:spChg>
        <pc:spChg chg="mod">
          <ac:chgData name="N Mandel" userId="8854e7fc630b761d" providerId="LiveId" clId="{7F30B1EB-67F9-4D8D-80D8-4723EBC986B6}" dt="2023-02-26T23:48:53.939" v="1979" actId="207"/>
          <ac:spMkLst>
            <pc:docMk/>
            <pc:sldMk cId="2774184990" sldId="259"/>
            <ac:spMk id="3" creationId="{534B1C37-5D65-AFE0-1602-DCAFC75CF0D1}"/>
          </ac:spMkLst>
        </pc:spChg>
        <pc:spChg chg="mod">
          <ac:chgData name="N Mandel" userId="8854e7fc630b761d" providerId="LiveId" clId="{7F30B1EB-67F9-4D8D-80D8-4723EBC986B6}" dt="2023-02-27T00:14:53.560" v="5743" actId="20577"/>
          <ac:spMkLst>
            <pc:docMk/>
            <pc:sldMk cId="2774184990" sldId="259"/>
            <ac:spMk id="4" creationId="{9B4E555E-6E39-5491-7E04-D98410E4D455}"/>
          </ac:spMkLst>
        </pc:spChg>
        <pc:spChg chg="mod">
          <ac:chgData name="N Mandel" userId="8854e7fc630b761d" providerId="LiveId" clId="{7F30B1EB-67F9-4D8D-80D8-4723EBC986B6}" dt="2023-02-26T23:49:02.678" v="1983" actId="207"/>
          <ac:spMkLst>
            <pc:docMk/>
            <pc:sldMk cId="2774184990" sldId="259"/>
            <ac:spMk id="5" creationId="{66E6133D-D3D5-E2B9-497F-96EFF8E7AB8E}"/>
          </ac:spMkLst>
        </pc:spChg>
        <pc:spChg chg="mod">
          <ac:chgData name="N Mandel" userId="8854e7fc630b761d" providerId="LiveId" clId="{7F30B1EB-67F9-4D8D-80D8-4723EBC986B6}" dt="2023-02-26T23:40:25.621" v="1047" actId="14100"/>
          <ac:spMkLst>
            <pc:docMk/>
            <pc:sldMk cId="2774184990" sldId="259"/>
            <ac:spMk id="6" creationId="{36D2F179-8DA1-D3EC-3850-6EE5DD75A3F4}"/>
          </ac:spMkLst>
        </pc:spChg>
      </pc:sldChg>
      <pc:sldChg chg="new del">
        <pc:chgData name="N Mandel" userId="8854e7fc630b761d" providerId="LiveId" clId="{7F30B1EB-67F9-4D8D-80D8-4723EBC986B6}" dt="2023-02-26T23:33:42.935" v="3" actId="47"/>
        <pc:sldMkLst>
          <pc:docMk/>
          <pc:sldMk cId="3389101831" sldId="259"/>
        </pc:sldMkLst>
      </pc:sldChg>
      <pc:sldChg chg="modSp new mod">
        <pc:chgData name="N Mandel" userId="8854e7fc630b761d" providerId="LiveId" clId="{7F30B1EB-67F9-4D8D-80D8-4723EBC986B6}" dt="2023-02-26T23:56:13.498" v="2578" actId="14100"/>
        <pc:sldMkLst>
          <pc:docMk/>
          <pc:sldMk cId="928217891" sldId="260"/>
        </pc:sldMkLst>
        <pc:spChg chg="mod">
          <ac:chgData name="N Mandel" userId="8854e7fc630b761d" providerId="LiveId" clId="{7F30B1EB-67F9-4D8D-80D8-4723EBC986B6}" dt="2023-02-26T23:47:10.614" v="1941" actId="20578"/>
          <ac:spMkLst>
            <pc:docMk/>
            <pc:sldMk cId="928217891" sldId="260"/>
            <ac:spMk id="2" creationId="{FE58A789-B9E3-0CE7-71F4-3D3E7E1F9C8E}"/>
          </ac:spMkLst>
        </pc:spChg>
        <pc:spChg chg="mod">
          <ac:chgData name="N Mandel" userId="8854e7fc630b761d" providerId="LiveId" clId="{7F30B1EB-67F9-4D8D-80D8-4723EBC986B6}" dt="2023-02-26T23:56:13.498" v="2578" actId="14100"/>
          <ac:spMkLst>
            <pc:docMk/>
            <pc:sldMk cId="928217891" sldId="260"/>
            <ac:spMk id="3" creationId="{82474793-3733-7455-E4AB-DC74F76DD030}"/>
          </ac:spMkLst>
        </pc:spChg>
      </pc:sldChg>
      <pc:sldChg chg="modSp new del mod">
        <pc:chgData name="N Mandel" userId="8854e7fc630b761d" providerId="LiveId" clId="{7F30B1EB-67F9-4D8D-80D8-4723EBC986B6}" dt="2023-02-26T23:40:44.348" v="1065" actId="47"/>
        <pc:sldMkLst>
          <pc:docMk/>
          <pc:sldMk cId="3825542922" sldId="260"/>
        </pc:sldMkLst>
        <pc:spChg chg="mod">
          <ac:chgData name="N Mandel" userId="8854e7fc630b761d" providerId="LiveId" clId="{7F30B1EB-67F9-4D8D-80D8-4723EBC986B6}" dt="2023-02-26T23:40:42.122" v="1064" actId="20577"/>
          <ac:spMkLst>
            <pc:docMk/>
            <pc:sldMk cId="3825542922" sldId="260"/>
            <ac:spMk id="2" creationId="{4C396A98-0BF8-41E8-F67C-93ECF07C1210}"/>
          </ac:spMkLst>
        </pc:spChg>
      </pc:sldChg>
      <pc:sldChg chg="modSp add mod">
        <pc:chgData name="N Mandel" userId="8854e7fc630b761d" providerId="LiveId" clId="{7F30B1EB-67F9-4D8D-80D8-4723EBC986B6}" dt="2023-02-27T00:19:14.104" v="6030" actId="20577"/>
        <pc:sldMkLst>
          <pc:docMk/>
          <pc:sldMk cId="771509538" sldId="261"/>
        </pc:sldMkLst>
        <pc:spChg chg="mod">
          <ac:chgData name="N Mandel" userId="8854e7fc630b761d" providerId="LiveId" clId="{7F30B1EB-67F9-4D8D-80D8-4723EBC986B6}" dt="2023-02-27T00:19:14.104" v="6030" actId="20577"/>
          <ac:spMkLst>
            <pc:docMk/>
            <pc:sldMk cId="771509538" sldId="261"/>
            <ac:spMk id="3" creationId="{82474793-3733-7455-E4AB-DC74F76DD030}"/>
          </ac:spMkLst>
        </pc:spChg>
      </pc:sldChg>
      <pc:sldChg chg="modSp new mod">
        <pc:chgData name="N Mandel" userId="8854e7fc630b761d" providerId="LiveId" clId="{7F30B1EB-67F9-4D8D-80D8-4723EBC986B6}" dt="2023-02-27T00:02:42.143" v="3808" actId="20577"/>
        <pc:sldMkLst>
          <pc:docMk/>
          <pc:sldMk cId="3693133450" sldId="262"/>
        </pc:sldMkLst>
        <pc:spChg chg="mod">
          <ac:chgData name="N Mandel" userId="8854e7fc630b761d" providerId="LiveId" clId="{7F30B1EB-67F9-4D8D-80D8-4723EBC986B6}" dt="2023-02-27T00:02:42.143" v="3808" actId="20577"/>
          <ac:spMkLst>
            <pc:docMk/>
            <pc:sldMk cId="3693133450" sldId="262"/>
            <ac:spMk id="2" creationId="{292FA951-2BA0-15D2-003D-F1F09F9C31F3}"/>
          </ac:spMkLst>
        </pc:spChg>
      </pc:sldChg>
      <pc:sldChg chg="addSp delSp modSp add mod">
        <pc:chgData name="N Mandel" userId="8854e7fc630b761d" providerId="LiveId" clId="{7F30B1EB-67F9-4D8D-80D8-4723EBC986B6}" dt="2023-02-27T00:20:39.008" v="6049" actId="20577"/>
        <pc:sldMkLst>
          <pc:docMk/>
          <pc:sldMk cId="1239405199" sldId="263"/>
        </pc:sldMkLst>
        <pc:spChg chg="add del mod">
          <ac:chgData name="N Mandel" userId="8854e7fc630b761d" providerId="LiveId" clId="{7F30B1EB-67F9-4D8D-80D8-4723EBC986B6}" dt="2023-02-27T00:03:09.052" v="3814"/>
          <ac:spMkLst>
            <pc:docMk/>
            <pc:sldMk cId="1239405199" sldId="263"/>
            <ac:spMk id="3" creationId="{DBF06A75-D78C-9D98-23D6-8CCBB5606A38}"/>
          </ac:spMkLst>
        </pc:spChg>
        <pc:spChg chg="add mod">
          <ac:chgData name="N Mandel" userId="8854e7fc630b761d" providerId="LiveId" clId="{7F30B1EB-67F9-4D8D-80D8-4723EBC986B6}" dt="2023-02-27T00:20:39.008" v="6049" actId="20577"/>
          <ac:spMkLst>
            <pc:docMk/>
            <pc:sldMk cId="1239405199" sldId="263"/>
            <ac:spMk id="4" creationId="{0E0A73A5-33EA-8BB9-0CEB-08F29ACFECCA}"/>
          </ac:spMkLst>
        </pc:spChg>
      </pc:sldChg>
      <pc:sldChg chg="add del">
        <pc:chgData name="N Mandel" userId="8854e7fc630b761d" providerId="LiveId" clId="{7F30B1EB-67F9-4D8D-80D8-4723EBC986B6}" dt="2023-02-27T00:02:52.511" v="3810"/>
        <pc:sldMkLst>
          <pc:docMk/>
          <pc:sldMk cId="3295941353" sldId="263"/>
        </pc:sldMkLst>
      </pc:sldChg>
      <pc:sldChg chg="addSp modSp new mod">
        <pc:chgData name="N Mandel" userId="8854e7fc630b761d" providerId="LiveId" clId="{7F30B1EB-67F9-4D8D-80D8-4723EBC986B6}" dt="2023-02-27T00:23:15.651" v="6094" actId="14100"/>
        <pc:sldMkLst>
          <pc:docMk/>
          <pc:sldMk cId="2617215204" sldId="264"/>
        </pc:sldMkLst>
        <pc:spChg chg="add mod">
          <ac:chgData name="N Mandel" userId="8854e7fc630b761d" providerId="LiveId" clId="{7F30B1EB-67F9-4D8D-80D8-4723EBC986B6}" dt="2023-02-27T00:23:15.651" v="6094" actId="14100"/>
          <ac:spMkLst>
            <pc:docMk/>
            <pc:sldMk cId="2617215204" sldId="264"/>
            <ac:spMk id="2" creationId="{36B43025-A501-DB70-2B14-2AA5CC2339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EC836C-62CC-03FD-D1A8-E0B38AA102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A2F982-FC34-8D6F-D027-EABE88ACB9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BBE08-8430-40A5-BC57-62B973997A48}" type="datetimeFigureOut">
              <a:rPr lang="en-US" smtClean="0"/>
              <a:t>2/26/2023</a:t>
            </a:fld>
            <a:endParaRPr lang="en-US"/>
          </a:p>
        </p:txBody>
      </p:sp>
      <p:sp>
        <p:nvSpPr>
          <p:cNvPr id="4" name="Footer Placeholder 3">
            <a:extLst>
              <a:ext uri="{FF2B5EF4-FFF2-40B4-BE49-F238E27FC236}">
                <a16:creationId xmlns:a16="http://schemas.microsoft.com/office/drawing/2014/main" id="{12B0E9CC-8E5A-9804-6022-397526875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1D36C9-2A5C-7400-B2AF-B04F0A46D9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37E6FE-7F68-4F1B-B016-B3D46F5B677E}" type="slidenum">
              <a:rPr lang="en-US" smtClean="0"/>
              <a:t>‹#›</a:t>
            </a:fld>
            <a:endParaRPr lang="en-US"/>
          </a:p>
        </p:txBody>
      </p:sp>
    </p:spTree>
    <p:extLst>
      <p:ext uri="{BB962C8B-B14F-4D97-AF65-F5344CB8AC3E}">
        <p14:creationId xmlns:p14="http://schemas.microsoft.com/office/powerpoint/2010/main" val="183215719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2/26/2023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3902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2/26/2023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6235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2/26/2023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93120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2/26/2023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6746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2/26/2023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082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2/26/2023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561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2/26/2023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1642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2/26/2023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7514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2/26/2023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158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2/26/2023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2883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2/26/2023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6493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2/26/2023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8642351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0FC2C-CFC2-3E5D-9DF3-DD0EF06396A7}"/>
              </a:ext>
            </a:extLst>
          </p:cNvPr>
          <p:cNvSpPr>
            <a:spLocks noGrp="1"/>
          </p:cNvSpPr>
          <p:nvPr>
            <p:ph type="ctrTitle"/>
          </p:nvPr>
        </p:nvSpPr>
        <p:spPr>
          <a:xfrm>
            <a:off x="0" y="397275"/>
            <a:ext cx="3047998" cy="3754847"/>
          </a:xfrm>
        </p:spPr>
        <p:txBody>
          <a:bodyPr anchor="ctr">
            <a:normAutofit/>
          </a:bodyPr>
          <a:lstStyle/>
          <a:p>
            <a:pPr algn="ctr"/>
            <a:r>
              <a:rPr lang="en-US" sz="6400" dirty="0">
                <a:latin typeface="Amasis MT Pro" panose="020B0604020202020204" pitchFamily="18" charset="0"/>
              </a:rPr>
              <a:t>EDel</a:t>
            </a:r>
            <a:r>
              <a:rPr lang="en-US" sz="6400" dirty="0">
                <a:solidFill>
                  <a:schemeClr val="accent3"/>
                </a:solidFill>
                <a:latin typeface="Amasis MT Pro" panose="020B0604020202020204" pitchFamily="18" charset="0"/>
              </a:rPr>
              <a:t>US</a:t>
            </a:r>
          </a:p>
        </p:txBody>
      </p:sp>
      <p:sp>
        <p:nvSpPr>
          <p:cNvPr id="3" name="Subtitle 2">
            <a:extLst>
              <a:ext uri="{FF2B5EF4-FFF2-40B4-BE49-F238E27FC236}">
                <a16:creationId xmlns:a16="http://schemas.microsoft.com/office/drawing/2014/main" id="{0C2D4956-9056-A28B-EB58-F831ECD32961}"/>
              </a:ext>
            </a:extLst>
          </p:cNvPr>
          <p:cNvSpPr>
            <a:spLocks noGrp="1"/>
          </p:cNvSpPr>
          <p:nvPr>
            <p:ph type="subTitle" idx="1"/>
          </p:nvPr>
        </p:nvSpPr>
        <p:spPr>
          <a:xfrm>
            <a:off x="146221" y="4846029"/>
            <a:ext cx="2550597" cy="1478402"/>
          </a:xfrm>
        </p:spPr>
        <p:txBody>
          <a:bodyPr anchor="ctr">
            <a:normAutofit/>
          </a:bodyPr>
          <a:lstStyle/>
          <a:p>
            <a:pPr algn="ctr"/>
            <a:r>
              <a:rPr lang="en-US" sz="1800" dirty="0"/>
              <a:t>The most effective delivery service in the United States</a:t>
            </a:r>
          </a:p>
        </p:txBody>
      </p:sp>
      <p:pic>
        <p:nvPicPr>
          <p:cNvPr id="4" name="Picture 3" descr="An abstract genetic concept">
            <a:extLst>
              <a:ext uri="{FF2B5EF4-FFF2-40B4-BE49-F238E27FC236}">
                <a16:creationId xmlns:a16="http://schemas.microsoft.com/office/drawing/2014/main" id="{3189E7BF-14EE-616E-45E8-CBF8B7AEE43B}"/>
              </a:ext>
            </a:extLst>
          </p:cNvPr>
          <p:cNvPicPr>
            <a:picLocks noChangeAspect="1"/>
          </p:cNvPicPr>
          <p:nvPr/>
        </p:nvPicPr>
        <p:blipFill rotWithShape="1">
          <a:blip r:embed="rId2"/>
          <a:srcRect t="16238" b="8762"/>
          <a:stretch/>
        </p:blipFill>
        <p:spPr>
          <a:xfrm>
            <a:off x="3047998" y="10"/>
            <a:ext cx="9144002" cy="6857990"/>
          </a:xfrm>
          <a:prstGeom prst="rect">
            <a:avLst/>
          </a:prstGeom>
        </p:spPr>
      </p:pic>
    </p:spTree>
    <p:extLst>
      <p:ext uri="{BB962C8B-B14F-4D97-AF65-F5344CB8AC3E}">
        <p14:creationId xmlns:p14="http://schemas.microsoft.com/office/powerpoint/2010/main" val="320192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72EC-D614-C093-C086-A619234BAB2E}"/>
              </a:ext>
            </a:extLst>
          </p:cNvPr>
          <p:cNvSpPr>
            <a:spLocks noGrp="1"/>
          </p:cNvSpPr>
          <p:nvPr>
            <p:ph type="title"/>
          </p:nvPr>
        </p:nvSpPr>
        <p:spPr>
          <a:xfrm>
            <a:off x="484552" y="457200"/>
            <a:ext cx="10862898" cy="2393951"/>
          </a:xfrm>
        </p:spPr>
        <p:txBody>
          <a:bodyPr/>
          <a:lstStyle/>
          <a:p>
            <a:r>
              <a:rPr lang="en-US" dirty="0"/>
              <a:t>Challenge</a:t>
            </a:r>
          </a:p>
        </p:txBody>
      </p:sp>
      <p:sp>
        <p:nvSpPr>
          <p:cNvPr id="3" name="Text Placeholder 2">
            <a:extLst>
              <a:ext uri="{FF2B5EF4-FFF2-40B4-BE49-F238E27FC236}">
                <a16:creationId xmlns:a16="http://schemas.microsoft.com/office/drawing/2014/main" id="{96D0B4F1-D61F-F283-2102-9EFA26FFFE4B}"/>
              </a:ext>
            </a:extLst>
          </p:cNvPr>
          <p:cNvSpPr>
            <a:spLocks noGrp="1"/>
          </p:cNvSpPr>
          <p:nvPr>
            <p:ph type="body" idx="1"/>
          </p:nvPr>
        </p:nvSpPr>
        <p:spPr>
          <a:xfrm>
            <a:off x="484552" y="4006850"/>
            <a:ext cx="11393317" cy="2393950"/>
          </a:xfrm>
        </p:spPr>
        <p:txBody>
          <a:bodyPr>
            <a:normAutofit/>
          </a:bodyPr>
          <a:lstStyle/>
          <a:p>
            <a:pPr algn="just">
              <a:lnSpc>
                <a:spcPct val="130000"/>
              </a:lnSpc>
            </a:pPr>
            <a:r>
              <a:rPr lang="en-US" sz="2800" dirty="0"/>
              <a:t>Create a delivery route that will optimize time, cost, and efficiency, while considering traffic conditions, number of stops, and determine the number of trucks required for most effective delivery.</a:t>
            </a:r>
          </a:p>
        </p:txBody>
      </p:sp>
    </p:spTree>
    <p:extLst>
      <p:ext uri="{BB962C8B-B14F-4D97-AF65-F5344CB8AC3E}">
        <p14:creationId xmlns:p14="http://schemas.microsoft.com/office/powerpoint/2010/main" val="382962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63B1-C37B-BFD6-4C98-8DB8DFDFC956}"/>
              </a:ext>
            </a:extLst>
          </p:cNvPr>
          <p:cNvSpPr>
            <a:spLocks noGrp="1"/>
          </p:cNvSpPr>
          <p:nvPr>
            <p:ph type="title"/>
          </p:nvPr>
        </p:nvSpPr>
        <p:spPr>
          <a:xfrm>
            <a:off x="484552" y="401217"/>
            <a:ext cx="10869248" cy="1464809"/>
          </a:xfrm>
        </p:spPr>
        <p:txBody>
          <a:bodyPr/>
          <a:lstStyle/>
          <a:p>
            <a:r>
              <a:rPr lang="en-US" dirty="0"/>
              <a:t>Our Goal</a:t>
            </a:r>
          </a:p>
        </p:txBody>
      </p:sp>
      <p:sp>
        <p:nvSpPr>
          <p:cNvPr id="3" name="Content Placeholder 2">
            <a:extLst>
              <a:ext uri="{FF2B5EF4-FFF2-40B4-BE49-F238E27FC236}">
                <a16:creationId xmlns:a16="http://schemas.microsoft.com/office/drawing/2014/main" id="{333634DE-01F3-E49A-ABF4-DBEFD5AD9C33}"/>
              </a:ext>
            </a:extLst>
          </p:cNvPr>
          <p:cNvSpPr>
            <a:spLocks noGrp="1"/>
          </p:cNvSpPr>
          <p:nvPr>
            <p:ph idx="1"/>
          </p:nvPr>
        </p:nvSpPr>
        <p:spPr>
          <a:xfrm>
            <a:off x="484552" y="2576512"/>
            <a:ext cx="11365326" cy="3945585"/>
          </a:xfrm>
        </p:spPr>
        <p:txBody>
          <a:bodyPr>
            <a:normAutofit/>
          </a:bodyPr>
          <a:lstStyle/>
          <a:p>
            <a:pPr marL="342900" indent="-342900" algn="just">
              <a:lnSpc>
                <a:spcPct val="130000"/>
              </a:lnSpc>
              <a:buFont typeface="Wingdings" panose="05000000000000000000" pitchFamily="2" charset="2"/>
              <a:buChar char="v"/>
            </a:pPr>
            <a:r>
              <a:rPr lang="en-US" sz="2400" dirty="0"/>
              <a:t>Deliver the packages within the US in the quickest and cheapest way</a:t>
            </a:r>
          </a:p>
          <a:p>
            <a:pPr marL="342900" indent="-342900" algn="just">
              <a:lnSpc>
                <a:spcPct val="130000"/>
              </a:lnSpc>
              <a:buFont typeface="Wingdings" panose="05000000000000000000" pitchFamily="2" charset="2"/>
              <a:buChar char="v"/>
            </a:pPr>
            <a:r>
              <a:rPr lang="en-US" sz="2400" dirty="0"/>
              <a:t>Determine how many trucks and warehouses are needed to maximize time-management and cost</a:t>
            </a:r>
          </a:p>
          <a:p>
            <a:pPr marL="342900" indent="-342900" algn="just">
              <a:lnSpc>
                <a:spcPct val="130000"/>
              </a:lnSpc>
              <a:buFont typeface="Wingdings" panose="05000000000000000000" pitchFamily="2" charset="2"/>
              <a:buChar char="v"/>
            </a:pPr>
            <a:r>
              <a:rPr lang="en-US" sz="2400" dirty="0"/>
              <a:t>Establish optimum route for trucks to effectively deliver packages while accounting for trucks’ maximum weight, speed, and distance needed to travel</a:t>
            </a:r>
          </a:p>
          <a:p>
            <a:pPr marL="342900" indent="-342900" algn="just">
              <a:lnSpc>
                <a:spcPct val="130000"/>
              </a:lnSpc>
              <a:buFont typeface="Wingdings" panose="05000000000000000000" pitchFamily="2" charset="2"/>
              <a:buChar char="v"/>
            </a:pPr>
            <a:r>
              <a:rPr lang="en-US" sz="2400" dirty="0"/>
              <a:t>Deliver packages to costumers in a timely fashion and maximize trucks’ route traveled on a daily basis</a:t>
            </a:r>
          </a:p>
        </p:txBody>
      </p:sp>
    </p:spTree>
    <p:extLst>
      <p:ext uri="{BB962C8B-B14F-4D97-AF65-F5344CB8AC3E}">
        <p14:creationId xmlns:p14="http://schemas.microsoft.com/office/powerpoint/2010/main" val="179908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F454-6F75-BCFB-535E-E4A71182A573}"/>
              </a:ext>
            </a:extLst>
          </p:cNvPr>
          <p:cNvSpPr>
            <a:spLocks noGrp="1"/>
          </p:cNvSpPr>
          <p:nvPr>
            <p:ph type="title"/>
          </p:nvPr>
        </p:nvSpPr>
        <p:spPr/>
        <p:txBody>
          <a:bodyPr/>
          <a:lstStyle/>
          <a:p>
            <a:r>
              <a:rPr lang="en-US" dirty="0"/>
              <a:t>Our Thought Process</a:t>
            </a:r>
          </a:p>
        </p:txBody>
      </p:sp>
      <p:sp>
        <p:nvSpPr>
          <p:cNvPr id="3" name="Text Placeholder 2">
            <a:extLst>
              <a:ext uri="{FF2B5EF4-FFF2-40B4-BE49-F238E27FC236}">
                <a16:creationId xmlns:a16="http://schemas.microsoft.com/office/drawing/2014/main" id="{534B1C37-5D65-AFE0-1602-DCAFC75CF0D1}"/>
              </a:ext>
            </a:extLst>
          </p:cNvPr>
          <p:cNvSpPr>
            <a:spLocks noGrp="1"/>
          </p:cNvSpPr>
          <p:nvPr>
            <p:ph type="body" idx="1"/>
          </p:nvPr>
        </p:nvSpPr>
        <p:spPr>
          <a:xfrm>
            <a:off x="484551" y="2322452"/>
            <a:ext cx="5332026" cy="823912"/>
          </a:xfrm>
        </p:spPr>
        <p:txBody>
          <a:bodyPr>
            <a:normAutofit/>
          </a:bodyPr>
          <a:lstStyle/>
          <a:p>
            <a:r>
              <a:rPr lang="en-US" sz="4000" dirty="0">
                <a:solidFill>
                  <a:schemeClr val="tx2"/>
                </a:solidFill>
              </a:rPr>
              <a:t>Effective Travel</a:t>
            </a:r>
          </a:p>
        </p:txBody>
      </p:sp>
      <p:sp>
        <p:nvSpPr>
          <p:cNvPr id="4" name="Content Placeholder 3">
            <a:extLst>
              <a:ext uri="{FF2B5EF4-FFF2-40B4-BE49-F238E27FC236}">
                <a16:creationId xmlns:a16="http://schemas.microsoft.com/office/drawing/2014/main" id="{9B4E555E-6E39-5491-7E04-D98410E4D455}"/>
              </a:ext>
            </a:extLst>
          </p:cNvPr>
          <p:cNvSpPr>
            <a:spLocks noGrp="1"/>
          </p:cNvSpPr>
          <p:nvPr>
            <p:ph sz="half" idx="2"/>
          </p:nvPr>
        </p:nvSpPr>
        <p:spPr>
          <a:xfrm>
            <a:off x="484551" y="3260385"/>
            <a:ext cx="5437288" cy="3355643"/>
          </a:xfrm>
        </p:spPr>
        <p:txBody>
          <a:bodyPr>
            <a:normAutofit/>
          </a:bodyPr>
          <a:lstStyle/>
          <a:p>
            <a:pPr marL="342900" indent="-342900" algn="just">
              <a:buFont typeface="Wingdings" panose="05000000000000000000" pitchFamily="2" charset="2"/>
              <a:buChar char="v"/>
            </a:pPr>
            <a:r>
              <a:rPr lang="en-US" dirty="0"/>
              <a:t>Create several warehouses throughout the United States which will be the center from where each truck will leave to deliver packages</a:t>
            </a:r>
          </a:p>
          <a:p>
            <a:pPr marL="342900" indent="-342900" algn="just">
              <a:buFont typeface="Wingdings" panose="05000000000000000000" pitchFamily="2" charset="2"/>
              <a:buChar char="v"/>
            </a:pPr>
            <a:r>
              <a:rPr lang="en-US" dirty="0"/>
              <a:t>Determine most effective routes</a:t>
            </a:r>
          </a:p>
          <a:p>
            <a:pPr marL="342900" indent="-342900" algn="just">
              <a:buFont typeface="Wingdings" panose="05000000000000000000" pitchFamily="2" charset="2"/>
              <a:buChar char="v"/>
            </a:pPr>
            <a:r>
              <a:rPr lang="en-US" dirty="0"/>
              <a:t>Use one truck for every 250 addresses that will receive packages, in order to maximize truck usage and time </a:t>
            </a:r>
          </a:p>
        </p:txBody>
      </p:sp>
      <p:sp>
        <p:nvSpPr>
          <p:cNvPr id="5" name="Text Placeholder 4">
            <a:extLst>
              <a:ext uri="{FF2B5EF4-FFF2-40B4-BE49-F238E27FC236}">
                <a16:creationId xmlns:a16="http://schemas.microsoft.com/office/drawing/2014/main" id="{66E6133D-D3D5-E2B9-497F-96EFF8E7AB8E}"/>
              </a:ext>
            </a:extLst>
          </p:cNvPr>
          <p:cNvSpPr>
            <a:spLocks noGrp="1"/>
          </p:cNvSpPr>
          <p:nvPr>
            <p:ph type="body" sz="quarter" idx="3"/>
          </p:nvPr>
        </p:nvSpPr>
        <p:spPr>
          <a:xfrm>
            <a:off x="6270162" y="2321269"/>
            <a:ext cx="5358285" cy="823912"/>
          </a:xfrm>
        </p:spPr>
        <p:txBody>
          <a:bodyPr>
            <a:normAutofit/>
          </a:bodyPr>
          <a:lstStyle/>
          <a:p>
            <a:r>
              <a:rPr lang="en-US" sz="4000" dirty="0">
                <a:solidFill>
                  <a:schemeClr val="tx2"/>
                </a:solidFill>
              </a:rPr>
              <a:t>Routes</a:t>
            </a:r>
          </a:p>
        </p:txBody>
      </p:sp>
      <p:sp>
        <p:nvSpPr>
          <p:cNvPr id="6" name="Content Placeholder 5">
            <a:extLst>
              <a:ext uri="{FF2B5EF4-FFF2-40B4-BE49-F238E27FC236}">
                <a16:creationId xmlns:a16="http://schemas.microsoft.com/office/drawing/2014/main" id="{36D2F179-8DA1-D3EC-3850-6EE5DD75A3F4}"/>
              </a:ext>
            </a:extLst>
          </p:cNvPr>
          <p:cNvSpPr>
            <a:spLocks noGrp="1"/>
          </p:cNvSpPr>
          <p:nvPr>
            <p:ph sz="quarter" idx="4"/>
          </p:nvPr>
        </p:nvSpPr>
        <p:spPr>
          <a:xfrm>
            <a:off x="6270162" y="3260385"/>
            <a:ext cx="5579716" cy="3355643"/>
          </a:xfrm>
        </p:spPr>
        <p:txBody>
          <a:bodyPr>
            <a:normAutofit/>
          </a:bodyPr>
          <a:lstStyle/>
          <a:p>
            <a:pPr marL="342900" indent="-342900">
              <a:lnSpc>
                <a:spcPct val="130000"/>
              </a:lnSpc>
              <a:buFont typeface="Wingdings" panose="05000000000000000000" pitchFamily="2" charset="2"/>
              <a:buChar char="v"/>
            </a:pPr>
            <a:r>
              <a:rPr lang="en-US" dirty="0"/>
              <a:t>Using the coordinate plane in the US, our goal was to figure out how many addresses will get deliveries and in which direction each truck will be going</a:t>
            </a:r>
          </a:p>
          <a:p>
            <a:pPr marL="342900" indent="-342900">
              <a:lnSpc>
                <a:spcPct val="130000"/>
              </a:lnSpc>
              <a:buFont typeface="Wingdings" panose="05000000000000000000" pitchFamily="2" charset="2"/>
              <a:buChar char="v"/>
            </a:pPr>
            <a:r>
              <a:rPr lang="en-US" dirty="0"/>
              <a:t>By understanding each direction, we decided to create a route based on the number of packages in each area</a:t>
            </a:r>
          </a:p>
        </p:txBody>
      </p:sp>
    </p:spTree>
    <p:extLst>
      <p:ext uri="{BB962C8B-B14F-4D97-AF65-F5344CB8AC3E}">
        <p14:creationId xmlns:p14="http://schemas.microsoft.com/office/powerpoint/2010/main" val="277418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A789-B9E3-0CE7-71F4-3D3E7E1F9C8E}"/>
              </a:ext>
            </a:extLst>
          </p:cNvPr>
          <p:cNvSpPr>
            <a:spLocks noGrp="1"/>
          </p:cNvSpPr>
          <p:nvPr>
            <p:ph type="title"/>
          </p:nvPr>
        </p:nvSpPr>
        <p:spPr>
          <a:xfrm>
            <a:off x="394676" y="271818"/>
            <a:ext cx="10869248" cy="1687513"/>
          </a:xfrm>
        </p:spPr>
        <p:txBody>
          <a:bodyPr/>
          <a:lstStyle/>
          <a:p>
            <a:r>
              <a:rPr lang="en-US" dirty="0"/>
              <a:t>Our Coding Process</a:t>
            </a:r>
          </a:p>
        </p:txBody>
      </p:sp>
      <p:sp>
        <p:nvSpPr>
          <p:cNvPr id="3" name="Content Placeholder 2">
            <a:extLst>
              <a:ext uri="{FF2B5EF4-FFF2-40B4-BE49-F238E27FC236}">
                <a16:creationId xmlns:a16="http://schemas.microsoft.com/office/drawing/2014/main" id="{82474793-3733-7455-E4AB-DC74F76DD030}"/>
              </a:ext>
            </a:extLst>
          </p:cNvPr>
          <p:cNvSpPr>
            <a:spLocks noGrp="1"/>
          </p:cNvSpPr>
          <p:nvPr>
            <p:ph idx="1"/>
          </p:nvPr>
        </p:nvSpPr>
        <p:spPr>
          <a:xfrm>
            <a:off x="186612" y="2500605"/>
            <a:ext cx="11784564" cy="4357395"/>
          </a:xfrm>
        </p:spPr>
        <p:txBody>
          <a:bodyPr>
            <a:normAutofit fontScale="92500"/>
          </a:bodyPr>
          <a:lstStyle/>
          <a:p>
            <a:pPr marL="342900" indent="-342900" algn="just">
              <a:lnSpc>
                <a:spcPct val="140000"/>
              </a:lnSpc>
              <a:buFont typeface="Wingdings" panose="05000000000000000000" pitchFamily="2" charset="2"/>
              <a:buChar char="v"/>
            </a:pPr>
            <a:r>
              <a:rPr lang="en-US" sz="2200" dirty="0"/>
              <a:t>We spent a significant amount of time translating addresses – we first tried using Internet APIs and found that the most effective process is using the built-in Geocode API on Google Sheets</a:t>
            </a:r>
          </a:p>
          <a:p>
            <a:pPr marL="571500" lvl="1" indent="-342900" algn="just">
              <a:lnSpc>
                <a:spcPct val="140000"/>
              </a:lnSpc>
              <a:buFont typeface="Wingdings" panose="05000000000000000000" pitchFamily="2" charset="2"/>
              <a:buChar char="v"/>
            </a:pPr>
            <a:r>
              <a:rPr lang="en-US" sz="1900" dirty="0">
                <a:solidFill>
                  <a:schemeClr val="tx1">
                    <a:lumMod val="65000"/>
                    <a:lumOff val="35000"/>
                  </a:schemeClr>
                </a:solidFill>
                <a:sym typeface="Wingdings" panose="05000000000000000000" pitchFamily="2" charset="2"/>
              </a:rPr>
              <a:t>This process includes inputting addresses into a sheet and using Geocode to find the latitude and longitude of each address, then importing the file into a Python program as a 2D Array</a:t>
            </a:r>
            <a:endParaRPr lang="en-US" sz="1900" dirty="0">
              <a:solidFill>
                <a:schemeClr val="tx1">
                  <a:lumMod val="65000"/>
                  <a:lumOff val="35000"/>
                </a:schemeClr>
              </a:solidFill>
            </a:endParaRPr>
          </a:p>
          <a:p>
            <a:pPr marL="342900" indent="-342900" algn="just">
              <a:lnSpc>
                <a:spcPct val="140000"/>
              </a:lnSpc>
              <a:buFont typeface="Wingdings" panose="05000000000000000000" pitchFamily="2" charset="2"/>
              <a:buChar char="v"/>
            </a:pPr>
            <a:r>
              <a:rPr lang="en-US" sz="2200" dirty="0"/>
              <a:t>We then looped through the 2D Array and began to divide our regions. We separated into for region – NE, NW, SE, SW and determined that each truck can carry 250 packages at once</a:t>
            </a:r>
          </a:p>
          <a:p>
            <a:pPr marL="342900" indent="-342900" algn="just">
              <a:lnSpc>
                <a:spcPct val="140000"/>
              </a:lnSpc>
              <a:buFont typeface="Wingdings" panose="05000000000000000000" pitchFamily="2" charset="2"/>
              <a:buChar char="v"/>
            </a:pPr>
            <a:r>
              <a:rPr lang="en-US" sz="2200" dirty="0"/>
              <a:t>Each warehouse has a region divided into four and trucks will be sent out according to the number of addresses per area</a:t>
            </a:r>
          </a:p>
        </p:txBody>
      </p:sp>
    </p:spTree>
    <p:extLst>
      <p:ext uri="{BB962C8B-B14F-4D97-AF65-F5344CB8AC3E}">
        <p14:creationId xmlns:p14="http://schemas.microsoft.com/office/powerpoint/2010/main" val="9282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A789-B9E3-0CE7-71F4-3D3E7E1F9C8E}"/>
              </a:ext>
            </a:extLst>
          </p:cNvPr>
          <p:cNvSpPr>
            <a:spLocks noGrp="1"/>
          </p:cNvSpPr>
          <p:nvPr>
            <p:ph type="title"/>
          </p:nvPr>
        </p:nvSpPr>
        <p:spPr>
          <a:xfrm>
            <a:off x="394676" y="271818"/>
            <a:ext cx="10869248" cy="1687513"/>
          </a:xfrm>
        </p:spPr>
        <p:txBody>
          <a:bodyPr/>
          <a:lstStyle/>
          <a:p>
            <a:r>
              <a:rPr lang="en-US" dirty="0"/>
              <a:t>Our Coding Process</a:t>
            </a:r>
          </a:p>
        </p:txBody>
      </p:sp>
      <p:sp>
        <p:nvSpPr>
          <p:cNvPr id="3" name="Content Placeholder 2">
            <a:extLst>
              <a:ext uri="{FF2B5EF4-FFF2-40B4-BE49-F238E27FC236}">
                <a16:creationId xmlns:a16="http://schemas.microsoft.com/office/drawing/2014/main" id="{82474793-3733-7455-E4AB-DC74F76DD030}"/>
              </a:ext>
            </a:extLst>
          </p:cNvPr>
          <p:cNvSpPr>
            <a:spLocks noGrp="1"/>
          </p:cNvSpPr>
          <p:nvPr>
            <p:ph idx="1"/>
          </p:nvPr>
        </p:nvSpPr>
        <p:spPr>
          <a:xfrm>
            <a:off x="138404" y="2379307"/>
            <a:ext cx="11915191" cy="4562669"/>
          </a:xfrm>
        </p:spPr>
        <p:txBody>
          <a:bodyPr>
            <a:normAutofit/>
          </a:bodyPr>
          <a:lstStyle/>
          <a:p>
            <a:pPr marL="342900" indent="-342900" algn="just">
              <a:lnSpc>
                <a:spcPct val="140000"/>
              </a:lnSpc>
              <a:buFont typeface="Wingdings" panose="05000000000000000000" pitchFamily="2" charset="2"/>
              <a:buChar char="v"/>
            </a:pPr>
            <a:r>
              <a:rPr lang="en-US" dirty="0"/>
              <a:t>Regions and Routes:</a:t>
            </a:r>
          </a:p>
          <a:p>
            <a:pPr marL="571500" lvl="1" indent="-342900" algn="just">
              <a:lnSpc>
                <a:spcPct val="140000"/>
              </a:lnSpc>
              <a:buFont typeface="Wingdings" panose="05000000000000000000" pitchFamily="2" charset="2"/>
              <a:buChar char="v"/>
            </a:pPr>
            <a:r>
              <a:rPr lang="en-US" dirty="0">
                <a:solidFill>
                  <a:schemeClr val="tx1">
                    <a:lumMod val="65000"/>
                    <a:lumOff val="35000"/>
                  </a:schemeClr>
                </a:solidFill>
              </a:rPr>
              <a:t>We first divided into four regions, and then determined how many addresses were in each region</a:t>
            </a:r>
          </a:p>
          <a:p>
            <a:pPr marL="571500" lvl="1" indent="-342900" algn="just">
              <a:lnSpc>
                <a:spcPct val="140000"/>
              </a:lnSpc>
              <a:buFont typeface="Wingdings" panose="05000000000000000000" pitchFamily="2" charset="2"/>
              <a:buChar char="v"/>
            </a:pPr>
            <a:r>
              <a:rPr lang="en-US" dirty="0">
                <a:solidFill>
                  <a:schemeClr val="tx1">
                    <a:lumMod val="65000"/>
                    <a:lumOff val="35000"/>
                  </a:schemeClr>
                </a:solidFill>
              </a:rPr>
              <a:t>After dividing into regions, we filled up as many trucks as we needed and put the leftover packages into the end of the route of the nest region</a:t>
            </a:r>
          </a:p>
          <a:p>
            <a:pPr marL="571500" lvl="1" indent="-342900" algn="just">
              <a:lnSpc>
                <a:spcPct val="140000"/>
              </a:lnSpc>
              <a:buFont typeface="Wingdings" panose="05000000000000000000" pitchFamily="2" charset="2"/>
              <a:buChar char="v"/>
            </a:pPr>
            <a:r>
              <a:rPr lang="en-US" dirty="0">
                <a:solidFill>
                  <a:schemeClr val="tx1">
                    <a:lumMod val="65000"/>
                    <a:lumOff val="35000"/>
                  </a:schemeClr>
                </a:solidFill>
              </a:rPr>
              <a:t>If one region was greater than 250 and one was not equal to 250, we added some addresses from the larger region into the smaller region to maximize truck capacity</a:t>
            </a:r>
          </a:p>
          <a:p>
            <a:pPr marL="571500" lvl="1" indent="-342900" algn="just">
              <a:lnSpc>
                <a:spcPct val="140000"/>
              </a:lnSpc>
              <a:buFont typeface="Wingdings" panose="05000000000000000000" pitchFamily="2" charset="2"/>
              <a:buChar char="v"/>
            </a:pPr>
            <a:r>
              <a:rPr lang="en-US" dirty="0">
                <a:solidFill>
                  <a:schemeClr val="tx1">
                    <a:lumMod val="65000"/>
                    <a:lumOff val="35000"/>
                  </a:schemeClr>
                </a:solidFill>
              </a:rPr>
              <a:t>The we divided up the remaining addresses in the regions that had more than 250 packages until each truck was carrying between 200-250 packages (which is their limit)</a:t>
            </a:r>
          </a:p>
          <a:p>
            <a:pPr marL="571500" lvl="1" indent="-342900" algn="just">
              <a:lnSpc>
                <a:spcPct val="140000"/>
              </a:lnSpc>
              <a:buFont typeface="Wingdings" panose="05000000000000000000" pitchFamily="2" charset="2"/>
              <a:buChar char="v"/>
            </a:pPr>
            <a:r>
              <a:rPr lang="en-US" dirty="0">
                <a:solidFill>
                  <a:schemeClr val="tx1">
                    <a:lumMod val="65000"/>
                    <a:lumOff val="35000"/>
                  </a:schemeClr>
                </a:solidFill>
              </a:rPr>
              <a:t>We also determined the most effect route for the truck to use, starting from the address closest to the warehouse and continuing to the farthest location in the region</a:t>
            </a:r>
          </a:p>
        </p:txBody>
      </p:sp>
    </p:spTree>
    <p:extLst>
      <p:ext uri="{BB962C8B-B14F-4D97-AF65-F5344CB8AC3E}">
        <p14:creationId xmlns:p14="http://schemas.microsoft.com/office/powerpoint/2010/main" val="77150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A951-2BA0-15D2-003D-F1F09F9C31F3}"/>
              </a:ext>
            </a:extLst>
          </p:cNvPr>
          <p:cNvSpPr>
            <a:spLocks noGrp="1"/>
          </p:cNvSpPr>
          <p:nvPr>
            <p:ph type="title"/>
          </p:nvPr>
        </p:nvSpPr>
        <p:spPr/>
        <p:txBody>
          <a:bodyPr/>
          <a:lstStyle/>
          <a:p>
            <a:r>
              <a:rPr lang="en-US" dirty="0"/>
              <a:t>Why Will This Help Fabuwood?</a:t>
            </a:r>
          </a:p>
        </p:txBody>
      </p:sp>
    </p:spTree>
    <p:extLst>
      <p:ext uri="{BB962C8B-B14F-4D97-AF65-F5344CB8AC3E}">
        <p14:creationId xmlns:p14="http://schemas.microsoft.com/office/powerpoint/2010/main" val="369313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A951-2BA0-15D2-003D-F1F09F9C31F3}"/>
              </a:ext>
            </a:extLst>
          </p:cNvPr>
          <p:cNvSpPr>
            <a:spLocks noGrp="1"/>
          </p:cNvSpPr>
          <p:nvPr>
            <p:ph type="title"/>
          </p:nvPr>
        </p:nvSpPr>
        <p:spPr/>
        <p:txBody>
          <a:bodyPr/>
          <a:lstStyle/>
          <a:p>
            <a:r>
              <a:rPr lang="en-US" dirty="0"/>
              <a:t>Why Will This Help Fabuwood?</a:t>
            </a:r>
          </a:p>
        </p:txBody>
      </p:sp>
      <p:sp>
        <p:nvSpPr>
          <p:cNvPr id="4" name="TextBox 3">
            <a:extLst>
              <a:ext uri="{FF2B5EF4-FFF2-40B4-BE49-F238E27FC236}">
                <a16:creationId xmlns:a16="http://schemas.microsoft.com/office/drawing/2014/main" id="{0E0A73A5-33EA-8BB9-0CEB-08F29ACFECCA}"/>
              </a:ext>
            </a:extLst>
          </p:cNvPr>
          <p:cNvSpPr txBox="1"/>
          <p:nvPr/>
        </p:nvSpPr>
        <p:spPr>
          <a:xfrm>
            <a:off x="124408" y="2464864"/>
            <a:ext cx="11943184" cy="4224170"/>
          </a:xfrm>
          <a:prstGeom prst="rect">
            <a:avLst/>
          </a:prstGeom>
          <a:noFill/>
        </p:spPr>
        <p:txBody>
          <a:bodyPr wrap="square" rtlCol="0">
            <a:spAutoFit/>
          </a:bodyPr>
          <a:lstStyle/>
          <a:p>
            <a:pPr marL="285750" indent="-285750" algn="just">
              <a:lnSpc>
                <a:spcPts val="2700"/>
              </a:lnSpc>
              <a:buFont typeface="Wingdings" panose="05000000000000000000" pitchFamily="2" charset="2"/>
              <a:buChar char="v"/>
            </a:pPr>
            <a:r>
              <a:rPr lang="en-US" sz="2000" dirty="0"/>
              <a:t>Adding warehouses will allow truckdrivers to be driving around the US less, which helps avoid traffic, for both the trucks on the highway and the cars driving alongside them as there will be fewer trucks in less regions</a:t>
            </a:r>
          </a:p>
          <a:p>
            <a:pPr marL="285750" indent="-285750" algn="just">
              <a:lnSpc>
                <a:spcPts val="2700"/>
              </a:lnSpc>
              <a:buFont typeface="Wingdings" panose="05000000000000000000" pitchFamily="2" charset="2"/>
              <a:buChar char="v"/>
            </a:pPr>
            <a:r>
              <a:rPr lang="en-US" sz="2000" dirty="0"/>
              <a:t>Since trucks can only carry a certain number of packages at once, having more warehouses allows for more regions, and then we send trucks out to certain regions only from that region’s warehouse.</a:t>
            </a:r>
          </a:p>
          <a:p>
            <a:pPr marL="285750" indent="-285750" algn="just">
              <a:lnSpc>
                <a:spcPts val="2700"/>
              </a:lnSpc>
              <a:buFont typeface="Wingdings" panose="05000000000000000000" pitchFamily="2" charset="2"/>
              <a:buChar char="v"/>
            </a:pPr>
            <a:r>
              <a:rPr lang="en-US" sz="2000" dirty="0"/>
              <a:t>The trucks will leave the warehouse, deliver to the region, and can go back and pick up more packages from the warehouse if necessary. In addition, there will be more trucks driving to more regions, increasing the effectiveness and efficiency of delivery.</a:t>
            </a:r>
          </a:p>
          <a:p>
            <a:pPr marL="285750" indent="-285750" algn="just">
              <a:lnSpc>
                <a:spcPts val="2700"/>
              </a:lnSpc>
              <a:buFont typeface="Wingdings" panose="05000000000000000000" pitchFamily="2" charset="2"/>
              <a:buChar char="v"/>
            </a:pPr>
            <a:r>
              <a:rPr lang="en-US" sz="2000" dirty="0"/>
              <a:t>While the cost of the warehouses will be increased, the gas-cost will decrease, as will the number of trucks driving cross-country. Furthermore, this will ensure quicker delivery, ensuring consumers get their products faster which may cause them to order more from the store – this will bring more business to the company</a:t>
            </a:r>
          </a:p>
        </p:txBody>
      </p:sp>
    </p:spTree>
    <p:extLst>
      <p:ext uri="{BB962C8B-B14F-4D97-AF65-F5344CB8AC3E}">
        <p14:creationId xmlns:p14="http://schemas.microsoft.com/office/powerpoint/2010/main" val="123940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B43025-A501-DB70-2B14-2AA5CC233982}"/>
              </a:ext>
            </a:extLst>
          </p:cNvPr>
          <p:cNvSpPr txBox="1"/>
          <p:nvPr/>
        </p:nvSpPr>
        <p:spPr>
          <a:xfrm>
            <a:off x="1492898" y="2721114"/>
            <a:ext cx="8565501" cy="1015663"/>
          </a:xfrm>
          <a:prstGeom prst="rect">
            <a:avLst/>
          </a:prstGeom>
          <a:noFill/>
        </p:spPr>
        <p:txBody>
          <a:bodyPr wrap="square" rtlCol="0">
            <a:spAutoFit/>
          </a:bodyPr>
          <a:lstStyle/>
          <a:p>
            <a:r>
              <a:rPr lang="en-US" sz="6000" dirty="0">
                <a:solidFill>
                  <a:schemeClr val="accent3"/>
                </a:solidFill>
              </a:rPr>
              <a:t>If we had more time…</a:t>
            </a:r>
          </a:p>
        </p:txBody>
      </p:sp>
    </p:spTree>
    <p:extLst>
      <p:ext uri="{BB962C8B-B14F-4D97-AF65-F5344CB8AC3E}">
        <p14:creationId xmlns:p14="http://schemas.microsoft.com/office/powerpoint/2010/main" val="2617215204"/>
      </p:ext>
    </p:extLst>
  </p:cSld>
  <p:clrMapOvr>
    <a:masterClrMapping/>
  </p:clrMapOvr>
</p:sld>
</file>

<file path=ppt/theme/theme1.xml><?xml version="1.0" encoding="utf-8"?>
<a:theme xmlns:a="http://schemas.openxmlformats.org/drawingml/2006/main" name="Matrix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686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Amasis MT Pro</vt:lpstr>
      <vt:lpstr>Arial</vt:lpstr>
      <vt:lpstr>Avenir Next LT Pro</vt:lpstr>
      <vt:lpstr>Bahnschrift</vt:lpstr>
      <vt:lpstr>Calibri</vt:lpstr>
      <vt:lpstr>Wingdings</vt:lpstr>
      <vt:lpstr>MatrixVTI</vt:lpstr>
      <vt:lpstr>EDelUS</vt:lpstr>
      <vt:lpstr>Challenge</vt:lpstr>
      <vt:lpstr>Our Goal</vt:lpstr>
      <vt:lpstr>Our Thought Process</vt:lpstr>
      <vt:lpstr>Our Coding Process</vt:lpstr>
      <vt:lpstr>Our Coding Process</vt:lpstr>
      <vt:lpstr>Why Will This Help Fabuwood?</vt:lpstr>
      <vt:lpstr>Why Will This Help Fabuwood?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EDelUS</dc:title>
  <dc:creator>N Mandel</dc:creator>
  <cp:lastModifiedBy>N Mandel</cp:lastModifiedBy>
  <cp:revision>1</cp:revision>
  <dcterms:created xsi:type="dcterms:W3CDTF">2023-02-26T23:09:05Z</dcterms:created>
  <dcterms:modified xsi:type="dcterms:W3CDTF">2023-02-27T00:23:21Z</dcterms:modified>
</cp:coreProperties>
</file>