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Old Standard TT" pitchFamily="2" charset="77"/>
      <p:regular r:id="rId19"/>
      <p:bold r:id="rId20"/>
      <p: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FE7081-47B4-40A3-82CF-505B51D4CCAE}">
  <a:tblStyle styleId="{21FE7081-47B4-40A3-82CF-505B51D4C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69"/>
  </p:normalViewPr>
  <p:slideViewPr>
    <p:cSldViewPr snapToGrid="0">
      <p:cViewPr varScale="1">
        <p:scale>
          <a:sx n="108" d="100"/>
          <a:sy n="108" d="100"/>
        </p:scale>
        <p:origin x="11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8f83cfd7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8f83cfd7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90d55b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90d55bc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8f83cfd7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8f83cfd7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71082a7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71082a7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99fefa8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99fefa8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8f83cfd7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8f83cfd7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8f83cfd7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8f83cfd7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67115122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67115122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0aa1f838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90aa1f838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8f83cfd7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8f83cfd7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8f83cfd7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8f83cfd7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99f5584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99f5584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681e8ff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681e8ff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710829b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710829b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Neural Networks to Modulus on Networks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/>
              <a:t>Abhinav Chand</a:t>
            </a:r>
            <a:br>
              <a:rPr lang="en" sz="2300" i="1"/>
            </a:br>
            <a:r>
              <a:rPr lang="en" sz="2300" i="1"/>
              <a:t>Kansas State University</a:t>
            </a:r>
            <a:endParaRPr sz="23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010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Analysis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65" y="1014275"/>
            <a:ext cx="7713669" cy="38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256650" y="1380875"/>
          <a:ext cx="2307050" cy="1981050"/>
        </p:xfrm>
        <a:graphic>
          <a:graphicData uri="http://schemas.openxmlformats.org/drawingml/2006/table">
            <a:tbl>
              <a:tblPr>
                <a:noFill/>
                <a:tableStyleId>{21FE7081-47B4-40A3-82CF-505B51D4CCAE}</a:tableStyleId>
              </a:tblPr>
              <a:tblGrid>
                <a:gridCol w="115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Value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25" y="721325"/>
            <a:ext cx="6515075" cy="33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625" y="4134650"/>
            <a:ext cx="41433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-780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curvature?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578" y="588250"/>
            <a:ext cx="6594748" cy="423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990" y="588250"/>
            <a:ext cx="6052411" cy="44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801" y="446123"/>
            <a:ext cx="5333600" cy="46337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19B2A-1D8C-3C50-43D9-264F3E2975FF}"/>
                  </a:ext>
                </a:extLst>
              </p:cNvPr>
              <p:cNvSpPr txBox="1"/>
              <p:nvPr/>
            </p:nvSpPr>
            <p:spPr>
              <a:xfrm>
                <a:off x="-86150" y="1315273"/>
                <a:ext cx="3586348" cy="442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𝐸𝑓𝑓𝑅𝑒𝑠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19B2A-1D8C-3C50-43D9-264F3E297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150" y="1315273"/>
                <a:ext cx="3586348" cy="442942"/>
              </a:xfrm>
              <a:prstGeom prst="rect">
                <a:avLst/>
              </a:prstGeom>
              <a:blipFill>
                <a:blip r:embed="rId6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A08078-5B68-B33E-22DA-139236C6F846}"/>
                  </a:ext>
                </a:extLst>
              </p:cNvPr>
              <p:cNvSpPr txBox="1"/>
              <p:nvPr/>
            </p:nvSpPr>
            <p:spPr>
              <a:xfrm>
                <a:off x="147803" y="2496639"/>
                <a:ext cx="2454262" cy="429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𝐸𝑅𝐶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𝑝𝑣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𝐸𝑓𝑓𝑅𝑒𝑠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A08078-5B68-B33E-22DA-139236C6F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03" y="2496639"/>
                <a:ext cx="2454262" cy="429541"/>
              </a:xfrm>
              <a:prstGeom prst="rect">
                <a:avLst/>
              </a:prstGeom>
              <a:blipFill>
                <a:blip r:embed="rId7"/>
                <a:stretch>
                  <a:fillRect t="-285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4610AF-653F-1A72-2822-8734F7799C2A}"/>
                  </a:ext>
                </a:extLst>
              </p:cNvPr>
              <p:cNvSpPr txBox="1"/>
              <p:nvPr/>
            </p:nvSpPr>
            <p:spPr>
              <a:xfrm>
                <a:off x="320004" y="3478031"/>
                <a:ext cx="239966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𝑂𝑅𝐶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(µ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aseline="-25000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4610AF-653F-1A72-2822-8734F7799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" y="3478031"/>
                <a:ext cx="2399665" cy="215444"/>
              </a:xfrm>
              <a:prstGeom prst="rect">
                <a:avLst/>
              </a:prstGeom>
              <a:blipFill>
                <a:blip r:embed="rId8"/>
                <a:stretch>
                  <a:fillRect l="-2094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35DE37-753B-CC68-AD4E-F6588A4BBD1A}"/>
              </a:ext>
            </a:extLst>
          </p:cNvPr>
          <p:cNvSpPr txBox="1"/>
          <p:nvPr/>
        </p:nvSpPr>
        <p:spPr>
          <a:xfrm>
            <a:off x="611744" y="944424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Foster Curvature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099E5-94BE-F361-8ED3-E17FA8C6A11F}"/>
              </a:ext>
            </a:extLst>
          </p:cNvPr>
          <p:cNvSpPr txBox="1"/>
          <p:nvPr/>
        </p:nvSpPr>
        <p:spPr>
          <a:xfrm>
            <a:off x="311700" y="2101052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Resistance Curvature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DA6DA-9284-BE5D-7165-79800C27DBBC}"/>
              </a:ext>
            </a:extLst>
          </p:cNvPr>
          <p:cNvSpPr txBox="1"/>
          <p:nvPr/>
        </p:nvSpPr>
        <p:spPr>
          <a:xfrm>
            <a:off x="401473" y="3149765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Ollivier-Ricci Curvature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1705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Eigenvalues ?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25" y="897200"/>
            <a:ext cx="6700851" cy="39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25" y="783726"/>
            <a:ext cx="7081287" cy="42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725" y="703548"/>
            <a:ext cx="7215650" cy="430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Conjecture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63" y="1288000"/>
            <a:ext cx="6910676" cy="4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825" y="1919275"/>
            <a:ext cx="4185275" cy="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Conclusion/Future Work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hope to find a precise relation between modulus and discrete curvature.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Saliency analysis from neural networks can uncover connections.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neural networks can be used for many other problems in combinatorial optimization and network science.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also using neural networks for other problems in modulus like modulus of loops in graphs.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98350" y="853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Feasible Partition Problem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225" y="1216925"/>
            <a:ext cx="4575601" cy="37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25650" y="3001725"/>
            <a:ext cx="3679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E(P) is the edges between components of the partition P.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</a:t>
            </a:r>
            <a:r>
              <a:rPr lang="en" sz="1800" baseline="-250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</a:t>
            </a: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the number of components after removing E(P).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475" y="1134413"/>
            <a:ext cx="4851476" cy="4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25" y="1893700"/>
            <a:ext cx="2180193" cy="6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27900" y="698500"/>
            <a:ext cx="86913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feasible partition P of a graph G = (V, E) is a partition of the vertex set V into two or more subsets {V</a:t>
            </a:r>
            <a:r>
              <a:rPr lang="en" sz="1800" baseline="-25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. . . , </a:t>
            </a:r>
            <a:r>
              <a:rPr lang="en" sz="18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r>
              <a:rPr lang="en" sz="1800" baseline="-250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kp</a:t>
            </a: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}, such that each of the induced subgraphs G(V</a:t>
            </a:r>
            <a:r>
              <a:rPr lang="en" sz="1800" baseline="-25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is connected. 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02125" y="1999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 of Spanning Trees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02125" y="1034125"/>
            <a:ext cx="2881500" cy="17805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78080" y="1015800"/>
            <a:ext cx="38652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Minimum Expected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Overlap Problem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558750" y="1034125"/>
            <a:ext cx="3162300" cy="17805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138" y="1628250"/>
            <a:ext cx="25431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463775" y="1010688"/>
            <a:ext cx="353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Fairest Edge Usage Problem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788" y="3469014"/>
            <a:ext cx="3060233" cy="3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60725" y="3372050"/>
            <a:ext cx="81123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(Albin et al. 2018)                                                  solves the minimum feasible </a:t>
            </a:r>
            <a:b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partition problem where 𝜼* is the optimal solution to the fairest edge usage problem.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444725" y="1791900"/>
            <a:ext cx="1645500" cy="461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Spanning Tree Modulus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183588" y="1908025"/>
            <a:ext cx="250500" cy="22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100850" y="1908000"/>
            <a:ext cx="250500" cy="229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25" y="1748650"/>
            <a:ext cx="2069280" cy="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3169975" y="1245850"/>
            <a:ext cx="2293800" cy="22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624" y="1817969"/>
            <a:ext cx="830675" cy="3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549" y="1345849"/>
            <a:ext cx="4694651" cy="379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730" y="2885249"/>
            <a:ext cx="830675" cy="3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1;p18">
            <a:extLst>
              <a:ext uri="{FF2B5EF4-FFF2-40B4-BE49-F238E27FC236}">
                <a16:creationId xmlns:a16="http://schemas.microsoft.com/office/drawing/2014/main" id="{82EDB35A-CA08-C235-1BEA-0A65B9E93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00" y="147000"/>
            <a:ext cx="8862025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Goal: Train GNN to predict E(P) in MFP problem and use saliency analysis for feature importance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Neural Networks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7075"/>
            <a:ext cx="3287424" cy="28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575" y="1947075"/>
            <a:ext cx="3401001" cy="28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950" y="1304499"/>
            <a:ext cx="3544050" cy="33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11700" y="1146700"/>
            <a:ext cx="641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"GNNs are to graphs what Convolutional Neural Networks are to images - a fundamental building block for deep learning on a critical data structure." — Will Hamilton</a:t>
            </a:r>
            <a:endParaRPr sz="1800" i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954225" y="1138200"/>
            <a:ext cx="40191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2800 random geometric and erdös-renyi graphs of sizes 10-100.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Node Features: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Degree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Betweenness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Closeness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Clustering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Resistance curvature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Laplacian eigenvalues</a:t>
            </a:r>
            <a:endParaRPr dirty="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0" y="1194325"/>
            <a:ext cx="4842924" cy="28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317575" y="4497000"/>
            <a:ext cx="678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Thanks to </a:t>
            </a:r>
            <a:r>
              <a:rPr lang="en" sz="1800" i="1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Beocat</a:t>
            </a:r>
            <a:r>
              <a:rPr lang="en" sz="1800" i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Computing Cluster at K-State </a:t>
            </a:r>
            <a:r>
              <a:rPr lang="en" sz="1200" i="1" dirty="0">
                <a:solidFill>
                  <a:srgbClr val="FFFFFF"/>
                </a:solidFill>
                <a:highlight>
                  <a:srgbClr val="FFFFFF"/>
                </a:highlight>
              </a:rPr>
              <a:t> H</a:t>
            </a:r>
            <a:r>
              <a:rPr lang="en" sz="1200" dirty="0">
                <a:solidFill>
                  <a:srgbClr val="FFFFFF"/>
                </a:solidFill>
                <a:highlight>
                  <a:srgbClr val="FFFFFF"/>
                </a:highlight>
              </a:rPr>
              <a:t>igh-Performance Computing (HPC) cluster at Kansas State University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11300" y="147000"/>
            <a:ext cx="8862025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Input dimension: 15 (5 topological features + 10 lowest Laplacian eigenvalues)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Hidden Layers: 3 message passing layers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Dropout: 0.5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Optimizer: Adam</a:t>
            </a:r>
          </a:p>
          <a:p>
            <a:pPr>
              <a:buFont typeface="Old Standard TT"/>
              <a:buChar char="❖"/>
            </a:pPr>
            <a:r>
              <a:rPr lang="en-US" dirty="0"/>
              <a:t>Prediction:</a:t>
            </a:r>
            <a:br>
              <a:rPr lang="en-US" dirty="0"/>
            </a:br>
            <a:r>
              <a:rPr lang="en-US" dirty="0"/>
              <a:t>- After final message passing layer, for each edge (u,v) concatenate the features of u and v and use one more linear layer + sigmoid for the prediction.</a:t>
            </a:r>
            <a:br>
              <a:rPr lang="en-US" dirty="0"/>
            </a:br>
            <a:r>
              <a:rPr lang="en-US" dirty="0"/>
              <a:t>- Threshold: 0.5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Loss: Binary Cross Entropy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Batch size: 16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Number of epochs: 201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3" cy="352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58233"/>
            <a:ext cx="9144001" cy="36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25" y="1058233"/>
            <a:ext cx="9007349" cy="36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26" y="1058233"/>
            <a:ext cx="9007350" cy="36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25" y="907430"/>
            <a:ext cx="9007350" cy="363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225"/>
            <a:ext cx="4672006" cy="3780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21"/>
          <p:cNvGraphicFramePr/>
          <p:nvPr/>
        </p:nvGraphicFramePr>
        <p:xfrm>
          <a:off x="5656200" y="1581250"/>
          <a:ext cx="2307050" cy="1981050"/>
        </p:xfrm>
        <a:graphic>
          <a:graphicData uri="http://schemas.openxmlformats.org/drawingml/2006/table">
            <a:tbl>
              <a:tblPr>
                <a:noFill/>
                <a:tableStyleId>{21FE7081-47B4-40A3-82CF-505B51D4CCAE}</a:tableStyleId>
              </a:tblPr>
              <a:tblGrid>
                <a:gridCol w="115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454</Words>
  <Application>Microsoft Macintosh PowerPoint</Application>
  <PresentationFormat>On-screen Show (16:9)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Old Standard TT</vt:lpstr>
      <vt:lpstr>Arial</vt:lpstr>
      <vt:lpstr>Cambria Math</vt:lpstr>
      <vt:lpstr>Roboto</vt:lpstr>
      <vt:lpstr>Paperback</vt:lpstr>
      <vt:lpstr>Applications of Neural Networks to Modulus on Networks</vt:lpstr>
      <vt:lpstr>Minimum Feasible Partition Problem</vt:lpstr>
      <vt:lpstr>Modulus of Spanning Trees</vt:lpstr>
      <vt:lpstr>Goal: Train GNN to predict E(P) in MFP problem and use saliency analysis for feature importance</vt:lpstr>
      <vt:lpstr>Graph Neural Networks</vt:lpstr>
      <vt:lpstr>Dataset</vt:lpstr>
      <vt:lpstr>Architecture</vt:lpstr>
      <vt:lpstr>Model Predictions</vt:lpstr>
      <vt:lpstr>Model Results</vt:lpstr>
      <vt:lpstr>Saliency Analysis</vt:lpstr>
      <vt:lpstr>Best Model</vt:lpstr>
      <vt:lpstr>Relation to curvature?</vt:lpstr>
      <vt:lpstr>Relation to Eigenvalues ?</vt:lpstr>
      <vt:lpstr>Preliminary Conjecture</vt:lpstr>
      <vt:lpstr>Conclusion/Future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Chand Abhinav B</cp:lastModifiedBy>
  <cp:revision>4</cp:revision>
  <dcterms:modified xsi:type="dcterms:W3CDTF">2024-10-06T22:04:35Z</dcterms:modified>
</cp:coreProperties>
</file>