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9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2" r:id="rId24"/>
    <p:sldId id="286" r:id="rId25"/>
    <p:sldId id="287" r:id="rId26"/>
    <p:sldId id="289" r:id="rId27"/>
    <p:sldId id="283" r:id="rId28"/>
    <p:sldId id="295" r:id="rId29"/>
    <p:sldId id="296" r:id="rId30"/>
    <p:sldId id="297" r:id="rId31"/>
    <p:sldId id="294" r:id="rId32"/>
    <p:sldId id="299" r:id="rId33"/>
    <p:sldId id="300" r:id="rId34"/>
    <p:sldId id="301" r:id="rId35"/>
    <p:sldId id="302" r:id="rId36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3BBB1-C27B-4A0D-857B-DB42E629113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20C0B-64DC-4B72-A30A-69822F613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64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40D4D-D04A-4D3F-A525-A3E2213B15AA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F4B57-7B46-47D2-9017-55A0A9F5C1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9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F4B57-7B46-47D2-9017-55A0A9F5C1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6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웹 </a:t>
            </a:r>
            <a:r>
              <a:rPr lang="ko-KR" altLang="en-US" dirty="0" err="1" smtClean="0"/>
              <a:t>크롤러는</a:t>
            </a:r>
            <a:r>
              <a:rPr lang="ko-KR" altLang="en-US" dirty="0" smtClean="0"/>
              <a:t> 방문한 사이트의 모든 페이지의 복사본을 생성하는데 사용되며</a:t>
            </a:r>
            <a:r>
              <a:rPr lang="en-US" altLang="ko-KR" dirty="0" smtClean="0"/>
              <a:t>, </a:t>
            </a:r>
            <a:r>
              <a:rPr lang="ko-KR" altLang="en-US" dirty="0" smtClean="0"/>
              <a:t>검색 엔진은 이렇게 생성된 페이지들을 빠르게 검색하기 위해서 인덱싱을 실시함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F4B57-7B46-47D2-9017-55A0A9F5C1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5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신호를 보내고 받는 소프트 </a:t>
            </a:r>
            <a:r>
              <a:rPr lang="ko-KR" altLang="en-US" dirty="0" err="1" smtClean="0"/>
              <a:t>웨어를</a:t>
            </a:r>
            <a:r>
              <a:rPr lang="ko-KR" altLang="en-US" dirty="0" smtClean="0"/>
              <a:t> 의미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F4B57-7B46-47D2-9017-55A0A9F5C1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3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F4B57-7B46-47D2-9017-55A0A9F5C1A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3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F66B-E4BF-4B0F-9F2C-2CCBE9895D5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59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8434-B182-4FE0-AA44-73F26A1CDB40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7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C29E-E21B-44C9-93ED-D6DB85D1BC07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9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84F5-31BD-4F14-B41A-78A2CA24440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10763794" y="6356350"/>
            <a:ext cx="590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36   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5437" y="6356350"/>
            <a:ext cx="2379616" cy="365125"/>
          </a:xfrm>
        </p:spPr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05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088D-6C98-4EC3-B9B6-522931D063AC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00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F307-46E2-49CC-A8D3-875BA8B33FBA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10763794" y="6356350"/>
            <a:ext cx="590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36   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5437" y="6356350"/>
            <a:ext cx="2379616" cy="365125"/>
          </a:xfrm>
        </p:spPr>
        <p:txBody>
          <a:bodyPr/>
          <a:lstStyle/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17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E5C2-A1CD-4D1D-B0A5-C3A493C6B613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9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87D6-05BA-420D-B076-210A3DC9027C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45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97C4-2D79-488B-9F10-9743889D8667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1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57D5-494D-482D-A767-76DE9974A537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040-1333-4B3E-A431-46B2213EAC5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95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BE45-1A8D-4354-8A95-A48D4EA3D83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38BC-E3E9-478A-ACC9-16E0ED445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빅데이터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41966"/>
            <a:ext cx="9144000" cy="415834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2016136122 </a:t>
            </a:r>
            <a:r>
              <a:rPr lang="ko-KR" altLang="en-US" dirty="0" smtClean="0"/>
              <a:t>정현석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1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</a:t>
            </a:r>
            <a:r>
              <a:rPr lang="ko-KR" altLang="en-US" dirty="0" err="1" smtClean="0"/>
              <a:t>척와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- JAVA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하둡의</a:t>
            </a:r>
            <a:r>
              <a:rPr lang="ko-KR" altLang="en-US" dirty="0" smtClean="0"/>
              <a:t> 서브 프로젝트로 분산되어 있는 서버에서 로그데이터를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분석하기 위한 솔루션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하둡에</a:t>
            </a:r>
            <a:r>
              <a:rPr lang="ko-KR" altLang="en-US" dirty="0" smtClean="0"/>
              <a:t> 너무 의존적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5124" name="Picture 4" descr="apache chukwa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06" y="340664"/>
            <a:ext cx="1174461" cy="130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페이스북 </a:t>
            </a:r>
            <a:r>
              <a:rPr lang="ko-KR" altLang="en-US" dirty="0" err="1" smtClean="0"/>
              <a:t>스크라이브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altLang="ko-KR" sz="1800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– C++</a:t>
            </a:r>
          </a:p>
          <a:p>
            <a:endParaRPr lang="en-US" altLang="ko-KR" dirty="0"/>
          </a:p>
          <a:p>
            <a:r>
              <a:rPr lang="ko-KR" altLang="en-US" dirty="0" smtClean="0"/>
              <a:t>페이스북이 개발하여 오픈소스화</a:t>
            </a:r>
            <a:r>
              <a:rPr lang="ko-KR" altLang="en-US" dirty="0"/>
              <a:t>한</a:t>
            </a:r>
            <a:r>
              <a:rPr lang="ko-KR" altLang="en-US" dirty="0" smtClean="0"/>
              <a:t> 로그 수집 서버 시스템</a:t>
            </a:r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r>
              <a:rPr lang="ko-KR" altLang="en-US" dirty="0" smtClean="0"/>
              <a:t>페이스북 자체의 </a:t>
            </a:r>
            <a:r>
              <a:rPr lang="en-US" altLang="ko-KR" dirty="0" smtClean="0"/>
              <a:t>Scaling </a:t>
            </a:r>
            <a:r>
              <a:rPr lang="ko-KR" altLang="en-US" dirty="0" smtClean="0"/>
              <a:t>작업을 위해 설계됨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클라이언트와 서버의 타입에 상관없이 다양한 방식으로 로그 수집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pic>
        <p:nvPicPr>
          <p:cNvPr id="2050" name="Picture 2" descr="http://www.oss.kr/oss/images/sp/Scrib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3" y="583983"/>
            <a:ext cx="1651578" cy="8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조직적</a:t>
            </a:r>
            <a:r>
              <a:rPr lang="en-US" altLang="ko-KR" dirty="0"/>
              <a:t>, </a:t>
            </a:r>
            <a:r>
              <a:rPr lang="ko-KR" altLang="en-US" dirty="0"/>
              <a:t>자동화 된 방법으로 월드 </a:t>
            </a:r>
            <a:r>
              <a:rPr lang="ko-KR" altLang="en-US" dirty="0" err="1"/>
              <a:t>와이드</a:t>
            </a:r>
            <a:r>
              <a:rPr lang="ko-KR" altLang="en-US" dirty="0"/>
              <a:t> </a:t>
            </a:r>
            <a:r>
              <a:rPr lang="ko-KR" altLang="en-US" dirty="0" smtClean="0"/>
              <a:t>웹을 </a:t>
            </a:r>
            <a:r>
              <a:rPr lang="ko-KR" altLang="en-US" dirty="0"/>
              <a:t>탐색하는 컴퓨터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검색엔진과 같은 사이트에서는 데이터를 최신 상태로 유지하기 위해서 웹 </a:t>
            </a:r>
            <a:r>
              <a:rPr lang="ko-KR" altLang="en-US" dirty="0" err="1"/>
              <a:t>크롤링을</a:t>
            </a:r>
            <a:r>
              <a:rPr lang="ko-KR" altLang="en-US" dirty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링크 체크나 </a:t>
            </a:r>
            <a:r>
              <a:rPr lang="en-US" altLang="ko-KR" dirty="0"/>
              <a:t>HTML </a:t>
            </a:r>
            <a:r>
              <a:rPr lang="ko-KR" altLang="en-US" dirty="0"/>
              <a:t>코드 검증과 같은 웹 사이트의 자동 유지 관리 작업을 위해 사용되기도 하며</a:t>
            </a:r>
            <a:r>
              <a:rPr lang="en-US" altLang="ko-KR" dirty="0"/>
              <a:t>, </a:t>
            </a:r>
            <a:r>
              <a:rPr lang="ko-KR" altLang="en-US" dirty="0"/>
              <a:t>자동 이메일 수집과 같은 웹 페이지의 특정 형태의 정보를 수집하는 데도 </a:t>
            </a:r>
            <a:r>
              <a:rPr lang="ko-KR" altLang="en-US" dirty="0" smtClean="0"/>
              <a:t>사용됨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뉴스나 </a:t>
            </a:r>
            <a:r>
              <a:rPr lang="ko-KR" altLang="en-US" dirty="0" smtClean="0"/>
              <a:t>블로그 사이트에서 사용하는 콘텐츠 표현 방식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RSS </a:t>
            </a:r>
            <a:r>
              <a:rPr lang="ko-KR" altLang="en-US" dirty="0"/>
              <a:t>관련 프로그램을 이용하여 자동 수집이 </a:t>
            </a:r>
            <a:r>
              <a:rPr lang="ko-KR" altLang="en-US" dirty="0" smtClean="0"/>
              <a:t>가능해졌기에 </a:t>
            </a:r>
            <a:r>
              <a:rPr lang="ko-KR" altLang="en-US" dirty="0"/>
              <a:t>사용자는 각각의 사이트 방문없이 최신 정보들만 선택할 수 </a:t>
            </a:r>
            <a:r>
              <a:rPr lang="ko-KR" altLang="en-US" dirty="0" smtClean="0"/>
              <a:t>있게 됨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pic>
        <p:nvPicPr>
          <p:cNvPr id="1026" name="Picture 2" descr="Feed-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68" y="508505"/>
            <a:ext cx="1038802" cy="103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6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인프라 기술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데이터베이스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인프라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0" lvl="6" indent="0">
              <a:buNone/>
            </a:pPr>
            <a:endParaRPr lang="en-US" altLang="ko-KR" dirty="0"/>
          </a:p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하둡</a:t>
            </a:r>
            <a:endParaRPr lang="en-US" altLang="ko-KR" dirty="0" smtClean="0"/>
          </a:p>
          <a:p>
            <a:endParaRPr lang="en-US" altLang="ko-KR" dirty="0" smtClean="0"/>
          </a:p>
          <a:p>
            <a:pPr lvl="6"/>
            <a:endParaRPr lang="en-US" altLang="ko-KR" dirty="0"/>
          </a:p>
          <a:p>
            <a:r>
              <a:rPr lang="ko-KR" altLang="en-US" dirty="0" smtClean="0"/>
              <a:t>구글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빅쿼리</a:t>
            </a:r>
            <a:endParaRPr lang="en-US" altLang="ko-KR" dirty="0" smtClean="0"/>
          </a:p>
          <a:p>
            <a:endParaRPr lang="en-US" altLang="ko-KR" dirty="0" smtClean="0"/>
          </a:p>
          <a:p>
            <a:pPr lvl="8"/>
            <a:endParaRPr lang="en-US" altLang="ko-KR" dirty="0"/>
          </a:p>
          <a:p>
            <a:r>
              <a:rPr lang="ko-KR" altLang="en-US" dirty="0" smtClean="0"/>
              <a:t>아마존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다이나모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하둡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- JAVA</a:t>
            </a:r>
          </a:p>
          <a:p>
            <a:endParaRPr lang="en-US" altLang="ko-KR" dirty="0"/>
          </a:p>
          <a:p>
            <a:r>
              <a:rPr lang="ko-KR" altLang="en-US" dirty="0" smtClean="0"/>
              <a:t>방대한 </a:t>
            </a:r>
            <a:r>
              <a:rPr lang="ko-KR" altLang="en-US" dirty="0"/>
              <a:t>양의 정형</a:t>
            </a:r>
            <a:r>
              <a:rPr lang="en-US" altLang="ko-KR" dirty="0"/>
              <a:t>/</a:t>
            </a:r>
            <a:r>
              <a:rPr lang="ko-KR" altLang="en-US" dirty="0"/>
              <a:t>비정형 데이터를 분산 처리하여 빠른 </a:t>
            </a:r>
            <a:r>
              <a:rPr lang="ko-KR" altLang="en-US" dirty="0" err="1"/>
              <a:t>시간내에</a:t>
            </a:r>
            <a:r>
              <a:rPr lang="ko-KR" altLang="en-US" dirty="0"/>
              <a:t> 결과를 제공하는 오픈소스 기반의 데이터 관리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야후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페이스북 등이 서비스의 여러 부분에 많이 사용하고 데이터 분석기업들이 </a:t>
            </a:r>
            <a:r>
              <a:rPr lang="ko-KR" altLang="en-US" dirty="0" err="1" smtClean="0"/>
              <a:t>하둡을</a:t>
            </a:r>
            <a:r>
              <a:rPr lang="ko-KR" altLang="en-US" dirty="0" smtClean="0"/>
              <a:t> 기반으로 플랫폼을 구축하고 있음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pic>
        <p:nvPicPr>
          <p:cNvPr id="3074" name="Picture 2" descr="Hadoop logo new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742155"/>
            <a:ext cx="19050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빅쿼리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r>
              <a:rPr lang="ko-KR" altLang="en-US" dirty="0" smtClean="0"/>
              <a:t>빅데이터를 </a:t>
            </a:r>
            <a:r>
              <a:rPr lang="ko-KR" altLang="en-US" dirty="0" err="1"/>
              <a:t>클라우드</a:t>
            </a:r>
            <a:r>
              <a:rPr lang="ko-KR" altLang="en-US" dirty="0"/>
              <a:t> 상에서 신속하게 분석해주는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따라서 별도의 </a:t>
            </a:r>
            <a:r>
              <a:rPr lang="en-US" altLang="ko-KR" dirty="0" smtClean="0"/>
              <a:t>	</a:t>
            </a:r>
            <a:r>
              <a:rPr lang="ko-KR" altLang="en-US" dirty="0" smtClean="0"/>
              <a:t>인프라 구축없이 구글 </a:t>
            </a:r>
            <a:r>
              <a:rPr lang="ko-KR" altLang="en-US" dirty="0" err="1" smtClean="0"/>
              <a:t>클라우드에</a:t>
            </a:r>
            <a:r>
              <a:rPr lang="ko-KR" altLang="en-US" dirty="0" smtClean="0"/>
              <a:t> 분석하고자 하는 데이터를 업로드하면 웹브라우저를 통해 데이터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초당 수십억 단위 행</a:t>
            </a:r>
            <a:r>
              <a:rPr lang="en-US" altLang="ko-KR" dirty="0"/>
              <a:t>(rows) </a:t>
            </a:r>
            <a:r>
              <a:rPr lang="ko-KR" altLang="en-US" dirty="0"/>
              <a:t>데이터를 다룰 수 있으며</a:t>
            </a:r>
            <a:r>
              <a:rPr lang="en-US" altLang="ko-KR" dirty="0"/>
              <a:t>, </a:t>
            </a:r>
            <a:r>
              <a:rPr lang="ko-KR" altLang="en-US" dirty="0"/>
              <a:t>데이터 탐색 범위를 </a:t>
            </a:r>
            <a:r>
              <a:rPr lang="ko-KR" altLang="en-US" dirty="0" err="1"/>
              <a:t>테라바이트</a:t>
            </a:r>
            <a:r>
              <a:rPr lang="ko-KR" altLang="en-US" dirty="0"/>
              <a:t> </a:t>
            </a:r>
            <a:r>
              <a:rPr lang="ko-KR" altLang="en-US" dirty="0" smtClean="0"/>
              <a:t>규모까지 확장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pic>
        <p:nvPicPr>
          <p:cNvPr id="4106" name="Picture 10" descr="ë¹ì¿¼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29" y="620250"/>
            <a:ext cx="2116570" cy="8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아마존 </a:t>
            </a:r>
            <a:r>
              <a:rPr lang="ko-KR" altLang="en-US" dirty="0" err="1" smtClean="0"/>
              <a:t>다이나모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아마존 웹 서비스의</a:t>
            </a:r>
            <a:r>
              <a:rPr lang="ko-KR" altLang="en-US" dirty="0"/>
              <a:t> </a:t>
            </a:r>
            <a:r>
              <a:rPr lang="en-US" altLang="ko-KR" dirty="0"/>
              <a:t>NoSQL 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키</a:t>
            </a:r>
            <a:r>
              <a:rPr lang="en-US" altLang="ko-KR" dirty="0" smtClean="0"/>
              <a:t>-</a:t>
            </a:r>
            <a:r>
              <a:rPr lang="ko-KR" altLang="en-US" dirty="0"/>
              <a:t>값</a:t>
            </a:r>
            <a:r>
              <a:rPr lang="ko-KR" altLang="en-US" dirty="0" smtClean="0"/>
              <a:t> 형태로 대용량의 데이터를 저장 가능하며 고속의 데이터 접근도 가능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18</a:t>
            </a:r>
            <a:endParaRPr lang="ko-KR" altLang="en-US" dirty="0"/>
          </a:p>
        </p:txBody>
      </p:sp>
      <p:pic>
        <p:nvPicPr>
          <p:cNvPr id="5124" name="Picture 4" descr="amazon dynam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610281"/>
            <a:ext cx="2385545" cy="8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RDB</a:t>
            </a:r>
          </a:p>
          <a:p>
            <a:pPr lvl="1"/>
            <a:endParaRPr lang="en-US" altLang="ko-KR" dirty="0"/>
          </a:p>
          <a:p>
            <a:pPr lvl="3"/>
            <a:endParaRPr lang="en-US" altLang="ko-KR" dirty="0" smtClean="0"/>
          </a:p>
          <a:p>
            <a:r>
              <a:rPr lang="en-US" altLang="ko-KR" dirty="0" smtClean="0"/>
              <a:t>NoSQL</a:t>
            </a:r>
          </a:p>
          <a:p>
            <a:pPr lvl="1"/>
            <a:endParaRPr lang="en-US" altLang="ko-KR" dirty="0" smtClean="0"/>
          </a:p>
          <a:p>
            <a:pPr lvl="3"/>
            <a:endParaRPr lang="en-US" altLang="ko-KR" dirty="0"/>
          </a:p>
          <a:p>
            <a:r>
              <a:rPr lang="en-US" altLang="ko-KR" dirty="0" err="1" smtClean="0"/>
              <a:t>NewSQL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9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r>
              <a:rPr lang="ko-KR" altLang="en-US" dirty="0" smtClean="0"/>
              <a:t>빅데이터에 사용되는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400" dirty="0"/>
          </a:p>
          <a:p>
            <a:r>
              <a:rPr lang="ko-KR" altLang="en-US" dirty="0" smtClean="0"/>
              <a:t>빅데이터의 활용 사례</a:t>
            </a:r>
            <a:endParaRPr lang="en-US" altLang="ko-KR" dirty="0" smtClean="0"/>
          </a:p>
          <a:p>
            <a:endParaRPr lang="en-US" altLang="ko-KR" sz="1400" dirty="0" smtClean="0"/>
          </a:p>
          <a:p>
            <a:endParaRPr lang="en-US" altLang="ko-KR" dirty="0"/>
          </a:p>
          <a:p>
            <a:r>
              <a:rPr lang="ko-KR" altLang="en-US" dirty="0" smtClean="0"/>
              <a:t>졸업작품 아이디어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5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오라클 </a:t>
            </a:r>
            <a:r>
              <a:rPr lang="en-US" altLang="ko-KR" dirty="0" smtClean="0"/>
              <a:t>DBMS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MySQL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3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- </a:t>
            </a:r>
            <a:r>
              <a:rPr lang="ko-KR" altLang="en-US" dirty="0"/>
              <a:t>어셈블리어</a:t>
            </a:r>
            <a:r>
              <a:rPr lang="en-US" altLang="ko-KR" dirty="0"/>
              <a:t>, C, C</a:t>
            </a:r>
            <a:r>
              <a:rPr lang="en-US" altLang="ko-KR" dirty="0" smtClean="0"/>
              <a:t>++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유닉스 환경에서 가장 널리 사용되는 </a:t>
            </a:r>
            <a:r>
              <a:rPr lang="en-US" altLang="ko-KR" dirty="0" smtClean="0"/>
              <a:t>RDBMS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검색이나 </a:t>
            </a:r>
            <a:r>
              <a:rPr lang="ko-KR" altLang="en-US" dirty="0" err="1"/>
              <a:t>업데이트용</a:t>
            </a:r>
            <a:r>
              <a:rPr lang="ko-KR" altLang="en-US" dirty="0"/>
              <a:t> 언어로는 국제표준화기구의 표준 구조화 조회 언어와 </a:t>
            </a:r>
            <a:r>
              <a:rPr lang="en-US" altLang="ko-KR" dirty="0"/>
              <a:t>PL/SQL</a:t>
            </a:r>
            <a:r>
              <a:rPr lang="ko-KR" altLang="en-US" dirty="0"/>
              <a:t>을 지원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pic>
        <p:nvPicPr>
          <p:cNvPr id="6146" name="Picture 2" descr="Oracle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04" y="738910"/>
            <a:ext cx="3372400" cy="5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– C, C++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세계에서 가장 많이 쓰이는 오픈소스의 </a:t>
            </a:r>
            <a:r>
              <a:rPr lang="en-US" altLang="ko-KR" dirty="0" smtClean="0"/>
              <a:t>RDBMS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다중 스레드</a:t>
            </a:r>
            <a:r>
              <a:rPr lang="en-US" altLang="ko-KR" dirty="0"/>
              <a:t>, </a:t>
            </a:r>
            <a:r>
              <a:rPr lang="ko-KR" altLang="en-US" dirty="0"/>
              <a:t>다중 사용자 형식의 </a:t>
            </a:r>
            <a:r>
              <a:rPr lang="ko-KR" altLang="en-US" dirty="0" err="1"/>
              <a:t>구조질의어</a:t>
            </a:r>
            <a:r>
              <a:rPr lang="ko-KR" altLang="en-US" dirty="0"/>
              <a:t> 형식의 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endParaRPr lang="ko-KR" altLang="en-US" dirty="0"/>
          </a:p>
        </p:txBody>
      </p:sp>
      <p:pic>
        <p:nvPicPr>
          <p:cNvPr id="11268" name="Picture 4" descr="MYSQL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1" y="415924"/>
            <a:ext cx="2342832" cy="97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카산드라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Hbase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MongoDB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0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카산드라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ko-KR" altLang="en-US" dirty="0" smtClean="0"/>
              <a:t>단일 </a:t>
            </a:r>
            <a:r>
              <a:rPr lang="ko-KR" altLang="en-US" dirty="0" err="1"/>
              <a:t>장애점</a:t>
            </a:r>
            <a:r>
              <a:rPr lang="ko-KR" altLang="en-US" dirty="0"/>
              <a:t> 없이 고성능을 제공하면서 수많은 서버 간의 대용량의 데이터를 관리하기 위해 </a:t>
            </a:r>
            <a:r>
              <a:rPr lang="ko-KR" altLang="en-US" dirty="0" smtClean="0"/>
              <a:t>설계됨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여러 데이터센터에 걸쳐 클러스터를 </a:t>
            </a:r>
            <a:r>
              <a:rPr lang="ko-KR" altLang="en-US" dirty="0" smtClean="0"/>
              <a:t>지원하며</a:t>
            </a:r>
            <a:r>
              <a:rPr lang="ko-KR" altLang="en-US" dirty="0"/>
              <a:t> </a:t>
            </a:r>
            <a:r>
              <a:rPr lang="ko-KR" altLang="en-US" dirty="0" err="1" smtClean="0"/>
              <a:t>마스터리스</a:t>
            </a:r>
            <a:r>
              <a:rPr lang="ko-KR" altLang="en-US" dirty="0" smtClean="0"/>
              <a:t> 비동기 복제를 </a:t>
            </a:r>
            <a:r>
              <a:rPr lang="ko-KR" altLang="en-US" dirty="0"/>
              <a:t>통해 모든 클라이언트에 대한 낮은 </a:t>
            </a:r>
            <a:r>
              <a:rPr lang="ko-KR" altLang="en-US" dirty="0" smtClean="0"/>
              <a:t>지연시간 </a:t>
            </a:r>
            <a:r>
              <a:rPr lang="ko-KR" altLang="en-US" dirty="0"/>
              <a:t>운영을 허용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24</a:t>
            </a:r>
            <a:endParaRPr lang="ko-KR" altLang="en-US" dirty="0"/>
          </a:p>
        </p:txBody>
      </p:sp>
      <p:pic>
        <p:nvPicPr>
          <p:cNvPr id="7170" name="Picture 2" descr="Cassandra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84" y="546893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8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아파치 </a:t>
            </a:r>
            <a:r>
              <a:rPr lang="en-US" altLang="ko-KR" dirty="0" err="1" smtClean="0"/>
              <a:t>Hbase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하둡</a:t>
            </a:r>
            <a:r>
              <a:rPr lang="ko-KR" altLang="en-US" dirty="0"/>
              <a:t> 플랫폼을 위한 공개 </a:t>
            </a:r>
            <a:r>
              <a:rPr lang="ko-KR" altLang="en-US" dirty="0" err="1"/>
              <a:t>비관계형</a:t>
            </a:r>
            <a:r>
              <a:rPr lang="ko-KR" altLang="en-US" dirty="0"/>
              <a:t> 분산 데이터 </a:t>
            </a:r>
            <a:r>
              <a:rPr lang="ko-KR" altLang="en-US" dirty="0" smtClean="0"/>
              <a:t>베이스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err="1"/>
              <a:t>하둡의</a:t>
            </a:r>
            <a:r>
              <a:rPr lang="ko-KR" altLang="en-US" dirty="0"/>
              <a:t> 분산 파일 시스템인 </a:t>
            </a:r>
            <a:r>
              <a:rPr lang="en-US" altLang="ko-KR" dirty="0"/>
              <a:t>HDFS</a:t>
            </a:r>
            <a:r>
              <a:rPr lang="ko-KR" altLang="en-US" dirty="0"/>
              <a:t>위에서 </a:t>
            </a:r>
            <a:r>
              <a:rPr lang="ko-KR" altLang="en-US" dirty="0" smtClean="0"/>
              <a:t>동작을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/>
              <a:t>대량의 흩어져 있는 데이터 저장을 위한 </a:t>
            </a:r>
            <a:r>
              <a:rPr lang="ko-KR" altLang="en-US" dirty="0" err="1"/>
              <a:t>무정지</a:t>
            </a:r>
            <a:r>
              <a:rPr lang="ko-KR" altLang="en-US" dirty="0"/>
              <a:t> 방법을 제공하는 구글의 </a:t>
            </a:r>
            <a:r>
              <a:rPr lang="ko-KR" altLang="en-US" dirty="0" err="1"/>
              <a:t>빅테이블과</a:t>
            </a:r>
            <a:r>
              <a:rPr lang="ko-KR" altLang="en-US" dirty="0"/>
              <a:t> 비슷한 기능을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  <p:pic>
        <p:nvPicPr>
          <p:cNvPr id="8196" name="Picture 4" descr="hbas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95" y="521072"/>
            <a:ext cx="3825498" cy="9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– C++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문서 모델을 기본으로 하는 데이터베이스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컬렉션을 이용해 기존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데이터베이스의 테이블처럼 동작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26</a:t>
            </a:r>
            <a:endParaRPr lang="ko-KR" altLang="en-US" dirty="0"/>
          </a:p>
        </p:txBody>
      </p:sp>
      <p:pic>
        <p:nvPicPr>
          <p:cNvPr id="9220" name="Picture 4" descr="mongodb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95" y="338353"/>
            <a:ext cx="2451742" cy="13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NewSQL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RDB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NoSQL</a:t>
            </a:r>
            <a:r>
              <a:rPr lang="ko-KR" altLang="en-US" dirty="0" smtClean="0"/>
              <a:t>의 장점을 합친 것으로</a:t>
            </a:r>
            <a:r>
              <a:rPr lang="en-US" altLang="ko-KR" dirty="0" smtClean="0"/>
              <a:t>, </a:t>
            </a:r>
            <a:r>
              <a:rPr lang="en-US" altLang="ko-KR" dirty="0"/>
              <a:t>RDB</a:t>
            </a:r>
            <a:r>
              <a:rPr lang="ko-KR" altLang="en-US" dirty="0"/>
              <a:t>관점에서 </a:t>
            </a:r>
            <a:r>
              <a:rPr lang="en-US" altLang="ko-KR" dirty="0"/>
              <a:t>SQL </a:t>
            </a:r>
            <a:r>
              <a:rPr lang="ko-KR" altLang="en-US" dirty="0"/>
              <a:t>지원</a:t>
            </a:r>
            <a:r>
              <a:rPr lang="en-US" altLang="ko-KR" dirty="0"/>
              <a:t>, ACID </a:t>
            </a:r>
            <a:r>
              <a:rPr lang="ko-KR" altLang="en-US" dirty="0"/>
              <a:t>준수</a:t>
            </a:r>
            <a:r>
              <a:rPr lang="en-US" altLang="ko-KR" dirty="0"/>
              <a:t>, </a:t>
            </a:r>
            <a:r>
              <a:rPr lang="ko-KR" altLang="en-US" dirty="0"/>
              <a:t>성능 개선을 가지고 </a:t>
            </a:r>
            <a:r>
              <a:rPr lang="en-US" altLang="ko-KR" dirty="0"/>
              <a:t>NoSQL</a:t>
            </a:r>
            <a:r>
              <a:rPr lang="ko-KR" altLang="en-US" dirty="0"/>
              <a:t>의 특성인 확장성과 유연성을 가미한 </a:t>
            </a:r>
            <a:r>
              <a:rPr lang="en-US" altLang="ko-KR" dirty="0"/>
              <a:t>DBMS</a:t>
            </a:r>
            <a:r>
              <a:rPr lang="ko-KR" altLang="en-US" dirty="0"/>
              <a:t>를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ACID – </a:t>
            </a:r>
            <a:r>
              <a:rPr lang="ko-KR" altLang="en-US" dirty="0" err="1" smtClean="0"/>
              <a:t>원자성</a:t>
            </a:r>
            <a:r>
              <a:rPr lang="en-US" altLang="ko-KR" dirty="0" smtClean="0"/>
              <a:t>(Atomicity), 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(Consistency), </a:t>
            </a:r>
            <a:r>
              <a:rPr lang="ko-KR" altLang="en-US" dirty="0" smtClean="0"/>
              <a:t>고립성</a:t>
            </a:r>
            <a:r>
              <a:rPr lang="en-US" altLang="ko-KR" dirty="0" smtClean="0"/>
              <a:t>(Isolation), </a:t>
            </a:r>
            <a:r>
              <a:rPr lang="ko-KR" altLang="en-US" dirty="0" smtClean="0"/>
              <a:t>지속성</a:t>
            </a:r>
            <a:r>
              <a:rPr lang="en-US" altLang="ko-KR" dirty="0" smtClean="0"/>
              <a:t>(Durability)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3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빅데이터의 활용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고객 맞춤형 서비스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내부 효율성 개선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새로운 </a:t>
            </a:r>
            <a:r>
              <a:rPr lang="en-US" altLang="ko-KR" dirty="0" smtClean="0"/>
              <a:t>Value Proposition </a:t>
            </a:r>
            <a:r>
              <a:rPr lang="ko-KR" altLang="en-US" dirty="0" smtClean="0"/>
              <a:t>창출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 맞춤형 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아비바</a:t>
            </a:r>
            <a:r>
              <a:rPr lang="ko-KR" altLang="en-US" dirty="0" smtClean="0"/>
              <a:t> 생명 </a:t>
            </a:r>
            <a:r>
              <a:rPr lang="en-US" altLang="ko-KR" dirty="0" smtClean="0"/>
              <a:t>– ‘</a:t>
            </a:r>
            <a:r>
              <a:rPr lang="en-US" altLang="ko-KR" dirty="0" err="1" smtClean="0"/>
              <a:t>RateMyDrive</a:t>
            </a:r>
            <a:r>
              <a:rPr lang="en-US" altLang="ko-KR" dirty="0" smtClean="0"/>
              <a:t>’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사우스웨스트 항공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 맞춤형 광고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타겟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 맞춤형 프로모션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신한카드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 라이프 스타일 맞춤형 상품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1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빅데이터에 사용되는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ko-KR" altLang="en-US" dirty="0" smtClean="0"/>
              <a:t>빅데이터 수집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빅데이터 분석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 효율성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en-US" altLang="ko-KR" dirty="0" smtClean="0"/>
              <a:t>DHL – </a:t>
            </a:r>
            <a:r>
              <a:rPr lang="ko-KR" altLang="en-US" dirty="0" smtClean="0"/>
              <a:t>물류 효율화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자라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효율적인 물류 </a:t>
            </a:r>
            <a:r>
              <a:rPr lang="ko-KR" altLang="en-US" dirty="0" err="1" smtClean="0"/>
              <a:t>배송망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데이터센터 성능 및 에너지 사용 최적화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삼성</a:t>
            </a:r>
            <a:r>
              <a:rPr lang="en-US" altLang="ko-KR" dirty="0" smtClean="0"/>
              <a:t>SDS – </a:t>
            </a:r>
            <a:r>
              <a:rPr lang="ko-KR" altLang="en-US" dirty="0" smtClean="0"/>
              <a:t>제조업 생산성 향상 지원 솔루션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en-US" altLang="ko-KR" dirty="0"/>
              <a:t>Value Proposition</a:t>
            </a:r>
            <a:r>
              <a:rPr lang="ko-KR" altLang="en-US" dirty="0" smtClean="0"/>
              <a:t> 창출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ko-KR" altLang="en-US" dirty="0" smtClean="0"/>
              <a:t>아마존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 배송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후지쯔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농업용 빅데이터 솔루션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SK</a:t>
            </a:r>
            <a:r>
              <a:rPr lang="ko-KR" altLang="en-US" dirty="0" smtClean="0"/>
              <a:t>텔레콤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상권 분석 및 마케팅 지원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7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졸업작품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r>
              <a:rPr lang="ko-KR" altLang="en-US" dirty="0" smtClean="0"/>
              <a:t>현재의 토픽 알아내기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영화 평점 예상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사용자의 흥미 분석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7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현재의 토픽 </a:t>
            </a:r>
            <a:r>
              <a:rPr lang="ko-KR" altLang="en-US" dirty="0" smtClean="0"/>
              <a:t>알아내기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트위터나 페이스북 같은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가 공개된 </a:t>
            </a:r>
            <a:r>
              <a:rPr lang="en-US" altLang="ko-KR" dirty="0" smtClean="0"/>
              <a:t>SNS</a:t>
            </a:r>
            <a:r>
              <a:rPr lang="ko-KR" altLang="en-US" dirty="0"/>
              <a:t>나</a:t>
            </a:r>
            <a:r>
              <a:rPr lang="ko-KR" altLang="en-US" dirty="0" smtClean="0"/>
              <a:t> 인터넷 신문 사이트를 수집하고 분석하여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화제가 되고 있는 주제는 무엇인지를 알아내어 </a:t>
            </a:r>
            <a:r>
              <a:rPr lang="ko-KR" altLang="en-US" dirty="0" err="1" smtClean="0"/>
              <a:t>시간별로</a:t>
            </a:r>
            <a:r>
              <a:rPr lang="ko-KR" altLang="en-US" dirty="0" smtClean="0"/>
              <a:t> 표시해주는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 평점 예상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영화들의 평점과</a:t>
            </a:r>
            <a:r>
              <a:rPr lang="en-US" altLang="ko-KR" dirty="0"/>
              <a:t>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의 반응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수집하고 분석하여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경우에 보통 이런 점수를 받은 것을 파악하고</a:t>
            </a:r>
            <a:r>
              <a:rPr lang="en-US" altLang="ko-KR" dirty="0"/>
              <a:t> </a:t>
            </a:r>
            <a:r>
              <a:rPr lang="ko-KR" altLang="en-US" dirty="0" smtClean="0"/>
              <a:t>영화의 평점을 예상하는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사용자의 흥미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사용자가 자주 들어가는 사이트나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검색하는 단어</a:t>
            </a:r>
            <a:r>
              <a:rPr lang="en-US" altLang="ko-KR" dirty="0" smtClean="0"/>
              <a:t>, SNS</a:t>
            </a:r>
            <a:r>
              <a:rPr lang="ko-KR" altLang="en-US" dirty="0" smtClean="0"/>
              <a:t>상에서의 대화 등을 분석하여 사용자의 흥미나 필요로 할 법한 정보를 띄워주는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2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130" y="2466106"/>
            <a:ext cx="5036127" cy="2115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15000" dirty="0" smtClean="0"/>
              <a:t>Q&amp;A</a:t>
            </a:r>
            <a:endParaRPr lang="ko-KR" altLang="en-US" sz="1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7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수집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RDBMS (</a:t>
            </a:r>
            <a:r>
              <a:rPr lang="ko-KR" altLang="en-US" dirty="0" smtClean="0"/>
              <a:t>정형화된 데이터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로그 파일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비정형화된 데이터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RDBMS</a:t>
            </a:r>
            <a:r>
              <a:rPr lang="ko-KR" altLang="en-US" sz="4000" dirty="0" smtClean="0"/>
              <a:t>에서의 데이터 수집 프로그램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스쿱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5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스쿱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– JAVA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오라클</a:t>
            </a:r>
            <a:r>
              <a:rPr lang="en-US" altLang="ko-KR" dirty="0" smtClean="0"/>
              <a:t>, MySQL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에서 활용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명령 줄 인터페이스</a:t>
            </a:r>
            <a:endParaRPr lang="ko-KR" altLang="en-US" dirty="0"/>
          </a:p>
        </p:txBody>
      </p:sp>
      <p:pic>
        <p:nvPicPr>
          <p:cNvPr id="1026" name="Picture 2" descr="Apache Sqoop logo.sv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44" y="746395"/>
            <a:ext cx="1903556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로그 </a:t>
            </a:r>
            <a:r>
              <a:rPr lang="ko-KR" altLang="en-US" sz="4000" dirty="0" smtClean="0"/>
              <a:t>파일에서의 데이터 수집 프로그램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7"/>
            <a:endParaRPr lang="en-US" altLang="ko-KR" sz="1000" dirty="0" smtClean="0"/>
          </a:p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플룸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아파치 </a:t>
            </a:r>
            <a:r>
              <a:rPr lang="ko-KR" altLang="en-US" dirty="0" err="1" smtClean="0"/>
              <a:t>척와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페이스북 </a:t>
            </a:r>
            <a:r>
              <a:rPr lang="ko-KR" altLang="en-US" dirty="0" err="1" smtClean="0"/>
              <a:t>스크라이브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RSS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</a:t>
            </a:r>
            <a:r>
              <a:rPr lang="ko-KR" altLang="en-US" dirty="0" err="1" smtClean="0"/>
              <a:t>플룸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altLang="ko-KR" dirty="0" smtClean="0"/>
          </a:p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– JAVA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ko-KR" altLang="en-US" dirty="0" smtClean="0"/>
              <a:t>로그데이터를 병렬적으로 </a:t>
            </a:r>
            <a:r>
              <a:rPr lang="ko-KR" altLang="en-US" dirty="0"/>
              <a:t>수집 및 모니터링이 가능하고 실시간 전송도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최근 국내의 빅데이터 솔루션에서의 </a:t>
            </a:r>
            <a:r>
              <a:rPr lang="ko-KR" altLang="en-US" dirty="0" err="1" smtClean="0"/>
              <a:t>수집부분의</a:t>
            </a:r>
            <a:r>
              <a:rPr lang="ko-KR" altLang="en-US" dirty="0" smtClean="0"/>
              <a:t> 기반</a:t>
            </a:r>
            <a:endParaRPr lang="ko-KR" altLang="en-US" dirty="0"/>
          </a:p>
        </p:txBody>
      </p:sp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38905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42" name="Picture 2" descr="Flume êµ¬ì±ìì ìì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36" y="524956"/>
            <a:ext cx="10696864" cy="564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559</Words>
  <Application>Microsoft Office PowerPoint</Application>
  <PresentationFormat>와이드스크린</PresentationFormat>
  <Paragraphs>303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빅데이터</vt:lpstr>
      <vt:lpstr>목차</vt:lpstr>
      <vt:lpstr>빅데이터에 사용되는 프로그램</vt:lpstr>
      <vt:lpstr>빅데이터 수집</vt:lpstr>
      <vt:lpstr>RDBMS에서의 데이터 수집 프로그램</vt:lpstr>
      <vt:lpstr>아파치 스쿱</vt:lpstr>
      <vt:lpstr>로그 파일에서의 데이터 수집 프로그램</vt:lpstr>
      <vt:lpstr>아파치 플룸 </vt:lpstr>
      <vt:lpstr>PowerPoint 프레젠테이션</vt:lpstr>
      <vt:lpstr>아파치 척와</vt:lpstr>
      <vt:lpstr>페이스북 스크라이브</vt:lpstr>
      <vt:lpstr>웹 크롤러</vt:lpstr>
      <vt:lpstr>RSS </vt:lpstr>
      <vt:lpstr>빅데이터 처리</vt:lpstr>
      <vt:lpstr>인프라 기술</vt:lpstr>
      <vt:lpstr>아파치 하둡</vt:lpstr>
      <vt:lpstr>구글 빅쿼리</vt:lpstr>
      <vt:lpstr>아마존 다이나모</vt:lpstr>
      <vt:lpstr>데이터베이스 기술</vt:lpstr>
      <vt:lpstr>RDB</vt:lpstr>
      <vt:lpstr>오라클 DBMS</vt:lpstr>
      <vt:lpstr>MySQL</vt:lpstr>
      <vt:lpstr>NoSQL</vt:lpstr>
      <vt:lpstr>아파치 카산드라</vt:lpstr>
      <vt:lpstr>아파치 Hbase</vt:lpstr>
      <vt:lpstr>MongoDB</vt:lpstr>
      <vt:lpstr>NewSQL</vt:lpstr>
      <vt:lpstr>빅데이터의 활용 사례</vt:lpstr>
      <vt:lpstr>고객 맞춤형 서비스</vt:lpstr>
      <vt:lpstr>내부 효율성 개선</vt:lpstr>
      <vt:lpstr>새로운 Value Proposition 창출</vt:lpstr>
      <vt:lpstr>졸업작품 아이디어</vt:lpstr>
      <vt:lpstr>현재의 토픽 알아내기</vt:lpstr>
      <vt:lpstr>영화 평점 예상</vt:lpstr>
      <vt:lpstr>사용자의 흥미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현석</dc:creator>
  <cp:lastModifiedBy>정 현석</cp:lastModifiedBy>
  <cp:revision>111</cp:revision>
  <dcterms:created xsi:type="dcterms:W3CDTF">2018-05-11T10:19:49Z</dcterms:created>
  <dcterms:modified xsi:type="dcterms:W3CDTF">2018-05-15T17:18:38Z</dcterms:modified>
</cp:coreProperties>
</file>