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273" r:id="rId3"/>
    <p:sldId id="293" r:id="rId4"/>
    <p:sldId id="283" r:id="rId5"/>
    <p:sldId id="282" r:id="rId6"/>
    <p:sldId id="285" r:id="rId7"/>
    <p:sldId id="286" r:id="rId8"/>
    <p:sldId id="284" r:id="rId9"/>
    <p:sldId id="288" r:id="rId10"/>
    <p:sldId id="289" r:id="rId11"/>
    <p:sldId id="291" r:id="rId12"/>
    <p:sldId id="290" r:id="rId13"/>
    <p:sldId id="287" r:id="rId14"/>
    <p:sldId id="292" r:id="rId15"/>
    <p:sldId id="261" r:id="rId16"/>
    <p:sldId id="281" r:id="rId17"/>
    <p:sldId id="275" r:id="rId18"/>
    <p:sldId id="276" r:id="rId19"/>
    <p:sldId id="277" r:id="rId20"/>
    <p:sldId id="297" r:id="rId21"/>
    <p:sldId id="278" r:id="rId22"/>
    <p:sldId id="279" r:id="rId23"/>
    <p:sldId id="280" r:id="rId24"/>
    <p:sldId id="296" r:id="rId25"/>
    <p:sldId id="294" r:id="rId26"/>
    <p:sldId id="270" r:id="rId27"/>
    <p:sldId id="274" r:id="rId28"/>
    <p:sldId id="271" r:id="rId29"/>
  </p:sldIdLst>
  <p:sldSz cx="12192000" cy="6858000"/>
  <p:notesSz cx="6858000" cy="9144000"/>
  <p:embeddedFontLst>
    <p:embeddedFont>
      <p:font typeface="맑은 고딕" pitchFamily="50" charset="-127"/>
      <p:regular r:id="rId32"/>
      <p:bold r:id="rId33"/>
    </p:embeddedFont>
    <p:embeddedFont>
      <p:font typeface="맑은 고딕 Semilight" pitchFamily="50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74"/>
    <a:srgbClr val="EC745B"/>
    <a:srgbClr val="EEE6CC"/>
    <a:srgbClr val="E84D34"/>
    <a:srgbClr val="EAE0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firstSliceAng val="164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0.18419</cdr:x>
      <cdr:y>0.47913</cdr:y>
    </cdr:from>
    <cdr:to>
      <cdr:x>0.38231</cdr:x>
      <cdr:y>0.8381</cdr:y>
    </cdr:to>
    <cdr:sp macro="" textlink="">
      <cdr:nvSpPr>
        <cdr:cNvPr id="2" name="아래쪽 화살표 1"/>
        <cdr:cNvSpPr/>
      </cdr:nvSpPr>
      <cdr:spPr>
        <a:xfrm xmlns:a="http://schemas.openxmlformats.org/drawingml/2006/main">
          <a:off x="826973" y="1342624"/>
          <a:ext cx="889484" cy="1005897"/>
        </a:xfrm>
        <a:prstGeom xmlns:a="http://schemas.openxmlformats.org/drawingml/2006/main" prst="downArrow">
          <a:avLst/>
        </a:prstGeom>
        <a:solidFill xmlns:a="http://schemas.openxmlformats.org/drawingml/2006/main">
          <a:srgbClr val="496F74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0.10964</cdr:y>
    </cdr:from>
    <cdr:to>
      <cdr:x>1</cdr:x>
      <cdr:y>0.95982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290286" y="316888"/>
          <a:ext cx="4245429" cy="245715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AC83A-9688-4AB0-8125-730C8B507FE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E5EB-69A3-4A80-91A8-7F954F7CAA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BC6C7-5D5A-4076-AFD6-C2C091571CF2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969D-EBA9-4F3E-ABE7-2B699F85F5B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969D-EBA9-4F3E-ABE7-2B699F85F5B5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48149;&#51452;&#50689;\Desktop\2016&#45236;&#51068;&#51012;&#51105;&#50500;&#46972;%20-%20&#48709;&#45936;&#51060;&#53552;%20&#51204;&#47928;&#44032;.mp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anker.co.kr/news/articleView.html?idxno=41439" TargetMode="External"/><Relationship Id="rId2" Type="http://schemas.openxmlformats.org/officeDocument/2006/relationships/hyperlink" Target="http://newspeppermint.com/2014/04/07/flu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tworld.co.kr/news/94544" TargetMode="External"/><Relationship Id="rId5" Type="http://schemas.openxmlformats.org/officeDocument/2006/relationships/hyperlink" Target="http://www.diabetes.or.kr/new_workshop/201403/ab3.html" TargetMode="External"/><Relationship Id="rId4" Type="http://schemas.openxmlformats.org/officeDocument/2006/relationships/hyperlink" Target="http://news.inews24.com/php/news_view.php?g_menu=020200&amp;g_serial=81372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48149;&#51452;&#50689;\Desktop\&#48709;&#45936;&#51060;&#53552;.mp4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7639050" y="4267200"/>
            <a:ext cx="5410200" cy="876299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2016136044 </a:t>
            </a:r>
            <a:r>
              <a:rPr lang="ko-KR" altLang="en-US" dirty="0" smtClean="0">
                <a:solidFill>
                  <a:srgbClr val="EC745B"/>
                </a:solidFill>
              </a:rPr>
              <a:t>박주영</a:t>
            </a:r>
            <a:endParaRPr lang="en-US" altLang="ko-KR" dirty="0" smtClean="0">
              <a:solidFill>
                <a:srgbClr val="EC745B"/>
              </a:solidFill>
            </a:endParaRPr>
          </a:p>
          <a:p>
            <a:r>
              <a:rPr lang="en-US" altLang="ko-KR" dirty="0" smtClean="0">
                <a:solidFill>
                  <a:srgbClr val="EC745B"/>
                </a:solidFill>
              </a:rPr>
              <a:t>2014136055 </a:t>
            </a:r>
            <a:r>
              <a:rPr lang="ko-KR" altLang="en-US" dirty="0" smtClean="0">
                <a:solidFill>
                  <a:srgbClr val="EC745B"/>
                </a:solidFill>
              </a:rPr>
              <a:t>박윤호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648200" y="2690981"/>
            <a:ext cx="5539306" cy="1809743"/>
          </a:xfrm>
        </p:spPr>
        <p:txBody>
          <a:bodyPr/>
          <a:lstStyle/>
          <a:p>
            <a:r>
              <a:rPr lang="ko-KR" altLang="en-US" sz="4800" b="1" dirty="0" err="1" smtClean="0">
                <a:solidFill>
                  <a:srgbClr val="496F74"/>
                </a:solidFill>
              </a:rPr>
              <a:t>빅데이터</a:t>
            </a:r>
            <a:endParaRPr lang="ko-KR" altLang="en-US" sz="4800" b="1" dirty="0">
              <a:solidFill>
                <a:srgbClr val="496F7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650" y="1601298"/>
            <a:ext cx="8648700" cy="37433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58862" y="571515"/>
            <a:ext cx="80473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처리 기술의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비양적인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발전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255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빅데이터의 처리과정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654615" y="2754083"/>
            <a:ext cx="1657350" cy="1619251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수집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57469" y="2754082"/>
            <a:ext cx="1657350" cy="16192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072137" y="2754082"/>
            <a:ext cx="1657350" cy="16192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012451" y="2754082"/>
            <a:ext cx="1657350" cy="16192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614999" y="3354160"/>
            <a:ext cx="457200" cy="33860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333688" y="3339410"/>
            <a:ext cx="457200" cy="3386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9142369" y="3339410"/>
            <a:ext cx="457200" cy="3386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240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빅데이터의 시장규모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601" y="1492060"/>
            <a:ext cx="7575358" cy="4354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2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빅데이터의 역사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2139173" y="957943"/>
            <a:ext cx="927449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1941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폭발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옥스포드 사전에 명명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1999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CDs, DVD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정보량은 전세계를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통틀어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무려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엑사바이트의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양을 넘어섬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3V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2010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Kenneth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Cukier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세계는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상상할 수 없을 만큼의 디지털 정보를 가지고 있으며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양은 매우 빠르게 커져가고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75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빅데이터의 장점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7131" y="1525350"/>
            <a:ext cx="10566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과거의 데이터들로 규칙성을 파악하여 미래의 위험을 </a:t>
            </a:r>
            <a:endParaRPr lang="en-US" altLang="ko-KR" sz="3200" b="1" dirty="0" smtClean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32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예측</a:t>
            </a:r>
            <a:endParaRPr lang="en-US" altLang="ko-KR" sz="32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0744" y="2901142"/>
            <a:ext cx="8839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Ex) 1.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기업에서 어떤 사업이나 일을 기획하는데 있어서 비용 요   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	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소들을 미리 예측하여 비용 절감을 도와 줄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 2.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신제품의 경쟁력을 예측하고 각종 리스크를 미리 점검할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	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  3.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의료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제조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통신 등 여러 산업분야에서 생산성 향상을 할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	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76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빅데이터에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관한 부정적 시각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161142"/>
            <a:ext cx="56315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오용의 문제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1" y="2206172"/>
            <a:ext cx="841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데이터 분석가 혹은 기업의 편견이 개입되어 잘못된 정보를 줄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3028" y="3178629"/>
            <a:ext cx="883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데이터 분석 시 자신들에게 유용한 정보만을 추출하거나                                                           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  <a:p>
            <a:pPr lvl="1">
              <a:buFont typeface="Symbol"/>
              <a:buChar char="Þ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Cherry picking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9485" y="4615544"/>
            <a:ext cx="9347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데이터의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양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보다는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분석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에 초점을 맞추어야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ex)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구글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Flue Trend</a:t>
            </a:r>
          </a:p>
          <a:p>
            <a:endParaRPr lang="ko-KR" altLang="en-US" dirty="0"/>
          </a:p>
        </p:txBody>
      </p:sp>
      <p:pic>
        <p:nvPicPr>
          <p:cNvPr id="27" name="그림 2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642" y="249453"/>
            <a:ext cx="7887801" cy="578248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62857" y="3011715"/>
            <a:ext cx="11422741" cy="139337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3.PNG"/>
          <p:cNvPicPr>
            <a:picLocks noChangeAspect="1"/>
          </p:cNvPicPr>
          <p:nvPr/>
        </p:nvPicPr>
        <p:blipFill>
          <a:blip r:embed="rId4" cstate="print"/>
          <a:srcRect l="322" t="3164"/>
          <a:stretch>
            <a:fillRect/>
          </a:stretch>
        </p:blipFill>
        <p:spPr>
          <a:xfrm>
            <a:off x="609600" y="3156861"/>
            <a:ext cx="10965267" cy="10047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67658" y="3156859"/>
            <a:ext cx="3918855" cy="27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1074058" y="4071261"/>
            <a:ext cx="2090056" cy="725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20" grpId="0"/>
      <p:bldP spid="23" grpId="0"/>
      <p:bldP spid="24" grpId="0"/>
      <p:bldP spid="36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빅데이터에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관한 부정적 시각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161142"/>
            <a:ext cx="56315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기술 및 전문인력 부족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4915" y="2322286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우리나라 국내 기업 대다수가 기존의 정형 데이터를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제대로 활용할 수 있는 기술을 보유하고 있지 못하다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59428" y="3585029"/>
            <a:ext cx="883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스마트 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SNS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의 진화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사물인터넷 등에서 양산되는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데이터의 증가속도는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DW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와 같은 기존의 데이터 관리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기법으로는 감당하지 못한다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6514" y="5152572"/>
            <a:ext cx="883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우리나라의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빅데이터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기술 특허는 주로 저장기술에 집중되어   있으며 데이터 수집 및 분석과 같은 데이터 운영과 관리 기술은 상대적으로 저조하다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355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빅데이터에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관한 부정적 시각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87973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1200" y="1161142"/>
            <a:ext cx="56315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개인정보 침해와 유출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4914" y="2220686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빅데이터의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활성화와 개인정보보호의 두 가치가 서로 충돌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8456" y="3004456"/>
            <a:ext cx="924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빅브라더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발생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   *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빅브라더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	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정보를 독점하여 사회를 통제하는 지배권력의 감시자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-</a:t>
            </a:r>
            <a:r>
              <a:rPr lang="ko-KR" altLang="ko-KR" sz="2400" dirty="0" smtClean="0"/>
              <a:t> 개인을 감시할 수 있는 인공위성과 개인용 센서 기술이 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ko-KR" altLang="ko-KR" sz="2400" dirty="0" smtClean="0"/>
              <a:t>발달하였다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  - </a:t>
            </a:r>
            <a:r>
              <a:rPr lang="ko-KR" altLang="ko-KR" sz="2400" dirty="0" err="1" smtClean="0"/>
              <a:t>빅</a:t>
            </a:r>
            <a:r>
              <a:rPr lang="ko-KR" altLang="ko-KR" sz="2400" dirty="0" smtClean="0"/>
              <a:t> 데이터를 통해 개인의 정보가 기존의 인터넷 시대보다 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ko-KR" altLang="ko-KR" sz="2400" dirty="0" smtClean="0"/>
              <a:t>무분별하게 사용되기 때문에 사생활 침해의 문제가 발생할 </a:t>
            </a:r>
            <a:endParaRPr lang="en-US" altLang="ko-KR" sz="2400" dirty="0" smtClean="0"/>
          </a:p>
          <a:p>
            <a:r>
              <a:rPr lang="en-US" altLang="ko-KR" sz="2400" dirty="0" smtClean="0"/>
              <a:t>    </a:t>
            </a:r>
            <a:r>
              <a:rPr lang="ko-KR" altLang="ko-KR" sz="2400" dirty="0" smtClean="0"/>
              <a:t>수 있다</a:t>
            </a:r>
            <a:r>
              <a:rPr lang="en-US" altLang="ko-KR" sz="2400" dirty="0" smtClean="0"/>
              <a:t>.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빅데이터에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관한 부정적 시각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1026" name="Picture 2" descr="PRIS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845684"/>
            <a:ext cx="5699743" cy="4423002"/>
          </a:xfrm>
          <a:prstGeom prst="rect">
            <a:avLst/>
          </a:prstGeom>
          <a:noFill/>
        </p:spPr>
      </p:pic>
      <p:pic>
        <p:nvPicPr>
          <p:cNvPr id="1028" name="Picture 4" descr="PRISM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790" y="1877332"/>
            <a:ext cx="5536310" cy="4218668"/>
          </a:xfrm>
          <a:prstGeom prst="rect">
            <a:avLst/>
          </a:prstGeom>
          <a:noFill/>
        </p:spPr>
      </p:pic>
      <p:sp>
        <p:nvSpPr>
          <p:cNvPr id="1030" name="AutoShape 6" descr="빅브라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빅브라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AutoShape 10" descr="빅브라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http://cfile210.uf.daum.net/image/163A3C214AB693AD1739E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8915" y="893418"/>
            <a:ext cx="4572001" cy="54576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빅데이터의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양면성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73459" y="1930632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481943" y="1161141"/>
            <a:ext cx="64153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‘</a:t>
            </a:r>
            <a:r>
              <a:rPr lang="ko-KR" altLang="en-US" sz="2000" b="1" dirty="0" err="1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잘쓰면</a:t>
            </a:r>
            <a:r>
              <a:rPr lang="ko-KR" altLang="en-US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약</a:t>
            </a:r>
            <a:r>
              <a:rPr lang="en-US" altLang="ko-KR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ko-KR" altLang="en-US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못쓰면 독이 되는 </a:t>
            </a:r>
            <a:r>
              <a:rPr lang="ko-KR" altLang="en-US" sz="2000" b="1" dirty="0" err="1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빅데이터의</a:t>
            </a:r>
            <a:r>
              <a:rPr lang="ko-KR" altLang="en-US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양면성</a:t>
            </a:r>
            <a:r>
              <a:rPr lang="en-US" altLang="ko-KR" sz="2000" b="1" dirty="0" smtClean="0"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’</a:t>
            </a:r>
            <a:endParaRPr lang="en-US" altLang="ko-KR" sz="2000" b="1" dirty="0">
              <a:ln w="12700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30400" y="2278742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사회 구성원에게 맞춤형 정보 및 서비스 제공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기업에게 생산성 향상과 그로 인한 가치 창출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3942" y="3497939"/>
            <a:ext cx="9245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체계적인 정보보안전략의 수립이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972" y="4394926"/>
            <a:ext cx="88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현명한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VS </a:t>
            </a:r>
            <a:r>
              <a:rPr lang="ko-KR" altLang="ko-KR" sz="2400" dirty="0" smtClean="0">
                <a:latin typeface="맑은 고딕" pitchFamily="50" charset="-127"/>
                <a:ea typeface="맑은 고딕" pitchFamily="50" charset="-127"/>
              </a:rPr>
              <a:t>사생활을 침해하는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ko-KR" sz="2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빅브라더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602" name="Picture 2" descr="EMB0000daf8170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28745"/>
            <a:ext cx="3855455" cy="1611540"/>
          </a:xfrm>
          <a:prstGeom prst="rect">
            <a:avLst/>
          </a:prstGeom>
          <a:noFill/>
        </p:spPr>
      </p:pic>
      <p:pic>
        <p:nvPicPr>
          <p:cNvPr id="25604" name="Picture 4" descr="http://www.sisunnews.co.kr/news/photo/201507/24297_32017_922.png"/>
          <p:cNvPicPr>
            <a:picLocks noChangeAspect="1" noChangeArrowheads="1"/>
          </p:cNvPicPr>
          <p:nvPr/>
        </p:nvPicPr>
        <p:blipFill>
          <a:blip r:embed="rId4" cstate="print"/>
          <a:srcRect r="379" b="7256"/>
          <a:stretch>
            <a:fillRect/>
          </a:stretch>
        </p:blipFill>
        <p:spPr bwMode="auto">
          <a:xfrm>
            <a:off x="9027886" y="4856033"/>
            <a:ext cx="2960914" cy="181328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509011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225002" y="389497"/>
            <a:ext cx="1567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5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목차</a:t>
            </a:r>
            <a:endParaRPr lang="en-US" altLang="ko-KR" sz="5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6813" y="1438862"/>
            <a:ext cx="83312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 개념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 특징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 출현배경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 역사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 장단점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 algn="ctr">
              <a:buFont typeface="Wingdings" pitchFamily="2" charset="2"/>
              <a:buChar char="Ø"/>
            </a:pP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itchFamily="50" charset="-127"/>
              </a:rPr>
              <a:t>빅데이터의 전망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빅데이터의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현재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10" name="2016내일을잡아라 - 빅데이터 전문가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37672" y="945407"/>
            <a:ext cx="10330873" cy="5285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0/28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행복을 드리는 맞춤형 복지 Government Well-being Plaza 고객님을 위한 특별한 맞춤서비스를 제공합니다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7925" y="2828925"/>
            <a:ext cx="5934075" cy="4029075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3" name="텍스트 개체 틀 2"/>
          <p:cNvSpPr txBox="1">
            <a:spLocks/>
          </p:cNvSpPr>
          <p:nvPr/>
        </p:nvSpPr>
        <p:spPr>
          <a:xfrm>
            <a:off x="2347949" y="288457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빅데이터를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통한 미래의 삶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73459" y="1930632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82059" y="2293257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과거 시민을 위한 서비스 부분은 권력기관에 의해 획일적으로 조정됨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5656" y="2801256"/>
            <a:ext cx="3091543" cy="298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53028" y="3309252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학생들의 교육에 대한 근본적인 요구사항 반영 못함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pPr marL="457200" indent="-457200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  =&gt;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개개인에게 맞춤형 교육서비스 제공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602" y="4423954"/>
            <a:ext cx="959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기존의 획일적이고 무분별한 복지 시스템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=&gt;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다양한 집단의 이해관계 분석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해결할 수 있는 맞춤형 복지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시스템 구축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1200" y="1161142"/>
            <a:ext cx="712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개인 맞춤형 서비스 제공 가능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74629" y="2786743"/>
            <a:ext cx="420914" cy="16981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593943" y="2801257"/>
            <a:ext cx="1132114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1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7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47949" y="288457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빅데이터를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통한 미래의 삶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73459" y="1930632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82059" y="2293257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현재 그래픽 반도체의 개발이 진행중임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=&gt;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한사람의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역량 증가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086" y="3251195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날씨 예측과 같은 일을 개개인이 분석 가능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145" y="3974011"/>
            <a:ext cx="959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애니메이션 같은 영화 제작 가능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1200" y="1161142"/>
            <a:ext cx="712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일반인들의 슈퍼 컴퓨터 사용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8173" y="4743268"/>
            <a:ext cx="959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지적 빅뱅 시대 초래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22" name="Picture 2" descr="http://cfile7.uf.tistory.com/image/264B673A5657B83318E4B4"/>
          <p:cNvPicPr>
            <a:picLocks noChangeAspect="1" noChangeArrowheads="1"/>
          </p:cNvPicPr>
          <p:nvPr/>
        </p:nvPicPr>
        <p:blipFill>
          <a:blip r:embed="rId3" cstate="print"/>
          <a:srcRect l="18906" r="17284"/>
          <a:stretch>
            <a:fillRect/>
          </a:stretch>
        </p:blipFill>
        <p:spPr bwMode="auto">
          <a:xfrm>
            <a:off x="8302172" y="3371849"/>
            <a:ext cx="3889828" cy="3486151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0" name="TextBox 9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2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7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47949" y="288457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빅데이터를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통한 미래의 삶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73459" y="1930632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82059" y="2046514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ko-KR" sz="2400" dirty="0" smtClean="0"/>
              <a:t>데이터 성장속도에 비해 이것을 처리할 수 있는 인력의 증가는 그에 미치지 못하고 있는 실정이다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6571" y="3106052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빅데이터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 학과 발생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601" y="4830354"/>
            <a:ext cx="959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 하드웨어를 생산한 </a:t>
            </a:r>
            <a:r>
              <a:rPr lang="en-US" altLang="ko-KR" sz="24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IBM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소프트웨어 중심의 </a:t>
            </a:r>
            <a:r>
              <a:rPr lang="ko-KR" altLang="en-US" sz="24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마이크로소프트</a:t>
            </a:r>
            <a:endParaRPr lang="en-US" altLang="ko-KR" sz="24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-&gt;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소셜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네트워크 서비스의 </a:t>
            </a:r>
            <a:r>
              <a:rPr lang="ko-KR" altLang="en-US" sz="2400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등등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-&gt;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1200" y="1161142"/>
            <a:ext cx="10058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과학자가 최고 유망 직종으로 부상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3943" y="2801257"/>
            <a:ext cx="1132114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12800" y="3940627"/>
            <a:ext cx="96447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빅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데이터를 선점한 기업들의 가치 증가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3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7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47949" y="288457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관련 직업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825859" y="1875214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95914" y="2101257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비즈니스 모델과 기업 프로세서 모두 이해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7334" y="2839774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기술적인 전문지식 배우는데 주력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6130" y="4258139"/>
            <a:ext cx="8802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랭글러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유의미한 데이터 추출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3943" y="2801257"/>
            <a:ext cx="1132114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4281" y="3577106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변화 담당자로서 부서를 조정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정보 통합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3245" y="1247309"/>
            <a:ext cx="8802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과학자 </a:t>
            </a:r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모델링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9636" y="5159227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데이터 소스 탐색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보석 발견하는 비전문적인 인터페이스 사용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4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11" grpId="0"/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347949" y="288457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관련 직업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758952" y="1786004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95914" y="2413487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사용자들이 데이터 좀 더 수월하게 이해 도움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031" y="4334003"/>
            <a:ext cx="924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데이터를 정제해서 사용할 수 있음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00718" y="1448027"/>
            <a:ext cx="8802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샤먼 </a:t>
            </a:r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분석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93943" y="2801257"/>
            <a:ext cx="1132114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20" y="3362319"/>
            <a:ext cx="88022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위스퍼러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–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정제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5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393228" y="445069"/>
            <a:ext cx="1384944" cy="861217"/>
          </a:xfrm>
        </p:spPr>
        <p:txBody>
          <a:bodyPr/>
          <a:lstStyle/>
          <a:p>
            <a:r>
              <a:rPr lang="ko-KR" altLang="en-US" sz="4400" dirty="0" smtClean="0">
                <a:solidFill>
                  <a:srgbClr val="496F74"/>
                </a:solidFill>
              </a:rPr>
              <a:t>출처</a:t>
            </a:r>
            <a:endParaRPr lang="ko-KR" altLang="en-US" sz="4400" dirty="0">
              <a:solidFill>
                <a:srgbClr val="496F7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286" y="1320800"/>
            <a:ext cx="8389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hlinkClick r:id="rId2"/>
              </a:rPr>
              <a:t> http://newspeppermint.com/2014/04/07/flu/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http://www.kbanker.co.kr/news/articleView.html?idxno=41439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hlinkClick r:id="rId4"/>
              </a:rPr>
              <a:t>http://news.inews24.com/php/news_view.php?g_menu=020200&amp;g_serial=813728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u="sng" dirty="0" smtClean="0">
                <a:hlinkClick r:id="rId5"/>
              </a:rPr>
              <a:t>http://www.diabetes.or.kr/new_workshop/201403/ab3.html</a:t>
            </a:r>
            <a:endParaRPr lang="en-US" altLang="ko-KR" u="sng" dirty="0" smtClean="0"/>
          </a:p>
          <a:p>
            <a:pPr>
              <a:buFont typeface="Arial" pitchFamily="34" charset="0"/>
              <a:buChar char="•"/>
            </a:pPr>
            <a:r>
              <a:rPr lang="en-US" altLang="ko-KR" u="sng" dirty="0" smtClean="0"/>
              <a:t> </a:t>
            </a:r>
            <a:r>
              <a:rPr lang="en-US" altLang="ko-KR" u="sng" dirty="0" smtClean="0">
                <a:hlinkClick r:id="rId6"/>
              </a:rPr>
              <a:t>http://www.itworld.co.kr/news/94544</a:t>
            </a:r>
            <a:endParaRPr lang="en-US" altLang="ko-KR" u="sng" dirty="0" smtClean="0"/>
          </a:p>
          <a:p>
            <a:pPr>
              <a:buFont typeface="Arial" pitchFamily="34" charset="0"/>
              <a:buChar char="•"/>
            </a:pPr>
            <a:r>
              <a:rPr lang="en-US" altLang="ko-KR" u="sng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6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102942" y="2680269"/>
            <a:ext cx="2345608" cy="1339282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Q&amp;A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7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160092" y="2889818"/>
            <a:ext cx="5539306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8945" y="6220690"/>
            <a:ext cx="98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</a:t>
            </a:r>
            <a:r>
              <a:rPr lang="en-US" altLang="ko-KR" dirty="0" smtClean="0"/>
              <a:t>8</a:t>
            </a:r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310602" y="476581"/>
            <a:ext cx="56315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동영상 시청</a:t>
            </a:r>
            <a:endParaRPr lang="en-US" altLang="ko-KR" sz="48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빅데이터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71699" y="1381990"/>
            <a:ext cx="10064338" cy="4953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180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649422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err="1" smtClean="0">
                <a:solidFill>
                  <a:srgbClr val="496F74"/>
                </a:solidFill>
              </a:rPr>
              <a:t>빅데이터란</a:t>
            </a:r>
            <a:r>
              <a:rPr lang="en-US" altLang="ko-KR" sz="3200" b="1" dirty="0" smtClean="0">
                <a:solidFill>
                  <a:srgbClr val="496F74"/>
                </a:solidFill>
              </a:rPr>
              <a:t>?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54399009"/>
              </p:ext>
            </p:extLst>
          </p:nvPr>
        </p:nvGraphicFramePr>
        <p:xfrm>
          <a:off x="4666201" y="1681796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19267" y="1908047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단순히 많은 양의 데이터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29618" y="2590216"/>
            <a:ext cx="773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비정형화된 데이터까지 포함한 대규모 데이터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 rot="16200000">
            <a:off x="3066220" y="2514449"/>
            <a:ext cx="700802" cy="758343"/>
          </a:xfrm>
          <a:prstGeom prst="downArrow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2643" y="3878678"/>
            <a:ext cx="2161901" cy="21003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3343" y="3864164"/>
            <a:ext cx="4454916" cy="21003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60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641075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빅데이터들은 어디서 생겨났을까</a:t>
            </a:r>
            <a:r>
              <a:rPr lang="en-US" altLang="ko-KR" sz="3200" b="1" dirty="0" smtClean="0">
                <a:solidFill>
                  <a:srgbClr val="496F74"/>
                </a:solidFill>
              </a:rPr>
              <a:t>?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-322680" y="1961242"/>
            <a:ext cx="56315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과거</a:t>
            </a:r>
            <a:endParaRPr lang="en-US" altLang="ko-KR" sz="4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799" y="2049470"/>
            <a:ext cx="88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상점에서 물건을 살 때에만 데이터들이 기록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22680" y="4182472"/>
            <a:ext cx="56315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4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현재</a:t>
            </a:r>
            <a:endParaRPr lang="en-US" altLang="ko-KR" sz="4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799" y="4135966"/>
            <a:ext cx="883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인터넷 쇼핑몰의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구매를 하지 않더라도 방문자가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돌아다닌 기록이 자동적으로 데이터에 저장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63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641075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빅데이터의 특징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9891" y="1757817"/>
            <a:ext cx="8348088" cy="358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655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641075" cy="654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빅데이터 </a:t>
            </a:r>
            <a:r>
              <a:rPr lang="ko-KR" altLang="en-US" sz="3200" b="1" dirty="0" err="1" smtClean="0">
                <a:solidFill>
                  <a:srgbClr val="496F74"/>
                </a:solidFill>
              </a:rPr>
              <a:t>출현배경</a:t>
            </a:r>
            <a:r>
              <a:rPr lang="ko-KR" altLang="en-US" sz="3200" b="1" dirty="0" smtClean="0">
                <a:solidFill>
                  <a:srgbClr val="496F74"/>
                </a:solidFill>
              </a:rPr>
              <a:t> 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1680533726"/>
              </p:ext>
            </p:extLst>
          </p:nvPr>
        </p:nvGraphicFramePr>
        <p:xfrm>
          <a:off x="4644430" y="1843548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5316" y="2141001"/>
            <a:ext cx="73766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급격하게 증가한 데이터의 양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70244" y="3647224"/>
            <a:ext cx="80473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처리 기술의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비양적인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발전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775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2758303441"/>
              </p:ext>
            </p:extLst>
          </p:nvPr>
        </p:nvGraphicFramePr>
        <p:xfrm>
          <a:off x="4742401" y="1860621"/>
          <a:ext cx="4489737" cy="280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70744" y="2247113"/>
            <a:ext cx="894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스마트 기기의 다양화와 보급 증가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-&gt;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네트워크 접속이 증가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8458" y="4749900"/>
            <a:ext cx="88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SNS,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사진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영상 등과 같은 비정형 데이터가 폭발적으로 축적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3824" y="700128"/>
            <a:ext cx="73766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급격하게 증가한 데이터의 양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92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0" grpId="0"/>
      <p:bldP spid="2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="" xmlns:p14="http://schemas.microsoft.com/office/powerpoint/2010/main" val="3706140957"/>
              </p:ext>
            </p:extLst>
          </p:nvPr>
        </p:nvGraphicFramePr>
        <p:xfrm>
          <a:off x="4898572" y="3492501"/>
          <a:ext cx="4245429" cy="289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54476" y="1770540"/>
            <a:ext cx="894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병렬분산처리 기술의 등장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420" y="2566380"/>
            <a:ext cx="894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2008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년 오픈 소스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‘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하둡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cs typeface="맑은 고딕 Semilight" pitchFamily="50" charset="-127"/>
              </a:rPr>
              <a:t>이 등장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  <a:cs typeface="맑은 고딕 Semilight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6462" y="682351"/>
            <a:ext cx="80473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 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데이터 처리 기술의 </a:t>
            </a:r>
            <a:r>
              <a:rPr lang="ko-KR" altLang="en-US" sz="3600" b="1" dirty="0" err="1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비양적인</a:t>
            </a:r>
            <a:r>
              <a:rPr lang="ko-KR" altLang="en-US" sz="36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발전</a:t>
            </a:r>
            <a:endParaRPr lang="en-US" altLang="ko-KR" sz="36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2183" y="622069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892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0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1211</TotalTime>
  <Words>647</Words>
  <Application>Microsoft Office PowerPoint</Application>
  <PresentationFormat>사용자 지정</PresentationFormat>
  <Paragraphs>172</Paragraphs>
  <Slides>28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KoPub돋움체 Medium</vt:lpstr>
      <vt:lpstr>맑은 고딕</vt:lpstr>
      <vt:lpstr>맑은 고딕 Semilight</vt:lpstr>
      <vt:lpstr>Wingdings</vt:lpstr>
      <vt:lpstr>Symbol</vt:lpstr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박주영</cp:lastModifiedBy>
  <cp:revision>34</cp:revision>
  <dcterms:created xsi:type="dcterms:W3CDTF">2015-04-03T04:33:23Z</dcterms:created>
  <dcterms:modified xsi:type="dcterms:W3CDTF">2018-03-20T14:32:01Z</dcterms:modified>
</cp:coreProperties>
</file>