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6" r:id="rId3"/>
    <p:sldId id="278" r:id="rId4"/>
    <p:sldId id="263" r:id="rId5"/>
    <p:sldId id="259" r:id="rId6"/>
    <p:sldId id="258" r:id="rId7"/>
    <p:sldId id="264" r:id="rId8"/>
    <p:sldId id="297" r:id="rId9"/>
    <p:sldId id="287" r:id="rId10"/>
    <p:sldId id="29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A001"/>
    <a:srgbClr val="F6F3EE"/>
    <a:srgbClr val="FA8300"/>
    <a:srgbClr val="E67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6995DB-137D-4DBD-ACF9-CE7F07E64C6C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90E91-35E0-4587-B93F-77CC1A150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241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90E91-35E0-4587-B93F-77CC1A150C6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225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90E91-35E0-4587-B93F-77CC1A150C6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57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90E91-35E0-4587-B93F-77CC1A150C6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274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D792E4B-4F3A-4860-80FE-B880E1EAB1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8D5E5F2B-C34C-4692-8DFD-AB6086F26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50FB5B5-1B4F-4515-834A-94B94BC42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1F4B1-990B-4CFD-8D38-87B17C621105}" type="datetime1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4993169-6E82-4C33-8EFC-A14C49834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89C635C-470B-4341-9C4B-7E9284A1A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10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BF37D49-FE4A-47B6-9D29-FDDFB9FCA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AA1EA473-F6EA-4E90-9C66-193FAFE16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C5037DA-849A-45BA-A8A3-48FF1CD7E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157E-A330-4D8B-8C36-25FA191A22DB}" type="datetime1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DB08F3B-29A5-4671-921A-5D6BE23D6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C648485-7ED1-4C22-919B-DE148E9B5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76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6012A610-7858-4B4D-A99C-9372A1714F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8E37D83-0A58-4085-94E4-BAC26C857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4488466-B271-457C-8C95-1A1FA5F87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A116C-4B93-4071-BD5E-0B3306FBF355}" type="datetime1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6764F10-5E1F-41ED-B72E-ED486C999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8327DDF-8255-49B5-949B-3670CB3B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312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3A41242-9072-4B60-B5E9-52F7E57CE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ADB1C6C-0D3F-4298-AEE5-41F4BF773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9FFEEF2-7338-4DCA-8116-5077ADAAA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C1E6-1AAB-4E48-9F4B-32A263A2875E}" type="datetime1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AF7AF95-6B41-4292-8FAE-1E27FA9DF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8DC642D-366E-4906-978A-EE94DDB50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433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5106112-E145-4705-B5A0-68EF01D24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2025E1F-BB06-489C-8ED0-DFC34C970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01906D4-C76A-4797-8EA1-83ABFA38A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00C65-DF43-4FCF-9228-1D762C4C23A1}" type="datetime1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B26C029-7F86-4CBA-8572-2761ACCEB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2C7CBDD-0E8F-4CF6-8365-33634D029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476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5831AE2-B019-4ED9-83AD-C38B3BB9A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03F2D92-5630-4625-BAD8-9B96477097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3744FE4-F64C-47C8-B9A5-94975C73F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19D4485-560B-4241-AC75-4E9AE9F7C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25F87-3D88-4107-BC20-0B51C88644BB}" type="datetime1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3A4DCA1-8AF8-412C-A381-A165076CB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B0B0454-5DD1-43FC-B8B2-3172044F4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109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DF37A80-EDCF-40E4-BD73-BCF8DD59F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97507F3-7EBC-47C9-8A52-839AD98E7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7BEF902C-B93E-40DA-B48B-B2F0F2F86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867A3925-9F3A-45EC-B683-01BBABBEBA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344A9B63-ECB2-462D-89B9-39D184739A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FB3FEFC9-C8C7-459A-BD69-7812445C0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324C-4DEB-4E9A-8D98-E867D5663177}" type="datetime1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E20F9BA8-4F8D-4055-B8D2-3D4EDDAA6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AEB76F71-B48D-4E3C-ACE0-4AA4B3B32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597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B6B78AB-CEAF-4E0A-A967-2B56B8333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DFD4D42A-AA59-4EFE-8ED3-64457B030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DDE66-2125-4FB8-A137-80CC63D41100}" type="datetime1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1BBE6977-F2FB-4D57-971D-D39718082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8775A1A0-EFBB-4999-ABCF-7FD2FCD87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624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B341F740-DDD2-4C8E-A337-B6D45AE6B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465FC-3E0D-411B-AA78-097D58CB8CE6}" type="datetime1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6C1C59E0-B154-4A14-958A-C1BD1D9CA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2EAA6E13-822A-4AAF-A4AB-5EACB7BF3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398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06606BA-C83B-4C4C-8A9F-A8D877239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F679CEC-3DD4-4BAB-84AA-40E4B3F4F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623D926-44A7-4C6D-BBB7-C50D904AF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10F76A1-BE98-48F0-9922-C7749C4F0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A53A-4F5A-47F4-8CC4-0F2D46962F6E}" type="datetime1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E328358D-8032-4AA6-AD02-5D9B8D24E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246CC950-B929-48D1-A774-91AE8C0C8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968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77EA745-2D66-40E9-ABC9-8055523A9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5A1BE344-2B30-4592-8F6C-0D7ABE5C4A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78F07567-B548-487A-9F48-36079236B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7A3A797-B513-4BFD-8DD3-C0B75D58D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CBA9B-3BD0-47D8-90E2-446EE4D0AFC0}" type="datetime1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23CC16F-DF53-4868-B363-63A7363AF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6CEE7ED3-CE40-4F37-A085-C9D9B2C2B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880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B2BF3505-8A88-41F9-A09F-1189B1DD2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ADB012B8-8C20-4B05-B036-281C897B3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8C2CFE4-7E11-4BB7-AACD-8E93F75F50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22AAB-CD16-4976-A215-92486E9BBAE3}" type="datetime1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E25471E-31F1-4BD4-96D0-803764DFDD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97CD1CC-9F8C-4DDC-8FE7-3254161D06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5A88E-CB95-4A60-A86B-7A81A7FC8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370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47D87A93-BCA3-474C-B7F8-FDE2F40A3E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A00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alpha val="0"/>
                  </a:schemeClr>
                </a:solidFill>
              </a:ln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2391507"/>
            <a:ext cx="12192000" cy="3854547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solidFill>
              <a:schemeClr val="tx1">
                <a:alpha val="2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6852174F-8B9B-4B8E-B504-AE6EC747EE79}"/>
              </a:ext>
            </a:extLst>
          </p:cNvPr>
          <p:cNvSpPr txBox="1"/>
          <p:nvPr/>
        </p:nvSpPr>
        <p:spPr>
          <a:xfrm>
            <a:off x="4828178" y="3939322"/>
            <a:ext cx="2929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박주환</a:t>
            </a:r>
            <a:r>
              <a:rPr lang="en-US" altLang="ko-KR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, </a:t>
            </a:r>
            <a:r>
              <a:rPr lang="ko-KR" altLang="en-US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이창석</a:t>
            </a:r>
            <a:r>
              <a:rPr lang="en-US" altLang="ko-KR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, </a:t>
            </a:r>
            <a:r>
              <a:rPr lang="ko-KR" altLang="en-US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서정현</a:t>
            </a:r>
            <a:endParaRPr lang="ko-KR" altLang="en-US" sz="2400" spc="-150" dirty="0">
              <a:ln>
                <a:solidFill>
                  <a:schemeClr val="bg1">
                    <a:alpha val="0"/>
                  </a:schemeClr>
                </a:solidFill>
              </a:ln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9C2D76EE-5F97-48E4-A08B-7044516BE38D}"/>
              </a:ext>
            </a:extLst>
          </p:cNvPr>
          <p:cNvSpPr txBox="1"/>
          <p:nvPr/>
        </p:nvSpPr>
        <p:spPr>
          <a:xfrm>
            <a:off x="4122857" y="2799994"/>
            <a:ext cx="4339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5400" dirty="0">
                <a:solidFill>
                  <a:schemeClr val="bg1"/>
                </a:solidFill>
              </a:rPr>
              <a:t>진행상황발표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31B2AD8F-81FA-4DE8-B186-CA2D7193D702}"/>
              </a:ext>
            </a:extLst>
          </p:cNvPr>
          <p:cNvCxnSpPr/>
          <p:nvPr/>
        </p:nvCxnSpPr>
        <p:spPr>
          <a:xfrm>
            <a:off x="4229059" y="3799951"/>
            <a:ext cx="4031087" cy="0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123823" y="5219114"/>
            <a:ext cx="8337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자동무빙카메라를</a:t>
            </a:r>
            <a:r>
              <a:rPr lang="ko-KR" altLang="en-US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이용한 운동 자세 교정 </a:t>
            </a:r>
            <a:r>
              <a:rPr lang="ko-KR" altLang="en-US" sz="32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앱</a:t>
            </a:r>
            <a:r>
              <a:rPr lang="ko-KR" altLang="en-US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1054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47D87A93-BCA3-474C-B7F8-FDE2F40A3E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A00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680B476-8CED-403A-88D7-96A2CAA2F7AB}"/>
              </a:ext>
            </a:extLst>
          </p:cNvPr>
          <p:cNvSpPr txBox="1"/>
          <p:nvPr/>
        </p:nvSpPr>
        <p:spPr>
          <a:xfrm>
            <a:off x="4489824" y="1920923"/>
            <a:ext cx="3871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프로젝트설계실습</a:t>
            </a:r>
            <a:r>
              <a:rPr lang="en-US" altLang="ko-KR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Ⅰ</a:t>
            </a:r>
            <a:endParaRPr lang="ko-KR" altLang="en-US" sz="3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A18B934-7918-4D33-828B-886DC561CA96}"/>
              </a:ext>
            </a:extLst>
          </p:cNvPr>
          <p:cNvSpPr txBox="1"/>
          <p:nvPr/>
        </p:nvSpPr>
        <p:spPr>
          <a:xfrm>
            <a:off x="3597560" y="4374872"/>
            <a:ext cx="49968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콘푸라이트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      </a:t>
            </a: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|      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박민경     박영미     장세진     최예지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627B52D8-1239-4A23-B5ED-C6DF68AA2C02}"/>
              </a:ext>
            </a:extLst>
          </p:cNvPr>
          <p:cNvGrpSpPr/>
          <p:nvPr/>
        </p:nvGrpSpPr>
        <p:grpSpPr>
          <a:xfrm>
            <a:off x="2099558" y="3050748"/>
            <a:ext cx="1398961" cy="1558981"/>
            <a:chOff x="8915400" y="2903220"/>
            <a:chExt cx="1398961" cy="1558981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xmlns="" id="{13D8C323-C277-486E-9570-872B45782206}"/>
                </a:ext>
              </a:extLst>
            </p:cNvPr>
            <p:cNvSpPr/>
            <p:nvPr/>
          </p:nvSpPr>
          <p:spPr>
            <a:xfrm>
              <a:off x="8915400" y="4286250"/>
              <a:ext cx="175951" cy="1759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xmlns="" id="{12CEA177-6AFF-47B2-9077-4C917E71C238}"/>
                </a:ext>
              </a:extLst>
            </p:cNvPr>
            <p:cNvSpPr/>
            <p:nvPr/>
          </p:nvSpPr>
          <p:spPr>
            <a:xfrm>
              <a:off x="9544050" y="3817620"/>
              <a:ext cx="175951" cy="1759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xmlns="" id="{41EF5D07-484C-409A-9E81-EE8D4155AAB6}"/>
                </a:ext>
              </a:extLst>
            </p:cNvPr>
            <p:cNvSpPr/>
            <p:nvPr/>
          </p:nvSpPr>
          <p:spPr>
            <a:xfrm>
              <a:off x="10138410" y="2903220"/>
              <a:ext cx="175951" cy="1759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xmlns="" id="{1D3FAABC-AA7C-4AA2-8352-12D15842E222}"/>
                </a:ext>
              </a:extLst>
            </p:cNvPr>
            <p:cNvCxnSpPr>
              <a:stCxn id="23" idx="3"/>
              <a:endCxn id="22" idx="7"/>
            </p:cNvCxnSpPr>
            <p:nvPr/>
          </p:nvCxnSpPr>
          <p:spPr>
            <a:xfrm flipH="1">
              <a:off x="9694234" y="3053404"/>
              <a:ext cx="469943" cy="7899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xmlns="" id="{E8593AA4-4F6B-43FD-9EF5-E4A7792DE356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 flipH="1">
              <a:off x="9044833" y="3967804"/>
              <a:ext cx="524984" cy="40642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xmlns="" id="{AE872338-601E-457D-9CFF-B6A7B34A8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826" y="2821547"/>
            <a:ext cx="4324976" cy="4468823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xmlns="" id="{6DA0FEFD-A7B7-4682-9D6E-EBF402E1E07F}"/>
              </a:ext>
            </a:extLst>
          </p:cNvPr>
          <p:cNvGrpSpPr/>
          <p:nvPr/>
        </p:nvGrpSpPr>
        <p:grpSpPr>
          <a:xfrm>
            <a:off x="3378252" y="1739042"/>
            <a:ext cx="5395649" cy="3211996"/>
            <a:chOff x="3378252" y="1562986"/>
            <a:chExt cx="5395649" cy="3211996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xmlns="" id="{BEBD7B1B-842C-48C2-A039-0924B58DCAD1}"/>
                </a:ext>
              </a:extLst>
            </p:cNvPr>
            <p:cNvSpPr/>
            <p:nvPr/>
          </p:nvSpPr>
          <p:spPr>
            <a:xfrm>
              <a:off x="3378252" y="1562986"/>
              <a:ext cx="5395649" cy="3211996"/>
            </a:xfrm>
            <a:prstGeom prst="roundRect">
              <a:avLst>
                <a:gd name="adj" fmla="val 4634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BC282A83-383B-46C1-A764-CED414A0E866}"/>
                </a:ext>
              </a:extLst>
            </p:cNvPr>
            <p:cNvSpPr/>
            <p:nvPr/>
          </p:nvSpPr>
          <p:spPr>
            <a:xfrm>
              <a:off x="3597560" y="1780478"/>
              <a:ext cx="4607930" cy="27567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xmlns="" id="{9BFEF857-36E7-49AE-A5CF-25FE1F749A66}"/>
                </a:ext>
              </a:extLst>
            </p:cNvPr>
            <p:cNvSpPr/>
            <p:nvPr/>
          </p:nvSpPr>
          <p:spPr>
            <a:xfrm>
              <a:off x="8279702" y="3009014"/>
              <a:ext cx="419986" cy="41998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9C2D76EE-5F97-48E4-A08B-7044516BE38D}"/>
                </a:ext>
              </a:extLst>
            </p:cNvPr>
            <p:cNvSpPr txBox="1"/>
            <p:nvPr/>
          </p:nvSpPr>
          <p:spPr>
            <a:xfrm>
              <a:off x="4323928" y="2829591"/>
              <a:ext cx="325441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5400" spc="-150" dirty="0">
                  <a:solidFill>
                    <a:schemeClr val="bg2">
                      <a:lumMod val="25000"/>
                    </a:schemeClr>
                  </a:solidFill>
                  <a:latin typeface="고도 B" panose="02000503000000020004" pitchFamily="2" charset="-127"/>
                  <a:ea typeface="고도 B" panose="02000503000000020004" pitchFamily="2" charset="-127"/>
                </a:rPr>
                <a:t>감사합니다</a:t>
              </a:r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xmlns="" id="{31B2AD8F-81FA-4DE8-B186-CA2D7193D702}"/>
                </a:ext>
              </a:extLst>
            </p:cNvPr>
            <p:cNvCxnSpPr/>
            <p:nvPr/>
          </p:nvCxnSpPr>
          <p:spPr>
            <a:xfrm>
              <a:off x="4776537" y="3742236"/>
              <a:ext cx="2335966" cy="0"/>
            </a:xfrm>
            <a:prstGeom prst="line">
              <a:avLst/>
            </a:prstGeom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화살표: 위쪽 46">
            <a:extLst>
              <a:ext uri="{FF2B5EF4-FFF2-40B4-BE49-F238E27FC236}">
                <a16:creationId xmlns:a16="http://schemas.microsoft.com/office/drawing/2014/main" xmlns="" id="{5210DE9F-86E4-4D41-A330-31FF540DA06C}"/>
              </a:ext>
            </a:extLst>
          </p:cNvPr>
          <p:cNvSpPr/>
          <p:nvPr/>
        </p:nvSpPr>
        <p:spPr>
          <a:xfrm>
            <a:off x="2666711" y="1953105"/>
            <a:ext cx="483757" cy="2656624"/>
          </a:xfrm>
          <a:prstGeom prst="upArrow">
            <a:avLst/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C77F0C96-B961-4919-A5DE-EEE420492C21}"/>
              </a:ext>
            </a:extLst>
          </p:cNvPr>
          <p:cNvSpPr/>
          <p:nvPr/>
        </p:nvSpPr>
        <p:spPr>
          <a:xfrm>
            <a:off x="0" y="6426603"/>
            <a:ext cx="12527280" cy="6866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슬라이드 번호 개체 틀 3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>
                <a:solidFill>
                  <a:schemeClr val="tx1"/>
                </a:solidFill>
              </a:rPr>
              <a:t>9 / 9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2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47D87A93-BCA3-474C-B7F8-FDE2F40A3E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A00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7C68B99C-223F-4517-BA47-D1DD3D7111C2}"/>
              </a:ext>
            </a:extLst>
          </p:cNvPr>
          <p:cNvSpPr txBox="1"/>
          <p:nvPr/>
        </p:nvSpPr>
        <p:spPr>
          <a:xfrm>
            <a:off x="1132876" y="2715071"/>
            <a:ext cx="1274708" cy="769441"/>
          </a:xfrm>
          <a:prstGeom prst="rect">
            <a:avLst/>
          </a:prstGeom>
          <a:noFill/>
          <a:effectLst>
            <a:reflection blurRad="6350" stA="50000" endA="300" endPos="90000" dir="5400000" sy="-100000" algn="bl" rotWithShape="0"/>
          </a:effectLst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spc="-150" dirty="0" smtClean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목차</a:t>
            </a:r>
            <a:endParaRPr lang="ko-KR" altLang="en-US" sz="4400" spc="-15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87372" y="1205695"/>
            <a:ext cx="4951828" cy="50181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30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1.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Depth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추출 방법 변경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algn="just">
              <a:lnSpc>
                <a:spcPct val="30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2. Depth </a:t>
            </a:r>
            <a:r>
              <a:rPr lang="ko-KR" altLang="en-US" sz="2800" b="1" dirty="0">
                <a:solidFill>
                  <a:schemeClr val="bg1"/>
                </a:solidFill>
              </a:rPr>
              <a:t>추출을 위한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API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algn="just">
              <a:lnSpc>
                <a:spcPct val="30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3. </a:t>
            </a:r>
            <a:r>
              <a:rPr lang="ko-KR" altLang="en-US" sz="2800" b="1" dirty="0">
                <a:solidFill>
                  <a:schemeClr val="bg1"/>
                </a:solidFill>
              </a:rPr>
              <a:t>이후 계획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>
              <a:lnSpc>
                <a:spcPct val="300000"/>
              </a:lnSpc>
            </a:pP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9" name="슬라이드 번호 개체 틀 3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>
                <a:solidFill>
                  <a:schemeClr val="tx1"/>
                </a:solidFill>
              </a:rPr>
              <a:t>1 / 9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44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47D87A93-BCA3-474C-B7F8-FDE2F40A3ECB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F9A00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7148FA59-E04D-4434-B8DB-E075B0C7931A}"/>
              </a:ext>
            </a:extLst>
          </p:cNvPr>
          <p:cNvSpPr txBox="1"/>
          <p:nvPr/>
        </p:nvSpPr>
        <p:spPr>
          <a:xfrm>
            <a:off x="1830645" y="913236"/>
            <a:ext cx="7749237" cy="23375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just">
              <a:lnSpc>
                <a:spcPct val="300000"/>
              </a:lnSpc>
            </a:pPr>
            <a:r>
              <a:rPr lang="en-US" altLang="ko-KR" sz="6000" dirty="0">
                <a:solidFill>
                  <a:schemeClr val="bg1"/>
                </a:solidFill>
              </a:rPr>
              <a:t>Depth </a:t>
            </a:r>
            <a:r>
              <a:rPr lang="ko-KR" altLang="en-US" sz="6000" dirty="0">
                <a:solidFill>
                  <a:schemeClr val="bg1"/>
                </a:solidFill>
              </a:rPr>
              <a:t>추출 방법 변경</a:t>
            </a:r>
            <a:endParaRPr lang="en-US" altLang="ko-KR" sz="60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63268DEF-5998-43E7-8F3F-F2B4783BFF52}"/>
              </a:ext>
            </a:extLst>
          </p:cNvPr>
          <p:cNvSpPr txBox="1"/>
          <p:nvPr/>
        </p:nvSpPr>
        <p:spPr>
          <a:xfrm>
            <a:off x="645269" y="2082018"/>
            <a:ext cx="1171308" cy="1569660"/>
          </a:xfrm>
          <a:prstGeom prst="rect">
            <a:avLst/>
          </a:prstGeom>
          <a:noFill/>
          <a:effectLst>
            <a:reflection blurRad="6350" stA="50000" endA="300" endPos="90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spc="-150" dirty="0" smtClean="0">
                <a:solidFill>
                  <a:schemeClr val="bg1"/>
                </a:solidFill>
                <a:latin typeface="+mj-lt"/>
                <a:ea typeface="고도 B" panose="02000503000000020004" pitchFamily="2" charset="-127"/>
              </a:rPr>
              <a:t>1</a:t>
            </a:r>
            <a:endParaRPr lang="ko-KR" altLang="en-US" sz="9600" spc="-150" dirty="0">
              <a:solidFill>
                <a:schemeClr val="bg1"/>
              </a:solidFill>
              <a:latin typeface="+mj-lt"/>
              <a:ea typeface="고도 B" panose="02000503000000020004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46A8702B-FA04-4D7D-962B-C8F93A0D1DA7}"/>
              </a:ext>
            </a:extLst>
          </p:cNvPr>
          <p:cNvCxnSpPr>
            <a:cxnSpLocks/>
          </p:cNvCxnSpPr>
          <p:nvPr/>
        </p:nvCxnSpPr>
        <p:spPr>
          <a:xfrm>
            <a:off x="1916496" y="3275253"/>
            <a:ext cx="7484012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슬라이드 번호 개체 틀 3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>
                <a:solidFill>
                  <a:schemeClr val="tx1"/>
                </a:solidFill>
              </a:rPr>
              <a:t>2 / 9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2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평행 사변형 1">
            <a:extLst>
              <a:ext uri="{FF2B5EF4-FFF2-40B4-BE49-F238E27FC236}">
                <a16:creationId xmlns:a16="http://schemas.microsoft.com/office/drawing/2014/main" xmlns="" id="{B4FB8C86-AE68-4C35-AD4C-45F4894BEA4F}"/>
              </a:ext>
            </a:extLst>
          </p:cNvPr>
          <p:cNvSpPr/>
          <p:nvPr/>
        </p:nvSpPr>
        <p:spPr>
          <a:xfrm>
            <a:off x="-1028028" y="2637716"/>
            <a:ext cx="7142636" cy="3374774"/>
          </a:xfrm>
          <a:prstGeom prst="parallelogram">
            <a:avLst/>
          </a:prstGeom>
          <a:solidFill>
            <a:srgbClr val="F9A00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28" name="평행 사변형 27">
            <a:extLst>
              <a:ext uri="{FF2B5EF4-FFF2-40B4-BE49-F238E27FC236}">
                <a16:creationId xmlns:a16="http://schemas.microsoft.com/office/drawing/2014/main" xmlns="" id="{0DC48C61-145C-4C85-8BFF-C41C0FE24F92}"/>
              </a:ext>
            </a:extLst>
          </p:cNvPr>
          <p:cNvSpPr/>
          <p:nvPr/>
        </p:nvSpPr>
        <p:spPr>
          <a:xfrm>
            <a:off x="5613688" y="2799353"/>
            <a:ext cx="8127869" cy="3374774"/>
          </a:xfrm>
          <a:prstGeom prst="parallelogram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3D8AECFD-0FF0-431C-A56B-38CE0CDE6E5B}"/>
              </a:ext>
            </a:extLst>
          </p:cNvPr>
          <p:cNvSpPr txBox="1"/>
          <p:nvPr/>
        </p:nvSpPr>
        <p:spPr>
          <a:xfrm>
            <a:off x="447842" y="1991376"/>
            <a:ext cx="16658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150" dirty="0" err="1" smtClean="0">
                <a:solidFill>
                  <a:srgbClr val="F9A00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키넥트</a:t>
            </a:r>
            <a:endParaRPr lang="ko-KR" altLang="en-US" sz="4000" spc="-150" dirty="0">
              <a:solidFill>
                <a:srgbClr val="F9A00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4694B417-8A71-4391-B59E-5F618DAF7029}"/>
              </a:ext>
            </a:extLst>
          </p:cNvPr>
          <p:cNvSpPr txBox="1"/>
          <p:nvPr/>
        </p:nvSpPr>
        <p:spPr>
          <a:xfrm>
            <a:off x="9144000" y="2141351"/>
            <a:ext cx="16658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150" dirty="0" err="1" smtClean="0">
                <a:solidFill>
                  <a:schemeClr val="accent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딥러닝</a:t>
            </a:r>
            <a:endParaRPr lang="ko-KR" altLang="en-US" sz="4000" spc="-150" dirty="0">
              <a:solidFill>
                <a:schemeClr val="accent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91B196E1-A537-4CB6-947C-A09C824D976B}"/>
              </a:ext>
            </a:extLst>
          </p:cNvPr>
          <p:cNvSpPr/>
          <p:nvPr/>
        </p:nvSpPr>
        <p:spPr>
          <a:xfrm>
            <a:off x="3048000" y="305543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endParaRPr lang="ko-KR" alt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D8872506-8F19-480F-BA17-2856E7912F77}"/>
              </a:ext>
            </a:extLst>
          </p:cNvPr>
          <p:cNvSpPr txBox="1"/>
          <p:nvPr/>
        </p:nvSpPr>
        <p:spPr>
          <a:xfrm>
            <a:off x="7194202" y="3660692"/>
            <a:ext cx="53260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1</a:t>
            </a:r>
            <a:r>
              <a:rPr lang="en-US" altLang="ko-KR" sz="2000" spc="-15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. </a:t>
            </a:r>
            <a:r>
              <a:rPr lang="ko-KR" altLang="en-US" sz="2000" spc="-15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서버 측에서 처리 가능</a:t>
            </a:r>
            <a:endParaRPr lang="en-US" altLang="ko-KR" sz="2000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2000" spc="-15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2. </a:t>
            </a:r>
            <a:r>
              <a:rPr lang="ko-KR" altLang="en-US" sz="2000" spc="-15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키넥트와</a:t>
            </a:r>
            <a:r>
              <a:rPr lang="ko-KR" altLang="en-US" sz="2000" spc="-15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 동일한 수준 </a:t>
            </a:r>
            <a:r>
              <a:rPr lang="en-US" altLang="ko-KR" sz="2000" spc="-15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Depth </a:t>
            </a:r>
            <a:r>
              <a:rPr lang="ko-KR" altLang="en-US" sz="2000" spc="-15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추출 가능</a:t>
            </a:r>
            <a:endParaRPr lang="en-US" altLang="ko-KR" sz="2000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3</a:t>
            </a:r>
            <a:r>
              <a:rPr lang="en-US" altLang="ko-KR" sz="2000" spc="-15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. </a:t>
            </a:r>
            <a:r>
              <a:rPr lang="ko-KR" altLang="en-US" sz="2000" spc="-15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사용이 용이함</a:t>
            </a:r>
            <a:endParaRPr lang="en-US" altLang="ko-KR" sz="2000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  <a:p>
            <a:pPr lvl="0">
              <a:lnSpc>
                <a:spcPct val="150000"/>
              </a:lnSpc>
              <a:defRPr/>
            </a:pPr>
            <a:endParaRPr lang="ko-KR" altLang="en-US" sz="2000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5588DE62-71E4-46FB-AC4F-1909C304577A}"/>
              </a:ext>
            </a:extLst>
          </p:cNvPr>
          <p:cNvSpPr/>
          <p:nvPr/>
        </p:nvSpPr>
        <p:spPr>
          <a:xfrm>
            <a:off x="813858" y="3419746"/>
            <a:ext cx="6096000" cy="141782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1. </a:t>
            </a:r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속도가 느림</a:t>
            </a:r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j-ea"/>
                <a:ea typeface="+mj-ea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j-ea"/>
                <a:ea typeface="+mj-ea"/>
              </a:rPr>
              <a:t>. </a:t>
            </a:r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j-ea"/>
                <a:ea typeface="+mj-ea"/>
              </a:rPr>
              <a:t>사용환경이 제한적</a:t>
            </a:r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j-ea"/>
                <a:ea typeface="+mj-ea"/>
              </a:rPr>
              <a:t>3</a:t>
            </a:r>
            <a:r>
              <a:rPr lang="en-US" altLang="ko-KR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j-ea"/>
                <a:ea typeface="+mj-ea"/>
              </a:rPr>
              <a:t>. </a:t>
            </a:r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j-ea"/>
                <a:ea typeface="+mj-ea"/>
              </a:rPr>
              <a:t>제품 단종</a:t>
            </a:r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D3800256-7531-48DC-85A1-15BB1F3C5520}"/>
              </a:ext>
            </a:extLst>
          </p:cNvPr>
          <p:cNvSpPr txBox="1"/>
          <p:nvPr/>
        </p:nvSpPr>
        <p:spPr>
          <a:xfrm>
            <a:off x="258581" y="525992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 smtClean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변동사항</a:t>
            </a:r>
            <a:endParaRPr lang="ko-KR" altLang="en-US" sz="3200" spc="-150" dirty="0">
              <a:solidFill>
                <a:schemeClr val="bg2">
                  <a:lumMod val="25000"/>
                </a:schemeClr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972D4681-6945-411F-9FEC-3135FEE0AEAE}"/>
              </a:ext>
            </a:extLst>
          </p:cNvPr>
          <p:cNvCxnSpPr>
            <a:cxnSpLocks/>
          </p:cNvCxnSpPr>
          <p:nvPr/>
        </p:nvCxnSpPr>
        <p:spPr>
          <a:xfrm>
            <a:off x="340354" y="1122799"/>
            <a:ext cx="1667424" cy="0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슬라이드 번호 개체 틀 3"/>
          <p:cNvSpPr txBox="1">
            <a:spLocks/>
          </p:cNvSpPr>
          <p:nvPr/>
        </p:nvSpPr>
        <p:spPr>
          <a:xfrm>
            <a:off x="8763000" y="64384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>
                <a:solidFill>
                  <a:schemeClr val="tx1"/>
                </a:solidFill>
              </a:rPr>
              <a:t>3 / 9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01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47D87A93-BCA3-474C-B7F8-FDE2F40A3ECB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F9A00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7148FA59-E04D-4434-B8DB-E075B0C7931A}"/>
              </a:ext>
            </a:extLst>
          </p:cNvPr>
          <p:cNvSpPr txBox="1"/>
          <p:nvPr/>
        </p:nvSpPr>
        <p:spPr>
          <a:xfrm>
            <a:off x="1668602" y="2274903"/>
            <a:ext cx="8133958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</a:rPr>
              <a:t>Depth </a:t>
            </a:r>
            <a:r>
              <a:rPr lang="ko-KR" altLang="en-US" sz="6000" dirty="0">
                <a:solidFill>
                  <a:schemeClr val="bg1"/>
                </a:solidFill>
              </a:rPr>
              <a:t>추출을 위한 </a:t>
            </a:r>
            <a:r>
              <a:rPr lang="en-US" altLang="ko-KR" sz="6000" dirty="0">
                <a:solidFill>
                  <a:schemeClr val="bg1"/>
                </a:solidFill>
              </a:rPr>
              <a:t>API</a:t>
            </a:r>
            <a:endParaRPr lang="ko-KR" altLang="en-US" sz="6000" spc="-150" dirty="0">
              <a:solidFill>
                <a:schemeClr val="bg1"/>
              </a:solidFill>
              <a:latin typeface="+mj-lt"/>
              <a:ea typeface="고도 B" panose="02000503000000020004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46A8702B-FA04-4D7D-962B-C8F93A0D1DA7}"/>
              </a:ext>
            </a:extLst>
          </p:cNvPr>
          <p:cNvCxnSpPr>
            <a:cxnSpLocks/>
          </p:cNvCxnSpPr>
          <p:nvPr/>
        </p:nvCxnSpPr>
        <p:spPr>
          <a:xfrm>
            <a:off x="1874769" y="3290566"/>
            <a:ext cx="8296173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3268DEF-5998-43E7-8F3F-F2B4783BFF52}"/>
              </a:ext>
            </a:extLst>
          </p:cNvPr>
          <p:cNvSpPr txBox="1"/>
          <p:nvPr/>
        </p:nvSpPr>
        <p:spPr>
          <a:xfrm>
            <a:off x="645269" y="2082018"/>
            <a:ext cx="1171308" cy="1569660"/>
          </a:xfrm>
          <a:prstGeom prst="rect">
            <a:avLst/>
          </a:prstGeom>
          <a:noFill/>
          <a:effectLst>
            <a:reflection blurRad="6350" stA="50000" endA="300" endPos="90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spc="-150" dirty="0" smtClean="0">
                <a:solidFill>
                  <a:schemeClr val="bg1"/>
                </a:solidFill>
                <a:latin typeface="+mj-lt"/>
                <a:ea typeface="고도 B" panose="02000503000000020004" pitchFamily="2" charset="-127"/>
              </a:rPr>
              <a:t>2</a:t>
            </a:r>
            <a:endParaRPr lang="ko-KR" altLang="en-US" sz="9600" spc="-150" dirty="0">
              <a:solidFill>
                <a:schemeClr val="bg1"/>
              </a:solidFill>
              <a:latin typeface="+mj-lt"/>
              <a:ea typeface="고도 B" panose="02000503000000020004" pitchFamily="2" charset="-127"/>
            </a:endParaRPr>
          </a:p>
        </p:txBody>
      </p:sp>
      <p:sp>
        <p:nvSpPr>
          <p:cNvPr id="10" name="슬라이드 번호 개체 틀 3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>
                <a:solidFill>
                  <a:schemeClr val="tx1"/>
                </a:solidFill>
              </a:rPr>
              <a:t>4 / 9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23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>
            <a:extLst>
              <a:ext uri="{FF2B5EF4-FFF2-40B4-BE49-F238E27FC236}">
                <a16:creationId xmlns:a16="http://schemas.microsoft.com/office/drawing/2014/main" xmlns="" id="{73232035-6576-4427-B3B8-6CA0E251C81F}"/>
              </a:ext>
            </a:extLst>
          </p:cNvPr>
          <p:cNvSpPr/>
          <p:nvPr/>
        </p:nvSpPr>
        <p:spPr>
          <a:xfrm rot="10800000">
            <a:off x="5686925" y="3686266"/>
            <a:ext cx="818147" cy="70529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C192902B-DD11-4AC2-839C-26EF563296A5}"/>
              </a:ext>
            </a:extLst>
          </p:cNvPr>
          <p:cNvSpPr txBox="1"/>
          <p:nvPr/>
        </p:nvSpPr>
        <p:spPr>
          <a:xfrm>
            <a:off x="1215184" y="525992"/>
            <a:ext cx="75489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 err="1">
                <a:solidFill>
                  <a:srgbClr val="FFC000"/>
                </a:solidFill>
                <a:ea typeface="고도 B" panose="02000503000000020004" pitchFamily="2" charset="-127"/>
              </a:rPr>
              <a:t>Caffe</a:t>
            </a:r>
            <a:r>
              <a:rPr lang="ko-KR" altLang="en-US" sz="3200" spc="-150" dirty="0">
                <a:solidFill>
                  <a:srgbClr val="FFC000"/>
                </a:solidFill>
                <a:ea typeface="고도 B" panose="02000503000000020004" pitchFamily="2" charset="-127"/>
              </a:rPr>
              <a:t>를 이용한 </a:t>
            </a:r>
            <a:r>
              <a:rPr lang="ko-KR" altLang="en-US" sz="3200" spc="-150" dirty="0" err="1">
                <a:solidFill>
                  <a:srgbClr val="FFC000"/>
                </a:solidFill>
                <a:ea typeface="고도 B" panose="02000503000000020004" pitchFamily="2" charset="-127"/>
              </a:rPr>
              <a:t>딥러닝</a:t>
            </a:r>
            <a:r>
              <a:rPr lang="ko-KR" altLang="en-US" sz="3200" spc="-150" dirty="0">
                <a:solidFill>
                  <a:srgbClr val="FFC000"/>
                </a:solidFill>
                <a:ea typeface="고도 B" panose="02000503000000020004" pitchFamily="2" charset="-127"/>
              </a:rPr>
              <a:t> </a:t>
            </a:r>
            <a:r>
              <a:rPr lang="en-US" altLang="ko-KR" sz="3200" spc="-150" dirty="0">
                <a:solidFill>
                  <a:srgbClr val="FFC000"/>
                </a:solidFill>
                <a:ea typeface="고도 B" panose="02000503000000020004" pitchFamily="2" charset="-127"/>
              </a:rPr>
              <a:t>API </a:t>
            </a:r>
            <a:r>
              <a:rPr lang="ko-KR" altLang="en-US" sz="3200" spc="-150" dirty="0" smtClean="0">
                <a:solidFill>
                  <a:srgbClr val="FFC000"/>
                </a:solidFill>
                <a:ea typeface="고도 B" panose="02000503000000020004" pitchFamily="2" charset="-127"/>
              </a:rPr>
              <a:t>사용 결과화면</a:t>
            </a:r>
            <a:endParaRPr lang="ko-KR" altLang="en-US" sz="3200" spc="-150" dirty="0">
              <a:solidFill>
                <a:srgbClr val="FFC000"/>
              </a:solidFill>
              <a:ea typeface="고도 B" panose="02000503000000020004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9A62C4C2-C58E-48DC-BF06-6096B50D0692}"/>
              </a:ext>
            </a:extLst>
          </p:cNvPr>
          <p:cNvCxnSpPr>
            <a:cxnSpLocks/>
          </p:cNvCxnSpPr>
          <p:nvPr/>
        </p:nvCxnSpPr>
        <p:spPr>
          <a:xfrm>
            <a:off x="340354" y="1122799"/>
            <a:ext cx="1099826" cy="0"/>
          </a:xfrm>
          <a:prstGeom prst="line">
            <a:avLst/>
          </a:prstGeom>
          <a:ln w="222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414" y="1616905"/>
            <a:ext cx="7816948" cy="4397033"/>
          </a:xfrm>
          <a:prstGeom prst="rect">
            <a:avLst/>
          </a:prstGeom>
        </p:spPr>
      </p:pic>
      <p:sp>
        <p:nvSpPr>
          <p:cNvPr id="14" name="슬라이드 번호 개체 틀 3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>
                <a:solidFill>
                  <a:schemeClr val="tx1"/>
                </a:solidFill>
              </a:rPr>
              <a:t>5 / 9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39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258581" y="525992"/>
            <a:ext cx="7548988" cy="596807"/>
            <a:chOff x="258581" y="525992"/>
            <a:chExt cx="7548988" cy="59680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C192902B-DD11-4AC2-839C-26EF563296A5}"/>
                </a:ext>
              </a:extLst>
            </p:cNvPr>
            <p:cNvSpPr txBox="1"/>
            <p:nvPr/>
          </p:nvSpPr>
          <p:spPr>
            <a:xfrm>
              <a:off x="258581" y="525992"/>
              <a:ext cx="75489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spc="-150" dirty="0" err="1">
                  <a:solidFill>
                    <a:srgbClr val="FFC000"/>
                  </a:solidFill>
                  <a:ea typeface="고도 B" panose="02000503000000020004" pitchFamily="2" charset="-127"/>
                </a:rPr>
                <a:t>Caffe</a:t>
              </a:r>
              <a:r>
                <a:rPr lang="ko-KR" altLang="en-US" sz="3200" spc="-150" dirty="0">
                  <a:solidFill>
                    <a:srgbClr val="FFC000"/>
                  </a:solidFill>
                  <a:ea typeface="고도 B" panose="02000503000000020004" pitchFamily="2" charset="-127"/>
                </a:rPr>
                <a:t>를 이용한 </a:t>
              </a:r>
              <a:r>
                <a:rPr lang="ko-KR" altLang="en-US" sz="3200" spc="-150" dirty="0" err="1">
                  <a:solidFill>
                    <a:srgbClr val="FFC000"/>
                  </a:solidFill>
                  <a:ea typeface="고도 B" panose="02000503000000020004" pitchFamily="2" charset="-127"/>
                </a:rPr>
                <a:t>딥러닝</a:t>
              </a:r>
              <a:r>
                <a:rPr lang="ko-KR" altLang="en-US" sz="3200" spc="-150" dirty="0">
                  <a:solidFill>
                    <a:srgbClr val="FFC000"/>
                  </a:solidFill>
                  <a:ea typeface="고도 B" panose="02000503000000020004" pitchFamily="2" charset="-127"/>
                </a:rPr>
                <a:t> </a:t>
              </a:r>
              <a:r>
                <a:rPr lang="en-US" altLang="ko-KR" sz="3200" spc="-150" dirty="0">
                  <a:solidFill>
                    <a:srgbClr val="FFC000"/>
                  </a:solidFill>
                  <a:ea typeface="고도 B" panose="02000503000000020004" pitchFamily="2" charset="-127"/>
                </a:rPr>
                <a:t>API </a:t>
              </a:r>
              <a:r>
                <a:rPr lang="ko-KR" altLang="en-US" sz="3200" spc="-150" dirty="0">
                  <a:solidFill>
                    <a:srgbClr val="FFC000"/>
                  </a:solidFill>
                  <a:ea typeface="고도 B" panose="02000503000000020004" pitchFamily="2" charset="-127"/>
                </a:rPr>
                <a:t>사용</a:t>
              </a:r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xmlns="" id="{9A62C4C2-C58E-48DC-BF06-6096B50D0692}"/>
                </a:ext>
              </a:extLst>
            </p:cNvPr>
            <p:cNvCxnSpPr>
              <a:cxnSpLocks/>
            </p:cNvCxnSpPr>
            <p:nvPr/>
          </p:nvCxnSpPr>
          <p:spPr>
            <a:xfrm>
              <a:off x="340354" y="1122799"/>
              <a:ext cx="1099826" cy="0"/>
            </a:xfrm>
            <a:prstGeom prst="line">
              <a:avLst/>
            </a:prstGeom>
            <a:ln w="2222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899217" y="4759676"/>
            <a:ext cx="8975534" cy="1112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위와 같이 사진에서 추출된 </a:t>
            </a:r>
            <a:r>
              <a:rPr lang="ko-KR" altLang="en-US" dirty="0" err="1" smtClean="0"/>
              <a:t>특징점들을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Json</a:t>
            </a:r>
            <a:r>
              <a:rPr lang="ko-KR" altLang="en-US" dirty="0" smtClean="0"/>
              <a:t>이나 텍스트 형식으로 얻을 수 있음</a:t>
            </a:r>
            <a:endParaRPr lang="en-US" altLang="ko-KR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특징점들을</a:t>
            </a:r>
            <a:r>
              <a:rPr lang="ko-KR" altLang="en-US" dirty="0" smtClean="0"/>
              <a:t> 이용해서 기울기를 측정하여 사용자와 트레이너의 자세를 비교할 예정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1150520" y="1932408"/>
            <a:ext cx="10756629" cy="2453452"/>
            <a:chOff x="1150520" y="1659418"/>
            <a:chExt cx="10756629" cy="2453452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27128" y="1659418"/>
              <a:ext cx="3680021" cy="2453347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46841" y="1661559"/>
              <a:ext cx="3680287" cy="2449064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50520" y="1659524"/>
              <a:ext cx="3494795" cy="2453346"/>
            </a:xfrm>
            <a:prstGeom prst="rect">
              <a:avLst/>
            </a:prstGeom>
          </p:spPr>
        </p:pic>
      </p:grpSp>
      <p:sp>
        <p:nvSpPr>
          <p:cNvPr id="32" name="슬라이드 번호 개체 틀 3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6</a:t>
            </a:r>
            <a:r>
              <a:rPr lang="en-US" altLang="ko-KR" sz="1600" dirty="0" smtClean="0">
                <a:solidFill>
                  <a:schemeClr val="tx1"/>
                </a:solidFill>
              </a:rPr>
              <a:t> / 9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10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47D87A93-BCA3-474C-B7F8-FDE2F40A3ECB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F9A00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7148FA59-E04D-4434-B8DB-E075B0C7931A}"/>
              </a:ext>
            </a:extLst>
          </p:cNvPr>
          <p:cNvSpPr txBox="1"/>
          <p:nvPr/>
        </p:nvSpPr>
        <p:spPr>
          <a:xfrm>
            <a:off x="1816577" y="913236"/>
            <a:ext cx="3533340" cy="23375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just">
              <a:lnSpc>
                <a:spcPct val="300000"/>
              </a:lnSpc>
            </a:pPr>
            <a:r>
              <a:rPr lang="ko-KR" altLang="en-US" sz="6000" dirty="0" smtClean="0">
                <a:solidFill>
                  <a:schemeClr val="bg1"/>
                </a:solidFill>
              </a:rPr>
              <a:t>이후 </a:t>
            </a:r>
            <a:r>
              <a:rPr lang="ko-KR" altLang="en-US" sz="6000" dirty="0">
                <a:solidFill>
                  <a:schemeClr val="bg1"/>
                </a:solidFill>
              </a:rPr>
              <a:t>계획</a:t>
            </a:r>
            <a:endParaRPr lang="en-US" altLang="ko-KR" sz="6000" dirty="0">
              <a:solidFill>
                <a:schemeClr val="bg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46A8702B-FA04-4D7D-962B-C8F93A0D1DA7}"/>
              </a:ext>
            </a:extLst>
          </p:cNvPr>
          <p:cNvCxnSpPr>
            <a:cxnSpLocks/>
          </p:cNvCxnSpPr>
          <p:nvPr/>
        </p:nvCxnSpPr>
        <p:spPr>
          <a:xfrm>
            <a:off x="2045312" y="3250799"/>
            <a:ext cx="3123027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3268DEF-5998-43E7-8F3F-F2B4783BFF52}"/>
              </a:ext>
            </a:extLst>
          </p:cNvPr>
          <p:cNvSpPr txBox="1"/>
          <p:nvPr/>
        </p:nvSpPr>
        <p:spPr>
          <a:xfrm>
            <a:off x="645269" y="2082018"/>
            <a:ext cx="1171308" cy="1569660"/>
          </a:xfrm>
          <a:prstGeom prst="rect">
            <a:avLst/>
          </a:prstGeom>
          <a:noFill/>
          <a:effectLst>
            <a:reflection blurRad="6350" stA="50000" endA="300" endPos="90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spc="-150" dirty="0" smtClean="0">
                <a:solidFill>
                  <a:schemeClr val="bg1"/>
                </a:solidFill>
                <a:latin typeface="+mj-lt"/>
                <a:ea typeface="고도 B" panose="02000503000000020004" pitchFamily="2" charset="-127"/>
              </a:rPr>
              <a:t>3</a:t>
            </a:r>
            <a:endParaRPr lang="ko-KR" altLang="en-US" sz="9600" spc="-150" dirty="0">
              <a:solidFill>
                <a:schemeClr val="bg1"/>
              </a:solidFill>
              <a:latin typeface="+mj-lt"/>
              <a:ea typeface="고도 B" panose="02000503000000020004" pitchFamily="2" charset="-127"/>
            </a:endParaRPr>
          </a:p>
        </p:txBody>
      </p:sp>
      <p:sp>
        <p:nvSpPr>
          <p:cNvPr id="12" name="슬라이드 번호 개체 틀 3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>
                <a:solidFill>
                  <a:schemeClr val="tx1"/>
                </a:solidFill>
              </a:rPr>
              <a:t>7 / 9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27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화살표: 오각형 4">
            <a:extLst>
              <a:ext uri="{FF2B5EF4-FFF2-40B4-BE49-F238E27FC236}">
                <a16:creationId xmlns:a16="http://schemas.microsoft.com/office/drawing/2014/main" xmlns="" id="{60CB682F-2A19-4CEF-A3E1-216C7EEDED57}"/>
              </a:ext>
            </a:extLst>
          </p:cNvPr>
          <p:cNvSpPr/>
          <p:nvPr/>
        </p:nvSpPr>
        <p:spPr>
          <a:xfrm>
            <a:off x="998806" y="3418016"/>
            <a:ext cx="3771900" cy="880110"/>
          </a:xfrm>
          <a:prstGeom prst="homePlate">
            <a:avLst/>
          </a:prstGeom>
          <a:ln>
            <a:noFill/>
          </a:ln>
          <a:effectLst>
            <a:outerShdw dist="381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중간발표 대비</a:t>
            </a:r>
            <a:endParaRPr lang="ko-KR" altLang="en-US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7" name="화살표: 갈매기형 수장 6">
            <a:extLst>
              <a:ext uri="{FF2B5EF4-FFF2-40B4-BE49-F238E27FC236}">
                <a16:creationId xmlns:a16="http://schemas.microsoft.com/office/drawing/2014/main" xmlns="" id="{18E3E5D6-743E-431A-ADA7-2A4272B99AAA}"/>
              </a:ext>
            </a:extLst>
          </p:cNvPr>
          <p:cNvSpPr/>
          <p:nvPr/>
        </p:nvSpPr>
        <p:spPr>
          <a:xfrm>
            <a:off x="4741714" y="3418016"/>
            <a:ext cx="3240822" cy="876452"/>
          </a:xfrm>
          <a:prstGeom prst="chevron">
            <a:avLst/>
          </a:prstGeom>
          <a:noFill/>
          <a:ln w="25400">
            <a:solidFill>
              <a:schemeClr val="accent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+mj-lt"/>
                <a:ea typeface="고도 B" panose="02000503000000020004" pitchFamily="2" charset="-127"/>
              </a:rPr>
              <a:t>서버 및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+mj-lt"/>
                <a:ea typeface="고도 B" panose="02000503000000020004" pitchFamily="2" charset="-127"/>
              </a:rPr>
              <a:t>DB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+mj-lt"/>
                <a:ea typeface="고도 B" panose="02000503000000020004" pitchFamily="2" charset="-127"/>
              </a:rPr>
              <a:t>구축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+mj-lt"/>
              <a:ea typeface="고도 B" panose="02000503000000020004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4E88D7B6-4EF4-4FD5-8633-6B0AD3E51EC5}"/>
              </a:ext>
            </a:extLst>
          </p:cNvPr>
          <p:cNvSpPr txBox="1"/>
          <p:nvPr/>
        </p:nvSpPr>
        <p:spPr>
          <a:xfrm>
            <a:off x="258581" y="525992"/>
            <a:ext cx="18101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 smtClean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이후 계획</a:t>
            </a:r>
            <a:endParaRPr lang="ko-KR" altLang="en-US" sz="3200" spc="-150" dirty="0">
              <a:solidFill>
                <a:schemeClr val="bg2">
                  <a:lumMod val="25000"/>
                </a:schemeClr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CB1BEE3A-0038-435C-AE31-A9F88FAD67B6}"/>
              </a:ext>
            </a:extLst>
          </p:cNvPr>
          <p:cNvCxnSpPr>
            <a:cxnSpLocks/>
          </p:cNvCxnSpPr>
          <p:nvPr/>
        </p:nvCxnSpPr>
        <p:spPr>
          <a:xfrm>
            <a:off x="298150" y="1122799"/>
            <a:ext cx="1728338" cy="0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화살표: 갈매기형 수장 6">
            <a:extLst>
              <a:ext uri="{FF2B5EF4-FFF2-40B4-BE49-F238E27FC236}">
                <a16:creationId xmlns:a16="http://schemas.microsoft.com/office/drawing/2014/main" xmlns="" id="{18E3E5D6-743E-431A-ADA7-2A4272B99AAA}"/>
              </a:ext>
            </a:extLst>
          </p:cNvPr>
          <p:cNvSpPr/>
          <p:nvPr/>
        </p:nvSpPr>
        <p:spPr>
          <a:xfrm>
            <a:off x="8143750" y="3418016"/>
            <a:ext cx="3240822" cy="876452"/>
          </a:xfrm>
          <a:prstGeom prst="chevron">
            <a:avLst/>
          </a:prstGeom>
          <a:noFill/>
          <a:ln w="25400">
            <a:solidFill>
              <a:schemeClr val="accent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+mj-lt"/>
                <a:ea typeface="고도 B" panose="02000503000000020004" pitchFamily="2" charset="-127"/>
              </a:rPr>
              <a:t>어플리케이션 구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j-lt"/>
                <a:ea typeface="고도 B" panose="02000503000000020004" pitchFamily="2" charset="-127"/>
              </a:rPr>
              <a:t>성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+mj-lt"/>
              <a:ea typeface="고도 B" panose="02000503000000020004" pitchFamily="2" charset="-127"/>
            </a:endParaRPr>
          </a:p>
        </p:txBody>
      </p:sp>
      <p:sp>
        <p:nvSpPr>
          <p:cNvPr id="23" name="슬라이드 번호 개체 틀 3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>
                <a:solidFill>
                  <a:schemeClr val="tx1"/>
                </a:solidFill>
              </a:rPr>
              <a:t>8 / 9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46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158</Words>
  <Application>Microsoft Office PowerPoint</Application>
  <PresentationFormat>와이드스크린</PresentationFormat>
  <Paragraphs>45</Paragraphs>
  <Slides>10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Noto Sans CJK KR Bold</vt:lpstr>
      <vt:lpstr>Noto Sans CJK KR DemiLight</vt:lpstr>
      <vt:lpstr>Tmon몬소리 Black</vt:lpstr>
      <vt:lpstr>고도 B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yeongmae77@naver.com</dc:creator>
  <cp:lastModifiedBy>Samsung</cp:lastModifiedBy>
  <cp:revision>36</cp:revision>
  <dcterms:created xsi:type="dcterms:W3CDTF">2018-04-24T14:44:20Z</dcterms:created>
  <dcterms:modified xsi:type="dcterms:W3CDTF">2018-05-01T12:11:16Z</dcterms:modified>
</cp:coreProperties>
</file>