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61" r:id="rId1"/>
  </p:sldMasterIdLst>
  <p:notesMasterIdLst>
    <p:notesMasterId r:id="rId36"/>
  </p:notesMasterIdLst>
  <p:handoutMasterIdLst>
    <p:handoutMasterId r:id="rId37"/>
  </p:handoutMasterIdLst>
  <p:sldIdLst>
    <p:sldId id="274" r:id="rId2"/>
    <p:sldId id="257" r:id="rId3"/>
    <p:sldId id="271" r:id="rId4"/>
    <p:sldId id="277" r:id="rId5"/>
    <p:sldId id="275" r:id="rId6"/>
    <p:sldId id="278" r:id="rId7"/>
    <p:sldId id="279" r:id="rId8"/>
    <p:sldId id="280" r:id="rId9"/>
    <p:sldId id="272" r:id="rId10"/>
    <p:sldId id="258" r:id="rId11"/>
    <p:sldId id="268" r:id="rId12"/>
    <p:sldId id="269" r:id="rId13"/>
    <p:sldId id="260" r:id="rId14"/>
    <p:sldId id="284" r:id="rId15"/>
    <p:sldId id="287" r:id="rId16"/>
    <p:sldId id="286" r:id="rId17"/>
    <p:sldId id="285" r:id="rId18"/>
    <p:sldId id="288" r:id="rId19"/>
    <p:sldId id="289" r:id="rId20"/>
    <p:sldId id="290" r:id="rId21"/>
    <p:sldId id="291" r:id="rId22"/>
    <p:sldId id="292" r:id="rId23"/>
    <p:sldId id="264" r:id="rId24"/>
    <p:sldId id="293" r:id="rId25"/>
    <p:sldId id="300" r:id="rId26"/>
    <p:sldId id="294" r:id="rId27"/>
    <p:sldId id="295" r:id="rId28"/>
    <p:sldId id="296" r:id="rId29"/>
    <p:sldId id="297" r:id="rId30"/>
    <p:sldId id="298" r:id="rId31"/>
    <p:sldId id="299" r:id="rId32"/>
    <p:sldId id="301" r:id="rId33"/>
    <p:sldId id="266" r:id="rId34"/>
    <p:sldId id="267" r:id="rId35"/>
  </p:sldIdLst>
  <p:sldSz cx="12192000" cy="6858000"/>
  <p:notesSz cx="7104063" cy="10234613"/>
  <p:embeddedFontLst>
    <p:embeddedFont>
      <p:font typeface="210 맨발의청춘 B" panose="02020603020101020101" pitchFamily="18" charset="-127"/>
      <p:regular r:id="rId38"/>
    </p:embeddedFont>
    <p:embeddedFont>
      <p:font typeface="210 맨발의청춘 L" panose="02020603020101020101" pitchFamily="18" charset="-127"/>
      <p:regular r:id="rId39"/>
    </p:embeddedFont>
    <p:embeddedFont>
      <p:font typeface="a타임머신" panose="02020600000000000000" pitchFamily="18" charset="-127"/>
      <p:regular r:id="rId40"/>
    </p:embeddedFont>
    <p:embeddedFont>
      <p:font typeface="210 콤퓨타세탁 L" panose="02020603020101020101" pitchFamily="18" charset="-127"/>
      <p:regular r:id="rId41"/>
    </p:embeddedFont>
    <p:embeddedFont>
      <p:font typeface="Comic Sans MS" panose="030F0702030302020204" pitchFamily="66" charset="0"/>
      <p:regular r:id="rId42"/>
      <p:bold r:id="rId43"/>
      <p:italic r:id="rId44"/>
      <p:boldItalic r:id="rId45"/>
    </p:embeddedFont>
    <p:embeddedFont>
      <p:font typeface="맑은 고딕" panose="020B0503020000020004" pitchFamily="50" charset="-127"/>
      <p:regular r:id="rId46"/>
      <p:bold r:id="rId47"/>
    </p:embeddedFont>
    <p:embeddedFont>
      <p:font typeface="나눔스퀘어라운드 Bold" panose="020B0600000101010101" charset="-127"/>
      <p:bold r:id="rId48"/>
    </p:embeddedFont>
    <p:embeddedFont>
      <p:font typeface="210 맨발의청춘 R" panose="02020603020101020101" pitchFamily="18" charset="-127"/>
      <p:regular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4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pos="164">
          <p15:clr>
            <a:srgbClr val="A4A3A4"/>
          </p15:clr>
        </p15:guide>
        <p15:guide id="4" pos="7514">
          <p15:clr>
            <a:srgbClr val="A4A3A4"/>
          </p15:clr>
        </p15:guide>
        <p15:guide id="5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0"/>
    <p:restoredTop sz="94761"/>
  </p:normalViewPr>
  <p:slideViewPr>
    <p:cSldViewPr snapToGrid="0">
      <p:cViewPr>
        <p:scale>
          <a:sx n="60" d="100"/>
          <a:sy n="60" d="100"/>
        </p:scale>
        <p:origin x="282" y="1158"/>
      </p:cViewPr>
      <p:guideLst>
        <p:guide orient="horz" pos="4154"/>
        <p:guide orient="horz" pos="638"/>
        <p:guide pos="164"/>
        <p:guide pos="7514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7" rIns="99075" bIns="49537"/>
          <a:lstStyle>
            <a:lvl1pPr algn="l">
              <a:defRPr sz="13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7" rIns="99075" bIns="49537"/>
          <a:lstStyle>
            <a:lvl1pPr algn="r">
              <a:defRPr sz="1300"/>
            </a:lvl1pPr>
          </a:lstStyle>
          <a:p>
            <a:pPr lvl="0">
              <a:defRPr lang="ko-KR" altLang="en-US"/>
            </a:pPr>
            <a:fld id="{61F4C796-0873-46BA-994A-125EACF6FE51}" type="datetime1">
              <a:rPr lang="ko-KR" altLang="en-US"/>
              <a:pPr lvl="0">
                <a:defRPr lang="ko-KR" altLang="en-US"/>
              </a:pPr>
              <a:t>2018-05-15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7" rIns="99075" bIns="49537" anchor="b"/>
          <a:lstStyle>
            <a:lvl1pPr algn="l">
              <a:defRPr sz="13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7" rIns="99075" bIns="49537" anchor="b"/>
          <a:lstStyle>
            <a:lvl1pPr algn="r">
              <a:defRPr sz="1300"/>
            </a:lvl1pPr>
          </a:lstStyle>
          <a:p>
            <a:pPr lvl="0">
              <a:defRPr lang="ko-KR" altLang="en-US"/>
            </a:pPr>
            <a:fld id="{1569B381-EF03-4956-B4A8-7CBD4553C37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7" rIns="99075" bIns="49537"/>
          <a:lstStyle>
            <a:lvl1pPr algn="l">
              <a:defRPr sz="13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7" rIns="99075" bIns="49537"/>
          <a:lstStyle>
            <a:lvl1pPr algn="r">
              <a:defRPr sz="1300"/>
            </a:lvl1pPr>
          </a:lstStyle>
          <a:p>
            <a:pPr lvl="0">
              <a:defRPr lang="ko-KR" altLang="en-US"/>
            </a:pPr>
            <a:fld id="{D580B578-07DE-477C-8346-379C5DB4CFEB}" type="datetime1">
              <a:rPr lang="ko-KR" altLang="en-US"/>
              <a:pPr lvl="0">
                <a:defRPr lang="ko-KR" altLang="en-US"/>
              </a:pPr>
              <a:t>2018-05-15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7" rIns="99075" bIns="49537" anchor="ctr"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7" rIns="99075" bIns="49537"/>
          <a:lstStyle/>
          <a:p>
            <a:pPr lvl="0">
              <a:defRPr lang="ko-KR" altLang="en-US"/>
            </a:pPr>
            <a:r>
              <a:rPr lang="ko-KR" altLang="en-US" dirty="0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 dirty="0"/>
              <a:t>둘째 수준</a:t>
            </a:r>
          </a:p>
          <a:p>
            <a:pPr lvl="2">
              <a:defRPr lang="ko-KR" altLang="en-US"/>
            </a:pPr>
            <a:r>
              <a:rPr lang="ko-KR" altLang="en-US" dirty="0"/>
              <a:t>셋째 수준</a:t>
            </a:r>
          </a:p>
          <a:p>
            <a:pPr lvl="3">
              <a:defRPr lang="ko-KR" altLang="en-US"/>
            </a:pPr>
            <a:r>
              <a:rPr lang="ko-KR" altLang="en-US" dirty="0"/>
              <a:t>넷째 수준</a:t>
            </a:r>
          </a:p>
          <a:p>
            <a:pPr lvl="4">
              <a:defRPr lang="ko-KR" altLang="en-US"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7" rIns="99075" bIns="49537" anchor="b"/>
          <a:lstStyle>
            <a:lvl1pPr algn="l">
              <a:defRPr sz="13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7" rIns="99075" bIns="49537" anchor="b"/>
          <a:lstStyle>
            <a:lvl1pPr algn="r">
              <a:defRPr sz="1300"/>
            </a:lvl1pPr>
          </a:lstStyle>
          <a:p>
            <a:pPr lvl="0">
              <a:defRPr lang="ko-KR" altLang="en-US"/>
            </a:pPr>
            <a:fld id="{26D8875F-AECA-47FB-A309-5E74EC517A8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E35E-9EAA-4724-94B0-BF63756BF905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788C-73CB-4120-8227-3B79F394482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val="2427659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FDC1C-EE63-44B9-99EE-CA0020917BB1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788C-73CB-4120-8227-3B79F3944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9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DD30-E8B9-43F6-BA64-FD7D35CA664A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788C-73CB-4120-8227-3B79F3944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BBF-9A91-4E5A-AE47-70B7455B9B2D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788C-73CB-4120-8227-3B79F3944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23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F9B2-EC11-4A75-AC81-783E589DAC9E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788C-73CB-4120-8227-3B79F3944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65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5A9C-7D07-4BCF-BDC6-8C2D75C6886C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788C-73CB-4120-8227-3B79F3944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0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0211-5CF9-4438-B3F7-F5CAF0DBD30E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788C-73CB-4120-8227-3B79F3944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05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040A-A9AA-4221-9E94-AF25B37AADF7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788C-73CB-4120-8227-3B79F3944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61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E231-59DA-4918-AB0B-353772FC7E74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788C-73CB-4120-8227-3B79F3944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00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CE4F-85D6-4678-95B3-1ABB063C64E2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788C-73CB-4120-8227-3B79F3944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78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4EA1A-0F4E-4D5D-B781-88607B430F6D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788C-73CB-4120-8227-3B79F3944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91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CAB10-F476-4123-8F5C-6BA23511C19B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0788C-73CB-4120-8227-3B79F39448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37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2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2490438" y="1706010"/>
            <a:ext cx="7600167" cy="3485065"/>
            <a:chOff x="2593677" y="1484784"/>
            <a:chExt cx="7600167" cy="3485065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2619759" y="1484784"/>
              <a:ext cx="7548919" cy="0"/>
            </a:xfrm>
            <a:prstGeom prst="line">
              <a:avLst/>
            </a:prstGeom>
            <a:ln w="476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628515" y="1939145"/>
              <a:ext cx="7540149" cy="0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952864" y="1512330"/>
              <a:ext cx="218521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000" b="1" dirty="0" smtClean="0">
                  <a:ln w="9525">
                    <a:solidFill>
                      <a:srgbClr val="92D050">
                        <a:alpha val="0"/>
                      </a:srgbClr>
                    </a:solidFill>
                  </a:ln>
                  <a:solidFill>
                    <a:srgbClr val="85A644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졸업 설계 </a:t>
              </a:r>
              <a:r>
                <a:rPr lang="ko-KR" altLang="en-US" sz="2000" b="1" dirty="0">
                  <a:ln w="9525">
                    <a:solidFill>
                      <a:srgbClr val="92D050">
                        <a:alpha val="0"/>
                      </a:srgbClr>
                    </a:solidFill>
                  </a:ln>
                  <a:solidFill>
                    <a:srgbClr val="85A644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중간발표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89389" y="2123861"/>
              <a:ext cx="7444873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4000" b="1" dirty="0" err="1">
                  <a:ln w="9525"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챗봇을</a:t>
              </a:r>
              <a:r>
                <a:rPr lang="ko-KR" altLang="en-US" sz="4000" b="1" dirty="0">
                  <a:ln w="9525"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 활용한 </a:t>
              </a:r>
            </a:p>
            <a:p>
              <a:pPr lvl="0">
                <a:defRPr lang="ko-KR" altLang="en-US"/>
              </a:pPr>
              <a:r>
                <a:rPr lang="ko-KR" altLang="en-US" sz="4000" b="1" dirty="0" smtClean="0">
                  <a:ln w="9525"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스마트폰자동응답 </a:t>
              </a:r>
              <a:r>
                <a:rPr lang="ko-KR" altLang="en-US" sz="4000" b="1" dirty="0">
                  <a:ln w="9525"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어플리케이션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963593" y="4631295"/>
              <a:ext cx="223025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600" b="1" dirty="0" err="1">
                  <a:ln w="9525">
                    <a:solidFill>
                      <a:srgbClr val="2287E2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이우원</a:t>
              </a:r>
              <a:r>
                <a:rPr lang="ko-KR" altLang="en-US" sz="1600" b="1" dirty="0">
                  <a:ln w="9525">
                    <a:solidFill>
                      <a:srgbClr val="2287E2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 </a:t>
              </a:r>
              <a:r>
                <a:rPr lang="ko-KR" altLang="en-US" sz="1600" b="1" dirty="0" err="1">
                  <a:ln w="9525">
                    <a:solidFill>
                      <a:srgbClr val="2287E2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강호민</a:t>
              </a:r>
              <a:r>
                <a:rPr lang="ko-KR" altLang="en-US" sz="1600" b="1" dirty="0">
                  <a:ln w="9525">
                    <a:solidFill>
                      <a:srgbClr val="2287E2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 현은지</a:t>
              </a:r>
            </a:p>
          </p:txBody>
        </p:sp>
        <p:cxnSp>
          <p:nvCxnSpPr>
            <p:cNvPr id="39" name="직선 연결선 4"/>
            <p:cNvCxnSpPr/>
            <p:nvPr/>
          </p:nvCxnSpPr>
          <p:spPr>
            <a:xfrm>
              <a:off x="2593677" y="3852681"/>
              <a:ext cx="7548919" cy="0"/>
            </a:xfrm>
            <a:prstGeom prst="line">
              <a:avLst/>
            </a:prstGeom>
            <a:ln w="476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14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270841" y="3275830"/>
            <a:ext cx="5493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50000"/>
              </a:lnSpc>
            </a:pPr>
            <a:r>
              <a:rPr lang="ko-KR" altLang="en-US" sz="4400" dirty="0" err="1" smtClean="0">
                <a:solidFill>
                  <a:srgbClr val="FFC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챗봇을</a:t>
            </a:r>
            <a:r>
              <a:rPr lang="ko-KR" altLang="en-US" sz="4400" dirty="0" smtClean="0">
                <a:solidFill>
                  <a:srgbClr val="FFC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4400" dirty="0" smtClean="0">
                <a:solidFill>
                  <a:srgbClr val="FFC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활용한 </a:t>
            </a:r>
            <a:endParaRPr lang="en-US" altLang="ko-KR" sz="4400" dirty="0" smtClean="0">
              <a:solidFill>
                <a:srgbClr val="FFC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r">
              <a:lnSpc>
                <a:spcPct val="250000"/>
              </a:lnSpc>
            </a:pPr>
            <a:r>
              <a:rPr lang="ko-KR" altLang="en-US" sz="4400" dirty="0" smtClean="0">
                <a:solidFill>
                  <a:srgbClr val="FFC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자동응답 어플리케이션</a:t>
            </a:r>
            <a:endParaRPr lang="ko-KR" altLang="en-US" sz="4400" dirty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6569670" y="4946524"/>
            <a:ext cx="5194799" cy="1533517"/>
            <a:chOff x="8996516" y="4535593"/>
            <a:chExt cx="2767954" cy="900807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8996516" y="5436400"/>
              <a:ext cx="2767954" cy="0"/>
            </a:xfrm>
            <a:prstGeom prst="line">
              <a:avLst/>
            </a:prstGeom>
            <a:ln w="2222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9998856" y="4535593"/>
              <a:ext cx="1765614" cy="0"/>
            </a:xfrm>
            <a:prstGeom prst="line">
              <a:avLst/>
            </a:prstGeom>
            <a:ln w="2222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16" y="3654557"/>
            <a:ext cx="2119141" cy="272042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203" y="336243"/>
            <a:ext cx="1855029" cy="1982086"/>
          </a:xfrm>
          <a:prstGeom prst="rect">
            <a:avLst/>
          </a:prstGeom>
        </p:spPr>
      </p:pic>
      <p:cxnSp>
        <p:nvCxnSpPr>
          <p:cNvPr id="36" name="구부러진 연결선 35"/>
          <p:cNvCxnSpPr/>
          <p:nvPr/>
        </p:nvCxnSpPr>
        <p:spPr>
          <a:xfrm flipV="1">
            <a:off x="1649268" y="882285"/>
            <a:ext cx="5099101" cy="2533349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 38"/>
          <p:cNvCxnSpPr/>
          <p:nvPr/>
        </p:nvCxnSpPr>
        <p:spPr>
          <a:xfrm rot="10800000" flipV="1">
            <a:off x="2810082" y="2019478"/>
            <a:ext cx="4211518" cy="2513393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2964" y="1681184"/>
            <a:ext cx="2203138" cy="188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32"/>
          <p:cNvSpPr/>
          <p:nvPr/>
        </p:nvSpPr>
        <p:spPr>
          <a:xfrm>
            <a:off x="6272325" y="4359948"/>
            <a:ext cx="2815968" cy="23437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37"/>
          <p:cNvSpPr/>
          <p:nvPr/>
        </p:nvSpPr>
        <p:spPr>
          <a:xfrm>
            <a:off x="438716" y="336243"/>
            <a:ext cx="187876" cy="18787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38716" y="825504"/>
            <a:ext cx="283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전체 시스템 구성도</a:t>
            </a:r>
            <a:endParaRPr lang="ko-KR" altLang="en-US" sz="2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5" name="직사각형 36"/>
          <p:cNvSpPr/>
          <p:nvPr/>
        </p:nvSpPr>
        <p:spPr>
          <a:xfrm>
            <a:off x="686161" y="168570"/>
            <a:ext cx="165141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800" b="1" spc="-15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202"/>
                </a:solidFill>
                <a:latin typeface="맑은 고딕" panose="020B0503020000020004" pitchFamily="50" charset="-127"/>
                <a:cs typeface="Arial"/>
              </a:rPr>
              <a:t>작품 구성</a:t>
            </a:r>
            <a:endParaRPr lang="ko-KR" altLang="en-US" sz="2800" b="1" spc="-1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FFC202"/>
              </a:solidFill>
              <a:latin typeface="맑은 고딕" panose="020B0503020000020004" pitchFamily="50" charset="-127"/>
              <a:cs typeface="Arial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86161" y="1514655"/>
            <a:ext cx="11115203" cy="5061034"/>
            <a:chOff x="204494" y="1354504"/>
            <a:chExt cx="12301819" cy="5584528"/>
          </a:xfrm>
        </p:grpSpPr>
        <p:sp>
          <p:nvSpPr>
            <p:cNvPr id="19" name="TextBox 18"/>
            <p:cNvSpPr txBox="1"/>
            <p:nvPr/>
          </p:nvSpPr>
          <p:spPr>
            <a:xfrm>
              <a:off x="668583" y="3784174"/>
              <a:ext cx="1506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a타임머신" panose="02020600000000000000" pitchFamily="18" charset="-127"/>
                  <a:ea typeface="a타임머신" panose="02020600000000000000" pitchFamily="18" charset="-127"/>
                </a:rPr>
                <a:t>발신자</a:t>
              </a:r>
              <a:endParaRPr lang="ko-KR" altLang="en-US" sz="2400" dirty="0">
                <a:solidFill>
                  <a:schemeClr val="bg1"/>
                </a:solidFill>
                <a:latin typeface="a타임머신" panose="02020600000000000000" pitchFamily="18" charset="-127"/>
                <a:ea typeface="a타임머신" panose="02020600000000000000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527794" y="3775131"/>
              <a:ext cx="1828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a타임머신" panose="02020600000000000000" pitchFamily="18" charset="-127"/>
                  <a:ea typeface="a타임머신" panose="02020600000000000000" pitchFamily="18" charset="-127"/>
                </a:rPr>
                <a:t>수신자</a:t>
              </a:r>
              <a:endParaRPr lang="ko-KR" altLang="en-US" sz="2400" dirty="0">
                <a:solidFill>
                  <a:schemeClr val="bg1"/>
                </a:solidFill>
                <a:latin typeface="a타임머신" panose="02020600000000000000" pitchFamily="18" charset="-127"/>
                <a:ea typeface="a타임머신" panose="02020600000000000000" pitchFamily="18" charset="-127"/>
              </a:endParaRPr>
            </a:p>
          </p:txBody>
        </p:sp>
        <p:sp>
          <p:nvSpPr>
            <p:cNvPr id="21" name="왼쪽/오른쪽 화살표 20"/>
            <p:cNvSpPr/>
            <p:nvPr/>
          </p:nvSpPr>
          <p:spPr>
            <a:xfrm>
              <a:off x="3425277" y="2133705"/>
              <a:ext cx="6078328" cy="590231"/>
            </a:xfrm>
            <a:prstGeom prst="leftRightArrow">
              <a:avLst/>
            </a:prstGeom>
            <a:solidFill>
              <a:srgbClr val="FFC000"/>
            </a:solidFill>
            <a:ln>
              <a:solidFill>
                <a:srgbClr val="FFC2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곱셈 기호 21"/>
            <p:cNvSpPr/>
            <p:nvPr/>
          </p:nvSpPr>
          <p:spPr>
            <a:xfrm>
              <a:off x="5624957" y="1354504"/>
              <a:ext cx="1449222" cy="1938105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494" y="1550507"/>
              <a:ext cx="2434506" cy="217051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77333" y="1547221"/>
              <a:ext cx="2128980" cy="2173801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70755" y="4673098"/>
              <a:ext cx="1587931" cy="1620672"/>
            </a:xfrm>
            <a:prstGeom prst="rect">
              <a:avLst/>
            </a:prstGeom>
          </p:spPr>
        </p:pic>
        <p:sp>
          <p:nvSpPr>
            <p:cNvPr id="26" name="위쪽 화살표 25"/>
            <p:cNvSpPr/>
            <p:nvPr/>
          </p:nvSpPr>
          <p:spPr>
            <a:xfrm>
              <a:off x="6084615" y="3122468"/>
              <a:ext cx="604800" cy="857300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811556" y="6293770"/>
              <a:ext cx="1506325" cy="645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err="1" smtClean="0">
                  <a:solidFill>
                    <a:schemeClr val="bg1"/>
                  </a:solidFill>
                  <a:latin typeface="a타임머신" panose="02020600000000000000" pitchFamily="18" charset="-127"/>
                  <a:ea typeface="a타임머신" panose="02020600000000000000" pitchFamily="18" charset="-127"/>
                </a:rPr>
                <a:t>챗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a타임머신" panose="02020600000000000000" pitchFamily="18" charset="-127"/>
                  <a:ea typeface="a타임머신" panose="02020600000000000000" pitchFamily="18" charset="-127"/>
                </a:rPr>
                <a:t> 봇</a:t>
              </a:r>
              <a:endParaRPr lang="ko-KR" altLang="en-US" sz="3200" dirty="0">
                <a:solidFill>
                  <a:schemeClr val="bg1"/>
                </a:solidFill>
                <a:latin typeface="a타임머신" panose="02020600000000000000" pitchFamily="18" charset="-127"/>
                <a:ea typeface="a타임머신" panose="02020600000000000000" pitchFamily="18" charset="-127"/>
              </a:endParaRPr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8551" y="4134955"/>
            <a:ext cx="2303099" cy="100915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1261558" y="6272463"/>
            <a:ext cx="78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11/34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2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37"/>
          <p:cNvSpPr/>
          <p:nvPr/>
        </p:nvSpPr>
        <p:spPr>
          <a:xfrm>
            <a:off x="438716" y="336243"/>
            <a:ext cx="187876" cy="18787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38716" y="1562403"/>
            <a:ext cx="3652791" cy="3600070"/>
            <a:chOff x="7979272" y="3064037"/>
            <a:chExt cx="3652791" cy="3600070"/>
          </a:xfrm>
        </p:grpSpPr>
        <p:grpSp>
          <p:nvGrpSpPr>
            <p:cNvPr id="46" name="그룹 45"/>
            <p:cNvGrpSpPr/>
            <p:nvPr/>
          </p:nvGrpSpPr>
          <p:grpSpPr>
            <a:xfrm>
              <a:off x="7979272" y="3064037"/>
              <a:ext cx="3652791" cy="3600070"/>
              <a:chOff x="5856968" y="3497960"/>
              <a:chExt cx="3652791" cy="3600070"/>
            </a:xfrm>
          </p:grpSpPr>
          <p:sp>
            <p:nvSpPr>
              <p:cNvPr id="44" name="모서리가 둥근 직사각형 43"/>
              <p:cNvSpPr/>
              <p:nvPr/>
            </p:nvSpPr>
            <p:spPr>
              <a:xfrm>
                <a:off x="5856968" y="3793674"/>
                <a:ext cx="3652791" cy="330435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6232075" y="4242949"/>
                <a:ext cx="2902576" cy="2401955"/>
                <a:chOff x="6958683" y="4401185"/>
                <a:chExt cx="2902576" cy="2401955"/>
              </a:xfrm>
            </p:grpSpPr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958683" y="4429572"/>
                  <a:ext cx="1064160" cy="1115321"/>
                </a:xfrm>
                <a:prstGeom prst="rect">
                  <a:avLst/>
                </a:prstGeom>
              </p:spPr>
            </p:pic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53595" y="4401185"/>
                  <a:ext cx="1307664" cy="1105373"/>
                </a:xfrm>
                <a:prstGeom prst="rect">
                  <a:avLst/>
                </a:prstGeom>
              </p:spPr>
            </p:pic>
            <p:grpSp>
              <p:nvGrpSpPr>
                <p:cNvPr id="23" name="그룹 22"/>
                <p:cNvGrpSpPr/>
                <p:nvPr/>
              </p:nvGrpSpPr>
              <p:grpSpPr>
                <a:xfrm>
                  <a:off x="7077504" y="5872467"/>
                  <a:ext cx="945339" cy="930673"/>
                  <a:chOff x="220817" y="5616242"/>
                  <a:chExt cx="945339" cy="930673"/>
                </a:xfrm>
              </p:grpSpPr>
              <p:pic>
                <p:nvPicPr>
                  <p:cNvPr id="26" name="그림 25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20817" y="5699478"/>
                    <a:ext cx="414982" cy="847437"/>
                  </a:xfrm>
                  <a:prstGeom prst="rect">
                    <a:avLst/>
                  </a:prstGeom>
                </p:spPr>
              </p:pic>
              <p:pic>
                <p:nvPicPr>
                  <p:cNvPr id="27" name="그림 26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28308" y="5616242"/>
                    <a:ext cx="737848" cy="27562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4" name="그림 23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19535" y="5897333"/>
                  <a:ext cx="975783" cy="905807"/>
                </a:xfrm>
                <a:prstGeom prst="rect">
                  <a:avLst/>
                </a:prstGeom>
              </p:spPr>
            </p:pic>
          </p:grpSp>
          <p:sp>
            <p:nvSpPr>
              <p:cNvPr id="45" name="모서리가 둥근 직사각형 44"/>
              <p:cNvSpPr/>
              <p:nvPr/>
            </p:nvSpPr>
            <p:spPr>
              <a:xfrm>
                <a:off x="6852712" y="3497960"/>
                <a:ext cx="1754632" cy="67392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 smtClean="0">
                    <a:solidFill>
                      <a:schemeClr val="accent1"/>
                    </a:solidFill>
                    <a:latin typeface="a타임머신" panose="02020600000000000000" pitchFamily="18" charset="-127"/>
                    <a:ea typeface="a타임머신" panose="02020600000000000000" pitchFamily="18" charset="-127"/>
                  </a:rPr>
                  <a:t>안드로이드</a:t>
                </a:r>
                <a:endParaRPr lang="ko-KR" altLang="en-US" sz="2000" dirty="0">
                  <a:solidFill>
                    <a:schemeClr val="accent1"/>
                  </a:solidFill>
                  <a:latin typeface="a타임머신" panose="02020600000000000000" pitchFamily="18" charset="-127"/>
                  <a:ea typeface="a타임머신" panose="02020600000000000000" pitchFamily="18" charset="-127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8383707" y="4936286"/>
              <a:ext cx="10422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휴대폰 위치</a:t>
              </a:r>
              <a:endParaRPr lang="ko-KR" altLang="en-US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100448" y="4975033"/>
              <a:ext cx="10422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주변인 정보</a:t>
              </a:r>
              <a:endParaRPr lang="ko-KR" altLang="en-US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293938" y="6265761"/>
              <a:ext cx="1204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최근 사용기록</a:t>
              </a:r>
              <a:endParaRPr lang="ko-KR" altLang="en-US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100448" y="6230784"/>
              <a:ext cx="10422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수신자 일정</a:t>
              </a:r>
              <a:endParaRPr lang="ko-KR" altLang="en-US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7074706" y="304432"/>
            <a:ext cx="4904998" cy="4180069"/>
            <a:chOff x="591861" y="1376988"/>
            <a:chExt cx="4904998" cy="4180069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91861" y="1700949"/>
              <a:ext cx="4904998" cy="38561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42929" y="2615723"/>
              <a:ext cx="1587931" cy="1620672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34906" y="2092272"/>
              <a:ext cx="1143000" cy="1114425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73333" y="3893613"/>
              <a:ext cx="1627613" cy="960817"/>
            </a:xfrm>
            <a:prstGeom prst="rect">
              <a:avLst/>
            </a:prstGeom>
          </p:spPr>
        </p:pic>
        <p:sp>
          <p:nvSpPr>
            <p:cNvPr id="33" name="모서리가 둥근 직사각형 32"/>
            <p:cNvSpPr/>
            <p:nvPr/>
          </p:nvSpPr>
          <p:spPr>
            <a:xfrm>
              <a:off x="2341415" y="1376988"/>
              <a:ext cx="1405890" cy="6739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u="sng" dirty="0" err="1" smtClean="0">
                  <a:solidFill>
                    <a:schemeClr val="accent1"/>
                  </a:solidFill>
                  <a:latin typeface="a타임머신" panose="02020600000000000000" pitchFamily="18" charset="-127"/>
                  <a:ea typeface="a타임머신" panose="02020600000000000000" pitchFamily="18" charset="-127"/>
                </a:rPr>
                <a:t>챗봇</a:t>
              </a:r>
              <a:endParaRPr lang="ko-KR" altLang="en-US" sz="2800" u="sng" dirty="0">
                <a:solidFill>
                  <a:schemeClr val="accent1"/>
                </a:solidFill>
                <a:latin typeface="a타임머신" panose="02020600000000000000" pitchFamily="18" charset="-127"/>
                <a:ea typeface="a타임머신" panose="02020600000000000000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38031" y="4334920"/>
              <a:ext cx="2133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IBM </a:t>
              </a:r>
              <a:r>
                <a:rPr lang="en-US" altLang="ko-KR" dirty="0" err="1" smtClean="0"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Waston</a:t>
              </a:r>
              <a:r>
                <a:rPr lang="en-US" altLang="ko-KR" dirty="0" smtClean="0"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 </a:t>
              </a:r>
              <a:r>
                <a:rPr lang="ko-KR" altLang="en-US" dirty="0" err="1" smtClean="0"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챗봇</a:t>
              </a:r>
              <a:endPara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61730" y="3248054"/>
              <a:ext cx="2067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Text To Speech</a:t>
              </a:r>
              <a:endPara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98621" y="4975019"/>
              <a:ext cx="1908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Speak To </a:t>
              </a:r>
              <a:r>
                <a:rPr lang="en-US" altLang="ko-KR" dirty="0"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T</a:t>
              </a:r>
              <a:r>
                <a:rPr lang="en-US" altLang="ko-KR" dirty="0" smtClean="0"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ext</a:t>
              </a:r>
              <a:endPara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55877" y="2134141"/>
            <a:ext cx="499316" cy="606312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4496392" y="3861910"/>
            <a:ext cx="2515342" cy="2593895"/>
            <a:chOff x="8424138" y="687501"/>
            <a:chExt cx="2427187" cy="2424338"/>
          </a:xfrm>
        </p:grpSpPr>
        <p:grpSp>
          <p:nvGrpSpPr>
            <p:cNvPr id="43" name="그룹 42"/>
            <p:cNvGrpSpPr/>
            <p:nvPr/>
          </p:nvGrpSpPr>
          <p:grpSpPr>
            <a:xfrm>
              <a:off x="8424138" y="687501"/>
              <a:ext cx="2427187" cy="2424338"/>
              <a:chOff x="5845755" y="1312281"/>
              <a:chExt cx="2427187" cy="2424338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5845755" y="1312281"/>
                <a:ext cx="2427187" cy="2424338"/>
                <a:chOff x="7136853" y="2997676"/>
                <a:chExt cx="3487303" cy="3174107"/>
              </a:xfrm>
            </p:grpSpPr>
            <p:pic>
              <p:nvPicPr>
                <p:cNvPr id="18" name="그림 17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57821" y="3939906"/>
                  <a:ext cx="2245366" cy="1467076"/>
                </a:xfrm>
                <a:prstGeom prst="rect">
                  <a:avLst/>
                </a:prstGeom>
              </p:spPr>
            </p:pic>
            <p:sp>
              <p:nvSpPr>
                <p:cNvPr id="39" name="모서리가 둥근 직사각형 38"/>
                <p:cNvSpPr/>
                <p:nvPr/>
              </p:nvSpPr>
              <p:spPr>
                <a:xfrm>
                  <a:off x="7136853" y="3475187"/>
                  <a:ext cx="3487303" cy="269659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모서리가 둥근 직사각형 39"/>
                <p:cNvSpPr/>
                <p:nvPr/>
              </p:nvSpPr>
              <p:spPr>
                <a:xfrm>
                  <a:off x="7721370" y="2997676"/>
                  <a:ext cx="2253955" cy="82843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000" dirty="0" smtClean="0">
                      <a:solidFill>
                        <a:schemeClr val="accent1"/>
                      </a:solidFill>
                      <a:latin typeface="a타임머신" panose="02020600000000000000" pitchFamily="18" charset="-127"/>
                      <a:ea typeface="a타임머신" panose="02020600000000000000" pitchFamily="18" charset="-127"/>
                    </a:rPr>
                    <a:t>화자 인식</a:t>
                  </a:r>
                  <a:endParaRPr lang="en-US" altLang="ko-KR" sz="2000" dirty="0" smtClean="0">
                    <a:solidFill>
                      <a:schemeClr val="accent1"/>
                    </a:solidFill>
                    <a:latin typeface="a타임머신" panose="02020600000000000000" pitchFamily="18" charset="-127"/>
                    <a:ea typeface="a타임머신" panose="02020600000000000000" pitchFamily="18" charset="-127"/>
                  </a:endParaRPr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>
                <a:off x="6001077" y="3160381"/>
                <a:ext cx="21165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Speaker Recognition</a:t>
                </a:r>
              </a:p>
            </p:txBody>
          </p:sp>
        </p:grp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836945" y="1349218"/>
              <a:ext cx="1562790" cy="1120532"/>
            </a:xfrm>
            <a:prstGeom prst="rect">
              <a:avLst/>
            </a:prstGeom>
          </p:spPr>
        </p:pic>
      </p:grpSp>
      <p:sp>
        <p:nvSpPr>
          <p:cNvPr id="53" name="직사각형 36"/>
          <p:cNvSpPr/>
          <p:nvPr/>
        </p:nvSpPr>
        <p:spPr>
          <a:xfrm>
            <a:off x="686161" y="168570"/>
            <a:ext cx="165141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800" b="1" spc="-15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202"/>
                </a:solidFill>
                <a:latin typeface="맑은 고딕" panose="020B0503020000020004" pitchFamily="50" charset="-127"/>
                <a:cs typeface="Arial"/>
              </a:rPr>
              <a:t>작품 구성</a:t>
            </a:r>
            <a:endParaRPr lang="ko-KR" altLang="en-US" sz="2800" b="1" spc="-1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FFC202"/>
              </a:solidFill>
              <a:latin typeface="맑은 고딕" panose="020B0503020000020004" pitchFamily="50" charset="-127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8716" y="825504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사용할 기술</a:t>
            </a:r>
            <a:endParaRPr lang="ko-KR" altLang="en-US" sz="2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261558" y="6272463"/>
            <a:ext cx="78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12/34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0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36"/>
          <p:cNvSpPr/>
          <p:nvPr/>
        </p:nvSpPr>
        <p:spPr>
          <a:xfrm>
            <a:off x="650348" y="168570"/>
            <a:ext cx="16069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8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202"/>
                </a:solidFill>
                <a:latin typeface="Arial"/>
                <a:cs typeface="Arial"/>
              </a:rPr>
              <a:t>기능 설명</a:t>
            </a:r>
          </a:p>
        </p:txBody>
      </p:sp>
      <p:sp>
        <p:nvSpPr>
          <p:cNvPr id="64" name="타원 37"/>
          <p:cNvSpPr/>
          <p:nvPr/>
        </p:nvSpPr>
        <p:spPr>
          <a:xfrm>
            <a:off x="438716" y="336243"/>
            <a:ext cx="187876" cy="18787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직사각형 14"/>
          <p:cNvSpPr/>
          <p:nvPr/>
        </p:nvSpPr>
        <p:spPr>
          <a:xfrm>
            <a:off x="4763728" y="4081163"/>
            <a:ext cx="62453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수신자인 사용자가 지정한 시간</a:t>
            </a:r>
            <a:r>
              <a:rPr lang="en-US" altLang="ko-KR" sz="24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최대 </a:t>
            </a:r>
            <a:r>
              <a:rPr lang="en-US" altLang="ko-KR" sz="24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50</a:t>
            </a:r>
            <a:r>
              <a:rPr lang="ko-KR" altLang="en-US" sz="24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초</a:t>
            </a:r>
            <a:r>
              <a:rPr lang="en-US" altLang="ko-KR" sz="24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넘어가면 </a:t>
            </a:r>
            <a:r>
              <a:rPr lang="ko-KR" altLang="en-US" sz="24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자동응답</a:t>
            </a:r>
            <a:r>
              <a:rPr lang="en-US" altLang="ko-KR" sz="24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ko-KR" altLang="en-US" sz="2400" dirty="0" err="1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챗봇</a:t>
            </a:r>
            <a:r>
              <a:rPr lang="en-US" altLang="ko-KR" sz="24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</a:t>
            </a:r>
            <a:r>
              <a:rPr lang="ko-KR" altLang="en-US" sz="24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으로 전환</a:t>
            </a:r>
            <a:endParaRPr lang="en-US" altLang="ko-KR" sz="2400" dirty="0">
              <a:ln w="9525">
                <a:solidFill>
                  <a:srgbClr val="272D2C">
                    <a:alpha val="0"/>
                  </a:srgbClr>
                </a:solidFill>
              </a:ln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1" y="2170556"/>
            <a:ext cx="1673941" cy="167394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38716" y="825504"/>
            <a:ext cx="2545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자동응답 </a:t>
            </a:r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 </a:t>
            </a:r>
            <a:r>
              <a:rPr lang="ko-KR" altLang="en-US" sz="2400" dirty="0" err="1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챗봇</a:t>
            </a:r>
            <a:endParaRPr lang="ko-KR" altLang="en-US" sz="2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0" name="직사각형 14"/>
          <p:cNvSpPr/>
          <p:nvPr/>
        </p:nvSpPr>
        <p:spPr>
          <a:xfrm>
            <a:off x="4763728" y="2176530"/>
            <a:ext cx="62453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기존의 경우에는 통화 부재 시 약 </a:t>
            </a:r>
            <a:r>
              <a:rPr lang="en-US" altLang="ko-KR" sz="24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</a:t>
            </a:r>
            <a:r>
              <a:rPr lang="ko-KR" altLang="en-US" sz="24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분 후</a:t>
            </a:r>
            <a:r>
              <a:rPr lang="en-US" altLang="ko-KR" sz="24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endParaRPr lang="en-US" altLang="ko-KR" sz="24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sz="2400" dirty="0" smtClean="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</a:rPr>
              <a:t>통신사 자동응답으로 넘어감</a:t>
            </a:r>
            <a:endParaRPr lang="en-US" altLang="ko-KR" sz="2400" dirty="0">
              <a:ln w="9525">
                <a:solidFill>
                  <a:srgbClr val="272D2C">
                    <a:alpha val="0"/>
                  </a:srgbClr>
                </a:solidFill>
              </a:ln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Arial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020" y="4384650"/>
            <a:ext cx="1587931" cy="1620672"/>
          </a:xfrm>
          <a:prstGeom prst="rect">
            <a:avLst/>
          </a:prstGeom>
        </p:spPr>
      </p:pic>
      <p:cxnSp>
        <p:nvCxnSpPr>
          <p:cNvPr id="33" name="구부러진 연결선 32"/>
          <p:cNvCxnSpPr/>
          <p:nvPr/>
        </p:nvCxnSpPr>
        <p:spPr>
          <a:xfrm rot="16200000" flipH="1">
            <a:off x="1229874" y="4132558"/>
            <a:ext cx="600305" cy="497516"/>
          </a:xfrm>
          <a:prstGeom prst="curvedConnector3">
            <a:avLst>
              <a:gd name="adj1" fmla="val 126161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 flipV="1">
            <a:off x="4027187" y="0"/>
            <a:ext cx="14748" cy="6858000"/>
          </a:xfrm>
          <a:prstGeom prst="line">
            <a:avLst/>
          </a:prstGeom>
          <a:ln>
            <a:solidFill>
              <a:srgbClr val="FFC20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261558" y="6272463"/>
            <a:ext cx="78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13/34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36"/>
          <p:cNvSpPr/>
          <p:nvPr/>
        </p:nvSpPr>
        <p:spPr>
          <a:xfrm>
            <a:off x="650348" y="168570"/>
            <a:ext cx="16069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8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202"/>
                </a:solidFill>
                <a:latin typeface="Arial"/>
                <a:cs typeface="Arial"/>
              </a:rPr>
              <a:t>기능 설명</a:t>
            </a:r>
          </a:p>
        </p:txBody>
      </p:sp>
      <p:sp>
        <p:nvSpPr>
          <p:cNvPr id="64" name="타원 37"/>
          <p:cNvSpPr/>
          <p:nvPr/>
        </p:nvSpPr>
        <p:spPr>
          <a:xfrm>
            <a:off x="438716" y="336243"/>
            <a:ext cx="187876" cy="18787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38716" y="825504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사용자 상황 설정</a:t>
            </a:r>
            <a:endParaRPr lang="ko-KR" altLang="en-US" sz="2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0" name="직사각형 14"/>
          <p:cNvSpPr/>
          <p:nvPr/>
        </p:nvSpPr>
        <p:spPr>
          <a:xfrm>
            <a:off x="4993468" y="1579052"/>
            <a:ext cx="57274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smtClean="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</a:rPr>
              <a:t>수신자가 부재일 경우 전달할 말 미리 지정</a:t>
            </a:r>
            <a:endParaRPr lang="en-US" altLang="ko-KR" sz="2400" dirty="0" smtClean="0">
              <a:ln w="9525">
                <a:solidFill>
                  <a:srgbClr val="272D2C">
                    <a:alpha val="0"/>
                  </a:srgbClr>
                </a:solidFill>
              </a:ln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Arial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19" y="1809885"/>
            <a:ext cx="2139561" cy="1986127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141030" y="3089786"/>
            <a:ext cx="2390900" cy="2157953"/>
            <a:chOff x="6344450" y="1559697"/>
            <a:chExt cx="531721" cy="531721"/>
          </a:xfrm>
        </p:grpSpPr>
        <p:sp>
          <p:nvSpPr>
            <p:cNvPr id="11" name="Oval 32"/>
            <p:cNvSpPr/>
            <p:nvPr/>
          </p:nvSpPr>
          <p:spPr>
            <a:xfrm>
              <a:off x="6344450" y="1559697"/>
              <a:ext cx="531721" cy="5317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Oval 21"/>
            <p:cNvSpPr>
              <a:spLocks noChangeAspect="1"/>
            </p:cNvSpPr>
            <p:nvPr/>
          </p:nvSpPr>
          <p:spPr>
            <a:xfrm>
              <a:off x="6477914" y="1677117"/>
              <a:ext cx="283944" cy="286316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" name="직사각형 14"/>
          <p:cNvSpPr/>
          <p:nvPr/>
        </p:nvSpPr>
        <p:spPr>
          <a:xfrm>
            <a:off x="7275871" y="3048451"/>
            <a:ext cx="14699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smtClean="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</a:rPr>
              <a:t>또는</a:t>
            </a:r>
            <a:endParaRPr lang="en-US" altLang="ko-KR" sz="2400" dirty="0" smtClean="0">
              <a:ln w="9525">
                <a:solidFill>
                  <a:srgbClr val="272D2C">
                    <a:alpha val="0"/>
                  </a:srgbClr>
                </a:solidFill>
              </a:ln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Arial"/>
            </a:endParaRPr>
          </a:p>
        </p:txBody>
      </p:sp>
      <p:sp>
        <p:nvSpPr>
          <p:cNvPr id="14" name="직사각형 14"/>
          <p:cNvSpPr/>
          <p:nvPr/>
        </p:nvSpPr>
        <p:spPr>
          <a:xfrm>
            <a:off x="4707193" y="4517850"/>
            <a:ext cx="66072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smtClean="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</a:rPr>
              <a:t>수신자가 적어둔 일정 시간에 부재중 전화가 올 때</a:t>
            </a:r>
            <a:endParaRPr lang="en-US" altLang="ko-KR" sz="2400" dirty="0" smtClean="0">
              <a:ln w="9525">
                <a:solidFill>
                  <a:srgbClr val="272D2C">
                    <a:alpha val="0"/>
                  </a:srgbClr>
                </a:solidFill>
              </a:ln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Arial"/>
            </a:endParaRPr>
          </a:p>
          <a:p>
            <a:pPr algn="ctr"/>
            <a:r>
              <a:rPr lang="ko-KR" altLang="en-US" sz="2400" dirty="0" smtClean="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</a:rPr>
              <a:t>해당 일정 내용을 발신자에게 전달</a:t>
            </a:r>
            <a:endParaRPr lang="en-US" altLang="ko-KR" sz="2400" dirty="0" smtClean="0">
              <a:ln w="9525">
                <a:solidFill>
                  <a:srgbClr val="272D2C">
                    <a:alpha val="0"/>
                  </a:srgbClr>
                </a:solidFill>
              </a:ln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Arial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 flipV="1">
            <a:off x="4027187" y="0"/>
            <a:ext cx="14748" cy="6858000"/>
          </a:xfrm>
          <a:prstGeom prst="line">
            <a:avLst/>
          </a:prstGeom>
          <a:ln>
            <a:solidFill>
              <a:srgbClr val="FFC20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261558" y="6272463"/>
            <a:ext cx="78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14/34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483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36"/>
          <p:cNvSpPr/>
          <p:nvPr/>
        </p:nvSpPr>
        <p:spPr>
          <a:xfrm>
            <a:off x="650348" y="168570"/>
            <a:ext cx="16069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8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202"/>
                </a:solidFill>
                <a:latin typeface="Arial"/>
                <a:cs typeface="Arial"/>
              </a:rPr>
              <a:t>기능 설명</a:t>
            </a:r>
          </a:p>
        </p:txBody>
      </p:sp>
      <p:sp>
        <p:nvSpPr>
          <p:cNvPr id="64" name="타원 37"/>
          <p:cNvSpPr/>
          <p:nvPr/>
        </p:nvSpPr>
        <p:spPr>
          <a:xfrm>
            <a:off x="438716" y="336243"/>
            <a:ext cx="187876" cy="18787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38716" y="825504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발신자 응답 전달</a:t>
            </a:r>
            <a:endParaRPr lang="ko-KR" altLang="en-US" sz="2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" name="직사각형 14"/>
          <p:cNvSpPr/>
          <p:nvPr/>
        </p:nvSpPr>
        <p:spPr>
          <a:xfrm>
            <a:off x="4543572" y="2274838"/>
            <a:ext cx="71371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dirty="0" smtClean="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</a:rPr>
              <a:t>음성 메시지와 유사</a:t>
            </a:r>
            <a:r>
              <a:rPr lang="en-US" altLang="ko-KR" sz="2400" dirty="0" smtClean="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</a:rPr>
              <a:t>,</a:t>
            </a:r>
          </a:p>
          <a:p>
            <a:pPr algn="ctr">
              <a:lnSpc>
                <a:spcPct val="200000"/>
              </a:lnSpc>
            </a:pPr>
            <a:r>
              <a:rPr lang="ko-KR" altLang="en-US" sz="2400" dirty="0" smtClean="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</a:rPr>
              <a:t>발신자가 수신자에게 전달할 말이 있는 경우</a:t>
            </a:r>
            <a:endParaRPr lang="en-US" altLang="ko-KR" sz="2400" dirty="0" smtClean="0">
              <a:ln w="9525">
                <a:solidFill>
                  <a:srgbClr val="272D2C">
                    <a:alpha val="0"/>
                  </a:srgbClr>
                </a:solidFill>
              </a:ln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Arial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400" dirty="0" smtClean="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</a:rPr>
              <a:t>음성을 문자로 바꾼 후 </a:t>
            </a:r>
            <a:r>
              <a:rPr lang="ko-KR" altLang="en-US" sz="2400" dirty="0" err="1" smtClean="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</a:rPr>
              <a:t>푸쉬</a:t>
            </a:r>
            <a:r>
              <a:rPr lang="ko-KR" altLang="en-US" sz="2400" dirty="0" smtClean="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</a:rPr>
              <a:t> </a:t>
            </a:r>
            <a:r>
              <a:rPr lang="ko-KR" altLang="en-US" sz="2400" dirty="0" err="1" smtClean="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</a:rPr>
              <a:t>알람으로</a:t>
            </a:r>
            <a:r>
              <a:rPr lang="ko-KR" altLang="en-US" sz="2400" dirty="0" smtClean="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</a:rPr>
              <a:t> 전달 </a:t>
            </a:r>
            <a:endParaRPr lang="en-US" altLang="ko-KR" sz="2400" dirty="0" smtClean="0">
              <a:ln w="9525">
                <a:solidFill>
                  <a:srgbClr val="272D2C">
                    <a:alpha val="0"/>
                  </a:srgbClr>
                </a:solidFill>
              </a:ln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Arial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H="1" flipV="1">
            <a:off x="4027187" y="0"/>
            <a:ext cx="14748" cy="6858000"/>
          </a:xfrm>
          <a:prstGeom prst="line">
            <a:avLst/>
          </a:prstGeom>
          <a:ln>
            <a:solidFill>
              <a:srgbClr val="FFC20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626592" y="1978677"/>
            <a:ext cx="2824698" cy="2900646"/>
            <a:chOff x="3392122" y="2766856"/>
            <a:chExt cx="531721" cy="531721"/>
          </a:xfrm>
        </p:grpSpPr>
        <p:sp>
          <p:nvSpPr>
            <p:cNvPr id="11" name="Oval 19"/>
            <p:cNvSpPr/>
            <p:nvPr/>
          </p:nvSpPr>
          <p:spPr>
            <a:xfrm>
              <a:off x="3392122" y="2766856"/>
              <a:ext cx="531721" cy="531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 Same Side Corner Rectangle 11">
              <a:extLst>
                <a:ext uri="{FF2B5EF4-FFF2-40B4-BE49-F238E27FC236}">
                  <a16:creationId xmlns:a16="http://schemas.microsoft.com/office/drawing/2014/main" id="{F8C40A93-7ABD-4365-A931-93936B6F8180}"/>
                </a:ext>
              </a:extLst>
            </p:cNvPr>
            <p:cNvSpPr/>
            <p:nvPr/>
          </p:nvSpPr>
          <p:spPr>
            <a:xfrm rot="9900000">
              <a:off x="3477636" y="2863042"/>
              <a:ext cx="407173" cy="345815"/>
            </a:xfrm>
            <a:custGeom>
              <a:avLst/>
              <a:gdLst/>
              <a:ahLst/>
              <a:cxnLst/>
              <a:rect l="l" t="t" r="r" b="b"/>
              <a:pathLst>
                <a:path w="2911009" h="2472345">
                  <a:moveTo>
                    <a:pt x="2219598" y="1335309"/>
                  </a:moveTo>
                  <a:lnTo>
                    <a:pt x="2219598" y="1222573"/>
                  </a:lnTo>
                  <a:cubicBezTo>
                    <a:pt x="2219598" y="1176944"/>
                    <a:pt x="2241926" y="1136530"/>
                    <a:pt x="2277694" y="1113650"/>
                  </a:cubicBezTo>
                  <a:lnTo>
                    <a:pt x="2277694" y="137786"/>
                  </a:lnTo>
                  <a:cubicBezTo>
                    <a:pt x="2277694" y="61689"/>
                    <a:pt x="2339383" y="0"/>
                    <a:pt x="2415480" y="0"/>
                  </a:cubicBezTo>
                  <a:lnTo>
                    <a:pt x="2545196" y="0"/>
                  </a:lnTo>
                  <a:cubicBezTo>
                    <a:pt x="2621293" y="0"/>
                    <a:pt x="2682982" y="61689"/>
                    <a:pt x="2682982" y="137786"/>
                  </a:cubicBezTo>
                  <a:lnTo>
                    <a:pt x="2682982" y="1099067"/>
                  </a:lnTo>
                  <a:cubicBezTo>
                    <a:pt x="2730197" y="1120049"/>
                    <a:pt x="2762708" y="1167515"/>
                    <a:pt x="2762708" y="1222573"/>
                  </a:cubicBezTo>
                  <a:lnTo>
                    <a:pt x="2762708" y="1480834"/>
                  </a:lnTo>
                  <a:close/>
                  <a:moveTo>
                    <a:pt x="241900" y="1676361"/>
                  </a:moveTo>
                  <a:cubicBezTo>
                    <a:pt x="69371" y="1631107"/>
                    <a:pt x="-34146" y="1454930"/>
                    <a:pt x="10296" y="1282189"/>
                  </a:cubicBezTo>
                  <a:cubicBezTo>
                    <a:pt x="54739" y="1109449"/>
                    <a:pt x="230428" y="1005105"/>
                    <a:pt x="403375" y="1048736"/>
                  </a:cubicBezTo>
                  <a:cubicBezTo>
                    <a:pt x="349550" y="1257945"/>
                    <a:pt x="295726" y="1467153"/>
                    <a:pt x="241900" y="1676361"/>
                  </a:cubicBezTo>
                  <a:close/>
                  <a:moveTo>
                    <a:pt x="2578947" y="2467929"/>
                  </a:moveTo>
                  <a:lnTo>
                    <a:pt x="1957545" y="2301425"/>
                  </a:lnTo>
                  <a:lnTo>
                    <a:pt x="2194209" y="1418183"/>
                  </a:lnTo>
                  <a:lnTo>
                    <a:pt x="2815611" y="1584687"/>
                  </a:lnTo>
                  <a:cubicBezTo>
                    <a:pt x="2884250" y="1603079"/>
                    <a:pt x="2924985" y="1673632"/>
                    <a:pt x="2906593" y="1742272"/>
                  </a:cubicBezTo>
                  <a:lnTo>
                    <a:pt x="2736532" y="2376947"/>
                  </a:lnTo>
                  <a:cubicBezTo>
                    <a:pt x="2718140" y="2445587"/>
                    <a:pt x="2647586" y="2486321"/>
                    <a:pt x="2578947" y="2467929"/>
                  </a:cubicBezTo>
                  <a:close/>
                  <a:moveTo>
                    <a:pt x="610249" y="2287120"/>
                  </a:moveTo>
                  <a:lnTo>
                    <a:pt x="1020264" y="756923"/>
                  </a:lnTo>
                  <a:lnTo>
                    <a:pt x="2107356" y="1398691"/>
                  </a:lnTo>
                  <a:lnTo>
                    <a:pt x="1872582" y="2274879"/>
                  </a:lnTo>
                  <a:close/>
                  <a:moveTo>
                    <a:pt x="426016" y="2349577"/>
                  </a:moveTo>
                  <a:lnTo>
                    <a:pt x="243978" y="2300800"/>
                  </a:lnTo>
                  <a:cubicBezTo>
                    <a:pt x="205115" y="2290387"/>
                    <a:pt x="182051" y="2250439"/>
                    <a:pt x="192464" y="2211576"/>
                  </a:cubicBezTo>
                  <a:lnTo>
                    <a:pt x="620679" y="613455"/>
                  </a:lnTo>
                  <a:cubicBezTo>
                    <a:pt x="631093" y="574592"/>
                    <a:pt x="671040" y="551528"/>
                    <a:pt x="709903" y="561941"/>
                  </a:cubicBezTo>
                  <a:lnTo>
                    <a:pt x="891942" y="610718"/>
                  </a:lnTo>
                  <a:cubicBezTo>
                    <a:pt x="930805" y="621132"/>
                    <a:pt x="953869" y="661079"/>
                    <a:pt x="943455" y="699942"/>
                  </a:cubicBezTo>
                  <a:lnTo>
                    <a:pt x="515240" y="2298064"/>
                  </a:lnTo>
                  <a:cubicBezTo>
                    <a:pt x="504827" y="2336927"/>
                    <a:pt x="464879" y="2359990"/>
                    <a:pt x="426016" y="23495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1261558" y="6272463"/>
            <a:ext cx="78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15/34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641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36"/>
          <p:cNvSpPr/>
          <p:nvPr/>
        </p:nvSpPr>
        <p:spPr>
          <a:xfrm>
            <a:off x="650348" y="168570"/>
            <a:ext cx="16069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8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202"/>
                </a:solidFill>
                <a:latin typeface="Arial"/>
                <a:cs typeface="Arial"/>
              </a:rPr>
              <a:t>기능 설명</a:t>
            </a:r>
          </a:p>
        </p:txBody>
      </p:sp>
      <p:sp>
        <p:nvSpPr>
          <p:cNvPr id="64" name="타원 37"/>
          <p:cNvSpPr/>
          <p:nvPr/>
        </p:nvSpPr>
        <p:spPr>
          <a:xfrm>
            <a:off x="438716" y="336243"/>
            <a:ext cx="187876" cy="18787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38716" y="825504"/>
            <a:ext cx="26548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최근 사용 시각 </a:t>
            </a:r>
            <a:endParaRPr lang="en-US" altLang="ko-KR" sz="2400" dirty="0" smtClean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     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및 위치 제공</a:t>
            </a:r>
            <a:endParaRPr lang="ko-KR" altLang="en-US" sz="2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H="1" flipV="1">
            <a:off x="4027187" y="0"/>
            <a:ext cx="14748" cy="6858000"/>
          </a:xfrm>
          <a:prstGeom prst="line">
            <a:avLst/>
          </a:prstGeom>
          <a:ln>
            <a:solidFill>
              <a:srgbClr val="FFC20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4"/>
          <p:cNvSpPr/>
          <p:nvPr/>
        </p:nvSpPr>
        <p:spPr>
          <a:xfrm>
            <a:off x="4723521" y="2152574"/>
            <a:ext cx="62954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dirty="0" smtClean="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</a:rPr>
              <a:t>수신자가 최근 휴대폰을 사용한 시각 전달</a:t>
            </a:r>
            <a:endParaRPr lang="en-US" altLang="ko-KR" sz="2400" dirty="0" smtClean="0">
              <a:ln w="9525">
                <a:solidFill>
                  <a:srgbClr val="272D2C">
                    <a:alpha val="0"/>
                  </a:srgbClr>
                </a:solidFill>
              </a:ln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Arial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400" dirty="0" smtClean="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</a:rPr>
              <a:t>또는</a:t>
            </a:r>
            <a:endParaRPr lang="en-US" altLang="ko-KR" sz="2400" dirty="0" smtClean="0">
              <a:ln w="9525">
                <a:solidFill>
                  <a:srgbClr val="272D2C">
                    <a:alpha val="0"/>
                  </a:srgbClr>
                </a:solidFill>
              </a:ln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Arial"/>
            </a:endParaRPr>
          </a:p>
          <a:p>
            <a:pPr algn="ctr">
              <a:lnSpc>
                <a:spcPct val="200000"/>
              </a:lnSpc>
            </a:pPr>
            <a:r>
              <a:rPr lang="en-US" altLang="ko-KR" sz="2400" dirty="0" smtClean="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</a:rPr>
              <a:t>GPS</a:t>
            </a:r>
            <a:r>
              <a:rPr lang="ko-KR" altLang="en-US" sz="2400" dirty="0" smtClean="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</a:rPr>
              <a:t>를 통해 휴대폰 위치를 문자 메시지로 제공</a:t>
            </a:r>
            <a:endParaRPr lang="en-US" altLang="ko-KR" sz="2400" dirty="0">
              <a:ln w="9525">
                <a:solidFill>
                  <a:srgbClr val="272D2C">
                    <a:alpha val="0"/>
                  </a:srgbClr>
                </a:solidFill>
              </a:ln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Arial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45304" y="1748399"/>
            <a:ext cx="2116608" cy="1952115"/>
            <a:chOff x="3392122" y="3974014"/>
            <a:chExt cx="531721" cy="531721"/>
          </a:xfrm>
        </p:grpSpPr>
        <p:sp>
          <p:nvSpPr>
            <p:cNvPr id="11" name="Oval 21"/>
            <p:cNvSpPr/>
            <p:nvPr/>
          </p:nvSpPr>
          <p:spPr>
            <a:xfrm>
              <a:off x="3392122" y="3974014"/>
              <a:ext cx="531721" cy="531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Parallelogram 15">
              <a:extLst>
                <a:ext uri="{FF2B5EF4-FFF2-40B4-BE49-F238E27FC236}">
                  <a16:creationId xmlns:a16="http://schemas.microsoft.com/office/drawing/2014/main" id="{10918B66-BF26-4025-ADDC-349460C71C20}"/>
                </a:ext>
              </a:extLst>
            </p:cNvPr>
            <p:cNvSpPr/>
            <p:nvPr/>
          </p:nvSpPr>
          <p:spPr>
            <a:xfrm flipH="1">
              <a:off x="3506171" y="4081268"/>
              <a:ext cx="317209" cy="317209"/>
            </a:xfrm>
            <a:custGeom>
              <a:avLst/>
              <a:gdLst/>
              <a:ahLst/>
              <a:cxnLst/>
              <a:rect l="l" t="t" r="r" b="b"/>
              <a:pathLst>
                <a:path w="3242753" h="3227814">
                  <a:moveTo>
                    <a:pt x="1621376" y="1043635"/>
                  </a:moveTo>
                  <a:cubicBezTo>
                    <a:pt x="1557188" y="1043635"/>
                    <a:pt x="1505154" y="1095669"/>
                    <a:pt x="1505154" y="1159857"/>
                  </a:cubicBezTo>
                  <a:lnTo>
                    <a:pt x="1505154" y="1625483"/>
                  </a:lnTo>
                  <a:lnTo>
                    <a:pt x="1033577" y="1625483"/>
                  </a:lnTo>
                  <a:cubicBezTo>
                    <a:pt x="969389" y="1625483"/>
                    <a:pt x="917355" y="1677517"/>
                    <a:pt x="917355" y="1741705"/>
                  </a:cubicBezTo>
                  <a:cubicBezTo>
                    <a:pt x="917355" y="1805893"/>
                    <a:pt x="969389" y="1857927"/>
                    <a:pt x="1033577" y="1857927"/>
                  </a:cubicBezTo>
                  <a:lnTo>
                    <a:pt x="1614688" y="1857927"/>
                  </a:lnTo>
                  <a:lnTo>
                    <a:pt x="1619859" y="1856884"/>
                  </a:lnTo>
                  <a:cubicBezTo>
                    <a:pt x="1620361" y="1857187"/>
                    <a:pt x="1620868" y="1857190"/>
                    <a:pt x="1621376" y="1857190"/>
                  </a:cubicBezTo>
                  <a:cubicBezTo>
                    <a:pt x="1685564" y="1857190"/>
                    <a:pt x="1737598" y="1805156"/>
                    <a:pt x="1737598" y="1740968"/>
                  </a:cubicBezTo>
                  <a:lnTo>
                    <a:pt x="1737598" y="1159857"/>
                  </a:lnTo>
                  <a:cubicBezTo>
                    <a:pt x="1737598" y="1095669"/>
                    <a:pt x="1685564" y="1043635"/>
                    <a:pt x="1621376" y="1043635"/>
                  </a:cubicBezTo>
                  <a:close/>
                  <a:moveTo>
                    <a:pt x="1621376" y="628818"/>
                  </a:moveTo>
                  <a:cubicBezTo>
                    <a:pt x="2206882" y="628818"/>
                    <a:pt x="2681529" y="1103464"/>
                    <a:pt x="2681529" y="1688970"/>
                  </a:cubicBezTo>
                  <a:cubicBezTo>
                    <a:pt x="2681529" y="2274476"/>
                    <a:pt x="2206882" y="2749122"/>
                    <a:pt x="1621376" y="2749122"/>
                  </a:cubicBezTo>
                  <a:cubicBezTo>
                    <a:pt x="1035870" y="2749122"/>
                    <a:pt x="561223" y="2274476"/>
                    <a:pt x="561223" y="1688970"/>
                  </a:cubicBezTo>
                  <a:cubicBezTo>
                    <a:pt x="561223" y="1103464"/>
                    <a:pt x="1035870" y="628818"/>
                    <a:pt x="1621376" y="628818"/>
                  </a:cubicBezTo>
                  <a:close/>
                  <a:moveTo>
                    <a:pt x="1621376" y="424596"/>
                  </a:moveTo>
                  <a:cubicBezTo>
                    <a:pt x="923081" y="424596"/>
                    <a:pt x="357001" y="990676"/>
                    <a:pt x="357001" y="1688970"/>
                  </a:cubicBezTo>
                  <a:cubicBezTo>
                    <a:pt x="357001" y="2128645"/>
                    <a:pt x="581423" y="2515905"/>
                    <a:pt x="922189" y="2742109"/>
                  </a:cubicBezTo>
                  <a:lnTo>
                    <a:pt x="652992" y="3227814"/>
                  </a:lnTo>
                  <a:lnTo>
                    <a:pt x="911997" y="3227814"/>
                  </a:lnTo>
                  <a:lnTo>
                    <a:pt x="1121304" y="2850168"/>
                  </a:lnTo>
                  <a:cubicBezTo>
                    <a:pt x="1274563" y="2916691"/>
                    <a:pt x="1443689" y="2953344"/>
                    <a:pt x="1621376" y="2953344"/>
                  </a:cubicBezTo>
                  <a:cubicBezTo>
                    <a:pt x="1799063" y="2953344"/>
                    <a:pt x="1968189" y="2916691"/>
                    <a:pt x="2121449" y="2850168"/>
                  </a:cubicBezTo>
                  <a:lnTo>
                    <a:pt x="2330755" y="3227814"/>
                  </a:lnTo>
                  <a:lnTo>
                    <a:pt x="2589760" y="3227814"/>
                  </a:lnTo>
                  <a:lnTo>
                    <a:pt x="2320563" y="2742109"/>
                  </a:lnTo>
                  <a:cubicBezTo>
                    <a:pt x="2661329" y="2515905"/>
                    <a:pt x="2885751" y="2128645"/>
                    <a:pt x="2885751" y="1688970"/>
                  </a:cubicBezTo>
                  <a:cubicBezTo>
                    <a:pt x="2885751" y="990676"/>
                    <a:pt x="2319671" y="424596"/>
                    <a:pt x="1621376" y="424596"/>
                  </a:cubicBezTo>
                  <a:close/>
                  <a:moveTo>
                    <a:pt x="2599800" y="123238"/>
                  </a:moveTo>
                  <a:cubicBezTo>
                    <a:pt x="2434609" y="120698"/>
                    <a:pt x="2268460" y="180476"/>
                    <a:pt x="2139563" y="303161"/>
                  </a:cubicBezTo>
                  <a:lnTo>
                    <a:pt x="3057258" y="1232053"/>
                  </a:lnTo>
                  <a:cubicBezTo>
                    <a:pt x="3305736" y="977255"/>
                    <a:pt x="3304415" y="570405"/>
                    <a:pt x="3054287" y="317226"/>
                  </a:cubicBezTo>
                  <a:cubicBezTo>
                    <a:pt x="2929224" y="190636"/>
                    <a:pt x="2764991" y="125778"/>
                    <a:pt x="2599800" y="123238"/>
                  </a:cubicBezTo>
                  <a:close/>
                  <a:moveTo>
                    <a:pt x="642953" y="123238"/>
                  </a:moveTo>
                  <a:cubicBezTo>
                    <a:pt x="477762" y="125778"/>
                    <a:pt x="313529" y="190636"/>
                    <a:pt x="188466" y="317226"/>
                  </a:cubicBezTo>
                  <a:cubicBezTo>
                    <a:pt x="-61662" y="570405"/>
                    <a:pt x="-62983" y="977255"/>
                    <a:pt x="185495" y="1232053"/>
                  </a:cubicBezTo>
                  <a:lnTo>
                    <a:pt x="1103190" y="303161"/>
                  </a:lnTo>
                  <a:cubicBezTo>
                    <a:pt x="974294" y="180476"/>
                    <a:pt x="808144" y="120698"/>
                    <a:pt x="642953" y="123238"/>
                  </a:cubicBezTo>
                  <a:close/>
                  <a:moveTo>
                    <a:pt x="1722692" y="0"/>
                  </a:moveTo>
                  <a:lnTo>
                    <a:pt x="1520061" y="0"/>
                  </a:lnTo>
                  <a:cubicBezTo>
                    <a:pt x="1440152" y="0"/>
                    <a:pt x="1375373" y="64779"/>
                    <a:pt x="1375373" y="144688"/>
                  </a:cubicBezTo>
                  <a:lnTo>
                    <a:pt x="1375373" y="289376"/>
                  </a:lnTo>
                  <a:lnTo>
                    <a:pt x="1867380" y="289376"/>
                  </a:lnTo>
                  <a:lnTo>
                    <a:pt x="1867380" y="144688"/>
                  </a:lnTo>
                  <a:cubicBezTo>
                    <a:pt x="1867380" y="64779"/>
                    <a:pt x="1802601" y="0"/>
                    <a:pt x="17226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81" y="3306736"/>
            <a:ext cx="2248952" cy="235707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261558" y="6272463"/>
            <a:ext cx="78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16/34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756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36"/>
          <p:cNvSpPr/>
          <p:nvPr/>
        </p:nvSpPr>
        <p:spPr>
          <a:xfrm>
            <a:off x="650348" y="168570"/>
            <a:ext cx="16069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8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202"/>
                </a:solidFill>
                <a:latin typeface="Arial"/>
                <a:cs typeface="Arial"/>
              </a:rPr>
              <a:t>기능 설명</a:t>
            </a:r>
          </a:p>
        </p:txBody>
      </p:sp>
      <p:sp>
        <p:nvSpPr>
          <p:cNvPr id="64" name="타원 37"/>
          <p:cNvSpPr/>
          <p:nvPr/>
        </p:nvSpPr>
        <p:spPr>
          <a:xfrm>
            <a:off x="438716" y="336243"/>
            <a:ext cx="187876" cy="18787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38716" y="825504"/>
            <a:ext cx="319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연락처 주변 인물 탐색</a:t>
            </a:r>
            <a:endParaRPr lang="ko-KR" altLang="en-US" sz="2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404" y="1570090"/>
            <a:ext cx="2308736" cy="230873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192" y="3405209"/>
            <a:ext cx="2262576" cy="2225281"/>
          </a:xfrm>
          <a:prstGeom prst="rect">
            <a:avLst/>
          </a:prstGeom>
        </p:spPr>
      </p:pic>
      <p:sp>
        <p:nvSpPr>
          <p:cNvPr id="17" name="직사각형 14"/>
          <p:cNvSpPr/>
          <p:nvPr/>
        </p:nvSpPr>
        <p:spPr>
          <a:xfrm>
            <a:off x="4543572" y="2274838"/>
            <a:ext cx="71371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dirty="0" smtClean="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</a:rPr>
              <a:t>블루투스를 통해 주변 휴대폰 탐색</a:t>
            </a:r>
            <a:r>
              <a:rPr lang="en-US" altLang="ko-KR" sz="2400" dirty="0" smtClean="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</a:rPr>
              <a:t>, </a:t>
            </a:r>
          </a:p>
          <a:p>
            <a:pPr algn="ctr">
              <a:lnSpc>
                <a:spcPct val="200000"/>
              </a:lnSpc>
            </a:pPr>
            <a:r>
              <a:rPr lang="ko-KR" altLang="en-US" sz="2400" dirty="0" smtClean="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</a:rPr>
              <a:t>수신자의 주소록에 등록된 휴대폰이 있을 시</a:t>
            </a:r>
            <a:endParaRPr lang="en-US" altLang="ko-KR" sz="2400" dirty="0" smtClean="0">
              <a:ln w="9525">
                <a:solidFill>
                  <a:srgbClr val="272D2C">
                    <a:alpha val="0"/>
                  </a:srgbClr>
                </a:solidFill>
              </a:ln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Arial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400" dirty="0" smtClean="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</a:rPr>
              <a:t>주소록에 등록된 이름 전달 </a:t>
            </a:r>
            <a:endParaRPr lang="en-US" altLang="ko-KR" sz="2400" dirty="0" smtClean="0">
              <a:ln w="9525">
                <a:solidFill>
                  <a:srgbClr val="272D2C">
                    <a:alpha val="0"/>
                  </a:srgbClr>
                </a:solidFill>
              </a:ln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Arial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H="1" flipV="1">
            <a:off x="4027187" y="0"/>
            <a:ext cx="14748" cy="6858000"/>
          </a:xfrm>
          <a:prstGeom prst="line">
            <a:avLst/>
          </a:prstGeom>
          <a:ln>
            <a:solidFill>
              <a:srgbClr val="FFC20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261558" y="6272463"/>
            <a:ext cx="78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17/34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288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36"/>
          <p:cNvSpPr/>
          <p:nvPr/>
        </p:nvSpPr>
        <p:spPr>
          <a:xfrm>
            <a:off x="650348" y="168570"/>
            <a:ext cx="16069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8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202"/>
                </a:solidFill>
                <a:latin typeface="Arial"/>
                <a:cs typeface="Arial"/>
              </a:rPr>
              <a:t>기능 설명</a:t>
            </a:r>
          </a:p>
        </p:txBody>
      </p:sp>
      <p:sp>
        <p:nvSpPr>
          <p:cNvPr id="64" name="타원 37"/>
          <p:cNvSpPr/>
          <p:nvPr/>
        </p:nvSpPr>
        <p:spPr>
          <a:xfrm>
            <a:off x="438716" y="336243"/>
            <a:ext cx="187876" cy="18787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38716" y="82550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접근 권한</a:t>
            </a:r>
            <a:endParaRPr lang="ko-KR" altLang="en-US" sz="2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" name="직사각형 14"/>
          <p:cNvSpPr/>
          <p:nvPr/>
        </p:nvSpPr>
        <p:spPr>
          <a:xfrm>
            <a:off x="4271000" y="1325033"/>
            <a:ext cx="76484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dirty="0" smtClean="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</a:rPr>
              <a:t>발신자 아무에게나 수신자의 정보를 주는 것은</a:t>
            </a:r>
            <a:endParaRPr lang="en-US" altLang="ko-KR" sz="2400" dirty="0" smtClean="0">
              <a:ln w="9525">
                <a:solidFill>
                  <a:srgbClr val="272D2C">
                    <a:alpha val="0"/>
                  </a:srgbClr>
                </a:solidFill>
              </a:ln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Arial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400" dirty="0" smtClean="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</a:rPr>
              <a:t>사생활 침해가 될 수 있다</a:t>
            </a:r>
            <a:endParaRPr lang="en-US" altLang="ko-KR" sz="2400" dirty="0">
              <a:ln w="9525">
                <a:solidFill>
                  <a:srgbClr val="272D2C">
                    <a:alpha val="0"/>
                  </a:srgbClr>
                </a:solidFill>
              </a:ln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Arial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400" dirty="0" smtClean="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</a:rPr>
              <a:t>따라서 수신자는 미리 해당 발신자</a:t>
            </a:r>
            <a:r>
              <a:rPr lang="en-US" altLang="ko-KR" sz="2400" dirty="0" smtClean="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</a:rPr>
              <a:t>(</a:t>
            </a:r>
            <a:r>
              <a:rPr lang="ko-KR" altLang="en-US" sz="2400" dirty="0" smtClean="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</a:rPr>
              <a:t>최대 </a:t>
            </a:r>
            <a:r>
              <a:rPr lang="en-US" altLang="ko-KR" sz="2400" dirty="0" smtClean="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</a:rPr>
              <a:t>3</a:t>
            </a:r>
            <a:r>
              <a:rPr lang="ko-KR" altLang="en-US" sz="2400" dirty="0" smtClean="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</a:rPr>
              <a:t>명</a:t>
            </a:r>
            <a:r>
              <a:rPr lang="en-US" altLang="ko-KR" sz="2400" dirty="0" smtClean="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</a:rPr>
              <a:t>)</a:t>
            </a:r>
          </a:p>
          <a:p>
            <a:pPr algn="ctr">
              <a:lnSpc>
                <a:spcPct val="200000"/>
              </a:lnSpc>
            </a:pPr>
            <a:r>
              <a:rPr lang="ko-KR" altLang="en-US" sz="2400" dirty="0" smtClean="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</a:rPr>
              <a:t>목소리를 등록</a:t>
            </a:r>
            <a:endParaRPr lang="en-US" altLang="ko-KR" sz="2400" dirty="0">
              <a:ln w="9525">
                <a:solidFill>
                  <a:srgbClr val="272D2C">
                    <a:alpha val="0"/>
                  </a:srgbClr>
                </a:solidFill>
              </a:ln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Arial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400" dirty="0" smtClean="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</a:rPr>
              <a:t>이후 발신자가 정보를 요청할 시 등록된 목소리 비교 후</a:t>
            </a:r>
            <a:endParaRPr lang="en-US" altLang="ko-KR" sz="2400" dirty="0" smtClean="0">
              <a:ln w="9525">
                <a:solidFill>
                  <a:srgbClr val="272D2C">
                    <a:alpha val="0"/>
                  </a:srgbClr>
                </a:solidFill>
              </a:ln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Arial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400" dirty="0" smtClean="0">
                <a:ln w="9525">
                  <a:solidFill>
                    <a:srgbClr val="272D2C">
                      <a:alpha val="0"/>
                    </a:srgb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</a:rPr>
              <a:t>일치할 시 수신자의 정보를 넘겨줌</a:t>
            </a:r>
            <a:endParaRPr lang="en-US" altLang="ko-KR" sz="2400" dirty="0" smtClean="0">
              <a:ln w="9525">
                <a:solidFill>
                  <a:srgbClr val="272D2C">
                    <a:alpha val="0"/>
                  </a:srgbClr>
                </a:solidFill>
              </a:ln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Arial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H="1" flipV="1">
            <a:off x="4027187" y="0"/>
            <a:ext cx="14748" cy="6858000"/>
          </a:xfrm>
          <a:prstGeom prst="line">
            <a:avLst/>
          </a:prstGeom>
          <a:ln>
            <a:solidFill>
              <a:srgbClr val="FFC20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438716" y="2274838"/>
            <a:ext cx="2876506" cy="2876506"/>
            <a:chOff x="6344450" y="3974013"/>
            <a:chExt cx="531721" cy="531721"/>
          </a:xfrm>
        </p:grpSpPr>
        <p:sp>
          <p:nvSpPr>
            <p:cNvPr id="10" name="Oval 36"/>
            <p:cNvSpPr/>
            <p:nvPr/>
          </p:nvSpPr>
          <p:spPr>
            <a:xfrm>
              <a:off x="6344450" y="3974013"/>
              <a:ext cx="531721" cy="531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Round Same Side Corner Rectangle 8">
              <a:extLst>
                <a:ext uri="{FF2B5EF4-FFF2-40B4-BE49-F238E27FC236}">
                  <a16:creationId xmlns:a16="http://schemas.microsoft.com/office/drawing/2014/main" id="{9E5C3BB0-D26E-4AC2-9B16-DB517E0F8182}"/>
                </a:ext>
              </a:extLst>
            </p:cNvPr>
            <p:cNvSpPr/>
            <p:nvPr/>
          </p:nvSpPr>
          <p:spPr>
            <a:xfrm>
              <a:off x="6531656" y="4007496"/>
              <a:ext cx="176460" cy="464752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1261558" y="6272463"/>
            <a:ext cx="78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18/34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39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36"/>
          <p:cNvSpPr/>
          <p:nvPr/>
        </p:nvSpPr>
        <p:spPr>
          <a:xfrm>
            <a:off x="641985" y="168570"/>
            <a:ext cx="16116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800" b="1" spc="-15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202"/>
                </a:solidFill>
                <a:latin typeface="Arial"/>
                <a:cs typeface="Arial"/>
              </a:rPr>
              <a:t>진행 상황</a:t>
            </a:r>
          </a:p>
        </p:txBody>
      </p:sp>
      <p:sp>
        <p:nvSpPr>
          <p:cNvPr id="64" name="타원 37"/>
          <p:cNvSpPr/>
          <p:nvPr/>
        </p:nvSpPr>
        <p:spPr>
          <a:xfrm>
            <a:off x="438716" y="336243"/>
            <a:ext cx="187876" cy="18787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38716" y="825504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2400" dirty="0" err="1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챗봇</a:t>
            </a:r>
            <a:endParaRPr lang="ko-KR" altLang="en-US" sz="2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9766447" y="2644678"/>
            <a:ext cx="2133854" cy="2088529"/>
            <a:chOff x="9555209" y="2038613"/>
            <a:chExt cx="2133854" cy="2088529"/>
          </a:xfrm>
        </p:grpSpPr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60107" y="2038613"/>
              <a:ext cx="1587931" cy="1620672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9555209" y="3757810"/>
              <a:ext cx="2133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IBM </a:t>
              </a:r>
              <a:r>
                <a:rPr lang="en-US" altLang="ko-KR" dirty="0" err="1" smtClean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Waston</a:t>
              </a:r>
              <a:r>
                <a:rPr lang="en-US" altLang="ko-KR" dirty="0" smtClean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 </a:t>
              </a:r>
              <a:r>
                <a:rPr lang="ko-KR" altLang="en-US" dirty="0" err="1" smtClean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챗봇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pic>
        <p:nvPicPr>
          <p:cNvPr id="69" name="그림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91" y="2628182"/>
            <a:ext cx="2219325" cy="2105025"/>
          </a:xfrm>
          <a:prstGeom prst="rect">
            <a:avLst/>
          </a:prstGeom>
        </p:spPr>
      </p:pic>
      <p:cxnSp>
        <p:nvCxnSpPr>
          <p:cNvPr id="75" name="구부러진 연결선 74"/>
          <p:cNvCxnSpPr/>
          <p:nvPr/>
        </p:nvCxnSpPr>
        <p:spPr>
          <a:xfrm rot="10800000" flipV="1">
            <a:off x="6932297" y="3455013"/>
            <a:ext cx="2713149" cy="2234935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/>
          <p:nvPr/>
        </p:nvCxnSpPr>
        <p:spPr>
          <a:xfrm rot="10800000">
            <a:off x="3195280" y="3851341"/>
            <a:ext cx="3533453" cy="1838608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/>
          <p:cNvGrpSpPr/>
          <p:nvPr/>
        </p:nvGrpSpPr>
        <p:grpSpPr>
          <a:xfrm>
            <a:off x="5854808" y="4534392"/>
            <a:ext cx="1704158" cy="1995164"/>
            <a:chOff x="8337896" y="2321369"/>
            <a:chExt cx="1143000" cy="1338181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37896" y="2321369"/>
              <a:ext cx="1143000" cy="1114425"/>
            </a:xfrm>
            <a:prstGeom prst="rect">
              <a:avLst/>
            </a:prstGeom>
          </p:spPr>
        </p:pic>
        <p:sp>
          <p:nvSpPr>
            <p:cNvPr id="65" name="모서리가 둥근 직사각형 64"/>
            <p:cNvSpPr/>
            <p:nvPr/>
          </p:nvSpPr>
          <p:spPr>
            <a:xfrm>
              <a:off x="8489918" y="3215448"/>
              <a:ext cx="831638" cy="44410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TTS</a:t>
              </a:r>
            </a:p>
          </p:txBody>
        </p:sp>
      </p:grpSp>
      <p:cxnSp>
        <p:nvCxnSpPr>
          <p:cNvPr id="88" name="구부러진 연결선 87"/>
          <p:cNvCxnSpPr/>
          <p:nvPr/>
        </p:nvCxnSpPr>
        <p:spPr>
          <a:xfrm flipV="1">
            <a:off x="3252603" y="1272582"/>
            <a:ext cx="2828862" cy="1989450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 92"/>
          <p:cNvCxnSpPr/>
          <p:nvPr/>
        </p:nvCxnSpPr>
        <p:spPr>
          <a:xfrm>
            <a:off x="6752141" y="1379777"/>
            <a:ext cx="2944015" cy="1691445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5249144" y="350565"/>
            <a:ext cx="2450471" cy="1802678"/>
            <a:chOff x="7053925" y="923847"/>
            <a:chExt cx="1627613" cy="1197346"/>
          </a:xfrm>
        </p:grpSpPr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53925" y="1160376"/>
              <a:ext cx="1627613" cy="960817"/>
            </a:xfrm>
            <a:prstGeom prst="rect">
              <a:avLst/>
            </a:prstGeom>
          </p:spPr>
        </p:pic>
        <p:sp>
          <p:nvSpPr>
            <p:cNvPr id="91" name="모서리가 둥근 직사각형 90"/>
            <p:cNvSpPr/>
            <p:nvPr/>
          </p:nvSpPr>
          <p:spPr>
            <a:xfrm>
              <a:off x="7384592" y="923847"/>
              <a:ext cx="1037643" cy="44707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STT</a:t>
              </a: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11261558" y="6272463"/>
            <a:ext cx="78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19/34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465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/>
          <p:cNvCxnSpPr/>
          <p:nvPr/>
        </p:nvCxnSpPr>
        <p:spPr>
          <a:xfrm>
            <a:off x="0" y="3406652"/>
            <a:ext cx="12192000" cy="0"/>
          </a:xfrm>
          <a:prstGeom prst="line">
            <a:avLst/>
          </a:prstGeom>
          <a:ln>
            <a:solidFill>
              <a:srgbClr val="FFC20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458822" y="2985739"/>
            <a:ext cx="1767024" cy="1365047"/>
            <a:chOff x="801722" y="2985739"/>
            <a:chExt cx="1767024" cy="1365047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346009" y="2985739"/>
              <a:ext cx="827314" cy="827314"/>
            </a:xfrm>
            <a:prstGeom prst="roundRect">
              <a:avLst>
                <a:gd name="adj" fmla="val 16667"/>
              </a:avLst>
            </a:prstGeom>
            <a:solidFill>
              <a:srgbClr val="FFC202"/>
            </a:solidFill>
            <a:ln>
              <a:solidFill>
                <a:srgbClr val="FFC2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88854" y="3827566"/>
              <a:ext cx="147989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2800" spc="-15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202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  <a:cs typeface="Arial"/>
                </a:rPr>
                <a:t>선정 배경</a:t>
              </a:r>
            </a:p>
          </p:txBody>
        </p:sp>
        <p:sp>
          <p:nvSpPr>
            <p:cNvPr id="26" name="타원 25"/>
            <p:cNvSpPr/>
            <p:nvPr/>
          </p:nvSpPr>
          <p:spPr>
            <a:xfrm>
              <a:off x="801722" y="3995238"/>
              <a:ext cx="187876" cy="187876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2705264" y="2974123"/>
            <a:ext cx="1766972" cy="1365047"/>
            <a:chOff x="3692612" y="2985739"/>
            <a:chExt cx="1766972" cy="1365047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4236899" y="2985739"/>
              <a:ext cx="827314" cy="827314"/>
            </a:xfrm>
            <a:prstGeom prst="roundRect">
              <a:avLst>
                <a:gd name="adj" fmla="val 16667"/>
              </a:avLst>
            </a:prstGeom>
            <a:solidFill>
              <a:srgbClr val="FFC202"/>
            </a:solidFill>
            <a:ln>
              <a:solidFill>
                <a:srgbClr val="FFC2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979692" y="3827566"/>
              <a:ext cx="147989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2800" spc="-150" dirty="0" smtClean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202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  <a:cs typeface="Arial"/>
                </a:rPr>
                <a:t>작품 구성</a:t>
              </a:r>
              <a:endParaRPr lang="ko-KR" altLang="en-US" sz="2800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202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  <a:cs typeface="Arial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3692612" y="3995238"/>
              <a:ext cx="187876" cy="187876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9973874" y="2974123"/>
            <a:ext cx="1575494" cy="1365047"/>
            <a:chOff x="9474392" y="2985739"/>
            <a:chExt cx="1575494" cy="1365047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10018679" y="2985739"/>
              <a:ext cx="827314" cy="827314"/>
            </a:xfrm>
            <a:prstGeom prst="roundRect">
              <a:avLst>
                <a:gd name="adj" fmla="val 16667"/>
              </a:avLst>
            </a:prstGeom>
            <a:solidFill>
              <a:srgbClr val="FFC202"/>
            </a:solidFill>
            <a:ln>
              <a:solidFill>
                <a:srgbClr val="FFC2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914639" y="3827566"/>
              <a:ext cx="1135247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800" spc="-15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202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  <a:cs typeface="Arial"/>
                </a:rPr>
                <a:t>Q &amp; A</a:t>
              </a:r>
            </a:p>
          </p:txBody>
        </p:sp>
        <p:sp>
          <p:nvSpPr>
            <p:cNvPr id="43" name="타원 42"/>
            <p:cNvSpPr/>
            <p:nvPr/>
          </p:nvSpPr>
          <p:spPr>
            <a:xfrm>
              <a:off x="9474392" y="3995238"/>
              <a:ext cx="187876" cy="187876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4" name="그룹 6"/>
          <p:cNvGrpSpPr/>
          <p:nvPr/>
        </p:nvGrpSpPr>
        <p:grpSpPr>
          <a:xfrm>
            <a:off x="371440" y="332389"/>
            <a:ext cx="3425371" cy="754743"/>
            <a:chOff x="696685" y="3933370"/>
            <a:chExt cx="3425371" cy="754743"/>
          </a:xfrm>
        </p:grpSpPr>
        <p:sp>
          <p:nvSpPr>
            <p:cNvPr id="45" name="직사각형 1"/>
            <p:cNvSpPr/>
            <p:nvPr/>
          </p:nvSpPr>
          <p:spPr>
            <a:xfrm>
              <a:off x="696685" y="3933370"/>
              <a:ext cx="3425371" cy="754743"/>
            </a:xfrm>
            <a:prstGeom prst="rect">
              <a:avLst/>
            </a:prstGeom>
            <a:noFill/>
            <a:ln w="38100">
              <a:solidFill>
                <a:srgbClr val="FFC2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직사각형 2"/>
            <p:cNvSpPr/>
            <p:nvPr/>
          </p:nvSpPr>
          <p:spPr>
            <a:xfrm>
              <a:off x="1870710" y="3987576"/>
              <a:ext cx="1068705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3600" b="1" spc="-15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/>
                  <a:cs typeface="Arial"/>
                </a:rPr>
                <a:t>목차</a:t>
              </a: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968898" y="2974123"/>
            <a:ext cx="1755070" cy="1365046"/>
            <a:chOff x="6583502" y="2985739"/>
            <a:chExt cx="1755070" cy="1365046"/>
          </a:xfrm>
        </p:grpSpPr>
        <p:sp>
          <p:nvSpPr>
            <p:cNvPr id="52" name="모서리가 둥근 직사각형 34"/>
            <p:cNvSpPr/>
            <p:nvPr/>
          </p:nvSpPr>
          <p:spPr>
            <a:xfrm>
              <a:off x="7127789" y="2985739"/>
              <a:ext cx="827314" cy="827314"/>
            </a:xfrm>
            <a:prstGeom prst="roundRect">
              <a:avLst>
                <a:gd name="adj" fmla="val 16667"/>
              </a:avLst>
            </a:prstGeom>
            <a:solidFill>
              <a:srgbClr val="FFC202"/>
            </a:solidFill>
            <a:ln>
              <a:solidFill>
                <a:srgbClr val="FFC2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직사각형 36"/>
            <p:cNvSpPr/>
            <p:nvPr/>
          </p:nvSpPr>
          <p:spPr>
            <a:xfrm>
              <a:off x="6858680" y="3827565"/>
              <a:ext cx="147989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2800" spc="-15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202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  <a:cs typeface="Arial"/>
                </a:rPr>
                <a:t>기능 설명</a:t>
              </a:r>
            </a:p>
          </p:txBody>
        </p:sp>
        <p:sp>
          <p:nvSpPr>
            <p:cNvPr id="54" name="타원 37"/>
            <p:cNvSpPr/>
            <p:nvPr/>
          </p:nvSpPr>
          <p:spPr>
            <a:xfrm>
              <a:off x="6583502" y="3995238"/>
              <a:ext cx="187876" cy="187876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7338998" y="2985738"/>
            <a:ext cx="1967531" cy="1365047"/>
            <a:chOff x="6583502" y="2985739"/>
            <a:chExt cx="1967531" cy="1365047"/>
          </a:xfrm>
        </p:grpSpPr>
        <p:sp>
          <p:nvSpPr>
            <p:cNvPr id="56" name="모서리가 둥근 직사각형 34"/>
            <p:cNvSpPr/>
            <p:nvPr/>
          </p:nvSpPr>
          <p:spPr>
            <a:xfrm>
              <a:off x="7127789" y="2985739"/>
              <a:ext cx="827314" cy="827314"/>
            </a:xfrm>
            <a:prstGeom prst="roundRect">
              <a:avLst>
                <a:gd name="adj" fmla="val 16667"/>
              </a:avLst>
            </a:prstGeom>
            <a:solidFill>
              <a:srgbClr val="FFC202"/>
            </a:solidFill>
            <a:ln>
              <a:solidFill>
                <a:srgbClr val="FFC2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직사각형 36"/>
            <p:cNvSpPr/>
            <p:nvPr/>
          </p:nvSpPr>
          <p:spPr>
            <a:xfrm>
              <a:off x="6795133" y="3827566"/>
              <a:ext cx="17559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2800" spc="-15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202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  <a:cs typeface="Arial"/>
                </a:rPr>
                <a:t>진행 상황</a:t>
              </a:r>
            </a:p>
          </p:txBody>
        </p:sp>
        <p:sp>
          <p:nvSpPr>
            <p:cNvPr id="58" name="타원 37"/>
            <p:cNvSpPr/>
            <p:nvPr/>
          </p:nvSpPr>
          <p:spPr>
            <a:xfrm>
              <a:off x="6583502" y="3995238"/>
              <a:ext cx="187876" cy="187876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0808" y="3037382"/>
            <a:ext cx="707034" cy="707034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97284" y="3098713"/>
            <a:ext cx="660573" cy="660573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90151" y="3133561"/>
            <a:ext cx="590876" cy="590876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650180" y="3116138"/>
            <a:ext cx="625723" cy="625723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367039" y="3145177"/>
            <a:ext cx="567645" cy="56764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1345475" y="6272463"/>
            <a:ext cx="70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en-US" altLang="ko-KR" dirty="0" smtClean="0">
                <a:solidFill>
                  <a:schemeClr val="bg1"/>
                </a:solidFill>
              </a:rPr>
              <a:t>/34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36"/>
          <p:cNvSpPr/>
          <p:nvPr/>
        </p:nvSpPr>
        <p:spPr>
          <a:xfrm>
            <a:off x="641985" y="168570"/>
            <a:ext cx="16116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800" b="1" spc="-15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202"/>
                </a:solidFill>
                <a:latin typeface="Arial"/>
                <a:cs typeface="Arial"/>
              </a:rPr>
              <a:t>진행 상황</a:t>
            </a:r>
          </a:p>
        </p:txBody>
      </p:sp>
      <p:sp>
        <p:nvSpPr>
          <p:cNvPr id="64" name="타원 37"/>
          <p:cNvSpPr/>
          <p:nvPr/>
        </p:nvSpPr>
        <p:spPr>
          <a:xfrm>
            <a:off x="438716" y="336243"/>
            <a:ext cx="187876" cy="18787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38716" y="825504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2400" dirty="0" err="1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챗봇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구성도</a:t>
            </a:r>
            <a:endParaRPr lang="ko-KR" altLang="en-US" sz="2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47121" y="2789073"/>
            <a:ext cx="2144662" cy="1307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lang="ko-KR" altLang="en-US"/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  <a:cs typeface="굴림"/>
              </a:rPr>
              <a:t>초기 인사</a:t>
            </a:r>
            <a:endParaRPr lang="en-US" altLang="ko-KR" dirty="0" smtClean="0">
              <a:latin typeface="210 맨발의청춘 L" panose="02020603020101020101" pitchFamily="18" charset="-127"/>
              <a:ea typeface="210 맨발의청춘 L" panose="02020603020101020101" pitchFamily="18" charset="-127"/>
              <a:cs typeface="굴림"/>
            </a:endParaRPr>
          </a:p>
          <a:p>
            <a:pPr algn="ctr">
              <a:defRPr lang="ko-KR" altLang="en-US"/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  <a:cs typeface="굴림"/>
              </a:rPr>
              <a:t>간단한 기능 소개</a:t>
            </a:r>
            <a:endParaRPr lang="en-US" altLang="ko-KR" dirty="0" smtClean="0">
              <a:latin typeface="210 맨발의청춘 L" panose="02020603020101020101" pitchFamily="18" charset="-127"/>
              <a:ea typeface="210 맨발의청춘 L" panose="02020603020101020101" pitchFamily="18" charset="-127"/>
              <a:cs typeface="굴림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63765" y="825504"/>
            <a:ext cx="2399502" cy="992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lang="ko-KR" altLang="en-US"/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  <a:cs typeface="굴림"/>
              </a:rPr>
              <a:t>수신자의 일정 또는 미리 지정된 말</a:t>
            </a:r>
            <a:endParaRPr lang="ko-KR" altLang="ko-KR" dirty="0">
              <a:latin typeface="210 맨발의청춘 L" panose="02020603020101020101" pitchFamily="18" charset="-127"/>
              <a:ea typeface="210 맨발의청춘 L" panose="02020603020101020101" pitchFamily="18" charset="-127"/>
              <a:cs typeface="굴림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563765" y="2789073"/>
            <a:ext cx="2399502" cy="992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lang="ko-KR" altLang="en-US"/>
            </a:pPr>
            <a:r>
              <a:rPr lang="ko-KR" altLang="en-US" smtClean="0">
                <a:latin typeface="210 맨발의청춘 L" panose="02020603020101020101" pitchFamily="18" charset="-127"/>
                <a:ea typeface="210 맨발의청춘 L" panose="02020603020101020101" pitchFamily="18" charset="-127"/>
                <a:cs typeface="굴림"/>
              </a:rPr>
              <a:t>수신자의 정보를</a:t>
            </a:r>
            <a:endParaRPr lang="en-US" altLang="ko-KR" dirty="0" smtClean="0">
              <a:latin typeface="210 맨발의청춘 L" panose="02020603020101020101" pitchFamily="18" charset="-127"/>
              <a:ea typeface="210 맨발의청춘 L" panose="02020603020101020101" pitchFamily="18" charset="-127"/>
              <a:cs typeface="굴림"/>
            </a:endParaRPr>
          </a:p>
          <a:p>
            <a:pPr algn="ctr">
              <a:defRPr lang="ko-KR" altLang="en-US"/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  <a:cs typeface="굴림"/>
              </a:rPr>
              <a:t>요구할 경우</a:t>
            </a:r>
            <a:endParaRPr lang="ko-KR" altLang="ko-KR" dirty="0">
              <a:latin typeface="210 맨발의청춘 L" panose="02020603020101020101" pitchFamily="18" charset="-127"/>
              <a:ea typeface="210 맨발의청춘 L" panose="02020603020101020101" pitchFamily="18" charset="-127"/>
              <a:cs typeface="굴림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527758" y="3712693"/>
            <a:ext cx="2399502" cy="992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lang="ko-KR" altLang="en-US"/>
            </a:pPr>
            <a:r>
              <a:rPr lang="ko-KR" altLang="en-US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  <a:cs typeface="굴림"/>
              </a:rPr>
              <a:t>비등록자일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  <a:cs typeface="굴림"/>
              </a:rPr>
              <a:t> 경우</a:t>
            </a:r>
            <a:endParaRPr lang="en-US" altLang="ko-KR" dirty="0" smtClean="0">
              <a:latin typeface="210 맨발의청춘 L" panose="02020603020101020101" pitchFamily="18" charset="-127"/>
              <a:ea typeface="210 맨발의청춘 L" panose="02020603020101020101" pitchFamily="18" charset="-127"/>
              <a:cs typeface="굴림"/>
            </a:endParaRPr>
          </a:p>
          <a:p>
            <a:pPr algn="ctr">
              <a:defRPr lang="ko-KR" altLang="en-US"/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  <a:cs typeface="굴림"/>
              </a:rPr>
              <a:t>정보 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  <a:cs typeface="굴림"/>
              </a:rPr>
              <a:t>x</a:t>
            </a:r>
            <a:endParaRPr lang="ko-KR" altLang="ko-KR" dirty="0">
              <a:latin typeface="210 맨발의청춘 L" panose="02020603020101020101" pitchFamily="18" charset="-127"/>
              <a:ea typeface="210 맨발의청춘 L" panose="02020603020101020101" pitchFamily="18" charset="-127"/>
              <a:cs typeface="굴림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527758" y="1817918"/>
            <a:ext cx="2399502" cy="992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lang="ko-KR" altLang="en-US"/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  <a:cs typeface="굴림"/>
              </a:rPr>
              <a:t>등록자일 경우</a:t>
            </a:r>
            <a:endParaRPr lang="ko-KR" altLang="ko-KR" dirty="0">
              <a:latin typeface="210 맨발의청춘 L" panose="02020603020101020101" pitchFamily="18" charset="-127"/>
              <a:ea typeface="210 맨발의청춘 L" panose="02020603020101020101" pitchFamily="18" charset="-127"/>
              <a:cs typeface="굴림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517196" y="314885"/>
            <a:ext cx="2222520" cy="1378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lang="ko-KR" altLang="en-US"/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  <a:cs typeface="굴림"/>
              </a:rPr>
              <a:t>최근 사용 시간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  <a:cs typeface="굴림"/>
              </a:rPr>
              <a:t>, </a:t>
            </a:r>
          </a:p>
          <a:p>
            <a:pPr algn="ctr">
              <a:defRPr lang="ko-KR" altLang="en-US"/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  <a:cs typeface="굴림"/>
              </a:rPr>
              <a:t>주변인 탐색 후</a:t>
            </a:r>
            <a:endParaRPr lang="en-US" altLang="ko-KR" dirty="0" smtClean="0">
              <a:latin typeface="210 맨발의청춘 L" panose="02020603020101020101" pitchFamily="18" charset="-127"/>
              <a:ea typeface="210 맨발의청춘 L" panose="02020603020101020101" pitchFamily="18" charset="-127"/>
              <a:cs typeface="굴림"/>
            </a:endParaRPr>
          </a:p>
          <a:p>
            <a:pPr algn="ctr">
              <a:defRPr lang="ko-KR" altLang="en-US"/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  <a:cs typeface="굴림"/>
              </a:rPr>
              <a:t> 해당 정보 알려주기</a:t>
            </a:r>
            <a:endParaRPr lang="ko-KR" altLang="ko-KR" dirty="0">
              <a:latin typeface="210 맨발의청춘 L" panose="02020603020101020101" pitchFamily="18" charset="-127"/>
              <a:ea typeface="210 맨발의청춘 L" panose="02020603020101020101" pitchFamily="18" charset="-127"/>
              <a:cs typeface="굴림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563765" y="4256435"/>
            <a:ext cx="2399502" cy="992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lang="ko-KR" altLang="en-US"/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  <a:cs typeface="굴림"/>
              </a:rPr>
              <a:t>발신자가 메시지를 남길 경우</a:t>
            </a:r>
            <a:endParaRPr lang="ko-KR" altLang="ko-KR" dirty="0">
              <a:latin typeface="210 맨발의청춘 L" panose="02020603020101020101" pitchFamily="18" charset="-127"/>
              <a:ea typeface="210 맨발의청춘 L" panose="02020603020101020101" pitchFamily="18" charset="-127"/>
              <a:cs typeface="굴림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9517196" y="2315497"/>
            <a:ext cx="2222520" cy="1267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lang="ko-KR" altLang="en-US"/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  <a:cs typeface="굴림"/>
              </a:rPr>
              <a:t>위치의 경우 문자 메시지 발송</a:t>
            </a:r>
            <a:endParaRPr lang="ko-KR" altLang="ko-KR" dirty="0">
              <a:latin typeface="210 맨발의청춘 L" panose="02020603020101020101" pitchFamily="18" charset="-127"/>
              <a:ea typeface="210 맨발의청춘 L" panose="02020603020101020101" pitchFamily="18" charset="-127"/>
              <a:cs typeface="굴림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2421627" y="1817918"/>
            <a:ext cx="946785" cy="9467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2684503" y="3280362"/>
            <a:ext cx="794385" cy="49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2442156" y="4117410"/>
            <a:ext cx="905728" cy="5876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6010997" y="2394736"/>
            <a:ext cx="376222" cy="4155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6017572" y="3792443"/>
            <a:ext cx="459305" cy="3249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8739149" y="1079241"/>
            <a:ext cx="376222" cy="4155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8992575" y="2812942"/>
            <a:ext cx="459305" cy="3249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3618070" y="5597324"/>
            <a:ext cx="2399502" cy="992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lang="ko-KR" altLang="en-US"/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  <a:cs typeface="굴림"/>
              </a:rPr>
              <a:t>처음 사용자를 위한</a:t>
            </a:r>
            <a:endParaRPr lang="en-US" altLang="ko-KR" dirty="0" smtClean="0">
              <a:latin typeface="210 맨발의청춘 L" panose="02020603020101020101" pitchFamily="18" charset="-127"/>
              <a:ea typeface="210 맨발의청춘 L" panose="02020603020101020101" pitchFamily="18" charset="-127"/>
              <a:cs typeface="굴림"/>
            </a:endParaRPr>
          </a:p>
          <a:p>
            <a:pPr algn="ctr">
              <a:defRPr lang="ko-KR" altLang="en-US"/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  <a:cs typeface="굴림"/>
              </a:rPr>
              <a:t>앱에 대한 자세한 설명</a:t>
            </a:r>
            <a:endParaRPr lang="ko-KR" altLang="ko-KR" dirty="0">
              <a:latin typeface="210 맨발의청춘 L" panose="02020603020101020101" pitchFamily="18" charset="-127"/>
              <a:ea typeface="210 맨발의청춘 L" panose="02020603020101020101" pitchFamily="18" charset="-127"/>
              <a:cs typeface="굴림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2165554" y="4611810"/>
            <a:ext cx="1182330" cy="14817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261558" y="6272463"/>
            <a:ext cx="78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20/34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38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36"/>
          <p:cNvSpPr/>
          <p:nvPr/>
        </p:nvSpPr>
        <p:spPr>
          <a:xfrm>
            <a:off x="641985" y="168570"/>
            <a:ext cx="16116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800" b="1" spc="-15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202"/>
                </a:solidFill>
                <a:latin typeface="Arial"/>
                <a:cs typeface="Arial"/>
              </a:rPr>
              <a:t>진행 상황</a:t>
            </a:r>
          </a:p>
        </p:txBody>
      </p:sp>
      <p:sp>
        <p:nvSpPr>
          <p:cNvPr id="64" name="타원 37"/>
          <p:cNvSpPr/>
          <p:nvPr/>
        </p:nvSpPr>
        <p:spPr>
          <a:xfrm>
            <a:off x="438716" y="336243"/>
            <a:ext cx="187876" cy="18787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38716" y="825504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2400" dirty="0" err="1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챗봇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시나리오</a:t>
            </a:r>
            <a:endParaRPr lang="ko-KR" altLang="en-US" sz="2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73952" y="2353731"/>
            <a:ext cx="5458506" cy="1771643"/>
            <a:chOff x="2627757" y="260604"/>
            <a:chExt cx="3018879" cy="479426"/>
          </a:xfrm>
        </p:grpSpPr>
        <p:sp>
          <p:nvSpPr>
            <p:cNvPr id="29" name="직사각형 28"/>
            <p:cNvSpPr/>
            <p:nvPr/>
          </p:nvSpPr>
          <p:spPr>
            <a:xfrm>
              <a:off x="2627757" y="260604"/>
              <a:ext cx="576072" cy="4794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2000" dirty="0" err="1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챗봇</a:t>
              </a:r>
              <a:endPara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275838" y="260604"/>
              <a:ext cx="2370798" cy="47942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4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안녕하세요 </a:t>
              </a:r>
              <a:r>
                <a:rPr lang="en-US" altLang="ko-KR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00</a:t>
              </a:r>
              <a:r>
                <a:rPr lang="ko-KR" altLang="en-US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씨 휴대폰 자동응답 어플리케이션입니다</a:t>
              </a:r>
              <a:r>
                <a:rPr lang="en-US" altLang="ko-KR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.</a:t>
              </a:r>
              <a:r>
                <a:rPr lang="ko-KR" altLang="en-US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</a:t>
              </a:r>
              <a:r>
                <a:rPr lang="en-US" altLang="ko-KR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00</a:t>
              </a:r>
              <a:r>
                <a:rPr lang="ko-KR" altLang="en-US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씨가 사정이 생겨 전화를 받지 못한 관계로 제가 대신해서 일을 처리해 드리겠습니다</a:t>
              </a:r>
              <a:r>
                <a:rPr lang="en-US" altLang="ko-KR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. </a:t>
              </a:r>
              <a:r>
                <a:rPr lang="ko-KR" altLang="en-US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제가 도와드릴 수 있는 일은 첫번째로 </a:t>
              </a:r>
              <a:r>
                <a:rPr lang="en-US" altLang="ko-KR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00</a:t>
              </a:r>
              <a:r>
                <a:rPr lang="ko-KR" altLang="en-US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씨의 일정</a:t>
              </a:r>
              <a:r>
                <a:rPr lang="en-US" altLang="ko-KR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, </a:t>
              </a:r>
              <a:r>
                <a:rPr lang="ko-KR" altLang="en-US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두번째는 휴대폰 최근 </a:t>
              </a:r>
              <a:r>
                <a:rPr lang="ko-KR" altLang="en-US" sz="14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사용 시각 </a:t>
              </a:r>
              <a:r>
                <a:rPr lang="ko-KR" altLang="en-US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세번째는 휴대폰의 현재 위치 네번째는 휴대폰 주변 인물 탐색</a:t>
              </a:r>
              <a:r>
                <a:rPr lang="en-US" altLang="ko-KR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, </a:t>
              </a:r>
              <a:r>
                <a:rPr lang="ko-KR" altLang="en-US" sz="14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다섯 번째는 </a:t>
              </a:r>
              <a:r>
                <a:rPr lang="ko-KR" altLang="en-US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발신자 분의 메시지 전달입니다</a:t>
              </a:r>
              <a:r>
                <a:rPr lang="en-US" altLang="ko-KR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. </a:t>
              </a:r>
              <a:r>
                <a:rPr lang="ko-KR" altLang="en-US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무엇을 도와드릴까요</a:t>
              </a:r>
              <a:r>
                <a:rPr lang="en-US" altLang="ko-KR" sz="14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?</a:t>
              </a:r>
              <a:endPara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940073" y="4962042"/>
            <a:ext cx="3159043" cy="1166242"/>
            <a:chOff x="3779901" y="917067"/>
            <a:chExt cx="2160270" cy="576072"/>
          </a:xfrm>
        </p:grpSpPr>
        <p:sp>
          <p:nvSpPr>
            <p:cNvPr id="32" name="직사각형 31"/>
            <p:cNvSpPr/>
            <p:nvPr/>
          </p:nvSpPr>
          <p:spPr>
            <a:xfrm>
              <a:off x="3779901" y="917067"/>
              <a:ext cx="576072" cy="57607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3">
                  <a:lumMod val="80000"/>
                  <a:lumOff val="20000"/>
                </a:schemeClr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20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발신자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427982" y="917067"/>
              <a:ext cx="1512189" cy="57607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3">
                  <a:lumMod val="80000"/>
                  <a:lumOff val="20000"/>
                </a:schemeClr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20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위치 어디야 </a:t>
              </a:r>
              <a:r>
                <a:rPr lang="ko-KR" altLang="en-US" sz="20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?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739168" y="5161474"/>
            <a:ext cx="3631839" cy="1319951"/>
            <a:chOff x="2627757" y="260604"/>
            <a:chExt cx="2160270" cy="576072"/>
          </a:xfrm>
        </p:grpSpPr>
        <p:sp>
          <p:nvSpPr>
            <p:cNvPr id="42" name="직사각형 41"/>
            <p:cNvSpPr/>
            <p:nvPr/>
          </p:nvSpPr>
          <p:spPr>
            <a:xfrm>
              <a:off x="2627757" y="260604"/>
              <a:ext cx="576072" cy="5760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20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챗봇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275838" y="260604"/>
              <a:ext cx="1512189" cy="5760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20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죄송합니다. </a:t>
              </a:r>
              <a:endPara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>
                <a:defRPr lang="ko-KR" altLang="en-US"/>
              </a:pPr>
              <a:r>
                <a:rPr lang="ko-KR" altLang="en-US" sz="20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알려드릴 수 없습니다</a:t>
              </a:r>
              <a:endPara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7739168" y="3542253"/>
            <a:ext cx="3631839" cy="1166242"/>
            <a:chOff x="2627757" y="260604"/>
            <a:chExt cx="2160270" cy="576072"/>
          </a:xfrm>
        </p:grpSpPr>
        <p:sp>
          <p:nvSpPr>
            <p:cNvPr id="51" name="직사각형 50"/>
            <p:cNvSpPr/>
            <p:nvPr/>
          </p:nvSpPr>
          <p:spPr>
            <a:xfrm>
              <a:off x="2627757" y="260604"/>
              <a:ext cx="576072" cy="5760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20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챗봇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275838" y="260604"/>
              <a:ext cx="1512189" cy="5760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20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해당 위치는 </a:t>
              </a:r>
              <a:endPara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>
                <a:defRPr lang="ko-KR" altLang="en-US"/>
              </a:pPr>
              <a:r>
                <a:rPr lang="ko-KR" altLang="en-US" sz="20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전화 온 번호로 메시지를 보내드리겠습니다 </a:t>
              </a:r>
              <a:endPara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46913" y="1819094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a타임머신" panose="02020600000000000000" pitchFamily="18" charset="-127"/>
                <a:ea typeface="a타임머신" panose="02020600000000000000" pitchFamily="18" charset="-127"/>
              </a:rPr>
              <a:t>초기 실행 시 </a:t>
            </a:r>
            <a:endParaRPr lang="ko-KR" altLang="en-US" dirty="0">
              <a:solidFill>
                <a:schemeClr val="bg1"/>
              </a:solidFill>
              <a:latin typeface="a타임머신" panose="02020600000000000000" pitchFamily="18" charset="-127"/>
              <a:ea typeface="a타임머신" panose="02020600000000000000" pitchFamily="18" charset="-127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1479460" y="4534797"/>
            <a:ext cx="843530" cy="854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6423968" y="5545163"/>
            <a:ext cx="990348" cy="4031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V="1">
            <a:off x="6423968" y="4294709"/>
            <a:ext cx="940746" cy="8275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39168" y="3140691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a타임머신" panose="02020600000000000000" pitchFamily="18" charset="-127"/>
                <a:ea typeface="a타임머신" panose="02020600000000000000" pitchFamily="18" charset="-127"/>
              </a:rPr>
              <a:t>등록된 목소리 </a:t>
            </a:r>
            <a:endParaRPr lang="ko-KR" altLang="en-US" dirty="0">
              <a:solidFill>
                <a:schemeClr val="bg1"/>
              </a:solidFill>
              <a:latin typeface="a타임머신" panose="02020600000000000000" pitchFamily="18" charset="-127"/>
              <a:ea typeface="a타임머신" panose="02020600000000000000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89566" y="4727682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a타임머신" panose="02020600000000000000" pitchFamily="18" charset="-127"/>
                <a:ea typeface="a타임머신" panose="02020600000000000000" pitchFamily="18" charset="-127"/>
              </a:rPr>
              <a:t>비등록된</a:t>
            </a:r>
            <a:r>
              <a:rPr lang="ko-KR" altLang="en-US" dirty="0" smtClean="0">
                <a:solidFill>
                  <a:schemeClr val="bg1"/>
                </a:solidFill>
                <a:latin typeface="a타임머신" panose="02020600000000000000" pitchFamily="18" charset="-127"/>
                <a:ea typeface="a타임머신" panose="02020600000000000000" pitchFamily="18" charset="-127"/>
              </a:rPr>
              <a:t> 목소리 </a:t>
            </a:r>
            <a:endParaRPr lang="ko-KR" altLang="en-US" dirty="0">
              <a:solidFill>
                <a:schemeClr val="bg1"/>
              </a:solidFill>
              <a:latin typeface="a타임머신" panose="02020600000000000000" pitchFamily="18" charset="-127"/>
              <a:ea typeface="a타임머신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4360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36"/>
          <p:cNvSpPr/>
          <p:nvPr/>
        </p:nvSpPr>
        <p:spPr>
          <a:xfrm>
            <a:off x="641985" y="168570"/>
            <a:ext cx="16116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800" b="1" spc="-15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202"/>
                </a:solidFill>
                <a:latin typeface="Arial"/>
                <a:cs typeface="Arial"/>
              </a:rPr>
              <a:t>진행 상황</a:t>
            </a:r>
          </a:p>
        </p:txBody>
      </p:sp>
      <p:sp>
        <p:nvSpPr>
          <p:cNvPr id="64" name="타원 37"/>
          <p:cNvSpPr/>
          <p:nvPr/>
        </p:nvSpPr>
        <p:spPr>
          <a:xfrm>
            <a:off x="438716" y="336243"/>
            <a:ext cx="187876" cy="18787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38716" y="825504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2400" dirty="0" err="1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챗봇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시나리오</a:t>
            </a:r>
            <a:endParaRPr lang="ko-KR" altLang="en-US" sz="2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38716" y="1713042"/>
            <a:ext cx="3425361" cy="1166242"/>
            <a:chOff x="3779901" y="917067"/>
            <a:chExt cx="2160270" cy="576072"/>
          </a:xfrm>
        </p:grpSpPr>
        <p:sp>
          <p:nvSpPr>
            <p:cNvPr id="32" name="직사각형 31"/>
            <p:cNvSpPr/>
            <p:nvPr/>
          </p:nvSpPr>
          <p:spPr>
            <a:xfrm>
              <a:off x="3779901" y="917067"/>
              <a:ext cx="576072" cy="57607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3">
                  <a:lumMod val="80000"/>
                  <a:lumOff val="20000"/>
                </a:schemeClr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20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발신자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427982" y="917067"/>
              <a:ext cx="1512189" cy="57607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3">
                  <a:lumMod val="80000"/>
                  <a:lumOff val="20000"/>
                </a:schemeClr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20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이 메시지 좀 전해줘</a:t>
              </a:r>
              <a:endPara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658555" y="3199768"/>
            <a:ext cx="3631839" cy="1319951"/>
            <a:chOff x="2627757" y="260604"/>
            <a:chExt cx="2160270" cy="576072"/>
          </a:xfrm>
        </p:grpSpPr>
        <p:sp>
          <p:nvSpPr>
            <p:cNvPr id="42" name="직사각형 41"/>
            <p:cNvSpPr/>
            <p:nvPr/>
          </p:nvSpPr>
          <p:spPr>
            <a:xfrm>
              <a:off x="2627757" y="260604"/>
              <a:ext cx="576072" cy="5760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20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챗봇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275838" y="260604"/>
              <a:ext cx="1512189" cy="5760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20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네</a:t>
              </a:r>
              <a:r>
                <a:rPr lang="en-US" altLang="ko-KR" sz="20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! </a:t>
              </a:r>
            </a:p>
            <a:p>
              <a:pPr algn="ctr">
                <a:defRPr lang="ko-KR" altLang="en-US"/>
              </a:pPr>
              <a:r>
                <a:rPr lang="ko-KR" altLang="en-US" sz="20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그렇게 전달하겠습니다</a:t>
              </a:r>
              <a:r>
                <a:rPr lang="en-US" altLang="ko-KR" sz="20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.</a:t>
              </a:r>
              <a:endPara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594359" y="3326153"/>
            <a:ext cx="3631839" cy="1166242"/>
            <a:chOff x="2627757" y="260604"/>
            <a:chExt cx="2160270" cy="576072"/>
          </a:xfrm>
        </p:grpSpPr>
        <p:sp>
          <p:nvSpPr>
            <p:cNvPr id="51" name="직사각형 50"/>
            <p:cNvSpPr/>
            <p:nvPr/>
          </p:nvSpPr>
          <p:spPr>
            <a:xfrm>
              <a:off x="2627757" y="260604"/>
              <a:ext cx="576072" cy="5760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20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챗봇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275838" y="260604"/>
              <a:ext cx="1512189" cy="5760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20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네</a:t>
              </a:r>
              <a:r>
                <a:rPr lang="en-US" altLang="ko-KR" sz="20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!</a:t>
              </a:r>
              <a:r>
                <a:rPr lang="ko-KR" altLang="en-US" sz="20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말씀해주시겠어요</a:t>
              </a:r>
              <a:r>
                <a:rPr lang="en-US" altLang="ko-KR" sz="20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?</a:t>
              </a:r>
              <a:endPara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cxnSp>
        <p:nvCxnSpPr>
          <p:cNvPr id="54" name="직선 화살표 연결선 53"/>
          <p:cNvCxnSpPr/>
          <p:nvPr/>
        </p:nvCxnSpPr>
        <p:spPr>
          <a:xfrm flipV="1">
            <a:off x="6642736" y="4754255"/>
            <a:ext cx="834696" cy="10299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558033" y="3210457"/>
            <a:ext cx="716542" cy="6599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96629" y="-870871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a타임머신" panose="02020600000000000000" pitchFamily="18" charset="-127"/>
                <a:ea typeface="a타임머신" panose="02020600000000000000" pitchFamily="18" charset="-127"/>
              </a:rPr>
              <a:t>등록된 목소리 </a:t>
            </a:r>
            <a:endParaRPr lang="ko-KR" altLang="en-US" dirty="0">
              <a:solidFill>
                <a:schemeClr val="bg1"/>
              </a:solidFill>
              <a:latin typeface="a타임머신" panose="02020600000000000000" pitchFamily="18" charset="-127"/>
              <a:ea typeface="a타임머신" panose="02020600000000000000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83954" y="-2027079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a타임머신" panose="02020600000000000000" pitchFamily="18" charset="-127"/>
                <a:ea typeface="a타임머신" panose="02020600000000000000" pitchFamily="18" charset="-127"/>
              </a:rPr>
              <a:t>비등록된</a:t>
            </a:r>
            <a:r>
              <a:rPr lang="ko-KR" altLang="en-US" dirty="0" smtClean="0">
                <a:solidFill>
                  <a:schemeClr val="bg1"/>
                </a:solidFill>
                <a:latin typeface="a타임머신" panose="02020600000000000000" pitchFamily="18" charset="-127"/>
                <a:ea typeface="a타임머신" panose="02020600000000000000" pitchFamily="18" charset="-127"/>
              </a:rPr>
              <a:t> 목소리 </a:t>
            </a:r>
            <a:endParaRPr lang="ko-KR" altLang="en-US" dirty="0">
              <a:solidFill>
                <a:schemeClr val="bg1"/>
              </a:solidFill>
              <a:latin typeface="a타임머신" panose="02020600000000000000" pitchFamily="18" charset="-127"/>
              <a:ea typeface="a타임머신" panose="02020600000000000000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964706" y="4939264"/>
            <a:ext cx="3425361" cy="1166242"/>
            <a:chOff x="3779901" y="917067"/>
            <a:chExt cx="2160270" cy="576072"/>
          </a:xfrm>
        </p:grpSpPr>
        <p:sp>
          <p:nvSpPr>
            <p:cNvPr id="25" name="직사각형 24"/>
            <p:cNvSpPr/>
            <p:nvPr/>
          </p:nvSpPr>
          <p:spPr>
            <a:xfrm>
              <a:off x="3779901" y="917067"/>
              <a:ext cx="576072" cy="57607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3">
                  <a:lumMod val="80000"/>
                  <a:lumOff val="20000"/>
                </a:schemeClr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20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발신자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27982" y="917067"/>
              <a:ext cx="1512189" cy="57607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3">
                  <a:lumMod val="80000"/>
                  <a:lumOff val="20000"/>
                </a:schemeClr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sz="20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6</a:t>
              </a:r>
              <a:r>
                <a:rPr lang="ko-KR" altLang="en-US" sz="20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시에 밥 먹으라고 </a:t>
              </a:r>
              <a:endPara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>
                <a:defRPr lang="ko-KR" altLang="en-US"/>
              </a:pPr>
              <a:r>
                <a:rPr lang="ko-KR" altLang="en-US" sz="20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오라고 해줘</a:t>
              </a:r>
              <a:endPara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1988589" y="4939264"/>
            <a:ext cx="716542" cy="6599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261558" y="6272463"/>
            <a:ext cx="78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22/34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23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36"/>
          <p:cNvSpPr/>
          <p:nvPr/>
        </p:nvSpPr>
        <p:spPr>
          <a:xfrm>
            <a:off x="641758" y="168570"/>
            <a:ext cx="162416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800" b="1" spc="-15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202"/>
                </a:solidFill>
                <a:latin typeface="Arial"/>
                <a:cs typeface="Arial"/>
              </a:rPr>
              <a:t>진행 상황</a:t>
            </a:r>
            <a:endParaRPr lang="ko-KR" altLang="en-US" sz="2800" b="1" spc="-1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FFC202"/>
              </a:solidFill>
              <a:latin typeface="Arial"/>
              <a:cs typeface="Arial"/>
            </a:endParaRPr>
          </a:p>
        </p:txBody>
      </p:sp>
      <p:sp>
        <p:nvSpPr>
          <p:cNvPr id="64" name="타원 37"/>
          <p:cNvSpPr/>
          <p:nvPr/>
        </p:nvSpPr>
        <p:spPr>
          <a:xfrm>
            <a:off x="438716" y="336243"/>
            <a:ext cx="187876" cy="18787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438716" y="1576873"/>
            <a:ext cx="6729000" cy="3880029"/>
            <a:chOff x="1525385" y="1080867"/>
            <a:chExt cx="9000779" cy="4199145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18662" y="1080867"/>
              <a:ext cx="4607502" cy="4199145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5385" y="1438101"/>
              <a:ext cx="2446128" cy="3484678"/>
            </a:xfrm>
            <a:prstGeom prst="rect">
              <a:avLst/>
            </a:prstGeom>
          </p:spPr>
        </p:pic>
        <p:cxnSp>
          <p:nvCxnSpPr>
            <p:cNvPr id="19" name="직선 화살표 연결선 18"/>
            <p:cNvCxnSpPr/>
            <p:nvPr/>
          </p:nvCxnSpPr>
          <p:spPr>
            <a:xfrm>
              <a:off x="3640975" y="2452255"/>
              <a:ext cx="2277687" cy="64839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오른쪽 화살표 2"/>
          <p:cNvSpPr/>
          <p:nvPr/>
        </p:nvSpPr>
        <p:spPr>
          <a:xfrm>
            <a:off x="7359985" y="3367589"/>
            <a:ext cx="1046596" cy="28742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1404" t="2064" r="-239" b="1446"/>
          <a:stretch/>
        </p:blipFill>
        <p:spPr>
          <a:xfrm>
            <a:off x="8741577" y="300525"/>
            <a:ext cx="3145621" cy="59417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8716" y="825504"/>
            <a:ext cx="4829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IBM WATSON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을 통한 </a:t>
            </a:r>
            <a:r>
              <a:rPr lang="ko-KR" altLang="en-US" sz="2400" dirty="0" err="1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챗봇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구현</a:t>
            </a:r>
            <a:endParaRPr lang="ko-KR" altLang="en-US" sz="2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61558" y="6272463"/>
            <a:ext cx="78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23/34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42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36"/>
          <p:cNvSpPr/>
          <p:nvPr/>
        </p:nvSpPr>
        <p:spPr>
          <a:xfrm>
            <a:off x="641985" y="168570"/>
            <a:ext cx="16116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800" b="1" spc="-15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202"/>
                </a:solidFill>
                <a:latin typeface="Arial"/>
                <a:cs typeface="Arial"/>
              </a:rPr>
              <a:t>진행 상황</a:t>
            </a:r>
          </a:p>
        </p:txBody>
      </p:sp>
      <p:sp>
        <p:nvSpPr>
          <p:cNvPr id="64" name="타원 37"/>
          <p:cNvSpPr/>
          <p:nvPr/>
        </p:nvSpPr>
        <p:spPr>
          <a:xfrm>
            <a:off x="438716" y="336243"/>
            <a:ext cx="187876" cy="18787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38716" y="825504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2400" dirty="0" err="1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챗봇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고려사항</a:t>
            </a:r>
            <a:endParaRPr lang="ko-KR" altLang="en-US" sz="2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8357" y="2069284"/>
            <a:ext cx="6776214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사람들은 똑같은 의도이라도 다 다르기 때문에</a:t>
            </a:r>
            <a:endParaRPr lang="en-US" altLang="ko-KR" sz="2400" dirty="0" smtClean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Ex) 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위치 알려줘 </a:t>
            </a:r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 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위치 어떻게 돼 </a:t>
            </a:r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 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현재 위치는</a:t>
            </a:r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? …</a:t>
            </a:r>
          </a:p>
          <a:p>
            <a:pPr>
              <a:lnSpc>
                <a:spcPct val="20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사람들의 의도 파악을 위해서</a:t>
            </a:r>
            <a:endParaRPr lang="en-US" altLang="ko-KR" sz="2400" dirty="0" smtClean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따라서 지속적인 업데이트가 필요</a:t>
            </a:r>
            <a:endParaRPr lang="ko-KR" altLang="en-US" sz="2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261558" y="6272463"/>
            <a:ext cx="78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24/34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432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36"/>
          <p:cNvSpPr/>
          <p:nvPr/>
        </p:nvSpPr>
        <p:spPr>
          <a:xfrm>
            <a:off x="641758" y="168570"/>
            <a:ext cx="162416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800" b="1" spc="-15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202"/>
                </a:solidFill>
                <a:latin typeface="Arial"/>
                <a:cs typeface="Arial"/>
              </a:rPr>
              <a:t>진행 상황</a:t>
            </a:r>
            <a:endParaRPr lang="ko-KR" altLang="en-US" sz="2800" b="1" spc="-1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FFC202"/>
              </a:solidFill>
              <a:latin typeface="Arial"/>
              <a:cs typeface="Arial"/>
            </a:endParaRPr>
          </a:p>
        </p:txBody>
      </p:sp>
      <p:sp>
        <p:nvSpPr>
          <p:cNvPr id="64" name="타원 37"/>
          <p:cNvSpPr/>
          <p:nvPr/>
        </p:nvSpPr>
        <p:spPr>
          <a:xfrm>
            <a:off x="438716" y="336243"/>
            <a:ext cx="187876" cy="18787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38716" y="825504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자동응답</a:t>
            </a:r>
            <a:endParaRPr lang="ko-KR" altLang="en-US" sz="2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839" y="2256505"/>
            <a:ext cx="2244307" cy="18003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08163" y="1287169"/>
            <a:ext cx="514916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안드로이드 버전마다</a:t>
            </a:r>
            <a:endParaRPr lang="en-US" altLang="ko-KR" sz="2400" dirty="0" smtClean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자동응답으로 전환하는 방법이 까다로움</a:t>
            </a:r>
            <a:endParaRPr lang="en-US" altLang="ko-KR" sz="2400" dirty="0" smtClean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우선 링크사업단에서 빌린 휴대폰은</a:t>
            </a:r>
            <a:endParaRPr lang="en-US" altLang="ko-KR" sz="2400" dirty="0" smtClean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자동응답 전환 성공</a:t>
            </a:r>
            <a:endParaRPr lang="en-US" altLang="ko-KR" sz="2400" dirty="0" smtClean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이후에 그동안 만든 </a:t>
            </a:r>
            <a:r>
              <a:rPr lang="ko-KR" altLang="en-US" sz="2400" dirty="0" err="1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챗봇과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연동하면 됨</a:t>
            </a:r>
            <a:endParaRPr lang="en-US" altLang="ko-KR" sz="2400" dirty="0" smtClean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5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월 </a:t>
            </a:r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30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일까지는 가능할 예정</a:t>
            </a:r>
            <a:endParaRPr lang="en-US" altLang="ko-KR" sz="2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261558" y="6272463"/>
            <a:ext cx="78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25/34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400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36"/>
          <p:cNvSpPr/>
          <p:nvPr/>
        </p:nvSpPr>
        <p:spPr>
          <a:xfrm>
            <a:off x="641985" y="168570"/>
            <a:ext cx="16116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800" b="1" spc="-15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202"/>
                </a:solidFill>
                <a:latin typeface="Arial"/>
                <a:cs typeface="Arial"/>
              </a:rPr>
              <a:t>진행 상황</a:t>
            </a:r>
          </a:p>
        </p:txBody>
      </p:sp>
      <p:sp>
        <p:nvSpPr>
          <p:cNvPr id="64" name="타원 37"/>
          <p:cNvSpPr/>
          <p:nvPr/>
        </p:nvSpPr>
        <p:spPr>
          <a:xfrm>
            <a:off x="438716" y="336243"/>
            <a:ext cx="187876" cy="18787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38716" y="825504"/>
            <a:ext cx="283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기초적인 앱 디자인</a:t>
            </a:r>
            <a:endParaRPr lang="ko-KR" altLang="en-US" sz="2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348603" y="576722"/>
            <a:ext cx="3447363" cy="5868412"/>
            <a:chOff x="4433444" y="727551"/>
            <a:chExt cx="3447363" cy="586841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3444" y="727551"/>
              <a:ext cx="3447363" cy="586841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47035" y="4835758"/>
              <a:ext cx="833634" cy="775642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4742" y="1719951"/>
              <a:ext cx="758219" cy="743913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52767" y="3291777"/>
              <a:ext cx="622168" cy="70804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580669" y="1907241"/>
              <a:ext cx="1963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사용자 상황 설정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42961" y="3481864"/>
              <a:ext cx="1963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발신자 접근 권한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42960" y="5030886"/>
              <a:ext cx="1963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사용자 기능 제어</a:t>
              </a:r>
              <a:endParaRPr lang="ko-KR" alt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261558" y="6272463"/>
            <a:ext cx="78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26/34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11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36"/>
          <p:cNvSpPr/>
          <p:nvPr/>
        </p:nvSpPr>
        <p:spPr>
          <a:xfrm>
            <a:off x="641985" y="168570"/>
            <a:ext cx="16116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800" b="1" spc="-15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202"/>
                </a:solidFill>
                <a:latin typeface="Arial"/>
                <a:cs typeface="Arial"/>
              </a:rPr>
              <a:t>진행 상황</a:t>
            </a:r>
          </a:p>
        </p:txBody>
      </p:sp>
      <p:sp>
        <p:nvSpPr>
          <p:cNvPr id="64" name="타원 37"/>
          <p:cNvSpPr/>
          <p:nvPr/>
        </p:nvSpPr>
        <p:spPr>
          <a:xfrm>
            <a:off x="438716" y="336243"/>
            <a:ext cx="187876" cy="18787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38716" y="825504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사용자 상황 설정</a:t>
            </a:r>
            <a:endParaRPr lang="ko-KR" altLang="en-US" sz="2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08146" y="1287169"/>
            <a:ext cx="2999799" cy="5106528"/>
            <a:chOff x="3977604" y="999241"/>
            <a:chExt cx="2999799" cy="5106528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7604" y="999241"/>
              <a:ext cx="2999799" cy="5106528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4091763" y="1574276"/>
              <a:ext cx="2742670" cy="6221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자동응답 말 작성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91763" y="2196445"/>
              <a:ext cx="2742670" cy="6221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일정 작성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오른쪽 화살표 24"/>
          <p:cNvSpPr/>
          <p:nvPr/>
        </p:nvSpPr>
        <p:spPr>
          <a:xfrm>
            <a:off x="5583902" y="3289530"/>
            <a:ext cx="648440" cy="522619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351" y="1287169"/>
            <a:ext cx="2999799" cy="5106528"/>
          </a:xfrm>
          <a:prstGeom prst="rect">
            <a:avLst/>
          </a:prstGeom>
        </p:spPr>
      </p:pic>
      <p:grpSp>
        <p:nvGrpSpPr>
          <p:cNvPr id="27" name="그룹 26"/>
          <p:cNvGrpSpPr/>
          <p:nvPr/>
        </p:nvGrpSpPr>
        <p:grpSpPr>
          <a:xfrm>
            <a:off x="7559578" y="1862204"/>
            <a:ext cx="2657990" cy="3004965"/>
            <a:chOff x="8754197" y="1482194"/>
            <a:chExt cx="2666602" cy="3479173"/>
          </a:xfrm>
        </p:grpSpPr>
        <p:sp>
          <p:nvSpPr>
            <p:cNvPr id="28" name="직사각형 27"/>
            <p:cNvSpPr/>
            <p:nvPr/>
          </p:nvSpPr>
          <p:spPr>
            <a:xfrm>
              <a:off x="9274629" y="1482194"/>
              <a:ext cx="2146170" cy="7142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조금 이따가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연락드리겠습니다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9274629" y="2104363"/>
              <a:ext cx="2146170" cy="7142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입력해 주세요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8770257" y="1574276"/>
              <a:ext cx="361402" cy="3614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8861237" y="1659711"/>
              <a:ext cx="179608" cy="1796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8770257" y="2241393"/>
              <a:ext cx="361402" cy="3614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9274629" y="2818614"/>
              <a:ext cx="2146170" cy="7142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입력해 주세요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274629" y="3532865"/>
              <a:ext cx="2146170" cy="7142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입력해 주세요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274629" y="4247116"/>
              <a:ext cx="2146170" cy="7142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입력해 주세요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8754197" y="2975341"/>
              <a:ext cx="361402" cy="3614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8770257" y="3709289"/>
              <a:ext cx="361402" cy="3614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8770257" y="4437263"/>
              <a:ext cx="361402" cy="3614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1261558" y="6272463"/>
            <a:ext cx="78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27/34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270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36"/>
          <p:cNvSpPr/>
          <p:nvPr/>
        </p:nvSpPr>
        <p:spPr>
          <a:xfrm>
            <a:off x="641985" y="168570"/>
            <a:ext cx="16116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800" b="1" spc="-15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202"/>
                </a:solidFill>
                <a:latin typeface="Arial"/>
                <a:cs typeface="Arial"/>
              </a:rPr>
              <a:t>진행 상황</a:t>
            </a:r>
          </a:p>
        </p:txBody>
      </p:sp>
      <p:sp>
        <p:nvSpPr>
          <p:cNvPr id="64" name="타원 37"/>
          <p:cNvSpPr/>
          <p:nvPr/>
        </p:nvSpPr>
        <p:spPr>
          <a:xfrm>
            <a:off x="438716" y="336243"/>
            <a:ext cx="187876" cy="18787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38716" y="825504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사용자 상황 설정</a:t>
            </a:r>
            <a:endParaRPr lang="ko-KR" altLang="en-US" sz="2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5716638" y="3452472"/>
            <a:ext cx="648440" cy="522619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639687" y="1420883"/>
            <a:ext cx="3419010" cy="5108417"/>
            <a:chOff x="1388964" y="914399"/>
            <a:chExt cx="3137514" cy="5493027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8964" y="914399"/>
              <a:ext cx="3137514" cy="5493027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8374" y="2318580"/>
              <a:ext cx="2778693" cy="3175222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7023018" y="1420883"/>
            <a:ext cx="3566323" cy="5108417"/>
            <a:chOff x="7023019" y="1325866"/>
            <a:chExt cx="3243458" cy="5521307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23019" y="1325866"/>
              <a:ext cx="3243458" cy="5521307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7331257" y="2005364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9</a:t>
              </a:r>
              <a:r>
                <a:rPr lang="ko-KR" altLang="en-US" dirty="0" smtClean="0"/>
                <a:t>월 </a:t>
              </a:r>
              <a:r>
                <a:rPr lang="en-US" altLang="ko-KR" dirty="0" smtClean="0"/>
                <a:t>1</a:t>
              </a:r>
              <a:r>
                <a:rPr lang="ko-KR" altLang="en-US" dirty="0" smtClean="0"/>
                <a:t>일</a:t>
              </a:r>
              <a:endParaRPr lang="ko-KR" altLang="en-US" dirty="0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81074" y="2703288"/>
              <a:ext cx="1885950" cy="131445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7331255" y="4317658"/>
              <a:ext cx="23855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시작 시간 </a:t>
              </a:r>
              <a:r>
                <a:rPr lang="en-US" altLang="ko-KR" dirty="0" smtClean="0"/>
                <a:t>:             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331255" y="4908913"/>
              <a:ext cx="23855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종료 시간 </a:t>
              </a:r>
              <a:r>
                <a:rPr lang="en-US" altLang="ko-KR" dirty="0" smtClean="0"/>
                <a:t>:             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31255" y="5500168"/>
              <a:ext cx="261122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일정 </a:t>
              </a:r>
              <a:r>
                <a:rPr lang="en-US" altLang="ko-KR" sz="1400" dirty="0" smtClean="0"/>
                <a:t>: </a:t>
              </a:r>
              <a:r>
                <a:rPr lang="en-US" altLang="ko-KR" sz="1400" dirty="0" smtClean="0">
                  <a:solidFill>
                    <a:schemeClr val="bg2">
                      <a:lumMod val="90000"/>
                    </a:schemeClr>
                  </a:solidFill>
                </a:rPr>
                <a:t>( </a:t>
              </a:r>
              <a:r>
                <a:rPr lang="ko-KR" altLang="en-US" sz="1400" dirty="0" smtClean="0">
                  <a:solidFill>
                    <a:schemeClr val="bg2">
                      <a:lumMod val="90000"/>
                    </a:schemeClr>
                  </a:solidFill>
                </a:rPr>
                <a:t>발신자에게 전달될 말 </a:t>
              </a:r>
              <a:r>
                <a:rPr lang="en-US" altLang="ko-KR" sz="1400" dirty="0" smtClean="0">
                  <a:solidFill>
                    <a:schemeClr val="bg2">
                      <a:lumMod val="90000"/>
                    </a:schemeClr>
                  </a:solidFill>
                </a:rPr>
                <a:t>)            </a:t>
              </a:r>
              <a:endParaRPr lang="ko-KR" alt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1261558" y="6272463"/>
            <a:ext cx="78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28/34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037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36"/>
          <p:cNvSpPr/>
          <p:nvPr/>
        </p:nvSpPr>
        <p:spPr>
          <a:xfrm>
            <a:off x="641985" y="168570"/>
            <a:ext cx="16116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800" b="1" spc="-15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202"/>
                </a:solidFill>
                <a:latin typeface="Arial"/>
                <a:cs typeface="Arial"/>
              </a:rPr>
              <a:t>진행 상황</a:t>
            </a:r>
          </a:p>
        </p:txBody>
      </p:sp>
      <p:sp>
        <p:nvSpPr>
          <p:cNvPr id="64" name="타원 37"/>
          <p:cNvSpPr/>
          <p:nvPr/>
        </p:nvSpPr>
        <p:spPr>
          <a:xfrm>
            <a:off x="438716" y="336243"/>
            <a:ext cx="187876" cy="18787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38716" y="825504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발신자 접근 권한</a:t>
            </a:r>
            <a:endParaRPr lang="ko-KR" altLang="en-US" sz="2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287320" y="1287169"/>
            <a:ext cx="2999799" cy="5106528"/>
            <a:chOff x="3977604" y="999241"/>
            <a:chExt cx="2999799" cy="5106528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7604" y="999241"/>
              <a:ext cx="2999799" cy="5106528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4091763" y="1574276"/>
              <a:ext cx="2742670" cy="6221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등록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된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발신자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091763" y="2196445"/>
              <a:ext cx="2742670" cy="6221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사랑하는 어머니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62794" y="4487159"/>
              <a:ext cx="17716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최대 </a:t>
              </a:r>
              <a:r>
                <a:rPr lang="en-US" altLang="ko-KR" sz="1100" dirty="0" smtClean="0"/>
                <a:t>3</a:t>
              </a:r>
              <a:r>
                <a:rPr lang="ko-KR" altLang="en-US" sz="1100" dirty="0"/>
                <a:t>명</a:t>
              </a:r>
              <a:r>
                <a:rPr lang="ko-KR" altLang="en-US" sz="1100" dirty="0" smtClean="0"/>
                <a:t>까지 가능합니다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99056" y="4939644"/>
              <a:ext cx="7280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추 가</a:t>
              </a:r>
              <a:endParaRPr lang="ko-KR" alt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261558" y="6272463"/>
            <a:ext cx="78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29/34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098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36"/>
          <p:cNvSpPr/>
          <p:nvPr/>
        </p:nvSpPr>
        <p:spPr>
          <a:xfrm>
            <a:off x="739862" y="168571"/>
            <a:ext cx="162416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800" b="1" spc="-15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202"/>
                </a:solidFill>
                <a:latin typeface="Arial"/>
                <a:cs typeface="Arial"/>
              </a:rPr>
              <a:t>선정 배경</a:t>
            </a:r>
            <a:endParaRPr lang="ko-KR" altLang="en-US" sz="2800" b="1" spc="-1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FFC202"/>
              </a:solidFill>
              <a:latin typeface="Arial"/>
              <a:cs typeface="Arial"/>
            </a:endParaRPr>
          </a:p>
        </p:txBody>
      </p:sp>
      <p:sp>
        <p:nvSpPr>
          <p:cNvPr id="11" name="타원 37"/>
          <p:cNvSpPr/>
          <p:nvPr/>
        </p:nvSpPr>
        <p:spPr>
          <a:xfrm>
            <a:off x="438716" y="336243"/>
            <a:ext cx="187876" cy="18787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025" y="1179870"/>
            <a:ext cx="4194688" cy="4569214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7233943" y="2548293"/>
            <a:ext cx="4215721" cy="1369606"/>
            <a:chOff x="7233943" y="2327067"/>
            <a:chExt cx="4215721" cy="1369606"/>
          </a:xfrm>
        </p:grpSpPr>
        <p:sp>
          <p:nvSpPr>
            <p:cNvPr id="17" name="직사각형 16"/>
            <p:cNvSpPr/>
            <p:nvPr/>
          </p:nvSpPr>
          <p:spPr>
            <a:xfrm>
              <a:off x="7463193" y="2327067"/>
              <a:ext cx="3324601" cy="6848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r>
                <a:rPr lang="ko-KR" altLang="en-US" sz="2800" spc="-150" dirty="0" smtClean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Arial"/>
                </a:rPr>
                <a:t>조별 과제 모임을 하고</a:t>
              </a:r>
              <a:endParaRPr lang="en-US" altLang="ko-KR" sz="2800" spc="-15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233943" y="2327067"/>
              <a:ext cx="45849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2800" spc="-150" dirty="0" smtClean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Arial"/>
                </a:rPr>
                <a:t>“</a:t>
              </a:r>
              <a:endParaRPr lang="ko-KR" altLang="en-US" sz="2800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991165" y="3011870"/>
              <a:ext cx="45849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2800" spc="-150" dirty="0" smtClean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Arial"/>
                </a:rPr>
                <a:t>“</a:t>
              </a:r>
              <a:endParaRPr lang="ko-KR" altLang="en-US" sz="2800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125063" y="3011870"/>
              <a:ext cx="3324601" cy="6848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r>
                <a:rPr lang="ko-KR" altLang="en-US" sz="2800" spc="-150" dirty="0" smtClean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  <a:cs typeface="Arial"/>
                </a:rPr>
                <a:t>찍혀있는 부재중 전화</a:t>
              </a:r>
              <a:endParaRPr lang="ko-KR" altLang="en-US" sz="2800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1345475" y="6272463"/>
            <a:ext cx="70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3/34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89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36"/>
          <p:cNvSpPr/>
          <p:nvPr/>
        </p:nvSpPr>
        <p:spPr>
          <a:xfrm>
            <a:off x="641985" y="168570"/>
            <a:ext cx="16116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800" b="1" spc="-15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202"/>
                </a:solidFill>
                <a:latin typeface="Arial"/>
                <a:cs typeface="Arial"/>
              </a:rPr>
              <a:t>진행 상황</a:t>
            </a:r>
          </a:p>
        </p:txBody>
      </p:sp>
      <p:sp>
        <p:nvSpPr>
          <p:cNvPr id="64" name="타원 37"/>
          <p:cNvSpPr/>
          <p:nvPr/>
        </p:nvSpPr>
        <p:spPr>
          <a:xfrm>
            <a:off x="438716" y="336243"/>
            <a:ext cx="187876" cy="18787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38716" y="825504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발신자 접근 권한</a:t>
            </a:r>
            <a:endParaRPr lang="ko-KR" altLang="en-US" sz="2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705297" y="1420883"/>
            <a:ext cx="3648368" cy="5159809"/>
            <a:chOff x="1454574" y="879951"/>
            <a:chExt cx="3447363" cy="5868412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4574" y="879951"/>
              <a:ext cx="3447363" cy="586841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757512" y="1748187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발신자 정보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7673" y="2269676"/>
              <a:ext cx="145905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이름 </a:t>
              </a:r>
              <a:r>
                <a:rPr lang="en-US" altLang="ko-KR" sz="1400" dirty="0" smtClean="0"/>
                <a:t>:             </a:t>
              </a:r>
              <a:endParaRPr lang="ko-KR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57673" y="2985755"/>
              <a:ext cx="145905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번호 </a:t>
              </a:r>
              <a:r>
                <a:rPr lang="en-US" altLang="ko-KR" sz="1400" dirty="0" smtClean="0"/>
                <a:t>:             </a:t>
              </a:r>
              <a:endParaRPr lang="ko-KR" altLang="en-US" sz="1400" dirty="0"/>
            </a:p>
          </p:txBody>
        </p:sp>
        <p:sp>
          <p:nvSpPr>
            <p:cNvPr id="22" name="오른쪽 화살표 21"/>
            <p:cNvSpPr/>
            <p:nvPr/>
          </p:nvSpPr>
          <p:spPr>
            <a:xfrm>
              <a:off x="2454670" y="4835951"/>
              <a:ext cx="1446847" cy="70701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음성등록</a:t>
              </a:r>
              <a:r>
                <a:rPr lang="en-US" altLang="ko-KR" dirty="0" smtClean="0"/>
                <a:t>             </a:t>
              </a:r>
              <a:endParaRPr lang="ko-KR" altLang="en-US" dirty="0"/>
            </a:p>
          </p:txBody>
        </p:sp>
      </p:grpSp>
      <p:sp>
        <p:nvSpPr>
          <p:cNvPr id="23" name="오른쪽 화살표 22"/>
          <p:cNvSpPr/>
          <p:nvPr/>
        </p:nvSpPr>
        <p:spPr>
          <a:xfrm>
            <a:off x="5716638" y="3452472"/>
            <a:ext cx="648440" cy="522619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7085620" y="1287169"/>
            <a:ext cx="3739696" cy="5327480"/>
            <a:chOff x="7159362" y="879951"/>
            <a:chExt cx="3447363" cy="5868412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59362" y="879951"/>
              <a:ext cx="3447363" cy="5868412"/>
            </a:xfrm>
            <a:prstGeom prst="rect">
              <a:avLst/>
            </a:prstGeom>
          </p:spPr>
        </p:pic>
        <p:sp>
          <p:nvSpPr>
            <p:cNvPr id="26" name="타원 25"/>
            <p:cNvSpPr/>
            <p:nvPr/>
          </p:nvSpPr>
          <p:spPr>
            <a:xfrm>
              <a:off x="8043197" y="4106725"/>
              <a:ext cx="1679691" cy="160188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녹음 시작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13917" y="2308672"/>
              <a:ext cx="2738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아래 문구를 읽어 주세요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43197" y="3207698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이우원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화이팅</a:t>
              </a:r>
              <a:endParaRPr lang="ko-KR" alt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1261558" y="6272463"/>
            <a:ext cx="78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30/34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151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36"/>
          <p:cNvSpPr/>
          <p:nvPr/>
        </p:nvSpPr>
        <p:spPr>
          <a:xfrm>
            <a:off x="641985" y="168570"/>
            <a:ext cx="16116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800" b="1" spc="-15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202"/>
                </a:solidFill>
                <a:latin typeface="Arial"/>
                <a:cs typeface="Arial"/>
              </a:rPr>
              <a:t>진행 상황</a:t>
            </a:r>
          </a:p>
        </p:txBody>
      </p:sp>
      <p:sp>
        <p:nvSpPr>
          <p:cNvPr id="64" name="타원 37"/>
          <p:cNvSpPr/>
          <p:nvPr/>
        </p:nvSpPr>
        <p:spPr>
          <a:xfrm>
            <a:off x="438716" y="336243"/>
            <a:ext cx="187876" cy="18787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38716" y="825504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사용자 기능 제어</a:t>
            </a:r>
            <a:endParaRPr lang="ko-KR" altLang="en-US" sz="2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439973" y="1056336"/>
            <a:ext cx="3045365" cy="5184095"/>
            <a:chOff x="4543212" y="921673"/>
            <a:chExt cx="3045365" cy="5184095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43212" y="921673"/>
              <a:ext cx="3045365" cy="5184095"/>
            </a:xfrm>
            <a:prstGeom prst="rect">
              <a:avLst/>
            </a:prstGeom>
          </p:spPr>
        </p:pic>
        <p:grpSp>
          <p:nvGrpSpPr>
            <p:cNvPr id="13" name="그룹 12"/>
            <p:cNvGrpSpPr/>
            <p:nvPr/>
          </p:nvGrpSpPr>
          <p:grpSpPr>
            <a:xfrm>
              <a:off x="4826318" y="1537508"/>
              <a:ext cx="2505052" cy="3916970"/>
              <a:chOff x="4788605" y="1305855"/>
              <a:chExt cx="2505052" cy="3916970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3625" y="1305855"/>
                <a:ext cx="663485" cy="69994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5487110" y="1517325"/>
                <a:ext cx="1352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자동응답 활성화</a:t>
                </a:r>
                <a:endParaRPr lang="ko-KR" altLang="en-US" sz="1200" dirty="0"/>
              </a:p>
            </p:txBody>
          </p:sp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88605" y="2084104"/>
                <a:ext cx="698305" cy="671954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5486910" y="2189248"/>
                <a:ext cx="17715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연락처에 따른</a:t>
                </a:r>
                <a:endParaRPr lang="en-US" altLang="ko-KR" sz="1200" dirty="0" smtClean="0"/>
              </a:p>
              <a:p>
                <a:r>
                  <a:rPr lang="ko-KR" altLang="en-US" sz="1200" dirty="0" smtClean="0"/>
                  <a:t>주변 검색 활성화</a:t>
                </a:r>
                <a:endParaRPr lang="ko-KR" altLang="en-US" sz="1200" dirty="0"/>
              </a:p>
            </p:txBody>
          </p:sp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14505" y="2861202"/>
                <a:ext cx="733523" cy="709604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5522130" y="3028604"/>
                <a:ext cx="17715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휴대폰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최근 사용시간</a:t>
                </a:r>
                <a:endParaRPr lang="en-US" altLang="ko-KR" sz="1200" dirty="0" smtClean="0"/>
              </a:p>
              <a:p>
                <a:r>
                  <a:rPr lang="ko-KR" altLang="en-US" sz="1200" dirty="0" smtClean="0"/>
                  <a:t>전달 활성화</a:t>
                </a:r>
                <a:r>
                  <a:rPr lang="ko-KR" altLang="en-US" sz="1200" dirty="0" smtClean="0"/>
                  <a:t> </a:t>
                </a:r>
                <a:endParaRPr lang="en-US" altLang="ko-KR" sz="1200" dirty="0" smtClean="0"/>
              </a:p>
            </p:txBody>
          </p:sp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14505" y="4526439"/>
                <a:ext cx="681725" cy="696386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5487110" y="4632977"/>
                <a:ext cx="17715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발신자의 말한 내용</a:t>
                </a:r>
                <a:endParaRPr lang="en-US" altLang="ko-KR" sz="1200" dirty="0" smtClean="0"/>
              </a:p>
              <a:p>
                <a:r>
                  <a:rPr lang="ko-KR" altLang="en-US" sz="1200" dirty="0" err="1" smtClean="0"/>
                  <a:t>알람으로</a:t>
                </a:r>
                <a:r>
                  <a:rPr lang="ko-KR" altLang="en-US" sz="1200" dirty="0" smtClean="0"/>
                  <a:t> 전달 활성화</a:t>
                </a:r>
                <a:endParaRPr lang="en-US" altLang="ko-KR" sz="1200" dirty="0" smtClean="0"/>
              </a:p>
            </p:txBody>
          </p:sp>
        </p:grpSp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7354" y="4104728"/>
            <a:ext cx="616771" cy="64642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451441" y="4234276"/>
            <a:ext cx="177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휴대폰 위치 사진을 </a:t>
            </a:r>
            <a:endParaRPr lang="en-US" altLang="ko-KR" sz="1200" dirty="0" smtClean="0"/>
          </a:p>
          <a:p>
            <a:r>
              <a:rPr lang="ko-KR" altLang="en-US" sz="1200" dirty="0" smtClean="0"/>
              <a:t>메시지로 전송 활성화</a:t>
            </a:r>
            <a:endParaRPr lang="en-US" altLang="ko-KR" sz="12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1261558" y="6272463"/>
            <a:ext cx="78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31/34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790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52915" y="161084"/>
            <a:ext cx="8790039" cy="6521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36"/>
          <p:cNvSpPr/>
          <p:nvPr/>
        </p:nvSpPr>
        <p:spPr>
          <a:xfrm>
            <a:off x="641985" y="168570"/>
            <a:ext cx="16116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800" b="1" spc="-15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202"/>
                </a:solidFill>
                <a:latin typeface="Arial"/>
                <a:cs typeface="Arial"/>
              </a:rPr>
              <a:t>진행 상황</a:t>
            </a:r>
          </a:p>
        </p:txBody>
      </p:sp>
      <p:sp>
        <p:nvSpPr>
          <p:cNvPr id="64" name="타원 37"/>
          <p:cNvSpPr/>
          <p:nvPr/>
        </p:nvSpPr>
        <p:spPr>
          <a:xfrm>
            <a:off x="438716" y="336243"/>
            <a:ext cx="187876" cy="18787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38716" y="825504"/>
            <a:ext cx="228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향후 개발 일정</a:t>
            </a:r>
            <a:endParaRPr lang="ko-KR" altLang="en-US" sz="2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549732"/>
              </p:ext>
            </p:extLst>
          </p:nvPr>
        </p:nvGraphicFramePr>
        <p:xfrm>
          <a:off x="3052915" y="336243"/>
          <a:ext cx="8609382" cy="6171438"/>
        </p:xfrm>
        <a:graphic>
          <a:graphicData uri="http://schemas.openxmlformats.org/drawingml/2006/table">
            <a:tbl>
              <a:tblPr/>
              <a:tblGrid>
                <a:gridCol w="3195900">
                  <a:extLst>
                    <a:ext uri="{9D8B030D-6E8A-4147-A177-3AD203B41FA5}">
                      <a16:colId xmlns:a16="http://schemas.microsoft.com/office/drawing/2014/main" val="817973218"/>
                    </a:ext>
                  </a:extLst>
                </a:gridCol>
                <a:gridCol w="601498">
                  <a:extLst>
                    <a:ext uri="{9D8B030D-6E8A-4147-A177-3AD203B41FA5}">
                      <a16:colId xmlns:a16="http://schemas.microsoft.com/office/drawing/2014/main" val="4049351556"/>
                    </a:ext>
                  </a:extLst>
                </a:gridCol>
                <a:gridCol w="601498">
                  <a:extLst>
                    <a:ext uri="{9D8B030D-6E8A-4147-A177-3AD203B41FA5}">
                      <a16:colId xmlns:a16="http://schemas.microsoft.com/office/drawing/2014/main" val="3498239919"/>
                    </a:ext>
                  </a:extLst>
                </a:gridCol>
                <a:gridCol w="601498">
                  <a:extLst>
                    <a:ext uri="{9D8B030D-6E8A-4147-A177-3AD203B41FA5}">
                      <a16:colId xmlns:a16="http://schemas.microsoft.com/office/drawing/2014/main" val="3873697964"/>
                    </a:ext>
                  </a:extLst>
                </a:gridCol>
                <a:gridCol w="601498">
                  <a:extLst>
                    <a:ext uri="{9D8B030D-6E8A-4147-A177-3AD203B41FA5}">
                      <a16:colId xmlns:a16="http://schemas.microsoft.com/office/drawing/2014/main" val="407201886"/>
                    </a:ext>
                  </a:extLst>
                </a:gridCol>
                <a:gridCol w="601498">
                  <a:extLst>
                    <a:ext uri="{9D8B030D-6E8A-4147-A177-3AD203B41FA5}">
                      <a16:colId xmlns:a16="http://schemas.microsoft.com/office/drawing/2014/main" val="2531068606"/>
                    </a:ext>
                  </a:extLst>
                </a:gridCol>
                <a:gridCol w="601498">
                  <a:extLst>
                    <a:ext uri="{9D8B030D-6E8A-4147-A177-3AD203B41FA5}">
                      <a16:colId xmlns:a16="http://schemas.microsoft.com/office/drawing/2014/main" val="613692178"/>
                    </a:ext>
                  </a:extLst>
                </a:gridCol>
                <a:gridCol w="601498">
                  <a:extLst>
                    <a:ext uri="{9D8B030D-6E8A-4147-A177-3AD203B41FA5}">
                      <a16:colId xmlns:a16="http://schemas.microsoft.com/office/drawing/2014/main" val="1005655601"/>
                    </a:ext>
                  </a:extLst>
                </a:gridCol>
                <a:gridCol w="601498">
                  <a:extLst>
                    <a:ext uri="{9D8B030D-6E8A-4147-A177-3AD203B41FA5}">
                      <a16:colId xmlns:a16="http://schemas.microsoft.com/office/drawing/2014/main" val="1560505768"/>
                    </a:ext>
                  </a:extLst>
                </a:gridCol>
                <a:gridCol w="601498">
                  <a:extLst>
                    <a:ext uri="{9D8B030D-6E8A-4147-A177-3AD203B41FA5}">
                      <a16:colId xmlns:a16="http://schemas.microsoft.com/office/drawing/2014/main" val="213506094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1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2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3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4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5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6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7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8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9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396029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기존 제품 조사 및 분석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83728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시스템 설계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14244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챗봇 조사 및 구현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60656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챗봇에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TTS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와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STT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적용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893112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기초적인 어플리케이션 디자인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646136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자동응답 기능 구현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1506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중간발표준비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985433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어플리케이션 디자인 구현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003972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어플리케이션의 기능 구현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192229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화자인식 기술 구현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881575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디버깅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테스트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318216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보고서 작성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627890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 flipH="1" flipV="1">
            <a:off x="9233367" y="-7038"/>
            <a:ext cx="14748" cy="6858000"/>
          </a:xfrm>
          <a:prstGeom prst="line">
            <a:avLst/>
          </a:prstGeom>
          <a:ln w="381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4701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410269" y="2698619"/>
            <a:ext cx="3425371" cy="754743"/>
            <a:chOff x="4410269" y="2524447"/>
            <a:chExt cx="3425371" cy="754743"/>
          </a:xfrm>
        </p:grpSpPr>
        <p:sp>
          <p:nvSpPr>
            <p:cNvPr id="2" name="직사각형 1"/>
            <p:cNvSpPr/>
            <p:nvPr/>
          </p:nvSpPr>
          <p:spPr>
            <a:xfrm>
              <a:off x="4410269" y="2524447"/>
              <a:ext cx="3425371" cy="754743"/>
            </a:xfrm>
            <a:prstGeom prst="rect">
              <a:avLst/>
            </a:prstGeom>
            <a:noFill/>
            <a:ln w="38100">
              <a:solidFill>
                <a:srgbClr val="FFC2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446070" y="2578652"/>
              <a:ext cx="13537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 &amp; A</a:t>
              </a:r>
              <a:endParaRPr lang="ko-KR" altLang="en-US" sz="36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333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410269" y="2698619"/>
            <a:ext cx="3425371" cy="754743"/>
            <a:chOff x="4410269" y="2524447"/>
            <a:chExt cx="3425371" cy="754743"/>
          </a:xfrm>
        </p:grpSpPr>
        <p:sp>
          <p:nvSpPr>
            <p:cNvPr id="2" name="직사각형 1"/>
            <p:cNvSpPr/>
            <p:nvPr/>
          </p:nvSpPr>
          <p:spPr>
            <a:xfrm>
              <a:off x="4410269" y="2524447"/>
              <a:ext cx="3425371" cy="754743"/>
            </a:xfrm>
            <a:prstGeom prst="rect">
              <a:avLst/>
            </a:prstGeom>
            <a:noFill/>
            <a:ln w="38100">
              <a:solidFill>
                <a:srgbClr val="FFC2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542396" y="2578652"/>
              <a:ext cx="31611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 </a:t>
              </a:r>
              <a:r>
                <a:rPr lang="en-US" altLang="ko-KR" sz="3600" b="1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SEE YOU </a:t>
              </a:r>
              <a:r>
                <a:rPr lang="en-US" altLang="ko-KR" sz="3600" b="1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 </a:t>
              </a:r>
              <a:endParaRPr lang="ko-KR" altLang="en-US" sz="36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93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36"/>
          <p:cNvSpPr/>
          <p:nvPr/>
        </p:nvSpPr>
        <p:spPr>
          <a:xfrm>
            <a:off x="739862" y="168571"/>
            <a:ext cx="162416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800" b="1" spc="-15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202"/>
                </a:solidFill>
                <a:latin typeface="Arial"/>
                <a:cs typeface="Arial"/>
              </a:rPr>
              <a:t>선정 배경</a:t>
            </a:r>
            <a:endParaRPr lang="ko-KR" altLang="en-US" sz="2800" b="1" spc="-1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FFC202"/>
              </a:solidFill>
              <a:latin typeface="Arial"/>
              <a:cs typeface="Arial"/>
            </a:endParaRPr>
          </a:p>
        </p:txBody>
      </p:sp>
      <p:sp>
        <p:nvSpPr>
          <p:cNvPr id="11" name="타원 37"/>
          <p:cNvSpPr/>
          <p:nvPr/>
        </p:nvSpPr>
        <p:spPr>
          <a:xfrm>
            <a:off x="438716" y="336243"/>
            <a:ext cx="187876" cy="18787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373180" y="5693980"/>
            <a:ext cx="48188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“출근 힘들어</a:t>
            </a:r>
            <a:r>
              <a:rPr lang="en-US" altLang="ko-KR" sz="1400" dirty="0">
                <a:solidFill>
                  <a:schemeClr val="bg1"/>
                </a:solidFill>
              </a:rPr>
              <a:t>? </a:t>
            </a:r>
            <a:r>
              <a:rPr lang="ko-KR" altLang="en-US" sz="1400" dirty="0">
                <a:solidFill>
                  <a:schemeClr val="bg1"/>
                </a:solidFill>
              </a:rPr>
              <a:t>안 해도 돼”</a:t>
            </a:r>
          </a:p>
          <a:p>
            <a:r>
              <a:rPr lang="ko-KR" altLang="en-US" sz="1400" dirty="0" err="1">
                <a:solidFill>
                  <a:schemeClr val="bg1"/>
                </a:solidFill>
              </a:rPr>
              <a:t>자율근무제</a:t>
            </a:r>
            <a:r>
              <a:rPr lang="en-US" altLang="ko-KR" sz="1400" dirty="0">
                <a:solidFill>
                  <a:schemeClr val="bg1"/>
                </a:solidFill>
              </a:rPr>
              <a:t>·</a:t>
            </a:r>
            <a:r>
              <a:rPr lang="ko-KR" altLang="en-US" sz="1400" dirty="0">
                <a:solidFill>
                  <a:schemeClr val="bg1"/>
                </a:solidFill>
              </a:rPr>
              <a:t>절대평가로 ‘</a:t>
            </a:r>
            <a:r>
              <a:rPr lang="ko-KR" altLang="en-US" sz="1400" dirty="0" err="1">
                <a:solidFill>
                  <a:schemeClr val="bg1"/>
                </a:solidFill>
              </a:rPr>
              <a:t>워라밸</a:t>
            </a:r>
            <a:r>
              <a:rPr lang="ko-KR" altLang="en-US" sz="1400" dirty="0">
                <a:solidFill>
                  <a:schemeClr val="bg1"/>
                </a:solidFill>
              </a:rPr>
              <a:t>’ 누리는 </a:t>
            </a:r>
            <a:r>
              <a:rPr lang="en-US" altLang="ko-KR" sz="1400" dirty="0">
                <a:solidFill>
                  <a:schemeClr val="bg1"/>
                </a:solidFill>
              </a:rPr>
              <a:t>MS </a:t>
            </a:r>
            <a:r>
              <a:rPr lang="ko-KR" altLang="en-US" sz="1400" dirty="0">
                <a:solidFill>
                  <a:schemeClr val="bg1"/>
                </a:solidFill>
              </a:rPr>
              <a:t>직원들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출처 </a:t>
            </a:r>
            <a:r>
              <a:rPr lang="en-US" altLang="ko-KR" sz="1400" dirty="0">
                <a:solidFill>
                  <a:schemeClr val="bg1"/>
                </a:solidFill>
              </a:rPr>
              <a:t>: http://weekly.donga.com/Main/3/all/11/1292246/1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02429" y="2532863"/>
            <a:ext cx="34836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회사 사람 말고도 </a:t>
            </a:r>
            <a:endParaRPr lang="en-US" altLang="ko-KR" sz="2800" dirty="0" smtClean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일반인도 쓸 수 있으면 </a:t>
            </a:r>
            <a:endParaRPr lang="en-US" altLang="ko-KR" sz="2800" dirty="0" smtClean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얼마나 좋을까</a:t>
            </a:r>
            <a:r>
              <a:rPr lang="en-US" altLang="ko-KR" sz="28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?</a:t>
            </a:r>
            <a:endParaRPr lang="ko-KR" altLang="en-US" sz="2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6" name="AutoShape 2" descr="http://linkback.nocutnews.co.kr/images/onebyone.gif?action_id=1530ddc0beff305a7f73df568060f3f"/>
          <p:cNvSpPr>
            <a:spLocks noChangeAspect="1" noChangeArrowheads="1"/>
          </p:cNvSpPr>
          <p:nvPr/>
        </p:nvSpPr>
        <p:spPr bwMode="auto">
          <a:xfrm>
            <a:off x="4313238" y="8223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26592" y="1561026"/>
            <a:ext cx="5896912" cy="4154984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나눔스퀘어라운드 Bold" panose="020B0600000101010101" charset="-127"/>
                <a:ea typeface="나눔스퀘어라운드 Bold" panose="020B0600000101010101" charset="-127"/>
              </a:rPr>
              <a:t> 자율근무제가 </a:t>
            </a:r>
            <a:r>
              <a:rPr lang="ko-KR" altLang="en-US" sz="1600" dirty="0">
                <a:solidFill>
                  <a:schemeClr val="bg1"/>
                </a:solidFill>
                <a:latin typeface="나눔스퀘어라운드 Bold" panose="020B0600000101010101" charset="-127"/>
                <a:ea typeface="나눔스퀘어라운드 Bold" panose="020B0600000101010101" charset="-127"/>
              </a:rPr>
              <a:t>정착되려면 원격으로 일할 수 있는 기술이 필요하다</a:t>
            </a:r>
            <a:r>
              <a:rPr lang="en-US" altLang="ko-KR" sz="1600" dirty="0">
                <a:solidFill>
                  <a:schemeClr val="bg1"/>
                </a:solidFill>
                <a:latin typeface="나눔스퀘어라운드 Bold" panose="020B0600000101010101" charset="-127"/>
                <a:ea typeface="나눔스퀘어라운드 Bold" panose="020B0600000101010101" charset="-127"/>
              </a:rPr>
              <a:t>. MS</a:t>
            </a:r>
            <a:r>
              <a:rPr lang="ko-KR" altLang="en-US" sz="1600" dirty="0">
                <a:solidFill>
                  <a:schemeClr val="bg1"/>
                </a:solidFill>
                <a:latin typeface="나눔스퀘어라운드 Bold" panose="020B0600000101010101" charset="-127"/>
                <a:ea typeface="나눔스퀘어라운드 Bold" panose="020B0600000101010101" charset="-127"/>
              </a:rPr>
              <a:t>에서는 사내 메신저 스카이프포비즈니스를 이용해 스마트폰</a:t>
            </a:r>
            <a:r>
              <a:rPr lang="en-US" altLang="ko-KR" sz="1600" dirty="0">
                <a:solidFill>
                  <a:schemeClr val="bg1"/>
                </a:solidFill>
                <a:latin typeface="나눔스퀘어라운드 Bold" panose="020B0600000101010101" charset="-127"/>
                <a:ea typeface="나눔스퀘어라운드 Bold" panose="020B0600000101010101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스퀘어라운드 Bold" panose="020B0600000101010101" charset="-127"/>
                <a:ea typeface="나눔스퀘어라운드 Bold" panose="020B0600000101010101" charset="-127"/>
              </a:rPr>
              <a:t>태블릿</a:t>
            </a:r>
            <a:r>
              <a:rPr lang="en-US" altLang="ko-KR" sz="1600" dirty="0">
                <a:solidFill>
                  <a:schemeClr val="bg1"/>
                </a:solidFill>
                <a:latin typeface="나눔스퀘어라운드 Bold" panose="020B0600000101010101" charset="-127"/>
                <a:ea typeface="나눔스퀘어라운드 Bold" panose="020B0600000101010101" charset="-127"/>
              </a:rPr>
              <a:t>PC, </a:t>
            </a:r>
            <a:r>
              <a:rPr lang="ko-KR" altLang="en-US" sz="1600" dirty="0">
                <a:solidFill>
                  <a:schemeClr val="bg1"/>
                </a:solidFill>
                <a:latin typeface="나눔스퀘어라운드 Bold" panose="020B0600000101010101" charset="-127"/>
                <a:ea typeface="나눔스퀘어라운드 Bold" panose="020B0600000101010101" charset="-127"/>
              </a:rPr>
              <a:t>노트북컴퓨터 등 어떤 디바이스를 이용하든 화상 회의가 가능하다</a:t>
            </a:r>
            <a:r>
              <a:rPr lang="en-US" altLang="ko-KR" sz="1600" dirty="0">
                <a:solidFill>
                  <a:schemeClr val="bg1"/>
                </a:solidFill>
                <a:latin typeface="나눔스퀘어라운드 Bold" panose="020B0600000101010101" charset="-127"/>
                <a:ea typeface="나눔스퀘어라운드 Bold" panose="020B0600000101010101" charset="-127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나눔스퀘어라운드 Bold" panose="020B0600000101010101" charset="-127"/>
                <a:ea typeface="나눔스퀘어라운드 Bold" panose="020B0600000101010101" charset="-127"/>
              </a:rPr>
              <a:t>재택근무 중 스카이프포비즈니스를 통해 화상 회의를 하는데</a:t>
            </a:r>
            <a:r>
              <a:rPr lang="en-US" altLang="ko-KR" sz="1600" dirty="0">
                <a:solidFill>
                  <a:schemeClr val="bg1"/>
                </a:solidFill>
                <a:latin typeface="나눔스퀘어라운드 Bold" panose="020B0600000101010101" charset="-127"/>
                <a:ea typeface="나눔스퀘어라운드 Bold" panose="020B0600000101010101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스퀘어라운드 Bold" panose="020B0600000101010101" charset="-127"/>
                <a:ea typeface="나눔스퀘어라운드 Bold" panose="020B0600000101010101" charset="-127"/>
              </a:rPr>
              <a:t>뒤에서 배우자가 설거지를 하는 모습이 찍히는 경우도 왕왕 목격된다</a:t>
            </a:r>
            <a:r>
              <a:rPr lang="en-US" altLang="ko-KR" sz="1600" dirty="0">
                <a:solidFill>
                  <a:schemeClr val="bg1"/>
                </a:solidFill>
                <a:latin typeface="나눔스퀘어라운드 Bold" panose="020B0600000101010101" charset="-127"/>
                <a:ea typeface="나눔스퀘어라운드 Bold" panose="020B0600000101010101" charset="-127"/>
              </a:rPr>
              <a:t>. 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라운드 Bold" panose="020B0600000101010101" charset="-127"/>
                <a:ea typeface="나눔스퀘어라운드 Bold" panose="020B0600000101010101" charset="-127"/>
              </a:rPr>
              <a:t> </a:t>
            </a:r>
            <a:r>
              <a:rPr lang="ko-KR" altLang="en-US" sz="2400" b="1" u="sng" dirty="0" smtClean="0">
                <a:solidFill>
                  <a:srgbClr val="FFFF00"/>
                </a:solidFill>
                <a:latin typeface="나눔스퀘어라운드 Bold" panose="020B0600000101010101" charset="-127"/>
                <a:ea typeface="나눔스퀘어라운드 Bold" panose="020B0600000101010101" charset="-127"/>
              </a:rPr>
              <a:t>스카이프포비즈니스를 </a:t>
            </a:r>
            <a:r>
              <a:rPr lang="ko-KR" altLang="en-US" sz="2400" b="1" u="sng" dirty="0">
                <a:solidFill>
                  <a:srgbClr val="FFFF00"/>
                </a:solidFill>
                <a:latin typeface="나눔스퀘어라운드 Bold" panose="020B0600000101010101" charset="-127"/>
                <a:ea typeface="나눔스퀘어라운드 Bold" panose="020B0600000101010101" charset="-127"/>
              </a:rPr>
              <a:t>통해 상대방이 부재중인지</a:t>
            </a:r>
            <a:r>
              <a:rPr lang="en-US" altLang="ko-KR" sz="2400" b="1" u="sng" dirty="0">
                <a:solidFill>
                  <a:srgbClr val="FFFF00"/>
                </a:solidFill>
                <a:latin typeface="나눔스퀘어라운드 Bold" panose="020B0600000101010101" charset="-127"/>
                <a:ea typeface="나눔스퀘어라운드 Bold" panose="020B0600000101010101" charset="-127"/>
              </a:rPr>
              <a:t>, </a:t>
            </a:r>
            <a:r>
              <a:rPr lang="ko-KR" altLang="en-US" sz="2400" b="1" u="sng" dirty="0">
                <a:solidFill>
                  <a:srgbClr val="FFFF00"/>
                </a:solidFill>
                <a:latin typeface="나눔스퀘어라운드 Bold" panose="020B0600000101010101" charset="-127"/>
                <a:ea typeface="나눔스퀘어라운드 Bold" panose="020B0600000101010101" charset="-127"/>
              </a:rPr>
              <a:t>회의 중인지를 확인할 수 있다</a:t>
            </a:r>
            <a:r>
              <a:rPr lang="en-US" altLang="ko-KR" sz="2400" b="1" u="sng" dirty="0">
                <a:solidFill>
                  <a:srgbClr val="FFFF00"/>
                </a:solidFill>
                <a:latin typeface="나눔스퀘어라운드 Bold" panose="020B0600000101010101" charset="-127"/>
                <a:ea typeface="나눔스퀘어라운드 Bold" panose="020B0600000101010101" charset="-127"/>
              </a:rPr>
              <a:t>. </a:t>
            </a:r>
            <a:r>
              <a:rPr lang="ko-KR" altLang="en-US" sz="2400" b="1" u="sng" dirty="0">
                <a:solidFill>
                  <a:srgbClr val="FFFF00"/>
                </a:solidFill>
                <a:latin typeface="나눔스퀘어라운드 Bold" panose="020B0600000101010101" charset="-127"/>
                <a:ea typeface="나눔스퀘어라운드 Bold" panose="020B0600000101010101" charset="-127"/>
              </a:rPr>
              <a:t>통화가 불가한 상황인데 전화를 걸어 애꿎은 시간을 낭비하게 하는 경우를 막아주는 셈이다</a:t>
            </a:r>
            <a:r>
              <a:rPr lang="en-US" altLang="ko-KR" sz="2400" b="1" u="sng" dirty="0">
                <a:solidFill>
                  <a:srgbClr val="FFFF00"/>
                </a:solidFill>
                <a:latin typeface="나눔스퀘어라운드 Bold" panose="020B0600000101010101" charset="-127"/>
                <a:ea typeface="나눔스퀘어라운드 Bold" panose="020B0600000101010101" charset="-127"/>
              </a:rPr>
              <a:t>.</a:t>
            </a:r>
            <a:r>
              <a:rPr lang="en-US" altLang="ko-KR" b="1" u="sng" dirty="0">
                <a:solidFill>
                  <a:srgbClr val="FFFF00"/>
                </a:solidFill>
                <a:latin typeface="나눔스퀘어라운드 Bold" panose="020B0600000101010101" charset="-127"/>
                <a:ea typeface="나눔스퀘어라운드 Bold" panose="020B0600000101010101" charset="-127"/>
              </a:rPr>
              <a:t> </a:t>
            </a:r>
            <a:endParaRPr lang="ko-KR" altLang="en-US" b="1" u="sng" dirty="0">
              <a:solidFill>
                <a:srgbClr val="FFFF00"/>
              </a:solidFill>
              <a:latin typeface="나눔스퀘어라운드 Bold" panose="020B0600000101010101" charset="-127"/>
              <a:ea typeface="나눔스퀘어라운드 Bold" panose="020B0600000101010101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73179" y="2407849"/>
            <a:ext cx="4584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800" spc="-15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</a:rPr>
              <a:t>“</a:t>
            </a:r>
            <a:endParaRPr lang="ko-KR" altLang="en-US" sz="2800" spc="-1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949150" y="3369003"/>
            <a:ext cx="4584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800" spc="-15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Arial"/>
              </a:rPr>
              <a:t>“</a:t>
            </a:r>
            <a:endParaRPr lang="ko-KR" altLang="en-US" sz="2800" spc="-1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36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36"/>
          <p:cNvSpPr/>
          <p:nvPr/>
        </p:nvSpPr>
        <p:spPr>
          <a:xfrm>
            <a:off x="739862" y="168571"/>
            <a:ext cx="162416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800" b="1" spc="-15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202"/>
                </a:solidFill>
                <a:latin typeface="Arial"/>
                <a:cs typeface="Arial"/>
              </a:rPr>
              <a:t>선정 배경</a:t>
            </a:r>
            <a:endParaRPr lang="ko-KR" altLang="en-US" sz="2800" b="1" spc="-1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FFC202"/>
              </a:solidFill>
              <a:latin typeface="Arial"/>
              <a:cs typeface="Arial"/>
            </a:endParaRPr>
          </a:p>
        </p:txBody>
      </p:sp>
      <p:sp>
        <p:nvSpPr>
          <p:cNvPr id="11" name="타원 37"/>
          <p:cNvSpPr/>
          <p:nvPr/>
        </p:nvSpPr>
        <p:spPr>
          <a:xfrm>
            <a:off x="438716" y="336243"/>
            <a:ext cx="187876" cy="18787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77906" y="5723477"/>
            <a:ext cx="3187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인천 초등학교 살인사건 전말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출처 </a:t>
            </a:r>
            <a:r>
              <a:rPr lang="en-US" altLang="ko-KR" sz="1400" dirty="0">
                <a:solidFill>
                  <a:schemeClr val="bg1"/>
                </a:solidFill>
              </a:rPr>
              <a:t>: http://www.sns-justice.org/240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61778" y="-1106129"/>
            <a:ext cx="602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회사 사람 말고도 일반인도 쓸 수 있으면 얼마나 좋을까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AutoShape 2" descr="http://linkback.nocutnews.co.kr/images/onebyone.gif?action_id=1530ddc0beff305a7f73df568060f3f"/>
          <p:cNvSpPr>
            <a:spLocks noChangeAspect="1" noChangeArrowheads="1"/>
          </p:cNvSpPr>
          <p:nvPr/>
        </p:nvSpPr>
        <p:spPr bwMode="auto">
          <a:xfrm>
            <a:off x="4313238" y="8223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72597" y="2583008"/>
            <a:ext cx="61328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늦은 시간까지 딸이 귀가하지 않자 </a:t>
            </a:r>
            <a:r>
              <a:rPr lang="en-US" altLang="ko-KR" sz="2400" dirty="0" smtClean="0">
                <a:solidFill>
                  <a:schemeClr val="bg1"/>
                </a:solidFill>
              </a:rPr>
              <a:t>A</a:t>
            </a:r>
            <a:r>
              <a:rPr lang="ko-KR" altLang="en-US" sz="2400" dirty="0" smtClean="0">
                <a:solidFill>
                  <a:schemeClr val="bg1"/>
                </a:solidFill>
              </a:rPr>
              <a:t>양의 엄마는 초조해졌다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  <a:r>
              <a:rPr lang="en-US" altLang="ko-KR" sz="2400" u="sng" dirty="0" smtClean="0">
                <a:solidFill>
                  <a:srgbClr val="FFFF00"/>
                </a:solidFill>
              </a:rPr>
              <a:t>“</a:t>
            </a:r>
            <a:r>
              <a:rPr lang="ko-KR" altLang="en-US" sz="2400" u="sng" dirty="0" smtClean="0">
                <a:solidFill>
                  <a:srgbClr val="FFFF00"/>
                </a:solidFill>
              </a:rPr>
              <a:t>이상하네</a:t>
            </a:r>
            <a:r>
              <a:rPr lang="en-US" altLang="ko-KR" sz="2400" u="sng" dirty="0" smtClean="0">
                <a:solidFill>
                  <a:srgbClr val="FFFF00"/>
                </a:solidFill>
              </a:rPr>
              <a:t>, </a:t>
            </a:r>
            <a:r>
              <a:rPr lang="ko-KR" altLang="en-US" sz="2400" u="sng" dirty="0" smtClean="0">
                <a:solidFill>
                  <a:srgbClr val="FFFF00"/>
                </a:solidFill>
              </a:rPr>
              <a:t>학교 </a:t>
            </a:r>
            <a:r>
              <a:rPr lang="ko-KR" altLang="en-US" sz="2400" u="sng" dirty="0" err="1" smtClean="0">
                <a:solidFill>
                  <a:srgbClr val="FFFF00"/>
                </a:solidFill>
              </a:rPr>
              <a:t>끝난지</a:t>
            </a:r>
            <a:r>
              <a:rPr lang="ko-KR" altLang="en-US" sz="2400" u="sng" dirty="0" smtClean="0">
                <a:solidFill>
                  <a:srgbClr val="FFFF00"/>
                </a:solidFill>
              </a:rPr>
              <a:t> 한참 지났는데</a:t>
            </a:r>
            <a:r>
              <a:rPr lang="en-US" altLang="ko-KR" sz="2400" u="sng" dirty="0" smtClean="0">
                <a:solidFill>
                  <a:srgbClr val="FFFF00"/>
                </a:solidFill>
              </a:rPr>
              <a:t>, </a:t>
            </a:r>
            <a:r>
              <a:rPr lang="ko-KR" altLang="en-US" sz="2400" u="sng" dirty="0" smtClean="0">
                <a:solidFill>
                  <a:srgbClr val="FFFF00"/>
                </a:solidFill>
              </a:rPr>
              <a:t>얘가 </a:t>
            </a:r>
            <a:r>
              <a:rPr lang="ko-KR" altLang="en-US" sz="2400" u="sng" dirty="0" err="1" smtClean="0">
                <a:solidFill>
                  <a:srgbClr val="FFFF00"/>
                </a:solidFill>
              </a:rPr>
              <a:t>어디갔지</a:t>
            </a:r>
            <a:r>
              <a:rPr lang="en-US" altLang="ko-KR" sz="2400" u="sng" dirty="0" smtClean="0">
                <a:solidFill>
                  <a:srgbClr val="FFFF00"/>
                </a:solidFill>
              </a:rPr>
              <a:t>? “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엄마는 불길한 예감이 들었다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  <a:r>
              <a:rPr lang="ko-KR" altLang="en-US" sz="2400" dirty="0" smtClean="0">
                <a:solidFill>
                  <a:schemeClr val="bg1"/>
                </a:solidFill>
              </a:rPr>
              <a:t>여기저기 딸이 갈만한 곳에 연락 해 봤지만 </a:t>
            </a:r>
            <a:r>
              <a:rPr lang="en-US" altLang="ko-KR" sz="2400" dirty="0" smtClean="0">
                <a:solidFill>
                  <a:schemeClr val="bg1"/>
                </a:solidFill>
              </a:rPr>
              <a:t>“</a:t>
            </a:r>
            <a:r>
              <a:rPr lang="ko-KR" altLang="en-US" sz="2400" dirty="0" smtClean="0">
                <a:solidFill>
                  <a:schemeClr val="bg1"/>
                </a:solidFill>
              </a:rPr>
              <a:t>잘 모르겠다</a:t>
            </a:r>
            <a:r>
              <a:rPr lang="en-US" altLang="ko-KR" sz="2400" dirty="0" smtClean="0">
                <a:solidFill>
                  <a:schemeClr val="bg1"/>
                </a:solidFill>
              </a:rPr>
              <a:t>＂</a:t>
            </a:r>
            <a:r>
              <a:rPr lang="ko-KR" altLang="en-US" sz="2400" dirty="0" smtClean="0">
                <a:solidFill>
                  <a:schemeClr val="bg1"/>
                </a:solidFill>
              </a:rPr>
              <a:t>는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대답만 돌아왔다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374" y="524119"/>
            <a:ext cx="3819525" cy="352425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345475" y="6272463"/>
            <a:ext cx="70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5/34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76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36"/>
          <p:cNvSpPr/>
          <p:nvPr/>
        </p:nvSpPr>
        <p:spPr>
          <a:xfrm>
            <a:off x="739862" y="168571"/>
            <a:ext cx="162416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800" b="1" spc="-15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202"/>
                </a:solidFill>
                <a:latin typeface="Arial"/>
                <a:cs typeface="Arial"/>
              </a:rPr>
              <a:t>선정 배경</a:t>
            </a:r>
            <a:endParaRPr lang="ko-KR" altLang="en-US" sz="2800" b="1" spc="-1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FFC202"/>
              </a:solidFill>
              <a:latin typeface="Arial"/>
              <a:cs typeface="Arial"/>
            </a:endParaRPr>
          </a:p>
        </p:txBody>
      </p:sp>
      <p:sp>
        <p:nvSpPr>
          <p:cNvPr id="11" name="타원 37"/>
          <p:cNvSpPr/>
          <p:nvPr/>
        </p:nvSpPr>
        <p:spPr>
          <a:xfrm>
            <a:off x="438716" y="336243"/>
            <a:ext cx="187876" cy="18787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61778" y="-1106129"/>
            <a:ext cx="602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회사 사람 말고도 일반인도 쓸 수 있으면 얼마나 좋을까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AutoShape 2" descr="http://linkback.nocutnews.co.kr/images/onebyone.gif?action_id=1530ddc0beff305a7f73df568060f3f"/>
          <p:cNvSpPr>
            <a:spLocks noChangeAspect="1" noChangeArrowheads="1"/>
          </p:cNvSpPr>
          <p:nvPr/>
        </p:nvSpPr>
        <p:spPr bwMode="auto">
          <a:xfrm>
            <a:off x="4313238" y="8223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8716" y="825504"/>
            <a:ext cx="228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기존 제품 분석</a:t>
            </a:r>
            <a:endParaRPr lang="ko-KR" altLang="en-US" sz="2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56" y="1496221"/>
            <a:ext cx="1685925" cy="16668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58746" y="3350953"/>
            <a:ext cx="241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부재중 </a:t>
            </a:r>
            <a:r>
              <a:rPr lang="ko-KR" altLang="en-US" dirty="0" err="1" smtClean="0">
                <a:solidFill>
                  <a:schemeClr val="bg1"/>
                </a:solidFill>
              </a:rPr>
              <a:t>자동문자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PRO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 flipV="1">
            <a:off x="3657600" y="0"/>
            <a:ext cx="14748" cy="6858000"/>
          </a:xfrm>
          <a:prstGeom prst="line">
            <a:avLst/>
          </a:prstGeom>
          <a:ln>
            <a:solidFill>
              <a:srgbClr val="FFC20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18038" y="1965958"/>
            <a:ext cx="61328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회의 중이어서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운전 중이어서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혹은 운동 중이어서 전화를 못 받는 경우 있으시죠</a:t>
            </a:r>
            <a:r>
              <a:rPr lang="en-US" altLang="ko-KR" dirty="0">
                <a:solidFill>
                  <a:schemeClr val="bg1"/>
                </a:solidFill>
              </a:rPr>
              <a:t>? </a:t>
            </a:r>
            <a:r>
              <a:rPr lang="ko-KR" altLang="en-US" dirty="0">
                <a:solidFill>
                  <a:schemeClr val="bg1"/>
                </a:solidFill>
              </a:rPr>
              <a:t>이 앱을 통해서 미리 세팅 해 놓은 문자로 부재중 메시지를 보내실 수 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 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예를 들어</a:t>
            </a:r>
            <a:r>
              <a:rPr lang="en-US" altLang="ko-KR" dirty="0">
                <a:solidFill>
                  <a:schemeClr val="bg1"/>
                </a:solidFill>
              </a:rPr>
              <a:t>, </a:t>
            </a:r>
            <a:r>
              <a:rPr lang="ko-KR" altLang="en-US" sz="2400" dirty="0">
                <a:solidFill>
                  <a:schemeClr val="bg1"/>
                </a:solidFill>
              </a:rPr>
              <a:t/>
            </a:r>
            <a:br>
              <a:rPr lang="ko-KR" altLang="en-US" sz="2400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평일 </a:t>
            </a:r>
            <a:r>
              <a:rPr lang="en-US" altLang="ko-KR" dirty="0">
                <a:solidFill>
                  <a:schemeClr val="bg1"/>
                </a:solidFill>
              </a:rPr>
              <a:t>/ 8</a:t>
            </a:r>
            <a:r>
              <a:rPr lang="ko-KR" altLang="en-US" dirty="0">
                <a:solidFill>
                  <a:schemeClr val="bg1"/>
                </a:solidFill>
              </a:rPr>
              <a:t>시</a:t>
            </a:r>
            <a:r>
              <a:rPr lang="en-US" altLang="ko-KR" dirty="0">
                <a:solidFill>
                  <a:schemeClr val="bg1"/>
                </a:solidFill>
              </a:rPr>
              <a:t>~9</a:t>
            </a:r>
            <a:r>
              <a:rPr lang="ko-KR" altLang="en-US" dirty="0">
                <a:solidFill>
                  <a:schemeClr val="bg1"/>
                </a:solidFill>
              </a:rPr>
              <a:t>시 </a:t>
            </a:r>
            <a:r>
              <a:rPr lang="en-US" altLang="ko-KR" dirty="0">
                <a:solidFill>
                  <a:schemeClr val="bg1"/>
                </a:solidFill>
              </a:rPr>
              <a:t>/ </a:t>
            </a:r>
            <a:r>
              <a:rPr lang="ko-KR" altLang="en-US" dirty="0">
                <a:solidFill>
                  <a:schemeClr val="bg1"/>
                </a:solidFill>
              </a:rPr>
              <a:t>출근 중 </a:t>
            </a:r>
            <a:r>
              <a:rPr lang="en-US" altLang="ko-KR" dirty="0">
                <a:solidFill>
                  <a:schemeClr val="bg1"/>
                </a:solidFill>
              </a:rPr>
              <a:t>/ '</a:t>
            </a:r>
            <a:r>
              <a:rPr lang="ko-KR" altLang="en-US" dirty="0">
                <a:solidFill>
                  <a:schemeClr val="bg1"/>
                </a:solidFill>
              </a:rPr>
              <a:t>현재 이동 중이므로 </a:t>
            </a:r>
            <a:r>
              <a:rPr lang="en-US" altLang="ko-KR" dirty="0">
                <a:solidFill>
                  <a:schemeClr val="bg1"/>
                </a:solidFill>
              </a:rPr>
              <a:t>9</a:t>
            </a:r>
            <a:r>
              <a:rPr lang="ko-KR" altLang="en-US" dirty="0">
                <a:solidFill>
                  <a:schemeClr val="bg1"/>
                </a:solidFill>
              </a:rPr>
              <a:t>시 이후에 전화 드리겠습니다</a:t>
            </a:r>
            <a:r>
              <a:rPr lang="en-US" altLang="ko-KR" dirty="0">
                <a:solidFill>
                  <a:schemeClr val="bg1"/>
                </a:solidFill>
              </a:rPr>
              <a:t>.' 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위와 같은 방식으로 여러 개의 스케줄을 저장 해 놓으시면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저 때에 오는 부재중 전화에 대하여 미리 정한 문구로 부재중 메시지가 자동으로 전송됩니다</a:t>
            </a:r>
            <a:r>
              <a:rPr lang="en-US" altLang="ko-KR" dirty="0">
                <a:solidFill>
                  <a:schemeClr val="bg1"/>
                </a:solidFill>
              </a:rPr>
              <a:t>. 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79" y="3908142"/>
            <a:ext cx="1819275" cy="17621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41267" y="585812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부재중 </a:t>
            </a:r>
            <a:r>
              <a:rPr lang="ko-KR" altLang="en-US" b="1" dirty="0" err="1">
                <a:solidFill>
                  <a:schemeClr val="bg1"/>
                </a:solidFill>
              </a:rPr>
              <a:t>자동문자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45475" y="6272463"/>
            <a:ext cx="70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6/34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02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36"/>
          <p:cNvSpPr/>
          <p:nvPr/>
        </p:nvSpPr>
        <p:spPr>
          <a:xfrm>
            <a:off x="739862" y="168571"/>
            <a:ext cx="162416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800" b="1" spc="-15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202"/>
                </a:solidFill>
                <a:latin typeface="Arial"/>
                <a:cs typeface="Arial"/>
              </a:rPr>
              <a:t>선정 배경</a:t>
            </a:r>
            <a:endParaRPr lang="ko-KR" altLang="en-US" sz="2800" b="1" spc="-1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FFC202"/>
              </a:solidFill>
              <a:latin typeface="Arial"/>
              <a:cs typeface="Arial"/>
            </a:endParaRPr>
          </a:p>
        </p:txBody>
      </p:sp>
      <p:sp>
        <p:nvSpPr>
          <p:cNvPr id="11" name="타원 37"/>
          <p:cNvSpPr/>
          <p:nvPr/>
        </p:nvSpPr>
        <p:spPr>
          <a:xfrm>
            <a:off x="438716" y="336243"/>
            <a:ext cx="187876" cy="18787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61778" y="-1106129"/>
            <a:ext cx="602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회사 사람 말고도 일반인도 쓸 수 있으면 얼마나 좋을까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AutoShape 2" descr="http://linkback.nocutnews.co.kr/images/onebyone.gif?action_id=1530ddc0beff305a7f73df568060f3f"/>
          <p:cNvSpPr>
            <a:spLocks noChangeAspect="1" noChangeArrowheads="1"/>
          </p:cNvSpPr>
          <p:nvPr/>
        </p:nvSpPr>
        <p:spPr bwMode="auto">
          <a:xfrm>
            <a:off x="4313238" y="8223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8716" y="825504"/>
            <a:ext cx="228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기존 제품 분석</a:t>
            </a:r>
            <a:endParaRPr lang="ko-KR" altLang="en-US" sz="2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 flipV="1">
            <a:off x="3657600" y="0"/>
            <a:ext cx="14748" cy="6858000"/>
          </a:xfrm>
          <a:prstGeom prst="line">
            <a:avLst/>
          </a:prstGeom>
          <a:ln>
            <a:solidFill>
              <a:srgbClr val="FFC20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65638" y="2123049"/>
            <a:ext cx="61328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전화받기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곤란한 상황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운전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요리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자는중</a:t>
            </a:r>
            <a:r>
              <a:rPr lang="en-US" altLang="ko-KR" dirty="0">
                <a:solidFill>
                  <a:schemeClr val="bg1"/>
                </a:solidFill>
              </a:rPr>
              <a:t>) </a:t>
            </a:r>
            <a:r>
              <a:rPr lang="ko-KR" altLang="en-US" dirty="0">
                <a:solidFill>
                  <a:schemeClr val="bg1"/>
                </a:solidFill>
              </a:rPr>
              <a:t/>
            </a:r>
            <a:br>
              <a:rPr lang="ko-KR" altLang="en-US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자동으로 전화를 받아드립니다</a:t>
            </a:r>
            <a:r>
              <a:rPr lang="en-US" altLang="ko-KR" dirty="0">
                <a:solidFill>
                  <a:schemeClr val="bg1"/>
                </a:solidFill>
              </a:rPr>
              <a:t>. </a:t>
            </a:r>
            <a:r>
              <a:rPr lang="ko-KR" altLang="en-US" dirty="0">
                <a:solidFill>
                  <a:schemeClr val="bg1"/>
                </a:solidFill>
              </a:rPr>
              <a:t/>
            </a:r>
            <a:br>
              <a:rPr lang="ko-KR" altLang="en-US" dirty="0">
                <a:solidFill>
                  <a:schemeClr val="bg1"/>
                </a:solidFill>
              </a:rPr>
            </a:br>
            <a:r>
              <a:rPr lang="ko-KR" altLang="en-US" dirty="0" err="1">
                <a:solidFill>
                  <a:schemeClr val="bg1"/>
                </a:solidFill>
              </a:rPr>
              <a:t>전화받기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귀찮으실때</a:t>
            </a:r>
            <a:r>
              <a:rPr lang="ko-KR" altLang="en-US" dirty="0">
                <a:solidFill>
                  <a:schemeClr val="bg1"/>
                </a:solidFill>
              </a:rPr>
              <a:t> 있으시죠</a:t>
            </a:r>
            <a:r>
              <a:rPr lang="en-US" altLang="ko-KR" dirty="0">
                <a:solidFill>
                  <a:schemeClr val="bg1"/>
                </a:solidFill>
              </a:rPr>
              <a:t>? </a:t>
            </a:r>
            <a:r>
              <a:rPr lang="ko-KR" altLang="en-US" dirty="0">
                <a:solidFill>
                  <a:schemeClr val="bg1"/>
                </a:solidFill>
              </a:rPr>
              <a:t/>
            </a:r>
            <a:br>
              <a:rPr lang="ko-KR" altLang="en-US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/>
            </a:r>
            <a:br>
              <a:rPr lang="ko-KR" altLang="en-US" dirty="0">
                <a:solidFill>
                  <a:schemeClr val="bg1"/>
                </a:solidFill>
              </a:rPr>
            </a:br>
            <a:r>
              <a:rPr lang="ko-KR" altLang="en-US" dirty="0" err="1">
                <a:solidFill>
                  <a:schemeClr val="bg1"/>
                </a:solidFill>
              </a:rPr>
              <a:t>졸려죽겠는데</a:t>
            </a:r>
            <a:r>
              <a:rPr lang="en-US" altLang="ko-KR" dirty="0">
                <a:solidFill>
                  <a:schemeClr val="bg1"/>
                </a:solidFill>
              </a:rPr>
              <a:t>... </a:t>
            </a:r>
            <a:r>
              <a:rPr lang="ko-KR" altLang="en-US" dirty="0">
                <a:solidFill>
                  <a:schemeClr val="bg1"/>
                </a:solidFill>
              </a:rPr>
              <a:t>알지도 못하는 전화가 와서 받았더니</a:t>
            </a:r>
            <a:r>
              <a:rPr lang="en-US" altLang="ko-KR" dirty="0">
                <a:solidFill>
                  <a:schemeClr val="bg1"/>
                </a:solidFill>
              </a:rPr>
              <a:t>... </a:t>
            </a:r>
            <a:r>
              <a:rPr lang="ko-KR" altLang="en-US" dirty="0" err="1">
                <a:solidFill>
                  <a:schemeClr val="bg1"/>
                </a:solidFill>
              </a:rPr>
              <a:t>스팸전화</a:t>
            </a:r>
            <a:r>
              <a:rPr lang="en-US" altLang="ko-KR" dirty="0">
                <a:solidFill>
                  <a:schemeClr val="bg1"/>
                </a:solidFill>
              </a:rPr>
              <a:t>...OTL... </a:t>
            </a:r>
            <a:r>
              <a:rPr lang="ko-KR" altLang="en-US" dirty="0">
                <a:solidFill>
                  <a:schemeClr val="bg1"/>
                </a:solidFill>
              </a:rPr>
              <a:t/>
            </a:r>
            <a:br>
              <a:rPr lang="ko-KR" altLang="en-US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/>
            </a:r>
            <a:br>
              <a:rPr lang="ko-KR" altLang="en-US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이제 </a:t>
            </a:r>
            <a:r>
              <a:rPr lang="en-US" altLang="ko-KR" dirty="0">
                <a:solidFill>
                  <a:schemeClr val="bg1"/>
                </a:solidFill>
              </a:rPr>
              <a:t>Auto Answer</a:t>
            </a:r>
            <a:r>
              <a:rPr lang="ko-KR" altLang="en-US" dirty="0">
                <a:solidFill>
                  <a:schemeClr val="bg1"/>
                </a:solidFill>
              </a:rPr>
              <a:t>를 사용하세요 </a:t>
            </a:r>
            <a:r>
              <a:rPr lang="ko-KR" altLang="en-US" dirty="0">
                <a:solidFill>
                  <a:schemeClr val="bg1"/>
                </a:solidFill>
              </a:rPr>
              <a:t/>
            </a:r>
            <a:br>
              <a:rPr lang="ko-KR" altLang="en-US" dirty="0">
                <a:solidFill>
                  <a:schemeClr val="bg1"/>
                </a:solidFill>
              </a:rPr>
            </a:br>
            <a:r>
              <a:rPr lang="ko-KR" altLang="en-US" dirty="0" err="1">
                <a:solidFill>
                  <a:schemeClr val="bg1"/>
                </a:solidFill>
              </a:rPr>
              <a:t>전화받기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귀찮을때</a:t>
            </a:r>
            <a:r>
              <a:rPr lang="ko-KR" altLang="en-US" dirty="0">
                <a:solidFill>
                  <a:schemeClr val="bg1"/>
                </a:solidFill>
              </a:rPr>
              <a:t> 자동으로 전화를 받아드립니다</a:t>
            </a:r>
            <a:r>
              <a:rPr lang="en-US" altLang="ko-KR" dirty="0">
                <a:solidFill>
                  <a:schemeClr val="bg1"/>
                </a:solidFill>
              </a:rPr>
              <a:t>. 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6380" y="433904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휴대용 </a:t>
            </a:r>
            <a:r>
              <a:rPr lang="ko-KR" altLang="en-US" b="1" dirty="0" err="1" smtClean="0">
                <a:solidFill>
                  <a:schemeClr val="bg1"/>
                </a:solidFill>
              </a:rPr>
              <a:t>자동응답기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29" y="2255120"/>
            <a:ext cx="1733550" cy="1762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73516" y="7539789"/>
            <a:ext cx="70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1/34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45475" y="6272463"/>
            <a:ext cx="70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7/34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1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36"/>
          <p:cNvSpPr/>
          <p:nvPr/>
        </p:nvSpPr>
        <p:spPr>
          <a:xfrm>
            <a:off x="739862" y="168571"/>
            <a:ext cx="162416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800" b="1" spc="-15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202"/>
                </a:solidFill>
                <a:latin typeface="Arial"/>
                <a:cs typeface="Arial"/>
              </a:rPr>
              <a:t>선정 배경</a:t>
            </a:r>
            <a:endParaRPr lang="ko-KR" altLang="en-US" sz="2800" b="1" spc="-1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FFC202"/>
              </a:solidFill>
              <a:latin typeface="Arial"/>
              <a:cs typeface="Arial"/>
            </a:endParaRPr>
          </a:p>
        </p:txBody>
      </p:sp>
      <p:sp>
        <p:nvSpPr>
          <p:cNvPr id="11" name="타원 37"/>
          <p:cNvSpPr/>
          <p:nvPr/>
        </p:nvSpPr>
        <p:spPr>
          <a:xfrm>
            <a:off x="438716" y="336243"/>
            <a:ext cx="187876" cy="18787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AutoShape 2" descr="http://linkback.nocutnews.co.kr/images/onebyone.gif?action_id=1530ddc0beff305a7f73df568060f3f"/>
          <p:cNvSpPr>
            <a:spLocks noChangeAspect="1" noChangeArrowheads="1"/>
          </p:cNvSpPr>
          <p:nvPr/>
        </p:nvSpPr>
        <p:spPr bwMode="auto">
          <a:xfrm>
            <a:off x="4313238" y="8223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8716" y="825504"/>
            <a:ext cx="228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24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기존 제품 분석</a:t>
            </a:r>
            <a:endParaRPr lang="ko-KR" altLang="en-US" sz="2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 flipV="1">
            <a:off x="3657600" y="0"/>
            <a:ext cx="14748" cy="6858000"/>
          </a:xfrm>
          <a:prstGeom prst="line">
            <a:avLst/>
          </a:prstGeom>
          <a:ln>
            <a:solidFill>
              <a:srgbClr val="FFC20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24405" y="2993562"/>
            <a:ext cx="6221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a타임머신" panose="02020600000000000000" pitchFamily="18" charset="-127"/>
                <a:ea typeface="a타임머신" panose="02020600000000000000" pitchFamily="18" charset="-127"/>
              </a:rPr>
              <a:t>부재중 전화가 왔을 경우 </a:t>
            </a:r>
            <a:r>
              <a:rPr lang="ko-KR" altLang="en-US" sz="3200" b="1" dirty="0">
                <a:solidFill>
                  <a:srgbClr val="FFFF00"/>
                </a:solidFill>
                <a:latin typeface="a타임머신" panose="02020600000000000000" pitchFamily="18" charset="-127"/>
                <a:ea typeface="a타임머신" panose="02020600000000000000" pitchFamily="18" charset="-127"/>
              </a:rPr>
              <a:t>문자</a:t>
            </a:r>
            <a:r>
              <a:rPr lang="ko-KR" altLang="en-US" sz="3200" b="1" dirty="0" smtClean="0">
                <a:solidFill>
                  <a:srgbClr val="FFFF00"/>
                </a:solidFill>
                <a:latin typeface="a타임머신" panose="02020600000000000000" pitchFamily="18" charset="-127"/>
                <a:ea typeface="a타임머신" panose="02020600000000000000" pitchFamily="18" charset="-127"/>
              </a:rPr>
              <a:t>메시지로 전달</a:t>
            </a:r>
            <a:endParaRPr lang="en-US" altLang="ko-KR" sz="3200" b="1" dirty="0" smtClean="0">
              <a:solidFill>
                <a:srgbClr val="FFFF00"/>
              </a:solidFill>
              <a:latin typeface="a타임머신" panose="02020600000000000000" pitchFamily="18" charset="-127"/>
              <a:ea typeface="a타임머신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438" y="1691619"/>
            <a:ext cx="1733550" cy="17621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086" y="2495668"/>
            <a:ext cx="1685925" cy="16668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25" y="3281480"/>
            <a:ext cx="1819275" cy="17621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24405" y="3901834"/>
            <a:ext cx="6022803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a타임머신" panose="02020600000000000000" pitchFamily="18" charset="-127"/>
                <a:ea typeface="a타임머신" panose="02020600000000000000" pitchFamily="18" charset="-127"/>
              </a:rPr>
              <a:t>설사 자동으로 전화를 받는다 해도           </a:t>
            </a:r>
            <a:endParaRPr lang="en-US" altLang="ko-KR" dirty="0" smtClean="0">
              <a:solidFill>
                <a:schemeClr val="bg1"/>
              </a:solidFill>
              <a:latin typeface="a타임머신" panose="02020600000000000000" pitchFamily="18" charset="-127"/>
              <a:ea typeface="a타임머신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FFFF00"/>
                </a:solidFill>
                <a:latin typeface="a타임머신" panose="02020600000000000000" pitchFamily="18" charset="-127"/>
                <a:ea typeface="a타임머신" panose="02020600000000000000" pitchFamily="18" charset="-127"/>
              </a:rPr>
              <a:t>사용자가 설정한 문구만</a:t>
            </a:r>
            <a:r>
              <a:rPr lang="en-US" altLang="ko-KR" sz="3200" b="1" dirty="0">
                <a:solidFill>
                  <a:srgbClr val="FFFF00"/>
                </a:solidFill>
                <a:latin typeface="a타임머신" panose="02020600000000000000" pitchFamily="18" charset="-127"/>
                <a:ea typeface="a타임머신" panose="02020600000000000000" pitchFamily="18" charset="-127"/>
              </a:rPr>
              <a:t> </a:t>
            </a:r>
            <a:r>
              <a:rPr lang="ko-KR" altLang="en-US" sz="3200" b="1" dirty="0" smtClean="0">
                <a:solidFill>
                  <a:srgbClr val="FFFF00"/>
                </a:solidFill>
                <a:latin typeface="a타임머신" panose="02020600000000000000" pitchFamily="18" charset="-127"/>
                <a:ea typeface="a타임머신" panose="02020600000000000000" pitchFamily="18" charset="-127"/>
              </a:rPr>
              <a:t>전달해 다소 딱딱해 보일 수 있음</a:t>
            </a:r>
            <a:r>
              <a:rPr lang="en-US" altLang="ko-KR" sz="3200" b="1" dirty="0" smtClean="0">
                <a:solidFill>
                  <a:srgbClr val="FFFF00"/>
                </a:solidFill>
                <a:latin typeface="a타임머신" panose="02020600000000000000" pitchFamily="18" charset="-127"/>
                <a:ea typeface="a타임머신" panose="02020600000000000000" pitchFamily="18" charset="-127"/>
              </a:rPr>
              <a:t>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15288" y="543962"/>
            <a:ext cx="6577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a타임머신" panose="02020600000000000000" pitchFamily="18" charset="-127"/>
                <a:ea typeface="a타임머신" panose="02020600000000000000" pitchFamily="18" charset="-127"/>
              </a:rPr>
              <a:t>이미 부재중 전화에 대한 다양한 </a:t>
            </a:r>
            <a:r>
              <a:rPr lang="ko-KR" altLang="en-US" sz="2400" dirty="0" err="1" smtClean="0">
                <a:solidFill>
                  <a:schemeClr val="bg1"/>
                </a:solidFill>
                <a:latin typeface="a타임머신" panose="02020600000000000000" pitchFamily="18" charset="-127"/>
                <a:ea typeface="a타임머신" panose="02020600000000000000" pitchFamily="18" charset="-127"/>
              </a:rPr>
              <a:t>어플이</a:t>
            </a:r>
            <a:r>
              <a:rPr lang="ko-KR" altLang="en-US" sz="2400" dirty="0" smtClean="0">
                <a:solidFill>
                  <a:schemeClr val="bg1"/>
                </a:solidFill>
                <a:latin typeface="a타임머신" panose="02020600000000000000" pitchFamily="18" charset="-127"/>
                <a:ea typeface="a타임머신" panose="02020600000000000000" pitchFamily="18" charset="-127"/>
              </a:rPr>
              <a:t> 존재</a:t>
            </a:r>
            <a:endParaRPr lang="en-US" altLang="ko-KR" sz="2400" dirty="0" smtClean="0">
              <a:solidFill>
                <a:schemeClr val="bg1"/>
              </a:solidFill>
              <a:latin typeface="a타임머신" panose="02020600000000000000" pitchFamily="18" charset="-127"/>
              <a:ea typeface="a타임머신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79463" y="1816150"/>
            <a:ext cx="17732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BUT</a:t>
            </a:r>
            <a:endParaRPr lang="ko-KR" altLang="en-US" sz="6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45475" y="6272463"/>
            <a:ext cx="70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8/34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68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36"/>
          <p:cNvSpPr/>
          <p:nvPr/>
        </p:nvSpPr>
        <p:spPr>
          <a:xfrm>
            <a:off x="739862" y="168571"/>
            <a:ext cx="162416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800" b="1" spc="-15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202"/>
                </a:solidFill>
                <a:latin typeface="Arial"/>
                <a:cs typeface="Arial"/>
              </a:rPr>
              <a:t>선정 배경</a:t>
            </a:r>
            <a:endParaRPr lang="ko-KR" altLang="en-US" sz="2800" b="1" spc="-1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FFC202"/>
              </a:solidFill>
              <a:latin typeface="Arial"/>
              <a:cs typeface="Arial"/>
            </a:endParaRPr>
          </a:p>
        </p:txBody>
      </p:sp>
      <p:sp>
        <p:nvSpPr>
          <p:cNvPr id="11" name="타원 37"/>
          <p:cNvSpPr/>
          <p:nvPr/>
        </p:nvSpPr>
        <p:spPr>
          <a:xfrm>
            <a:off x="438716" y="336243"/>
            <a:ext cx="187876" cy="18787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25" y="1400097"/>
            <a:ext cx="2895600" cy="4305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86634" y="734653"/>
            <a:ext cx="6880410" cy="5121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기존 단순히 정해진 문구만 전달하는</a:t>
            </a:r>
            <a:r>
              <a:rPr lang="en-US" altLang="ko-KR" sz="24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</a:p>
          <a:p>
            <a:pPr>
              <a:lnSpc>
                <a:spcPct val="2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자동응답 어플리케이션을 넘어</a:t>
            </a:r>
            <a:endParaRPr lang="en-US" altLang="ko-KR" sz="24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전화를 받을 수 없는 상황에서</a:t>
            </a:r>
            <a:endParaRPr lang="en-US" altLang="ko-KR" sz="2400" dirty="0" smtClean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3200" dirty="0" err="1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챗봇을</a:t>
            </a:r>
            <a:r>
              <a:rPr lang="ko-KR" altLang="en-US" sz="3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활용</a:t>
            </a:r>
            <a:r>
              <a:rPr lang="en-US" altLang="ko-KR" sz="3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</a:t>
            </a:r>
            <a:r>
              <a:rPr lang="ko-KR" altLang="en-US" sz="3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수신자의 정보를 넘겨주어</a:t>
            </a:r>
            <a:endParaRPr lang="en-US" altLang="ko-KR" sz="3200" dirty="0" smtClean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발신자의 시간 및 걱정을 덜어주자</a:t>
            </a:r>
            <a:r>
              <a:rPr lang="en-US" altLang="ko-KR" sz="3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!</a:t>
            </a:r>
            <a:endParaRPr lang="en-US" altLang="ko-KR" sz="32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45475" y="6272463"/>
            <a:ext cx="70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9</a:t>
            </a:r>
            <a:r>
              <a:rPr lang="en-US" altLang="ko-KR" dirty="0" smtClean="0">
                <a:solidFill>
                  <a:schemeClr val="bg1"/>
                </a:solidFill>
              </a:rPr>
              <a:t>/34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0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1042</Words>
  <Application>Microsoft Office PowerPoint</Application>
  <PresentationFormat>와이드스크린</PresentationFormat>
  <Paragraphs>280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6" baseType="lpstr">
      <vt:lpstr>Arial</vt:lpstr>
      <vt:lpstr>210 맨발의청춘 B</vt:lpstr>
      <vt:lpstr>210 맨발의청춘 L</vt:lpstr>
      <vt:lpstr>굴림</vt:lpstr>
      <vt:lpstr>a타임머신</vt:lpstr>
      <vt:lpstr>210 콤퓨타세탁 L</vt:lpstr>
      <vt:lpstr>Wingdings</vt:lpstr>
      <vt:lpstr>Comic Sans MS</vt:lpstr>
      <vt:lpstr>맑은 고딕</vt:lpstr>
      <vt:lpstr>나눔스퀘어라운드 Bold</vt:lpstr>
      <vt:lpstr>210 맨발의청춘 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9</cp:revision>
  <dcterms:created xsi:type="dcterms:W3CDTF">2014-03-16T06:23:19Z</dcterms:created>
  <dcterms:modified xsi:type="dcterms:W3CDTF">2018-05-15T18:08:32Z</dcterms:modified>
</cp:coreProperties>
</file>