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79" r:id="rId4"/>
    <p:sldId id="285" r:id="rId5"/>
    <p:sldId id="283" r:id="rId6"/>
    <p:sldId id="281" r:id="rId7"/>
    <p:sldId id="280" r:id="rId8"/>
    <p:sldId id="275" r:id="rId9"/>
    <p:sldId id="260" r:id="rId10"/>
    <p:sldId id="276" r:id="rId11"/>
    <p:sldId id="277" r:id="rId12"/>
    <p:sldId id="282" r:id="rId13"/>
    <p:sldId id="268" r:id="rId14"/>
  </p:sldIdLst>
  <p:sldSz cx="12192000" cy="6858000"/>
  <p:notesSz cx="6858000" cy="9144000"/>
  <p:embeddedFontLst>
    <p:embeddedFont>
      <p:font typeface="나눔스퀘어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D2"/>
    <a:srgbClr val="5A5059"/>
    <a:srgbClr val="2E2926"/>
    <a:srgbClr val="C4A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7EFC-A8CF-42EC-AFAA-0B024A5A782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4F55-0C48-44B3-A625-3A7B95392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6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9971" y="2062065"/>
            <a:ext cx="54120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자동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무빙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카메라를</a:t>
            </a:r>
            <a:endParaRPr lang="en-US" altLang="ko-KR" sz="4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연동한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운동관리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4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45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4292081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4808629" y="4447879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이창석  </a:t>
            </a:r>
            <a:r>
              <a:rPr lang="ko-KR" altLang="en-US" sz="1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서정현</a:t>
            </a:r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박주환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0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5" y="1596140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171216" y="5055732"/>
            <a:ext cx="7849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자세 비교 안내는 순서대로 </a:t>
            </a:r>
            <a:r>
              <a:rPr lang="en-US" altLang="ko-KR" dirty="0" smtClean="0">
                <a:solidFill>
                  <a:srgbClr val="5A5059"/>
                </a:solidFill>
              </a:rPr>
              <a:t>1</a:t>
            </a:r>
            <a:r>
              <a:rPr lang="ko-KR" altLang="en-US" dirty="0" smtClean="0">
                <a:solidFill>
                  <a:srgbClr val="5A5059"/>
                </a:solidFill>
              </a:rPr>
              <a:t>번부터 ○번 구분 동작 까지의 자세를 천천히 사용자가 취할 수 있도록 음성을 통해 안내합니다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5A5059"/>
                </a:solidFill>
              </a:rPr>
              <a:t>Ex) 1</a:t>
            </a:r>
            <a:r>
              <a:rPr lang="ko-KR" altLang="en-US" dirty="0" smtClean="0">
                <a:solidFill>
                  <a:srgbClr val="5A5059"/>
                </a:solidFill>
              </a:rPr>
              <a:t>번 구분 동작을 취해주세요</a:t>
            </a:r>
            <a:r>
              <a:rPr lang="en-US" altLang="ko-KR" dirty="0" smtClean="0">
                <a:solidFill>
                  <a:srgbClr val="5A5059"/>
                </a:solidFill>
              </a:rPr>
              <a:t>, 5</a:t>
            </a:r>
            <a:r>
              <a:rPr lang="ko-KR" altLang="en-US" dirty="0" err="1" smtClean="0">
                <a:solidFill>
                  <a:srgbClr val="5A5059"/>
                </a:solidFill>
              </a:rPr>
              <a:t>초뒤에</a:t>
            </a:r>
            <a:r>
              <a:rPr lang="ko-KR" altLang="en-US" dirty="0" smtClean="0">
                <a:solidFill>
                  <a:srgbClr val="5A5059"/>
                </a:solidFill>
              </a:rPr>
              <a:t> 촬영이 시작됩니다</a:t>
            </a:r>
            <a:r>
              <a:rPr lang="en-US" altLang="ko-KR" dirty="0" smtClean="0">
                <a:solidFill>
                  <a:srgbClr val="5A5059"/>
                </a:solidFill>
              </a:rPr>
              <a:t>. 5,4,3,2,1…</a:t>
            </a:r>
            <a:endParaRPr lang="ko-KR" altLang="en-US" dirty="0">
              <a:solidFill>
                <a:srgbClr val="5A505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2151622"/>
            <a:ext cx="1295400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9904" y="3398194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자세 비교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안내 중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75" y="1655651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07568" y="1865721"/>
            <a:ext cx="1620000" cy="12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7568" y="2156653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트레이너의 자세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368" y="3575328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자세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825116"/>
            <a:ext cx="5689328" cy="281217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800274" y="3845562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00274" y="2491869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1584" y="5061799"/>
            <a:ext cx="784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이후 촬영된 사진을 위와 같이 영상 처리된 결과물이 트레이너의 자세와 사용자 자세로 나누어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050771"/>
            <a:ext cx="12192000" cy="1388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439542" y="2838558"/>
            <a:ext cx="27847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98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9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6281" y="2619526"/>
            <a:ext cx="3799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9E1D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THANK YOU!</a:t>
            </a:r>
            <a:endParaRPr lang="ko-KR" altLang="en-US" sz="6000" dirty="0">
              <a:solidFill>
                <a:srgbClr val="F9E1D2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3713344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1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flipH="1">
            <a:off x="8241044" y="2136486"/>
            <a:ext cx="3467418" cy="4721513"/>
          </a:xfrm>
          <a:prstGeom prst="rtTriangl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H="1">
            <a:off x="992289" y="623452"/>
            <a:ext cx="3704402" cy="578986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6" t="21697" r="2875" b="3394"/>
          <a:stretch>
            <a:fillRect/>
          </a:stretch>
        </p:blipFill>
        <p:spPr>
          <a:xfrm>
            <a:off x="7179862" y="1276060"/>
            <a:ext cx="3915294" cy="5137266"/>
          </a:xfrm>
          <a:custGeom>
            <a:avLst/>
            <a:gdLst>
              <a:gd name="connsiteX0" fmla="*/ 3915294 w 3915294"/>
              <a:gd name="connsiteY0" fmla="*/ 0 h 5137266"/>
              <a:gd name="connsiteX1" fmla="*/ 3915294 w 3915294"/>
              <a:gd name="connsiteY1" fmla="*/ 5137266 h 5137266"/>
              <a:gd name="connsiteX2" fmla="*/ 0 w 3915294"/>
              <a:gd name="connsiteY2" fmla="*/ 5137266 h 513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294" h="5137266">
                <a:moveTo>
                  <a:pt x="3915294" y="0"/>
                </a:moveTo>
                <a:lnTo>
                  <a:pt x="3915294" y="5137266"/>
                </a:lnTo>
                <a:lnTo>
                  <a:pt x="0" y="5137266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 rot="16200000">
            <a:off x="-499930" y="1554346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4800" dirty="0"/>
              <a:t>I N D E X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3722162" y="1276060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25812" y="130308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360990" y="143468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71450" y="2455906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5100" y="24829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3617006" y="260779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1210" y="3635752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14860" y="366277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878871" y="3780901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0498" y="4815599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4148" y="484262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111240" y="49804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>
            <a:extLst>
              <a:ext uri="{FF2B5EF4-FFF2-40B4-BE49-F238E27FC236}">
                <a16:creationId xmlns:a16="http://schemas.microsoft.com/office/drawing/2014/main" id="{256FCFC0-25E9-4C3E-964F-1A2EBB74241B}"/>
              </a:ext>
            </a:extLst>
          </p:cNvPr>
          <p:cNvSpPr/>
          <p:nvPr/>
        </p:nvSpPr>
        <p:spPr>
          <a:xfrm>
            <a:off x="6978835" y="177136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2408C-A493-4DE0-B897-FDC36E599181}"/>
              </a:ext>
            </a:extLst>
          </p:cNvPr>
          <p:cNvSpPr txBox="1"/>
          <p:nvPr/>
        </p:nvSpPr>
        <p:spPr>
          <a:xfrm>
            <a:off x="2101482" y="4167982"/>
            <a:ext cx="298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혼자 운동할 때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</a:rPr>
              <a:t>자신의 </a:t>
            </a:r>
            <a:r>
              <a:rPr lang="ko-KR" altLang="en-US" sz="1100" b="1" dirty="0">
                <a:latin typeface="+mn-ea"/>
              </a:rPr>
              <a:t>운동 자세가 맞는 자세인지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자신이 맞는 운동법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적절한 운동량으로 운동을 하는지 알기 힘들다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자신의 자세를 확인하기 힘들다</a:t>
            </a:r>
            <a:r>
              <a:rPr lang="en-US" altLang="ko-KR" sz="1100" b="1" dirty="0">
                <a:latin typeface="+mn-ea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77EA3-C2FD-45E7-A409-0E8C59510A13}"/>
              </a:ext>
            </a:extLst>
          </p:cNvPr>
          <p:cNvSpPr txBox="1"/>
          <p:nvPr/>
        </p:nvSpPr>
        <p:spPr>
          <a:xfrm>
            <a:off x="6488686" y="4167983"/>
            <a:ext cx="3385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핸드폰 앱을 통한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회원의 신체 정보에 맞는 운동법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운동량 제시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해당 운동 동영상 제공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자동 </a:t>
            </a:r>
            <a:r>
              <a:rPr lang="ko-KR" altLang="en-US" sz="1100" b="1" dirty="0" err="1">
                <a:latin typeface="+mn-ea"/>
              </a:rPr>
              <a:t>무빙</a:t>
            </a:r>
            <a:r>
              <a:rPr lang="ko-KR" altLang="en-US" sz="1100" b="1" dirty="0">
                <a:latin typeface="+mn-ea"/>
              </a:rPr>
              <a:t> 카메라를 이용한 간편한 내 자세 확인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올바른 자세와 내 자세를 비교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52DAF71-A91E-4B03-99F3-F82A10C4BB3E}"/>
              </a:ext>
            </a:extLst>
          </p:cNvPr>
          <p:cNvSpPr txBox="1"/>
          <p:nvPr/>
        </p:nvSpPr>
        <p:spPr>
          <a:xfrm>
            <a:off x="4667000" y="672991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주제 개요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D1921FE-9207-4852-B739-0E98B8D01C76}"/>
              </a:ext>
            </a:extLst>
          </p:cNvPr>
          <p:cNvSpPr/>
          <p:nvPr/>
        </p:nvSpPr>
        <p:spPr>
          <a:xfrm>
            <a:off x="7143368" y="1800806"/>
            <a:ext cx="1940708" cy="1940708"/>
          </a:xfrm>
          <a:prstGeom prst="ellipse">
            <a:avLst/>
          </a:prstGeom>
          <a:noFill/>
          <a:ln w="38100">
            <a:solidFill>
              <a:srgbClr val="2E2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C5F81E-758E-4469-85C9-45B8FB0533C4}"/>
              </a:ext>
            </a:extLst>
          </p:cNvPr>
          <p:cNvSpPr/>
          <p:nvPr/>
        </p:nvSpPr>
        <p:spPr>
          <a:xfrm>
            <a:off x="7255846" y="1913284"/>
            <a:ext cx="1715753" cy="1715753"/>
          </a:xfrm>
          <a:prstGeom prst="ellipse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2CB1394-9D37-4696-89C9-ED5BF642AFC0}"/>
              </a:ext>
            </a:extLst>
          </p:cNvPr>
          <p:cNvSpPr/>
          <p:nvPr/>
        </p:nvSpPr>
        <p:spPr>
          <a:xfrm>
            <a:off x="2621393" y="1742016"/>
            <a:ext cx="1940708" cy="1940708"/>
          </a:xfrm>
          <a:prstGeom prst="ellipse">
            <a:avLst/>
          </a:prstGeom>
          <a:noFill/>
          <a:ln w="381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3F5BC52-9E11-424B-A5BE-065BA466063E}"/>
              </a:ext>
            </a:extLst>
          </p:cNvPr>
          <p:cNvSpPr/>
          <p:nvPr/>
        </p:nvSpPr>
        <p:spPr>
          <a:xfrm>
            <a:off x="2406733" y="152735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1AE33B-7972-41DA-B710-D65D579D4A19}"/>
              </a:ext>
            </a:extLst>
          </p:cNvPr>
          <p:cNvSpPr/>
          <p:nvPr/>
        </p:nvSpPr>
        <p:spPr>
          <a:xfrm>
            <a:off x="2733871" y="1854494"/>
            <a:ext cx="1715753" cy="1715753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A14CE-1C88-4CFB-9AAC-EB8E53D3F3F5}"/>
              </a:ext>
            </a:extLst>
          </p:cNvPr>
          <p:cNvSpPr txBox="1"/>
          <p:nvPr/>
        </p:nvSpPr>
        <p:spPr>
          <a:xfrm>
            <a:off x="3040955" y="248153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문제점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CDAF9C-9B81-4094-B537-670FAAD0E950}"/>
              </a:ext>
            </a:extLst>
          </p:cNvPr>
          <p:cNvSpPr txBox="1"/>
          <p:nvPr/>
        </p:nvSpPr>
        <p:spPr>
          <a:xfrm>
            <a:off x="7483350" y="256279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mtClean="0"/>
              <a:t>아이디어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운동 자세 목록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223" y="1629294"/>
            <a:ext cx="194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예상 목록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42706" y="2467831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팔굽혀</a:t>
            </a:r>
            <a:r>
              <a:rPr lang="ko-KR" altLang="en-US" dirty="0" smtClean="0"/>
              <a:t> 펴기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스쿼트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플랭크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레그레이즈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크런치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0786" y="2466782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윗몸일으키기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브릿지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클러치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런지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버피테스트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51157" y="2953164"/>
            <a:ext cx="1213032" cy="661287"/>
            <a:chOff x="5651157" y="2953164"/>
            <a:chExt cx="1213032" cy="661287"/>
          </a:xfrm>
        </p:grpSpPr>
        <p:sp>
          <p:nvSpPr>
            <p:cNvPr id="2" name="직사각형 1"/>
            <p:cNvSpPr/>
            <p:nvPr/>
          </p:nvSpPr>
          <p:spPr>
            <a:xfrm>
              <a:off x="5651157" y="3122141"/>
              <a:ext cx="454221" cy="306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104238" y="2953164"/>
              <a:ext cx="759951" cy="661287"/>
            </a:xfrm>
            <a:prstGeom prst="rightArrow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71216" y="505573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5A5059"/>
                </a:solidFill>
              </a:rPr>
              <a:t>자세보기를</a:t>
            </a:r>
            <a:r>
              <a:rPr lang="ko-KR" altLang="en-US" dirty="0" smtClean="0">
                <a:solidFill>
                  <a:srgbClr val="5A5059"/>
                </a:solidFill>
              </a:rPr>
              <a:t> 클릭하면 오른쪽과 같이 해당 운동에 대한 구분 동작 개수가 제시되고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구분 동작마다 트레이너의 시범 사진을 사용자에게 보여줍니다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49596" y="1729795"/>
            <a:ext cx="1674589" cy="3091549"/>
            <a:chOff x="3224112" y="1712815"/>
            <a:chExt cx="1674589" cy="3091549"/>
          </a:xfrm>
        </p:grpSpPr>
        <p:pic>
          <p:nvPicPr>
            <p:cNvPr id="32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112" y="1712815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251406" y="1909514"/>
              <a:ext cx="159270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65650" y="2425849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65482" y="2939332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51406" y="3452815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994" y="2020611"/>
              <a:ext cx="331560" cy="31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72554" y="205180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스쿼트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2606" y="191597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6" descr="Image result for 런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458" y="2482857"/>
              <a:ext cx="347096" cy="34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664400" y="255206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런지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54452" y="241623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94788" y="1909514"/>
              <a:ext cx="28550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62847" y="1712814"/>
            <a:ext cx="1674589" cy="3091549"/>
            <a:chOff x="6971127" y="1712814"/>
            <a:chExt cx="1674589" cy="3091549"/>
          </a:xfrm>
        </p:grpSpPr>
        <p:pic>
          <p:nvPicPr>
            <p:cNvPr id="30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127" y="1712814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7108457" y="2051927"/>
              <a:ext cx="137883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자세비교안내</a:t>
              </a:r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r>
                <a:rPr lang="ko-KR" altLang="en-US" sz="900" dirty="0" smtClean="0"/>
                <a:t>해당 운동은 구분 동작 ○개로 이루어져있습니다</a:t>
              </a:r>
              <a:r>
                <a:rPr lang="en-US" altLang="ko-KR" sz="900" dirty="0" smtClean="0"/>
                <a:t>.</a:t>
              </a:r>
            </a:p>
            <a:p>
              <a:endParaRPr lang="en-US" altLang="ko-KR" sz="900" dirty="0"/>
            </a:p>
            <a:p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아래의 트레이너 자세를 보고 음성에 따라 자세를 취해주세요</a:t>
              </a:r>
              <a:endParaRPr lang="ko-KR" altLang="en-US" sz="900" dirty="0"/>
            </a:p>
          </p:txBody>
        </p:sp>
        <p:pic>
          <p:nvPicPr>
            <p:cNvPr id="52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412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245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066763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69439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10" y="1712815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6740" y="2051928"/>
            <a:ext cx="1378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자세비교안내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r>
              <a:rPr lang="ko-KR" altLang="en-US" sz="900" dirty="0" smtClean="0"/>
              <a:t>해당 운동은 구분 동작 ○개로 이루어져있습니다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아래의 트레이너 자세를 보고 음성에 따라 자세를 취해주세요</a:t>
            </a:r>
            <a:endParaRPr lang="ko-KR" altLang="en-US" sz="900" dirty="0"/>
          </a:p>
        </p:txBody>
      </p:sp>
      <p:pic>
        <p:nvPicPr>
          <p:cNvPr id="20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5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28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25046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27722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40628" y="1686888"/>
            <a:ext cx="2971665" cy="3117476"/>
            <a:chOff x="6504844" y="1745004"/>
            <a:chExt cx="2971665" cy="311747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457" y="1935735"/>
              <a:ext cx="1800225" cy="2047875"/>
            </a:xfrm>
            <a:prstGeom prst="rect">
              <a:avLst/>
            </a:prstGeom>
          </p:spPr>
        </p:pic>
        <p:pic>
          <p:nvPicPr>
            <p:cNvPr id="26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274" y="1770931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7492710" y="4098175"/>
              <a:ext cx="1072342" cy="3358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시작버튼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45863" y="1770931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04844" y="1745004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5444836" y="2468880"/>
            <a:ext cx="0" cy="14376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8733" y="221705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Slide!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216" y="517106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사용자가 해당 구분 동작을 충분히 인지하면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밑의 시작버튼을 통해 자세 비교를 위한 사진 촬영을 시작합니다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sp>
        <p:nvSpPr>
          <p:cNvPr id="37" name="왼쪽 화살표 36"/>
          <p:cNvSpPr/>
          <p:nvPr/>
        </p:nvSpPr>
        <p:spPr>
          <a:xfrm rot="20286189">
            <a:off x="8507910" y="3886655"/>
            <a:ext cx="404922" cy="36225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22535" y="378342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1157" y="3122141"/>
            <a:ext cx="454221" cy="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104238" y="2953164"/>
            <a:ext cx="759951" cy="661287"/>
          </a:xfrm>
          <a:prstGeom prst="rightArrow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276</Words>
  <Application>Microsoft Office PowerPoint</Application>
  <PresentationFormat>와이드스크린</PresentationFormat>
  <Paragraphs>93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포천 막걸리체</vt:lpstr>
      <vt:lpstr>Arial</vt:lpstr>
      <vt:lpstr>조선일보명조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33</cp:revision>
  <dcterms:created xsi:type="dcterms:W3CDTF">2018-01-15T01:24:03Z</dcterms:created>
  <dcterms:modified xsi:type="dcterms:W3CDTF">2018-03-13T12:00:46Z</dcterms:modified>
</cp:coreProperties>
</file>