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67" r:id="rId2"/>
    <p:sldId id="256" r:id="rId3"/>
    <p:sldId id="279" r:id="rId4"/>
    <p:sldId id="285" r:id="rId5"/>
    <p:sldId id="283" r:id="rId6"/>
    <p:sldId id="281" r:id="rId7"/>
    <p:sldId id="280" r:id="rId8"/>
    <p:sldId id="275" r:id="rId9"/>
    <p:sldId id="260" r:id="rId10"/>
    <p:sldId id="276" r:id="rId11"/>
    <p:sldId id="277" r:id="rId12"/>
    <p:sldId id="282" r:id="rId13"/>
    <p:sldId id="268" r:id="rId14"/>
  </p:sldIdLst>
  <p:sldSz cx="12192000" cy="6858000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나눔스퀘어" panose="020B0600000101010101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1D2"/>
    <a:srgbClr val="5A5059"/>
    <a:srgbClr val="2E2926"/>
    <a:srgbClr val="C4A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57EFC-A8CF-42EC-AFAA-0B024A5A7825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24F55-0C48-44B3-A625-3A7B95392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885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FBD2B-19E4-4F43-A5CD-A4B71A96C2E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435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FBD2B-19E4-4F43-A5CD-A4B71A96C2E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21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FBD2B-19E4-4F43-A5CD-A4B71A96C2E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715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740F-6345-449F-BB23-DB9DFB9BE0C6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AF7F-A73B-4F13-B17D-F1D6718D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71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740F-6345-449F-BB23-DB9DFB9BE0C6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AF7F-A73B-4F13-B17D-F1D6718D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62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740F-6345-449F-BB23-DB9DFB9BE0C6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AF7F-A73B-4F13-B17D-F1D6718D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76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740F-6345-449F-BB23-DB9DFB9BE0C6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AF7F-A73B-4F13-B17D-F1D6718D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86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740F-6345-449F-BB23-DB9DFB9BE0C6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AF7F-A73B-4F13-B17D-F1D6718D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3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740F-6345-449F-BB23-DB9DFB9BE0C6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AF7F-A73B-4F13-B17D-F1D6718D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35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740F-6345-449F-BB23-DB9DFB9BE0C6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AF7F-A73B-4F13-B17D-F1D6718D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55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740F-6345-449F-BB23-DB9DFB9BE0C6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AF7F-A73B-4F13-B17D-F1D6718D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96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740F-6345-449F-BB23-DB9DFB9BE0C6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AF7F-A73B-4F13-B17D-F1D6718D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53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740F-6345-449F-BB23-DB9DFB9BE0C6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AF7F-A73B-4F13-B17D-F1D6718D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24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740F-6345-449F-BB23-DB9DFB9BE0C6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AF7F-A73B-4F13-B17D-F1D6718D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73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C740F-6345-449F-BB23-DB9DFB9BE0C6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BAF7F-A73B-4F13-B17D-F1D6718D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47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93" y="-1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357466" y="741783"/>
            <a:ext cx="5477069" cy="5374433"/>
          </a:xfrm>
          <a:prstGeom prst="rect">
            <a:avLst/>
          </a:prstGeom>
          <a:noFill/>
          <a:ln w="76200">
            <a:solidFill>
              <a:srgbClr val="F9E1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89971" y="2062065"/>
            <a:ext cx="5412059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자동 </a:t>
            </a:r>
            <a:r>
              <a:rPr lang="ko-KR" altLang="en-US" sz="45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무빙</a:t>
            </a:r>
            <a:r>
              <a:rPr lang="ko-KR" altLang="en-US" sz="4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5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카메라를</a:t>
            </a:r>
            <a:endParaRPr lang="en-US" altLang="ko-KR" sz="45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45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연동한 </a:t>
            </a:r>
            <a:r>
              <a:rPr lang="ko-KR" altLang="en-US" sz="45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운동관리</a:t>
            </a:r>
            <a:r>
              <a:rPr lang="ko-KR" altLang="en-US" sz="4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앱</a:t>
            </a:r>
            <a:endParaRPr lang="en-US" altLang="ko-KR" sz="45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/>
            <a:endParaRPr lang="ko-KR" altLang="en-US" sz="4500" dirty="0">
              <a:solidFill>
                <a:schemeClr val="bg1"/>
              </a:solidFill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113245" y="4292081"/>
            <a:ext cx="3965510" cy="0"/>
          </a:xfrm>
          <a:prstGeom prst="line">
            <a:avLst/>
          </a:prstGeom>
          <a:noFill/>
          <a:ln w="19050">
            <a:solidFill>
              <a:srgbClr val="F9E1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Box 8"/>
          <p:cNvSpPr txBox="1"/>
          <p:nvPr/>
        </p:nvSpPr>
        <p:spPr>
          <a:xfrm>
            <a:off x="4808629" y="4447879"/>
            <a:ext cx="2574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6000">
                <a:solidFill>
                  <a:srgbClr val="F9E1D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sz="1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이창석  </a:t>
            </a:r>
            <a:r>
              <a:rPr lang="ko-KR" altLang="en-US" sz="18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서정현</a:t>
            </a:r>
            <a:r>
              <a:rPr lang="ko-KR" altLang="en-US" sz="1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 박주환</a:t>
            </a:r>
            <a:endParaRPr lang="en-US" altLang="ko-KR" sz="1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203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24000" y="6715148"/>
            <a:ext cx="9144000" cy="142852"/>
          </a:xfrm>
          <a:prstGeom prst="rect">
            <a:avLst/>
          </a:prstGeom>
          <a:solidFill>
            <a:srgbClr val="F9E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 descr="핸드폰png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705" y="1596140"/>
            <a:ext cx="1674589" cy="309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2171216" y="5055732"/>
            <a:ext cx="784956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5A5059"/>
                </a:solidFill>
              </a:rPr>
              <a:t>자세 비교 안내는 순서대로 </a:t>
            </a:r>
            <a:r>
              <a:rPr lang="en-US" altLang="ko-KR" dirty="0" smtClean="0">
                <a:solidFill>
                  <a:srgbClr val="5A5059"/>
                </a:solidFill>
              </a:rPr>
              <a:t>1</a:t>
            </a:r>
            <a:r>
              <a:rPr lang="ko-KR" altLang="en-US" dirty="0" smtClean="0">
                <a:solidFill>
                  <a:srgbClr val="5A5059"/>
                </a:solidFill>
              </a:rPr>
              <a:t>번부터 ○번 구분 동작 까지의 자세를 천천히 사용자가 취할 수 있도록 음성을 통해 안내합니다</a:t>
            </a:r>
            <a:r>
              <a:rPr lang="en-US" altLang="ko-KR" dirty="0" smtClean="0">
                <a:solidFill>
                  <a:srgbClr val="5A5059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5A5059"/>
                </a:solidFill>
              </a:rPr>
              <a:t>Ex) 1</a:t>
            </a:r>
            <a:r>
              <a:rPr lang="ko-KR" altLang="en-US" dirty="0" smtClean="0">
                <a:solidFill>
                  <a:srgbClr val="5A5059"/>
                </a:solidFill>
              </a:rPr>
              <a:t>번 구분 동작을 취해주세요</a:t>
            </a:r>
            <a:r>
              <a:rPr lang="en-US" altLang="ko-KR" dirty="0" smtClean="0">
                <a:solidFill>
                  <a:srgbClr val="5A5059"/>
                </a:solidFill>
              </a:rPr>
              <a:t>, 5</a:t>
            </a:r>
            <a:r>
              <a:rPr lang="ko-KR" altLang="en-US" dirty="0" err="1" smtClean="0">
                <a:solidFill>
                  <a:srgbClr val="5A5059"/>
                </a:solidFill>
              </a:rPr>
              <a:t>초뒤에</a:t>
            </a:r>
            <a:r>
              <a:rPr lang="ko-KR" altLang="en-US" dirty="0" smtClean="0">
                <a:solidFill>
                  <a:srgbClr val="5A5059"/>
                </a:solidFill>
              </a:rPr>
              <a:t> 촬영이 시작됩니다</a:t>
            </a:r>
            <a:r>
              <a:rPr lang="en-US" altLang="ko-KR" dirty="0" smtClean="0">
                <a:solidFill>
                  <a:srgbClr val="5A5059"/>
                </a:solidFill>
              </a:rPr>
              <a:t>. 5,4,3,2,1…</a:t>
            </a:r>
            <a:endParaRPr lang="ko-KR" altLang="en-US" dirty="0">
              <a:solidFill>
                <a:srgbClr val="5A5059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299" y="2151622"/>
            <a:ext cx="1295400" cy="1162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89904" y="3398194"/>
            <a:ext cx="1212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자세 비교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안내 중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928A49-E8FC-4698-9DF3-C1ECCCAA9010}"/>
              </a:ext>
            </a:extLst>
          </p:cNvPr>
          <p:cNvSpPr/>
          <p:nvPr/>
        </p:nvSpPr>
        <p:spPr>
          <a:xfrm>
            <a:off x="0" y="358461"/>
            <a:ext cx="552450" cy="779907"/>
          </a:xfrm>
          <a:prstGeom prst="rect">
            <a:avLst/>
          </a:prstGeom>
          <a:solidFill>
            <a:srgbClr val="F1D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ADA58E-6A48-4162-A86C-847135D83AB1}"/>
              </a:ext>
            </a:extLst>
          </p:cNvPr>
          <p:cNvSpPr txBox="1"/>
          <p:nvPr/>
        </p:nvSpPr>
        <p:spPr>
          <a:xfrm>
            <a:off x="580586" y="441958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자세비교</a:t>
            </a:r>
            <a:endParaRPr lang="ko-KR" altLang="en-US" sz="3200" b="1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27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24000" y="6715148"/>
            <a:ext cx="9144000" cy="142852"/>
          </a:xfrm>
          <a:prstGeom prst="rect">
            <a:avLst/>
          </a:prstGeom>
          <a:solidFill>
            <a:srgbClr val="F9E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핸드폰png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075" y="1655651"/>
            <a:ext cx="1674589" cy="309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207568" y="1865721"/>
            <a:ext cx="1620000" cy="12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07568" y="2156653"/>
            <a:ext cx="1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트레이너의 자세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6368" y="3575328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사용자 </a:t>
            </a:r>
            <a:r>
              <a:rPr lang="ko-KR" altLang="en-US" dirty="0"/>
              <a:t>자세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824" y="1825116"/>
            <a:ext cx="5689328" cy="2812170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>
            <a:off x="3800274" y="3845562"/>
            <a:ext cx="711551" cy="120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800274" y="2491869"/>
            <a:ext cx="711551" cy="120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51584" y="5061799"/>
            <a:ext cx="7849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이후 촬영된 사진을 위와 같이 영상 처리된 결과물이 트레이너의 자세와 사용자 자세로 나누어 출력됩니다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928A49-E8FC-4698-9DF3-C1ECCCAA9010}"/>
              </a:ext>
            </a:extLst>
          </p:cNvPr>
          <p:cNvSpPr/>
          <p:nvPr/>
        </p:nvSpPr>
        <p:spPr>
          <a:xfrm>
            <a:off x="0" y="358461"/>
            <a:ext cx="552450" cy="779907"/>
          </a:xfrm>
          <a:prstGeom prst="rect">
            <a:avLst/>
          </a:prstGeom>
          <a:solidFill>
            <a:srgbClr val="F1D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ADA58E-6A48-4162-A86C-847135D83AB1}"/>
              </a:ext>
            </a:extLst>
          </p:cNvPr>
          <p:cNvSpPr txBox="1"/>
          <p:nvPr/>
        </p:nvSpPr>
        <p:spPr>
          <a:xfrm>
            <a:off x="580586" y="441958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자세비교</a:t>
            </a:r>
            <a:endParaRPr lang="ko-KR" altLang="en-US" sz="3200" b="1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93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831912" y="1678828"/>
            <a:ext cx="3365326" cy="45719"/>
          </a:xfrm>
          <a:prstGeom prst="rect">
            <a:avLst/>
          </a:prstGeom>
          <a:solidFill>
            <a:srgbClr val="2E2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07791" y="1683026"/>
            <a:ext cx="8839926" cy="5174974"/>
          </a:xfrm>
          <a:prstGeom prst="rect">
            <a:avLst/>
          </a:prstGeom>
          <a:solidFill>
            <a:srgbClr val="F9E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3050771"/>
            <a:ext cx="12192000" cy="1388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763" y="433928"/>
            <a:ext cx="3815806" cy="58953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D894E1-17B5-4116-8BF7-04FAC5459A1A}"/>
              </a:ext>
            </a:extLst>
          </p:cNvPr>
          <p:cNvSpPr txBox="1"/>
          <p:nvPr/>
        </p:nvSpPr>
        <p:spPr>
          <a:xfrm>
            <a:off x="4439542" y="2838558"/>
            <a:ext cx="278473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sz="9800" b="1" dirty="0" smtClean="0">
                <a:solidFill>
                  <a:schemeClr val="bg2">
                    <a:lumMod val="25000"/>
                  </a:schemeClr>
                </a:solidFill>
              </a:rPr>
              <a:t>Q&amp;A</a:t>
            </a:r>
            <a:endParaRPr lang="ko-KR" altLang="en-US" sz="98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28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357466" y="741783"/>
            <a:ext cx="5477069" cy="5374433"/>
          </a:xfrm>
          <a:prstGeom prst="rect">
            <a:avLst/>
          </a:prstGeom>
          <a:noFill/>
          <a:ln w="76200">
            <a:solidFill>
              <a:srgbClr val="F9E1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96281" y="2619526"/>
            <a:ext cx="37994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rgbClr val="F9E1D2"/>
                </a:soli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THANK YOU!</a:t>
            </a:r>
            <a:endParaRPr lang="ko-KR" altLang="en-US" sz="6000" dirty="0">
              <a:solidFill>
                <a:srgbClr val="F9E1D2"/>
              </a:solidFill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113245" y="3713344"/>
            <a:ext cx="3965510" cy="0"/>
          </a:xfrm>
          <a:prstGeom prst="line">
            <a:avLst/>
          </a:prstGeom>
          <a:noFill/>
          <a:ln w="19050">
            <a:solidFill>
              <a:srgbClr val="F9E1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56116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/>
          <p:cNvSpPr/>
          <p:nvPr/>
        </p:nvSpPr>
        <p:spPr>
          <a:xfrm flipH="1">
            <a:off x="8241044" y="2136486"/>
            <a:ext cx="3467418" cy="4721513"/>
          </a:xfrm>
          <a:prstGeom prst="rtTriangle">
            <a:avLst/>
          </a:prstGeom>
          <a:solidFill>
            <a:srgbClr val="F9E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rot="10800000" flipH="1">
            <a:off x="992289" y="623452"/>
            <a:ext cx="3704402" cy="5789869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6" t="21697" r="2875" b="3394"/>
          <a:stretch>
            <a:fillRect/>
          </a:stretch>
        </p:blipFill>
        <p:spPr>
          <a:xfrm>
            <a:off x="7179862" y="1276060"/>
            <a:ext cx="3915294" cy="5137266"/>
          </a:xfrm>
          <a:custGeom>
            <a:avLst/>
            <a:gdLst>
              <a:gd name="connsiteX0" fmla="*/ 3915294 w 3915294"/>
              <a:gd name="connsiteY0" fmla="*/ 0 h 5137266"/>
              <a:gd name="connsiteX1" fmla="*/ 3915294 w 3915294"/>
              <a:gd name="connsiteY1" fmla="*/ 5137266 h 5137266"/>
              <a:gd name="connsiteX2" fmla="*/ 0 w 3915294"/>
              <a:gd name="connsiteY2" fmla="*/ 5137266 h 5137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5294" h="5137266">
                <a:moveTo>
                  <a:pt x="3915294" y="0"/>
                </a:moveTo>
                <a:lnTo>
                  <a:pt x="3915294" y="5137266"/>
                </a:lnTo>
                <a:lnTo>
                  <a:pt x="0" y="5137266"/>
                </a:lnTo>
                <a:close/>
              </a:path>
            </a:pathLst>
          </a:custGeom>
        </p:spPr>
      </p:pic>
      <p:sp>
        <p:nvSpPr>
          <p:cNvPr id="13" name="TextBox 12"/>
          <p:cNvSpPr txBox="1"/>
          <p:nvPr/>
        </p:nvSpPr>
        <p:spPr>
          <a:xfrm rot="16200000">
            <a:off x="-499930" y="1554346"/>
            <a:ext cx="2536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200" b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sz="4800" dirty="0"/>
              <a:t>I N D E X</a:t>
            </a:r>
            <a:endParaRPr lang="ko-KR" altLang="en-US" sz="4800" dirty="0"/>
          </a:p>
        </p:txBody>
      </p:sp>
      <p:sp>
        <p:nvSpPr>
          <p:cNvPr id="9" name="타원 8"/>
          <p:cNvSpPr/>
          <p:nvPr/>
        </p:nvSpPr>
        <p:spPr>
          <a:xfrm>
            <a:off x="3722162" y="1276060"/>
            <a:ext cx="638828" cy="638828"/>
          </a:xfrm>
          <a:prstGeom prst="ellipse">
            <a:avLst/>
          </a:prstGeom>
          <a:solidFill>
            <a:srgbClr val="91B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825812" y="130308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D894E1-17B5-4116-8BF7-04FAC5459A1A}"/>
              </a:ext>
            </a:extLst>
          </p:cNvPr>
          <p:cNvSpPr txBox="1"/>
          <p:nvPr/>
        </p:nvSpPr>
        <p:spPr>
          <a:xfrm>
            <a:off x="4360990" y="1434683"/>
            <a:ext cx="1128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주제 개요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971450" y="2455906"/>
            <a:ext cx="638828" cy="638828"/>
          </a:xfrm>
          <a:prstGeom prst="ellipse">
            <a:avLst/>
          </a:prstGeom>
          <a:solidFill>
            <a:srgbClr val="F9E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075100" y="248293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200" b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D894E1-17B5-4116-8BF7-04FAC5459A1A}"/>
              </a:ext>
            </a:extLst>
          </p:cNvPr>
          <p:cNvSpPr txBox="1"/>
          <p:nvPr/>
        </p:nvSpPr>
        <p:spPr>
          <a:xfrm>
            <a:off x="3617006" y="2607792"/>
            <a:ext cx="166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운동 자세 목록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211210" y="3635752"/>
            <a:ext cx="638828" cy="638828"/>
          </a:xfrm>
          <a:prstGeom prst="ellipse">
            <a:avLst/>
          </a:prstGeom>
          <a:solidFill>
            <a:srgbClr val="91B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314860" y="3662779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D894E1-17B5-4116-8BF7-04FAC5459A1A}"/>
              </a:ext>
            </a:extLst>
          </p:cNvPr>
          <p:cNvSpPr txBox="1"/>
          <p:nvPr/>
        </p:nvSpPr>
        <p:spPr>
          <a:xfrm>
            <a:off x="2878871" y="3780901"/>
            <a:ext cx="2196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자세 비교 결과 처리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460498" y="4815599"/>
            <a:ext cx="638828" cy="638828"/>
          </a:xfrm>
          <a:prstGeom prst="ellipse">
            <a:avLst/>
          </a:prstGeom>
          <a:solidFill>
            <a:srgbClr val="F9E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564148" y="4842626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200" b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D894E1-17B5-4116-8BF7-04FAC5459A1A}"/>
              </a:ext>
            </a:extLst>
          </p:cNvPr>
          <p:cNvSpPr txBox="1"/>
          <p:nvPr/>
        </p:nvSpPr>
        <p:spPr>
          <a:xfrm>
            <a:off x="2111240" y="4980458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Q&amp;A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6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07791" y="1683026"/>
            <a:ext cx="8839926" cy="51749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D894E1-17B5-4116-8BF7-04FAC5459A1A}"/>
              </a:ext>
            </a:extLst>
          </p:cNvPr>
          <p:cNvSpPr txBox="1"/>
          <p:nvPr/>
        </p:nvSpPr>
        <p:spPr>
          <a:xfrm>
            <a:off x="1997985" y="1151549"/>
            <a:ext cx="1928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ko-KR" altLang="en-US" sz="3200" b="1" dirty="0" smtClean="0">
                <a:solidFill>
                  <a:schemeClr val="bg2">
                    <a:lumMod val="25000"/>
                  </a:schemeClr>
                </a:solidFill>
              </a:rPr>
              <a:t>주제 개요</a:t>
            </a:r>
            <a:endParaRPr lang="ko-KR" alt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31912" y="1678828"/>
            <a:ext cx="3365326" cy="45719"/>
          </a:xfrm>
          <a:prstGeom prst="rect">
            <a:avLst/>
          </a:prstGeom>
          <a:solidFill>
            <a:srgbClr val="2E2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763" y="433928"/>
            <a:ext cx="3815806" cy="58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8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타원 124">
            <a:extLst>
              <a:ext uri="{FF2B5EF4-FFF2-40B4-BE49-F238E27FC236}">
                <a16:creationId xmlns:a16="http://schemas.microsoft.com/office/drawing/2014/main" id="{256FCFC0-25E9-4C3E-964F-1A2EBB74241B}"/>
              </a:ext>
            </a:extLst>
          </p:cNvPr>
          <p:cNvSpPr/>
          <p:nvPr/>
        </p:nvSpPr>
        <p:spPr>
          <a:xfrm>
            <a:off x="6978835" y="1771366"/>
            <a:ext cx="1185015" cy="1185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52408C-A493-4DE0-B897-FDC36E599181}"/>
              </a:ext>
            </a:extLst>
          </p:cNvPr>
          <p:cNvSpPr txBox="1"/>
          <p:nvPr/>
        </p:nvSpPr>
        <p:spPr>
          <a:xfrm>
            <a:off x="2101482" y="4167982"/>
            <a:ext cx="29805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latin typeface="+mn-ea"/>
              </a:rPr>
              <a:t>혼자 운동할 때</a:t>
            </a:r>
            <a:endParaRPr lang="en-US" altLang="ko-KR" sz="12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latin typeface="+mn-ea"/>
              </a:rPr>
              <a:t>자신의 </a:t>
            </a:r>
            <a:r>
              <a:rPr lang="ko-KR" altLang="en-US" sz="1100" b="1" dirty="0">
                <a:latin typeface="+mn-ea"/>
              </a:rPr>
              <a:t>운동 자세가 맞는 자세인지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>
                <a:latin typeface="+mn-ea"/>
              </a:rPr>
              <a:t> 자신이 맞는 운동법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>
                <a:latin typeface="+mn-ea"/>
              </a:rPr>
              <a:t> 적절한 운동량으로 운동을 하는지 알기 힘들다</a:t>
            </a:r>
            <a:r>
              <a:rPr lang="en-US" altLang="ko-KR" sz="1100" b="1" dirty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n-ea"/>
              </a:rPr>
              <a:t>자신의 자세를 확인하기 힘들다</a:t>
            </a:r>
            <a:r>
              <a:rPr lang="en-US" altLang="ko-KR" sz="1100" b="1" dirty="0">
                <a:latin typeface="+mn-ea"/>
              </a:rPr>
              <a:t>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5177EA3-C2FD-45E7-A409-0E8C59510A13}"/>
              </a:ext>
            </a:extLst>
          </p:cNvPr>
          <p:cNvSpPr txBox="1"/>
          <p:nvPr/>
        </p:nvSpPr>
        <p:spPr>
          <a:xfrm>
            <a:off x="6488686" y="4167983"/>
            <a:ext cx="3385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핸드폰 앱을 통한</a:t>
            </a:r>
            <a:endParaRPr lang="en-US" altLang="ko-KR" sz="12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n-ea"/>
              </a:rPr>
              <a:t>회원의 신체 정보에 맞는 운동법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운동량 제시</a:t>
            </a:r>
            <a:endParaRPr lang="en-US" altLang="ko-KR" sz="11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n-ea"/>
              </a:rPr>
              <a:t>해당 운동 동영상 제공</a:t>
            </a:r>
            <a:endParaRPr lang="en-US" altLang="ko-KR" sz="11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n-ea"/>
              </a:rPr>
              <a:t>자동 </a:t>
            </a:r>
            <a:r>
              <a:rPr lang="ko-KR" altLang="en-US" sz="1100" b="1" dirty="0" err="1">
                <a:latin typeface="+mn-ea"/>
              </a:rPr>
              <a:t>무빙</a:t>
            </a:r>
            <a:r>
              <a:rPr lang="ko-KR" altLang="en-US" sz="1100" b="1" dirty="0">
                <a:latin typeface="+mn-ea"/>
              </a:rPr>
              <a:t> 카메라를 이용한 간편한 내 자세 확인</a:t>
            </a:r>
            <a:endParaRPr lang="en-US" altLang="ko-KR" sz="11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n-ea"/>
              </a:rPr>
              <a:t>올바른 자세와 내 자세를 비교 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52DAF71-A91E-4B03-99F3-F82A10C4BB3E}"/>
              </a:ext>
            </a:extLst>
          </p:cNvPr>
          <p:cNvSpPr txBox="1"/>
          <p:nvPr/>
        </p:nvSpPr>
        <p:spPr>
          <a:xfrm>
            <a:off x="4667000" y="672991"/>
            <a:ext cx="1928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주제 개요</a:t>
            </a:r>
            <a:endParaRPr lang="ko-KR" altLang="en-US" sz="3200" b="1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CD1921FE-9207-4852-B739-0E98B8D01C76}"/>
              </a:ext>
            </a:extLst>
          </p:cNvPr>
          <p:cNvSpPr/>
          <p:nvPr/>
        </p:nvSpPr>
        <p:spPr>
          <a:xfrm>
            <a:off x="7143368" y="1800806"/>
            <a:ext cx="1940708" cy="1940708"/>
          </a:xfrm>
          <a:prstGeom prst="ellipse">
            <a:avLst/>
          </a:prstGeom>
          <a:noFill/>
          <a:ln w="38100">
            <a:solidFill>
              <a:srgbClr val="2E2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8C5F81E-758E-4469-85C9-45B8FB0533C4}"/>
              </a:ext>
            </a:extLst>
          </p:cNvPr>
          <p:cNvSpPr/>
          <p:nvPr/>
        </p:nvSpPr>
        <p:spPr>
          <a:xfrm>
            <a:off x="7255846" y="1913284"/>
            <a:ext cx="1715753" cy="1715753"/>
          </a:xfrm>
          <a:prstGeom prst="ellipse">
            <a:avLst/>
          </a:prstGeom>
          <a:solidFill>
            <a:srgbClr val="2E2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52CB1394-9D37-4696-89C9-ED5BF642AFC0}"/>
              </a:ext>
            </a:extLst>
          </p:cNvPr>
          <p:cNvSpPr/>
          <p:nvPr/>
        </p:nvSpPr>
        <p:spPr>
          <a:xfrm>
            <a:off x="2621393" y="1742016"/>
            <a:ext cx="1940708" cy="1940708"/>
          </a:xfrm>
          <a:prstGeom prst="ellipse">
            <a:avLst/>
          </a:prstGeom>
          <a:noFill/>
          <a:ln w="38100">
            <a:solidFill>
              <a:srgbClr val="F9E1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3F5BC52-9E11-424B-A5BE-065BA466063E}"/>
              </a:ext>
            </a:extLst>
          </p:cNvPr>
          <p:cNvSpPr/>
          <p:nvPr/>
        </p:nvSpPr>
        <p:spPr>
          <a:xfrm>
            <a:off x="2406733" y="1527356"/>
            <a:ext cx="1185015" cy="1185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91AE33B-7972-41DA-B710-D65D579D4A19}"/>
              </a:ext>
            </a:extLst>
          </p:cNvPr>
          <p:cNvSpPr/>
          <p:nvPr/>
        </p:nvSpPr>
        <p:spPr>
          <a:xfrm>
            <a:off x="2733871" y="1854494"/>
            <a:ext cx="1715753" cy="1715753"/>
          </a:xfrm>
          <a:prstGeom prst="ellipse">
            <a:avLst/>
          </a:prstGeom>
          <a:solidFill>
            <a:srgbClr val="F9E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CA14CE-1C88-4CFB-9AAC-EB8E53D3F3F5}"/>
              </a:ext>
            </a:extLst>
          </p:cNvPr>
          <p:cNvSpPr txBox="1"/>
          <p:nvPr/>
        </p:nvSpPr>
        <p:spPr>
          <a:xfrm>
            <a:off x="3040955" y="248153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문제점</a:t>
            </a:r>
            <a:endParaRPr lang="ko-KR" altLang="en-US" sz="2400" b="1" dirty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BCDAF9C-9B81-4094-B537-670FAAD0E950}"/>
              </a:ext>
            </a:extLst>
          </p:cNvPr>
          <p:cNvSpPr txBox="1"/>
          <p:nvPr/>
        </p:nvSpPr>
        <p:spPr>
          <a:xfrm>
            <a:off x="7483350" y="2562799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ko-KR" altLang="en-US" smtClean="0"/>
              <a:t>아이디어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573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07791" y="1683026"/>
            <a:ext cx="8839926" cy="51749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D894E1-17B5-4116-8BF7-04FAC5459A1A}"/>
              </a:ext>
            </a:extLst>
          </p:cNvPr>
          <p:cNvSpPr txBox="1"/>
          <p:nvPr/>
        </p:nvSpPr>
        <p:spPr>
          <a:xfrm>
            <a:off x="1997985" y="1151549"/>
            <a:ext cx="2876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ko-KR" altLang="en-US" sz="3200" b="1" dirty="0" smtClean="0">
                <a:solidFill>
                  <a:schemeClr val="bg2">
                    <a:lumMod val="25000"/>
                  </a:schemeClr>
                </a:solidFill>
              </a:rPr>
              <a:t>운동 자세 목록</a:t>
            </a:r>
            <a:endParaRPr lang="ko-KR" alt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31912" y="1678828"/>
            <a:ext cx="3365326" cy="45719"/>
          </a:xfrm>
          <a:prstGeom prst="rect">
            <a:avLst/>
          </a:prstGeom>
          <a:solidFill>
            <a:srgbClr val="2E2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763" y="433928"/>
            <a:ext cx="3815806" cy="58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2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24000" y="6715148"/>
            <a:ext cx="9144000" cy="142852"/>
          </a:xfrm>
          <a:prstGeom prst="rect">
            <a:avLst/>
          </a:prstGeom>
          <a:solidFill>
            <a:srgbClr val="F9E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928A49-E8FC-4698-9DF3-C1ECCCAA9010}"/>
              </a:ext>
            </a:extLst>
          </p:cNvPr>
          <p:cNvSpPr/>
          <p:nvPr/>
        </p:nvSpPr>
        <p:spPr>
          <a:xfrm>
            <a:off x="0" y="358461"/>
            <a:ext cx="552450" cy="779907"/>
          </a:xfrm>
          <a:prstGeom prst="rect">
            <a:avLst/>
          </a:prstGeom>
          <a:solidFill>
            <a:srgbClr val="F1D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ADA58E-6A48-4162-A86C-847135D83AB1}"/>
              </a:ext>
            </a:extLst>
          </p:cNvPr>
          <p:cNvSpPr txBox="1"/>
          <p:nvPr/>
        </p:nvSpPr>
        <p:spPr>
          <a:xfrm>
            <a:off x="580586" y="441958"/>
            <a:ext cx="2876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운동 자세 목록</a:t>
            </a:r>
            <a:endParaRPr lang="ko-KR" altLang="en-US" sz="3200" b="1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4223" y="1629294"/>
            <a:ext cx="1949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예상 목록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42706" y="2467831"/>
            <a:ext cx="22693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1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2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3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4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5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30786" y="2466782"/>
            <a:ext cx="22693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6"/>
            </a:pPr>
            <a:r>
              <a:rPr lang="en-US" altLang="ko-KR" dirty="0" smtClean="0"/>
              <a:t>1</a:t>
            </a:r>
          </a:p>
          <a:p>
            <a:pPr marL="342900" indent="-342900">
              <a:buFont typeface="+mj-ea"/>
              <a:buAutoNum type="circleNumDbPlain" startAt="6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 startAt="6"/>
            </a:pPr>
            <a:r>
              <a:rPr lang="en-US" altLang="ko-KR" dirty="0" smtClean="0"/>
              <a:t>2</a:t>
            </a:r>
          </a:p>
          <a:p>
            <a:pPr marL="342900" indent="-342900">
              <a:buFont typeface="+mj-ea"/>
              <a:buAutoNum type="circleNumDbPlain" startAt="6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 startAt="6"/>
            </a:pPr>
            <a:r>
              <a:rPr lang="en-US" altLang="ko-KR" dirty="0" smtClean="0"/>
              <a:t>3</a:t>
            </a:r>
          </a:p>
          <a:p>
            <a:pPr marL="342900" indent="-342900">
              <a:buFont typeface="+mj-ea"/>
              <a:buAutoNum type="circleNumDbPlain" startAt="6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 startAt="6"/>
            </a:pPr>
            <a:r>
              <a:rPr lang="en-US" altLang="ko-KR" dirty="0" smtClean="0"/>
              <a:t>4</a:t>
            </a:r>
          </a:p>
          <a:p>
            <a:pPr marL="342900" indent="-342900">
              <a:buFont typeface="+mj-ea"/>
              <a:buAutoNum type="circleNumDbPlain" startAt="6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 startAt="6"/>
            </a:pPr>
            <a:r>
              <a:rPr lang="en-US" altLang="ko-KR" dirty="0" smtClean="0"/>
              <a:t>5</a:t>
            </a:r>
          </a:p>
          <a:p>
            <a:pPr marL="342900" indent="-342900">
              <a:buFont typeface="+mj-ea"/>
              <a:buAutoNum type="circleNumDbPlain" startAt="6"/>
            </a:pPr>
            <a:endParaRPr lang="en-US" altLang="ko-KR" dirty="0"/>
          </a:p>
          <a:p>
            <a:pPr marL="342900" indent="-342900">
              <a:buFont typeface="+mj-ea"/>
              <a:buAutoNum type="circleNumDbPlain" startAt="6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 startAt="6"/>
            </a:pPr>
            <a:endParaRPr lang="en-US" altLang="ko-KR" dirty="0"/>
          </a:p>
          <a:p>
            <a:pPr marL="342900" indent="-342900">
              <a:buFont typeface="+mj-ea"/>
              <a:buAutoNum type="circleNumDbPlain" startAt="6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 startAt="6"/>
            </a:pPr>
            <a:endParaRPr lang="en-US" altLang="ko-KR" dirty="0"/>
          </a:p>
          <a:p>
            <a:pPr marL="342900" indent="-342900">
              <a:buFont typeface="+mj-ea"/>
              <a:buAutoNum type="circleNumDbPlain" startAt="6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9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3D894E1-17B5-4116-8BF7-04FAC5459A1A}"/>
              </a:ext>
            </a:extLst>
          </p:cNvPr>
          <p:cNvSpPr txBox="1"/>
          <p:nvPr/>
        </p:nvSpPr>
        <p:spPr>
          <a:xfrm>
            <a:off x="1997985" y="1151549"/>
            <a:ext cx="3807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ko-KR" altLang="en-US" sz="3200" b="1" dirty="0" smtClean="0">
                <a:solidFill>
                  <a:schemeClr val="bg2">
                    <a:lumMod val="25000"/>
                  </a:schemeClr>
                </a:solidFill>
              </a:rPr>
              <a:t>자세 비교 결과 처리</a:t>
            </a:r>
            <a:endParaRPr lang="ko-KR" alt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31912" y="1678828"/>
            <a:ext cx="3365326" cy="45719"/>
          </a:xfrm>
          <a:prstGeom prst="rect">
            <a:avLst/>
          </a:prstGeom>
          <a:solidFill>
            <a:srgbClr val="2E2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07791" y="1683026"/>
            <a:ext cx="8839926" cy="5174974"/>
          </a:xfrm>
          <a:prstGeom prst="rect">
            <a:avLst/>
          </a:prstGeom>
          <a:solidFill>
            <a:srgbClr val="F9E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763" y="433928"/>
            <a:ext cx="3815806" cy="58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7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E0A99CF-9F1F-413E-8672-A4C66854C443}"/>
              </a:ext>
            </a:extLst>
          </p:cNvPr>
          <p:cNvSpPr/>
          <p:nvPr/>
        </p:nvSpPr>
        <p:spPr>
          <a:xfrm>
            <a:off x="0" y="0"/>
            <a:ext cx="6105378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5651157" y="2953164"/>
            <a:ext cx="1213032" cy="661287"/>
            <a:chOff x="5651157" y="2953164"/>
            <a:chExt cx="1213032" cy="661287"/>
          </a:xfrm>
        </p:grpSpPr>
        <p:sp>
          <p:nvSpPr>
            <p:cNvPr id="2" name="직사각형 1"/>
            <p:cNvSpPr/>
            <p:nvPr/>
          </p:nvSpPr>
          <p:spPr>
            <a:xfrm>
              <a:off x="5651157" y="3122141"/>
              <a:ext cx="454221" cy="3068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오른쪽 화살표 6"/>
            <p:cNvSpPr/>
            <p:nvPr/>
          </p:nvSpPr>
          <p:spPr>
            <a:xfrm>
              <a:off x="6104238" y="2953164"/>
              <a:ext cx="759951" cy="661287"/>
            </a:xfrm>
            <a:prstGeom prst="rightArrow">
              <a:avLst/>
            </a:prstGeom>
            <a:solidFill>
              <a:srgbClr val="F9E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171216" y="5055732"/>
            <a:ext cx="784956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5A5059"/>
                </a:solidFill>
              </a:rPr>
              <a:t>자세보기를</a:t>
            </a:r>
            <a:r>
              <a:rPr lang="ko-KR" altLang="en-US" dirty="0" smtClean="0">
                <a:solidFill>
                  <a:srgbClr val="5A5059"/>
                </a:solidFill>
              </a:rPr>
              <a:t> 클릭하면 오른쪽과 같이 해당 운동에 대한 구분 동작 개수가 제시되고</a:t>
            </a:r>
            <a:r>
              <a:rPr lang="en-US" altLang="ko-KR" dirty="0" smtClean="0">
                <a:solidFill>
                  <a:srgbClr val="5A5059"/>
                </a:solidFill>
              </a:rPr>
              <a:t>, </a:t>
            </a:r>
            <a:r>
              <a:rPr lang="ko-KR" altLang="en-US" dirty="0" smtClean="0">
                <a:solidFill>
                  <a:srgbClr val="5A5059"/>
                </a:solidFill>
              </a:rPr>
              <a:t>구분 동작마다 트레이너의 시범 사진을 사용자에게 보여줍니다</a:t>
            </a:r>
            <a:r>
              <a:rPr lang="en-US" altLang="ko-KR" dirty="0" smtClean="0">
                <a:solidFill>
                  <a:srgbClr val="5A5059"/>
                </a:solidFill>
              </a:rPr>
              <a:t>.</a:t>
            </a:r>
            <a:endParaRPr lang="ko-KR" altLang="en-US" dirty="0">
              <a:solidFill>
                <a:srgbClr val="5A5059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649596" y="1729795"/>
            <a:ext cx="1674589" cy="3091549"/>
            <a:chOff x="3224112" y="1712815"/>
            <a:chExt cx="1674589" cy="3091549"/>
          </a:xfrm>
        </p:grpSpPr>
        <p:pic>
          <p:nvPicPr>
            <p:cNvPr id="32" name="Picture 2" descr="핸드폰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4112" y="1712815"/>
              <a:ext cx="1674589" cy="309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251406" y="1909514"/>
              <a:ext cx="159270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265650" y="2425849"/>
              <a:ext cx="1620000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265482" y="2939332"/>
              <a:ext cx="1620000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251406" y="3452815"/>
              <a:ext cx="1620000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Picture 4" descr="Image result for 스쿼트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0994" y="2020611"/>
              <a:ext cx="331560" cy="319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3672554" y="2051804"/>
              <a:ext cx="6876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스쿼트</a:t>
              </a:r>
              <a:endParaRPr lang="ko-KR" altLang="en-US" sz="1000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562606" y="1915978"/>
              <a:ext cx="288032" cy="50453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bg1"/>
                  </a:solidFill>
                </a:rPr>
                <a:t>자세보기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pic>
          <p:nvPicPr>
            <p:cNvPr id="46" name="Picture 6" descr="Image result for 런지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5458" y="2482857"/>
              <a:ext cx="347096" cy="347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3664400" y="2552064"/>
              <a:ext cx="6876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런지</a:t>
              </a:r>
              <a:endParaRPr lang="ko-KR" altLang="en-US" sz="10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554452" y="2416238"/>
              <a:ext cx="288032" cy="50453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bg1"/>
                  </a:solidFill>
                </a:rPr>
                <a:t>자세보기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594788" y="1909514"/>
              <a:ext cx="285508" cy="5040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162847" y="1712814"/>
            <a:ext cx="1674589" cy="3091549"/>
            <a:chOff x="6971127" y="1712814"/>
            <a:chExt cx="1674589" cy="3091549"/>
          </a:xfrm>
        </p:grpSpPr>
        <p:pic>
          <p:nvPicPr>
            <p:cNvPr id="30" name="Picture 2" descr="핸드폰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1127" y="1712814"/>
              <a:ext cx="1674589" cy="309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7108457" y="2051927"/>
              <a:ext cx="1378838" cy="1492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자세비교안내</a:t>
              </a:r>
              <a:endParaRPr lang="en-US" altLang="ko-KR" sz="1400" dirty="0" smtClean="0"/>
            </a:p>
            <a:p>
              <a:pPr algn="ctr"/>
              <a:endParaRPr lang="en-US" altLang="ko-KR" sz="1400" dirty="0"/>
            </a:p>
            <a:p>
              <a:r>
                <a:rPr lang="ko-KR" altLang="en-US" sz="900" dirty="0" smtClean="0"/>
                <a:t>해당 운동은 구분 동작 ○개로 이루어져있습니다</a:t>
              </a:r>
              <a:r>
                <a:rPr lang="en-US" altLang="ko-KR" sz="900" dirty="0" smtClean="0"/>
                <a:t>.</a:t>
              </a:r>
            </a:p>
            <a:p>
              <a:endParaRPr lang="en-US" altLang="ko-KR" sz="900" dirty="0"/>
            </a:p>
            <a:p>
              <a:r>
                <a:rPr lang="en-US" altLang="ko-KR" sz="900" dirty="0" smtClean="0"/>
                <a:t> </a:t>
              </a:r>
              <a:r>
                <a:rPr lang="ko-KR" altLang="en-US" sz="900" dirty="0" smtClean="0"/>
                <a:t>아래의 트레이너 자세를 보고 음성에 따라 자세를 취해주세요</a:t>
              </a:r>
              <a:endParaRPr lang="ko-KR" altLang="en-US" sz="900" dirty="0"/>
            </a:p>
          </p:txBody>
        </p:sp>
        <p:pic>
          <p:nvPicPr>
            <p:cNvPr id="52" name="Picture 4" descr="Image result for 스쿼트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6412" y="3653147"/>
              <a:ext cx="474548" cy="506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 descr="Image result for 스쿼트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245" y="3653147"/>
              <a:ext cx="474548" cy="506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7066763" y="4171143"/>
              <a:ext cx="8162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/>
                <a:t>구분 동작</a:t>
              </a:r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769439" y="4171143"/>
              <a:ext cx="8162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/>
                <a:t>구분 동작</a:t>
              </a:r>
              <a:r>
                <a:rPr lang="en-US" altLang="ko-KR" sz="1000" b="1" dirty="0" smtClean="0"/>
                <a:t>2</a:t>
              </a:r>
              <a:endParaRPr lang="ko-KR" altLang="en-US" sz="1000" b="1" dirty="0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C928A49-E8FC-4698-9DF3-C1ECCCAA9010}"/>
              </a:ext>
            </a:extLst>
          </p:cNvPr>
          <p:cNvSpPr/>
          <p:nvPr/>
        </p:nvSpPr>
        <p:spPr>
          <a:xfrm>
            <a:off x="0" y="358461"/>
            <a:ext cx="552450" cy="779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ADA58E-6A48-4162-A86C-847135D83AB1}"/>
              </a:ext>
            </a:extLst>
          </p:cNvPr>
          <p:cNvSpPr txBox="1"/>
          <p:nvPr/>
        </p:nvSpPr>
        <p:spPr>
          <a:xfrm>
            <a:off x="580586" y="441958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자세비교</a:t>
            </a:r>
            <a:endParaRPr lang="ko-KR" altLang="en-US" sz="3200" b="1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902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E0A99CF-9F1F-413E-8672-A4C66854C443}"/>
              </a:ext>
            </a:extLst>
          </p:cNvPr>
          <p:cNvSpPr/>
          <p:nvPr/>
        </p:nvSpPr>
        <p:spPr>
          <a:xfrm>
            <a:off x="0" y="0"/>
            <a:ext cx="6105378" cy="6858000"/>
          </a:xfrm>
          <a:prstGeom prst="rect">
            <a:avLst/>
          </a:prstGeom>
          <a:solidFill>
            <a:srgbClr val="F9E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 descr="핸드폰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410" y="1712815"/>
            <a:ext cx="1674589" cy="309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766740" y="2051928"/>
            <a:ext cx="137883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자세비교안내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r>
              <a:rPr lang="ko-KR" altLang="en-US" sz="900" dirty="0" smtClean="0"/>
              <a:t>해당 운동은 구분 동작 ○개로 이루어져있습니다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/>
          </a:p>
          <a:p>
            <a:r>
              <a:rPr lang="en-US" altLang="ko-KR" sz="900" dirty="0" smtClean="0"/>
              <a:t> </a:t>
            </a:r>
            <a:r>
              <a:rPr lang="ko-KR" altLang="en-US" sz="900" dirty="0" smtClean="0"/>
              <a:t>아래의 트레이너 자세를 보고 음성에 따라 자세를 취해주세요</a:t>
            </a:r>
            <a:endParaRPr lang="ko-KR" altLang="en-US" sz="900" dirty="0"/>
          </a:p>
        </p:txBody>
      </p:sp>
      <p:pic>
        <p:nvPicPr>
          <p:cNvPr id="20" name="Picture 4" descr="Image result for 스쿼트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695" y="3653148"/>
            <a:ext cx="474548" cy="50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result for 스쿼트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528" y="3653148"/>
            <a:ext cx="474548" cy="50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725046" y="4171144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구분 동작</a:t>
            </a:r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427722" y="4171144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구분 동작</a:t>
            </a:r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540628" y="1686888"/>
            <a:ext cx="2971665" cy="3117476"/>
            <a:chOff x="6504844" y="1745004"/>
            <a:chExt cx="2971665" cy="3117476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08457" y="1935735"/>
              <a:ext cx="1800225" cy="2047875"/>
            </a:xfrm>
            <a:prstGeom prst="rect">
              <a:avLst/>
            </a:prstGeom>
          </p:spPr>
        </p:pic>
        <p:pic>
          <p:nvPicPr>
            <p:cNvPr id="26" name="Picture 2" descr="핸드폰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1274" y="1770931"/>
              <a:ext cx="1674589" cy="309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모서리가 둥근 직사각형 26"/>
            <p:cNvSpPr/>
            <p:nvPr/>
          </p:nvSpPr>
          <p:spPr>
            <a:xfrm>
              <a:off x="7492710" y="4098175"/>
              <a:ext cx="1072342" cy="33581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시작버튼</a:t>
              </a:r>
              <a:endParaRPr lang="ko-KR" altLang="en-US" sz="14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845863" y="1770931"/>
              <a:ext cx="630646" cy="26630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504844" y="1745004"/>
              <a:ext cx="630646" cy="26630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직선 화살표 연결선 33"/>
          <p:cNvCxnSpPr/>
          <p:nvPr/>
        </p:nvCxnSpPr>
        <p:spPr>
          <a:xfrm>
            <a:off x="5444836" y="2468880"/>
            <a:ext cx="0" cy="14376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48733" y="2217052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Slide!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71216" y="5171062"/>
            <a:ext cx="784956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5A5059"/>
                </a:solidFill>
              </a:rPr>
              <a:t>사용자가 해당 구분 동작을 충분히 인지하면</a:t>
            </a:r>
            <a:r>
              <a:rPr lang="en-US" altLang="ko-KR" dirty="0" smtClean="0">
                <a:solidFill>
                  <a:srgbClr val="5A5059"/>
                </a:solidFill>
              </a:rPr>
              <a:t>, </a:t>
            </a:r>
            <a:r>
              <a:rPr lang="ko-KR" altLang="en-US" dirty="0" smtClean="0">
                <a:solidFill>
                  <a:srgbClr val="5A5059"/>
                </a:solidFill>
              </a:rPr>
              <a:t>밑의 시작버튼을 통해 자세 비교를 위한 사진 촬영을 시작합니다</a:t>
            </a:r>
            <a:r>
              <a:rPr lang="en-US" altLang="ko-KR" dirty="0" smtClean="0">
                <a:solidFill>
                  <a:srgbClr val="5A5059"/>
                </a:solidFill>
              </a:rPr>
              <a:t>.</a:t>
            </a:r>
            <a:endParaRPr lang="ko-KR" altLang="en-US" dirty="0">
              <a:solidFill>
                <a:srgbClr val="5A5059"/>
              </a:solidFill>
            </a:endParaRPr>
          </a:p>
        </p:txBody>
      </p:sp>
      <p:sp>
        <p:nvSpPr>
          <p:cNvPr id="37" name="왼쪽 화살표 36"/>
          <p:cNvSpPr/>
          <p:nvPr/>
        </p:nvSpPr>
        <p:spPr>
          <a:xfrm rot="20286189">
            <a:off x="8507910" y="3886655"/>
            <a:ext cx="404922" cy="36225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8922535" y="3783428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Click!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51157" y="3122141"/>
            <a:ext cx="454221" cy="306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6104238" y="2953164"/>
            <a:ext cx="759951" cy="661287"/>
          </a:xfrm>
          <a:prstGeom prst="rightArrow">
            <a:avLst/>
          </a:prstGeom>
          <a:solidFill>
            <a:srgbClr val="F9E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C928A49-E8FC-4698-9DF3-C1ECCCAA9010}"/>
              </a:ext>
            </a:extLst>
          </p:cNvPr>
          <p:cNvSpPr/>
          <p:nvPr/>
        </p:nvSpPr>
        <p:spPr>
          <a:xfrm>
            <a:off x="0" y="358461"/>
            <a:ext cx="552450" cy="779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0ADA58E-6A48-4162-A86C-847135D83AB1}"/>
              </a:ext>
            </a:extLst>
          </p:cNvPr>
          <p:cNvSpPr txBox="1"/>
          <p:nvPr/>
        </p:nvSpPr>
        <p:spPr>
          <a:xfrm>
            <a:off x="580586" y="441958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자세비교</a:t>
            </a:r>
            <a:endParaRPr lang="ko-KR" altLang="en-US" sz="3200" b="1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790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275</Words>
  <Application>Microsoft Office PowerPoint</Application>
  <PresentationFormat>와이드스크린</PresentationFormat>
  <Paragraphs>93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포천 막걸리체</vt:lpstr>
      <vt:lpstr>맑은 고딕</vt:lpstr>
      <vt:lpstr>Arial</vt:lpstr>
      <vt:lpstr>나눔스퀘어</vt:lpstr>
      <vt:lpstr>조선일보명조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사용자</cp:lastModifiedBy>
  <cp:revision>32</cp:revision>
  <dcterms:created xsi:type="dcterms:W3CDTF">2018-01-15T01:24:03Z</dcterms:created>
  <dcterms:modified xsi:type="dcterms:W3CDTF">2018-03-08T08:52:54Z</dcterms:modified>
</cp:coreProperties>
</file>