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659" r:id="rId4"/>
    <p:sldId id="450" r:id="rId5"/>
    <p:sldId id="449" r:id="rId6"/>
    <p:sldId id="664" r:id="rId7"/>
    <p:sldId id="490" r:id="rId8"/>
    <p:sldId id="484" r:id="rId9"/>
    <p:sldId id="485" r:id="rId10"/>
    <p:sldId id="451" r:id="rId11"/>
    <p:sldId id="453" r:id="rId12"/>
    <p:sldId id="452" r:id="rId13"/>
    <p:sldId id="477" r:id="rId14"/>
    <p:sldId id="486" r:id="rId15"/>
    <p:sldId id="481" r:id="rId16"/>
    <p:sldId id="479" r:id="rId17"/>
    <p:sldId id="483" r:id="rId18"/>
    <p:sldId id="492" r:id="rId19"/>
    <p:sldId id="493" r:id="rId20"/>
    <p:sldId id="480" r:id="rId21"/>
    <p:sldId id="487" r:id="rId22"/>
    <p:sldId id="488" r:id="rId23"/>
    <p:sldId id="454" r:id="rId24"/>
    <p:sldId id="482" r:id="rId25"/>
    <p:sldId id="455" r:id="rId26"/>
    <p:sldId id="456" r:id="rId27"/>
    <p:sldId id="457" r:id="rId28"/>
    <p:sldId id="458" r:id="rId29"/>
    <p:sldId id="459" r:id="rId30"/>
    <p:sldId id="461" r:id="rId31"/>
    <p:sldId id="660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26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0"/>
    <p:restoredTop sz="87771"/>
  </p:normalViewPr>
  <p:slideViewPr>
    <p:cSldViewPr snapToGrid="0" snapToObjects="1">
      <p:cViewPr>
        <p:scale>
          <a:sx n="80" d="100"/>
          <a:sy n="80" d="100"/>
        </p:scale>
        <p:origin x="-1133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178F-7622-1546-B79E-78CE2518F6F6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20C9-3D05-0E4B-B857-BF7434F561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524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335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97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255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544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les données sont strictement linéairement séparables, on peut démontrer que cet algorithme converge, et l’on peut même calculer un majorant du nombre d’itérations.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392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L’estimation vaut 0 car le produit scalaire est négatif (angle de plus de 90 degrés).</a:t>
            </a:r>
          </a:p>
          <a:p>
            <a:r>
              <a:rPr lang="fr-FR" dirty="0"/>
              <a:t>Pour que ce schéma ait vraiment du sens il faut se placer dans un espace de dimension p+1 en rajoutant 1 comme première coordonnée à chaque vecteur observation.</a:t>
            </a:r>
          </a:p>
          <a:p>
            <a:r>
              <a:rPr lang="fr-FR" dirty="0"/>
              <a:t>Un petit peu de poussière est laissé sur ce coup là.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551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185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29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877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5161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les deux cas on peut mémoriser le meilleur vecteur w obtenu jusqu’à présent, car continuer les itérations ne garantit pas une augmentation de l’exactitude. Cette technique est connue sous le nom de « pocket algorithm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15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REVISEZ VOTRE COURS DE BIOLOGIE!!!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0244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647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Seul le calcul de la sortie diffère donc avec le perceptron.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134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Seul le calcul de la sortie diffère donc avec le perceptron.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4873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y en a beaucoup d’autres, voir par exemple </a:t>
            </a:r>
            <a:r>
              <a:rPr lang="fr-FR" dirty="0">
                <a:hlinkClick r:id="rId3"/>
              </a:rPr>
              <a:t>https://en.wikipedia.org/wiki/Activation_function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4253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2025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59308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9753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1812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19443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039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tout premier neurone artificiel est du à Warren McCulloch et Walter Pitts en 1943.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812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espace affine de dimension p un hyperplan est un sous-espace affine de dimension p-1. Par exemple une droite dans le plan, un plan dans l’espace, etc.</a:t>
            </a:r>
          </a:p>
          <a:p>
            <a:r>
              <a:rPr lang="fr-FR" dirty="0"/>
              <a:t>Dès qu’il existe un tel hyperplan séparateur, il en existe une infinité. On va donc essayer de déterminer le « meilleur » selon un certain critère.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0951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vecteur w est dit normal au plan, sa connaissance détermine complètement l’orientation du plan.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9875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546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estimations sont évidemment calculées à partir des observations et non de la variable cible. Ces erreurs valent donc 0, 1 ou -1.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65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variables en entrée jouent le rôle des dendrites.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657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45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1763BC-7D7B-5940-85ED-3A4905A6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0164672-C10A-C64D-8191-3FFA56FE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58368DC-BF7C-1140-A977-377DB053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1906CE2-0932-0A47-A0EA-19E25BF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6728579-59C9-6D4A-97CA-E020821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51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852A25-93B9-724A-BCB9-C49C1468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7DE8164-28F9-F44D-AB03-A58CB3D8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BA86362-98BC-714D-9908-F4D76DB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5DBC89B-676E-1D43-9728-CDFF16D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83F8D6D-1846-6C45-B487-05DCDD39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605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2B4BE87-2A63-1646-B793-5F9BE090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A6F99A9-0550-9546-B77C-4458BC7B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AEF9523-D0CE-B245-A461-809959E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ACE3414-E8B6-6F40-B9C6-AF106A6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02F3813-30EE-B842-B240-17DC87F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576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B160C7-85E0-F947-8AE7-CA0BEA19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524A782-CB0B-584E-8EDF-FE9B2503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74B2F84-829F-434A-BA54-F2BD61DD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189BE6C-EEB5-434C-B6DC-FA6F5440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1C538B6-8DD2-6447-8885-8636F71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253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E2BE53-56EF-AD4F-A41F-E3D4779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F2353C7-2314-1541-95BD-9655CF77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BDD190E-6755-8D4A-95F5-24666B4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B78114-32B1-5D42-BBE9-3B927446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FA7DDE3-146E-874A-AD8D-A1D1E315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06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1D0B881-FDA6-2E4C-A2EC-8171B6AB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1CDC962-7BB1-194C-9465-FF2FD1B1C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7C413B1-5C8E-0F4B-A8E4-C7E444AE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09DECF8-57AE-5545-8757-DA9EDA34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ECE86C0-A2F9-BC48-B7CE-1F1C9ED4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1D86887-DB73-6744-BAA9-CB02BC5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35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BF6EBD-922B-E247-AF24-C85E8159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86CB4A3-0BAC-4245-9BFD-49CD63AA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EB2FE4E-1A5D-604D-B7DB-4A87CE6B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5A6601C-7159-354D-91C7-E6A36A6F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510AE8EA-45C4-0148-9625-C0C3B09E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ECCAB563-EE42-0945-96DA-270CF3AC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5862AD8-79A8-1C4C-B16F-5510E812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6F2DB35-5234-9845-B03B-97BED6D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53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C86D4A-FEA2-9B40-9243-1ADCB30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CA85891-417C-A443-8271-A3403205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03A25F3-92DC-1045-A6F1-85218E16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0069821-9275-5E4D-AEBD-213C32C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9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E3FE65A-9A0D-9C47-938E-2DB07C11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734CADD-4DF2-EF4B-B887-E3F32A2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2030251-5E7E-9E47-8495-4F9EA30E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192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7805CC-970C-2343-9C42-4281ED4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C963DF-1A58-304F-B874-F4C6B4CD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5E3D1A37-8F0E-2D49-A789-46287757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7096968-0003-8647-8576-2CC4C48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83F5D9-7388-354E-909A-DE08EE7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7739B27-1D92-DA48-98A2-52708C45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34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9177A2-DE17-2948-A7E5-EC350653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71A0EE04-4DC2-AE40-8B41-862DD87D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2F7896B-D42D-EA42-A3A9-E5AE3C16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121C395-BC3A-0948-9275-806C3831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3C82CBB-662C-0F4B-9535-78592E2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33BE34E-CE70-3548-A5D5-A41F1AFB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081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4F58FF2F-250E-DC45-B624-E6613DFE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83A90E5-7C00-DD4B-A4DC-45FC4AB8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C6C9F80-8C77-0347-B0F4-971C7DFD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2E3A-36B9-4048-977C-292BA01EF045}" type="datetimeFigureOut">
              <a:rPr lang="fr-FR" smtClean="0"/>
              <a:pPr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1436555-A75E-4D42-8A7B-256E5853E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613FBE4-E386-0F4B-B099-8AD02E2E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3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C94F8-923E-B842-BFC0-354FDB50E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MATHEMATIQUES DE L INTELLIGENCE ARTIFICIELLE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Deep</a:t>
            </a:r>
            <a:r>
              <a:rPr lang="fr-FR" dirty="0" smtClean="0">
                <a:solidFill>
                  <a:schemeClr val="bg1"/>
                </a:solidFill>
              </a:rPr>
              <a:t> Learning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8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composants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ensemble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variables en entrée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pour moduler l’importance de chacune des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sortie binaire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ou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en fonction du signe de la somme pondérée des variables.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81611"/>
              </a:xfrm>
              <a:prstGeom prst="rect">
                <a:avLst/>
              </a:prstGeom>
              <a:blipFill>
                <a:blip r:embed="rId3"/>
                <a:stretch>
                  <a:fillRect l="-844" t="-1130" r="-844" b="-146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475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62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valeur en sortie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calcule donc la somme pondérée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Deux cas de figure pour une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400" dirty="0"/>
                  <a:t> la sortie vaut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la sortie vaut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62980"/>
              </a:xfrm>
              <a:prstGeom prst="rect">
                <a:avLst/>
              </a:prstGeom>
              <a:blipFill>
                <a:blip r:embed="rId3"/>
                <a:stretch>
                  <a:fillRect l="-844" t="-1944"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03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schématisation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9DADF2B0-DE24-2C40-B2AA-318818D959F9}"/>
                  </a:ext>
                </a:extLst>
              </p:cNvPr>
              <p:cNvSpPr/>
              <p:nvPr/>
            </p:nvSpPr>
            <p:spPr>
              <a:xfrm>
                <a:off x="2838265" y="229370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ADF2B0-DE24-2C40-B2AA-318818D95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2293708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804F0DD-EFFA-404C-98AC-742A5B000576}"/>
                  </a:ext>
                </a:extLst>
              </p:cNvPr>
              <p:cNvSpPr/>
              <p:nvPr/>
            </p:nvSpPr>
            <p:spPr>
              <a:xfrm>
                <a:off x="2838265" y="3149462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04F0DD-EFFA-404C-98AC-742A5B0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3149462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442F1F39-CA17-274F-87A7-B36450FBC5F9}"/>
                  </a:ext>
                </a:extLst>
              </p:cNvPr>
              <p:cNvSpPr/>
              <p:nvPr/>
            </p:nvSpPr>
            <p:spPr>
              <a:xfrm>
                <a:off x="2838265" y="402554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2F1F39-CA17-274F-87A7-B36450FBC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4025547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8BC1816-CED3-D643-A5AB-9FDA3E3AE8D0}"/>
                  </a:ext>
                </a:extLst>
              </p:cNvPr>
              <p:cNvSpPr/>
              <p:nvPr/>
            </p:nvSpPr>
            <p:spPr>
              <a:xfrm>
                <a:off x="2838265" y="53988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BC1816-CED3-D643-A5AB-9FDA3E3AE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539880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1ED3B76C-AD58-9640-8025-B14ED1EC6EB1}"/>
              </a:ext>
            </a:extLst>
          </p:cNvPr>
          <p:cNvCxnSpPr/>
          <p:nvPr/>
        </p:nvCxnSpPr>
        <p:spPr>
          <a:xfrm>
            <a:off x="3108265" y="4699592"/>
            <a:ext cx="0" cy="53162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A2066303-1489-9943-83EE-DA2B51DB430F}"/>
              </a:ext>
            </a:extLst>
          </p:cNvPr>
          <p:cNvSpPr/>
          <p:nvPr/>
        </p:nvSpPr>
        <p:spPr>
          <a:xfrm>
            <a:off x="5794742" y="3259592"/>
            <a:ext cx="180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67C0B6A-F9FB-6B4D-8C02-222CB24CFE7E}"/>
                  </a:ext>
                </a:extLst>
              </p:cNvPr>
              <p:cNvSpPr txBox="1"/>
              <p:nvPr/>
            </p:nvSpPr>
            <p:spPr>
              <a:xfrm>
                <a:off x="6110418" y="3678255"/>
                <a:ext cx="44864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7C0B6A-F9FB-6B4D-8C02-222CB24C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18" y="3678255"/>
                <a:ext cx="448648" cy="670696"/>
              </a:xfrm>
              <a:prstGeom prst="rect">
                <a:avLst/>
              </a:prstGeom>
              <a:blipFill>
                <a:blip r:embed="rId7"/>
                <a:stretch>
                  <a:fillRect l="-180556" t="-147170" r="-100000" b="-20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2B7A1B99-317C-934C-9287-5D205C999303}"/>
              </a:ext>
            </a:extLst>
          </p:cNvPr>
          <p:cNvSpPr txBox="1"/>
          <p:nvPr/>
        </p:nvSpPr>
        <p:spPr>
          <a:xfrm>
            <a:off x="2636874" y="6197970"/>
            <a:ext cx="11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4E32EF99-47AD-3D40-B58B-A7C12391DB8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378265" y="3979592"/>
            <a:ext cx="2416477" cy="16892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F8BF3FEA-60F9-EC44-B0B2-D8CA1F255E0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78265" y="3979592"/>
            <a:ext cx="2416477" cy="315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0D6EA197-3EFC-9645-B1F4-12F19751B33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378265" y="3419462"/>
            <a:ext cx="2416477" cy="5601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946A1611-6649-DE4E-921B-BDE18404C8B6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3378265" y="2563708"/>
            <a:ext cx="2416477" cy="14158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05DCF71-12D8-EB47-B5CA-3DBABB5A1236}"/>
                  </a:ext>
                </a:extLst>
              </p:cNvPr>
              <p:cNvSpPr txBox="1"/>
              <p:nvPr/>
            </p:nvSpPr>
            <p:spPr>
              <a:xfrm>
                <a:off x="4088658" y="27062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05DCF71-12D8-EB47-B5CA-3DBABB5A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58" y="2706232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7692" r="-3846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46DD5D17-D4F4-E040-8165-DED7B1ACC2B4}"/>
                  </a:ext>
                </a:extLst>
              </p:cNvPr>
              <p:cNvSpPr txBox="1"/>
              <p:nvPr/>
            </p:nvSpPr>
            <p:spPr>
              <a:xfrm>
                <a:off x="4093981" y="329651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DD5D17-D4F4-E040-8165-DED7B1AC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81" y="3296516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3846" r="-3846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05F64C30-599E-7140-BFCE-D660531409F0}"/>
                  </a:ext>
                </a:extLst>
              </p:cNvPr>
              <p:cNvSpPr txBox="1"/>
              <p:nvPr/>
            </p:nvSpPr>
            <p:spPr>
              <a:xfrm>
                <a:off x="4093981" y="386618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F64C30-599E-7140-BFCE-D66053140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81" y="3866180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370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F906238-1465-FD4F-84E7-111014FB4902}"/>
                  </a:ext>
                </a:extLst>
              </p:cNvPr>
              <p:cNvSpPr txBox="1"/>
              <p:nvPr/>
            </p:nvSpPr>
            <p:spPr>
              <a:xfrm>
                <a:off x="4102811" y="4685699"/>
                <a:ext cx="32553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906238-1465-FD4F-84E7-111014FB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11" y="4685699"/>
                <a:ext cx="325538" cy="298415"/>
              </a:xfrm>
              <a:prstGeom prst="rect">
                <a:avLst/>
              </a:prstGeom>
              <a:blipFill>
                <a:blip r:embed="rId11"/>
                <a:stretch>
                  <a:fillRect l="-3704" r="-3704" b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D1269C13-D1D5-F64B-B481-08BBD837C6B9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6694742" y="3259592"/>
            <a:ext cx="0" cy="14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xmlns="" id="{0B149027-20C9-3C49-949C-C9FFBF0028AF}"/>
              </a:ext>
            </a:extLst>
          </p:cNvPr>
          <p:cNvCxnSpPr>
            <a:cxnSpLocks/>
          </p:cNvCxnSpPr>
          <p:nvPr/>
        </p:nvCxnSpPr>
        <p:spPr>
          <a:xfrm>
            <a:off x="6808703" y="4159650"/>
            <a:ext cx="2519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xmlns="" id="{C45DBA64-2718-BE46-9736-C77BFF22523E}"/>
              </a:ext>
            </a:extLst>
          </p:cNvPr>
          <p:cNvCxnSpPr>
            <a:cxnSpLocks/>
          </p:cNvCxnSpPr>
          <p:nvPr/>
        </p:nvCxnSpPr>
        <p:spPr>
          <a:xfrm flipV="1">
            <a:off x="7060702" y="3799592"/>
            <a:ext cx="0" cy="360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xmlns="" id="{9AC1CF19-B62C-2D44-B4C8-4CCB0A3CDAA5}"/>
              </a:ext>
            </a:extLst>
          </p:cNvPr>
          <p:cNvCxnSpPr>
            <a:cxnSpLocks/>
          </p:cNvCxnSpPr>
          <p:nvPr/>
        </p:nvCxnSpPr>
        <p:spPr>
          <a:xfrm flipH="1">
            <a:off x="7060702" y="3799592"/>
            <a:ext cx="2519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AD233EA0-6FEA-0F4D-A4FF-579BA0FF4EE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594742" y="3979592"/>
            <a:ext cx="12302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xmlns="" id="{DA94604C-8784-614B-91C9-0936CE03AA54}"/>
              </a:ext>
            </a:extLst>
          </p:cNvPr>
          <p:cNvSpPr txBox="1"/>
          <p:nvPr/>
        </p:nvSpPr>
        <p:spPr>
          <a:xfrm>
            <a:off x="8927476" y="4369531"/>
            <a:ext cx="11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366AB7D-FC55-7845-922B-A0CF873A3002}"/>
                  </a:ext>
                </a:extLst>
              </p:cNvPr>
              <p:cNvSpPr txBox="1"/>
              <p:nvPr/>
            </p:nvSpPr>
            <p:spPr>
              <a:xfrm>
                <a:off x="8973042" y="3799592"/>
                <a:ext cx="42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366AB7D-FC55-7845-922B-A0CF873A3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042" y="3799592"/>
                <a:ext cx="423193" cy="276999"/>
              </a:xfrm>
              <a:prstGeom prst="rect">
                <a:avLst/>
              </a:prstGeom>
              <a:blipFill>
                <a:blip r:embed="rId12"/>
                <a:stretch>
                  <a:fillRect l="-11765" r="-11765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473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fonction d’activation de Heaviside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EC5E9A07-CD9B-7443-BBD1-48D2131B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1480"/>
            <a:ext cx="7594548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922D8E5-9E19-274F-8BC8-21F66F140AE5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297761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22D8E5-9E19-274F-8BC8-21F66F14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2977610" cy="823815"/>
              </a:xfrm>
              <a:prstGeom prst="rect">
                <a:avLst/>
              </a:prstGeom>
              <a:blipFill>
                <a:blip r:embed="rId4"/>
                <a:stretch>
                  <a:fillRect l="-16102" t="-227692" r="-1695" b="-3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12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calcul de la sortie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Avec les notations précédentes,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,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128036"/>
              </a:xfrm>
              <a:prstGeom prst="rect">
                <a:avLst/>
              </a:prstGeom>
              <a:blipFill>
                <a:blip r:embed="rId3"/>
                <a:stretch>
                  <a:fillRect l="-843" t="-1613" b="-536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alculatrice">
            <a:extLst>
              <a:ext uri="{FF2B5EF4-FFF2-40B4-BE49-F238E27FC236}">
                <a16:creationId xmlns:a16="http://schemas.microsoft.com/office/drawing/2014/main" xmlns="" id="{73B01282-DA2A-944C-A0C6-F29282C72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6102" y="527791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2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0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algorithme de calcul des poids</a:t>
                </a:r>
              </a:p>
              <a:p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Initialisation : pour tout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Tant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fr-FR" sz="2400" dirty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fr-FR" sz="2400" dirty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, calculer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2400" dirty="0"/>
              </a:p>
              <a:p>
                <a:pPr marL="1371600" lvl="2" indent="-457200">
                  <a:buFont typeface="+mj-lt"/>
                  <a:buAutoNum type="romanLcPeriod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fr-FR" sz="2400" b="0" dirty="0"/>
              </a:p>
              <a:p>
                <a:pPr marL="1371600" lvl="2" indent="-457200">
                  <a:buFont typeface="+mj-lt"/>
                  <a:buAutoNum type="romanLcPeriod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 marL="1371600" lvl="2" indent="-457200">
                  <a:buFont typeface="+mj-lt"/>
                  <a:buAutoNum type="romanLcPeriod"/>
                </a:pPr>
                <a:r>
                  <a:rPr lang="fr-FR" sz="2400" dirty="0"/>
                  <a:t> pour tout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06957"/>
              </a:xfrm>
              <a:prstGeom prst="rect">
                <a:avLst/>
              </a:prstGeom>
              <a:blipFill>
                <a:blip r:embed="rId3"/>
                <a:stretch>
                  <a:fillRect l="-844" t="-10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30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l’intuition derrière l’algorithme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ABE56120-B079-FA4D-9962-3336BD9BA8CC}"/>
              </a:ext>
            </a:extLst>
          </p:cNvPr>
          <p:cNvCxnSpPr>
            <a:cxnSpLocks/>
          </p:cNvCxnSpPr>
          <p:nvPr/>
        </p:nvCxnSpPr>
        <p:spPr>
          <a:xfrm>
            <a:off x="8399727" y="2572410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BC6329EF-4A58-234D-9CF8-427A10C48BDB}"/>
              </a:ext>
            </a:extLst>
          </p:cNvPr>
          <p:cNvCxnSpPr>
            <a:cxnSpLocks/>
          </p:cNvCxnSpPr>
          <p:nvPr/>
        </p:nvCxnSpPr>
        <p:spPr>
          <a:xfrm flipH="1">
            <a:off x="5635262" y="4310833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ication 30">
            <a:extLst>
              <a:ext uri="{FF2B5EF4-FFF2-40B4-BE49-F238E27FC236}">
                <a16:creationId xmlns:a16="http://schemas.microsoft.com/office/drawing/2014/main" xmlns="" id="{F74CC7E9-B0B7-4D4F-A3ED-DA5BFF691F81}"/>
              </a:ext>
            </a:extLst>
          </p:cNvPr>
          <p:cNvSpPr>
            <a:spLocks noChangeAspect="1"/>
          </p:cNvSpPr>
          <p:nvPr/>
        </p:nvSpPr>
        <p:spPr>
          <a:xfrm>
            <a:off x="9976972" y="387030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CA4BEC8D-DEDA-2040-A6AE-73B0D91FFD98}"/>
              </a:ext>
            </a:extLst>
          </p:cNvPr>
          <p:cNvCxnSpPr>
            <a:cxnSpLocks/>
          </p:cNvCxnSpPr>
          <p:nvPr/>
        </p:nvCxnSpPr>
        <p:spPr>
          <a:xfrm flipV="1">
            <a:off x="6902660" y="3251215"/>
            <a:ext cx="2994133" cy="21755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xmlns="" id="{C624024D-1409-7E4E-9395-568BEFC8E162}"/>
              </a:ext>
            </a:extLst>
          </p:cNvPr>
          <p:cNvCxnSpPr/>
          <p:nvPr/>
        </p:nvCxnSpPr>
        <p:spPr>
          <a:xfrm flipH="1" flipV="1">
            <a:off x="7812551" y="3458401"/>
            <a:ext cx="571500" cy="88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6903AD6-A539-6842-B0B4-3558D1DDB82C}"/>
                  </a:ext>
                </a:extLst>
              </p:cNvPr>
              <p:cNvSpPr txBox="1"/>
              <p:nvPr/>
            </p:nvSpPr>
            <p:spPr>
              <a:xfrm>
                <a:off x="7689408" y="3619089"/>
                <a:ext cx="246285" cy="352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903AD6-A539-6842-B0B4-3558D1DDB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08" y="3619089"/>
                <a:ext cx="246285" cy="352341"/>
              </a:xfrm>
              <a:prstGeom prst="rect">
                <a:avLst/>
              </a:prstGeom>
              <a:blipFill>
                <a:blip r:embed="rId3"/>
                <a:stretch>
                  <a:fillRect l="-52381" t="-31034" b="-413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BA1FE05-EB5F-B346-BFE5-8D55DAEB7D79}"/>
                  </a:ext>
                </a:extLst>
              </p:cNvPr>
              <p:cNvSpPr txBox="1"/>
              <p:nvPr/>
            </p:nvSpPr>
            <p:spPr>
              <a:xfrm>
                <a:off x="844825" y="2791637"/>
                <a:ext cx="4342077" cy="242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Imaginons que l’on ait cette configuration pour une observation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telle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On voit facilement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et l’on a donc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A1FE05-EB5F-B346-BFE5-8D55DAEB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5" y="2791637"/>
                <a:ext cx="4342077" cy="2423420"/>
              </a:xfrm>
              <a:prstGeom prst="rect">
                <a:avLst/>
              </a:prstGeom>
              <a:blipFill>
                <a:blip r:embed="rId4"/>
                <a:stretch>
                  <a:fillRect l="-2041" t="-1563" b="-5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D5ED1101-8998-724F-B673-B103FD2F571A}"/>
              </a:ext>
            </a:extLst>
          </p:cNvPr>
          <p:cNvCxnSpPr>
            <a:cxnSpLocks/>
          </p:cNvCxnSpPr>
          <p:nvPr/>
        </p:nvCxnSpPr>
        <p:spPr>
          <a:xfrm flipV="1">
            <a:off x="8405616" y="3942300"/>
            <a:ext cx="1614320" cy="3768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2C9E20-6362-9D46-ABF6-E930BFD69210}"/>
                  </a:ext>
                </a:extLst>
              </p:cNvPr>
              <p:cNvSpPr txBox="1"/>
              <p:nvPr/>
            </p:nvSpPr>
            <p:spPr>
              <a:xfrm>
                <a:off x="10265807" y="3632657"/>
                <a:ext cx="333233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2C9E20-6362-9D46-ABF6-E930BFD6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07" y="3632657"/>
                <a:ext cx="333233" cy="381643"/>
              </a:xfrm>
              <a:prstGeom prst="rect">
                <a:avLst/>
              </a:prstGeom>
              <a:blipFill>
                <a:blip r:embed="rId5"/>
                <a:stretch>
                  <a:fillRect l="-3571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26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l’intuition derrière l’algorithme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6A8C0318-A687-BB44-BAB5-7C1A7A35B7A6}"/>
              </a:ext>
            </a:extLst>
          </p:cNvPr>
          <p:cNvCxnSpPr>
            <a:cxnSpLocks/>
          </p:cNvCxnSpPr>
          <p:nvPr/>
        </p:nvCxnSpPr>
        <p:spPr>
          <a:xfrm>
            <a:off x="8399727" y="2572410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725C68DE-11F4-5F40-BF0E-9BB46470F5F3}"/>
              </a:ext>
            </a:extLst>
          </p:cNvPr>
          <p:cNvCxnSpPr>
            <a:cxnSpLocks/>
          </p:cNvCxnSpPr>
          <p:nvPr/>
        </p:nvCxnSpPr>
        <p:spPr>
          <a:xfrm flipH="1">
            <a:off x="5635262" y="4310833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6">
            <a:extLst>
              <a:ext uri="{FF2B5EF4-FFF2-40B4-BE49-F238E27FC236}">
                <a16:creationId xmlns:a16="http://schemas.microsoft.com/office/drawing/2014/main" xmlns="" id="{AB483358-C31A-6F4E-AEA3-3C63FD1704AC}"/>
              </a:ext>
            </a:extLst>
          </p:cNvPr>
          <p:cNvSpPr>
            <a:spLocks noChangeAspect="1"/>
          </p:cNvSpPr>
          <p:nvPr/>
        </p:nvSpPr>
        <p:spPr>
          <a:xfrm>
            <a:off x="9976972" y="387030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02B29573-C9B5-1740-8411-D16C0087DAB3}"/>
              </a:ext>
            </a:extLst>
          </p:cNvPr>
          <p:cNvCxnSpPr>
            <a:cxnSpLocks/>
          </p:cNvCxnSpPr>
          <p:nvPr/>
        </p:nvCxnSpPr>
        <p:spPr>
          <a:xfrm flipV="1">
            <a:off x="6902660" y="3251215"/>
            <a:ext cx="2994133" cy="21755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4AA49CE7-F250-F14F-B15D-0CF0F7165EDF}"/>
              </a:ext>
            </a:extLst>
          </p:cNvPr>
          <p:cNvCxnSpPr/>
          <p:nvPr/>
        </p:nvCxnSpPr>
        <p:spPr>
          <a:xfrm flipH="1" flipV="1">
            <a:off x="7812551" y="3458401"/>
            <a:ext cx="571500" cy="88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883EB5-4FEA-DD48-A533-AA0D91EB78CE}"/>
                  </a:ext>
                </a:extLst>
              </p:cNvPr>
              <p:cNvSpPr txBox="1"/>
              <p:nvPr/>
            </p:nvSpPr>
            <p:spPr>
              <a:xfrm>
                <a:off x="7689408" y="3619089"/>
                <a:ext cx="246285" cy="352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83EB5-4FEA-DD48-A533-AA0D91EB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08" y="3619089"/>
                <a:ext cx="246285" cy="352341"/>
              </a:xfrm>
              <a:prstGeom prst="rect">
                <a:avLst/>
              </a:prstGeom>
              <a:blipFill>
                <a:blip r:embed="rId3"/>
                <a:stretch>
                  <a:fillRect l="-52381" t="-31034" b="-413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A2EF7CA-3459-E446-B124-9EA2D88A3EBA}"/>
                  </a:ext>
                </a:extLst>
              </p:cNvPr>
              <p:cNvSpPr txBox="1"/>
              <p:nvPr/>
            </p:nvSpPr>
            <p:spPr>
              <a:xfrm>
                <a:off x="844825" y="2791637"/>
                <a:ext cx="4342077" cy="937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Pour mettre à jour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fr-FR" sz="2400" dirty="0"/>
                  <a:t> on lui ajoute donc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2EF7CA-3459-E446-B124-9EA2D88A3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5" y="2791637"/>
                <a:ext cx="4342077" cy="937821"/>
              </a:xfrm>
              <a:prstGeom prst="rect">
                <a:avLst/>
              </a:prstGeom>
              <a:blipFill>
                <a:blip r:embed="rId4"/>
                <a:stretch>
                  <a:fillRect l="-2047" t="-4000" b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31D2446-1EE5-4640-95D6-E21F3C1FE645}"/>
                  </a:ext>
                </a:extLst>
              </p:cNvPr>
              <p:cNvSpPr txBox="1"/>
              <p:nvPr/>
            </p:nvSpPr>
            <p:spPr>
              <a:xfrm>
                <a:off x="9260253" y="2628728"/>
                <a:ext cx="333233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1D2446-1EE5-4640-95D6-E21F3C1FE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53" y="2628728"/>
                <a:ext cx="333233" cy="381643"/>
              </a:xfrm>
              <a:prstGeom prst="rect">
                <a:avLst/>
              </a:prstGeom>
              <a:blipFill>
                <a:blip r:embed="rId5"/>
                <a:stretch>
                  <a:fillRect l="-3704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61811602-D436-F944-BBC7-BE88F73F7252}"/>
              </a:ext>
            </a:extLst>
          </p:cNvPr>
          <p:cNvCxnSpPr>
            <a:cxnSpLocks/>
          </p:cNvCxnSpPr>
          <p:nvPr/>
        </p:nvCxnSpPr>
        <p:spPr>
          <a:xfrm flipV="1">
            <a:off x="7812550" y="3091277"/>
            <a:ext cx="1614320" cy="3768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44E4F09F-87C4-D545-8C1A-0C0D8BDA4DFC}"/>
              </a:ext>
            </a:extLst>
          </p:cNvPr>
          <p:cNvCxnSpPr>
            <a:cxnSpLocks/>
          </p:cNvCxnSpPr>
          <p:nvPr/>
        </p:nvCxnSpPr>
        <p:spPr>
          <a:xfrm flipV="1">
            <a:off x="8415404" y="3104959"/>
            <a:ext cx="1011465" cy="120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37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l’intuition derrière l’algorithme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AC38A8A9-82D2-4F4E-94F9-40CC6377FE59}"/>
              </a:ext>
            </a:extLst>
          </p:cNvPr>
          <p:cNvCxnSpPr>
            <a:cxnSpLocks/>
          </p:cNvCxnSpPr>
          <p:nvPr/>
        </p:nvCxnSpPr>
        <p:spPr>
          <a:xfrm>
            <a:off x="8399727" y="2572410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ication 5">
            <a:extLst>
              <a:ext uri="{FF2B5EF4-FFF2-40B4-BE49-F238E27FC236}">
                <a16:creationId xmlns:a16="http://schemas.microsoft.com/office/drawing/2014/main" xmlns="" id="{9FE28366-B4FF-4A41-BF04-D2F2BDDDCC00}"/>
              </a:ext>
            </a:extLst>
          </p:cNvPr>
          <p:cNvSpPr>
            <a:spLocks noChangeAspect="1"/>
          </p:cNvSpPr>
          <p:nvPr/>
        </p:nvSpPr>
        <p:spPr>
          <a:xfrm>
            <a:off x="9976972" y="387030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08527BEF-A7C7-A449-B7D3-0620B4C47A4E}"/>
              </a:ext>
            </a:extLst>
          </p:cNvPr>
          <p:cNvCxnSpPr>
            <a:cxnSpLocks/>
          </p:cNvCxnSpPr>
          <p:nvPr/>
        </p:nvCxnSpPr>
        <p:spPr>
          <a:xfrm>
            <a:off x="6747794" y="3101863"/>
            <a:ext cx="3289092" cy="24179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9CF7250-4C3B-304B-8AB2-D390B2FDB135}"/>
                  </a:ext>
                </a:extLst>
              </p:cNvPr>
              <p:cNvSpPr txBox="1"/>
              <p:nvPr/>
            </p:nvSpPr>
            <p:spPr>
              <a:xfrm>
                <a:off x="8960057" y="3021014"/>
                <a:ext cx="246285" cy="352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CF7250-4C3B-304B-8AB2-D390B2FD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57" y="3021014"/>
                <a:ext cx="246285" cy="352341"/>
              </a:xfrm>
              <a:prstGeom prst="rect">
                <a:avLst/>
              </a:prstGeom>
              <a:blipFill>
                <a:blip r:embed="rId3"/>
                <a:stretch>
                  <a:fillRect l="-60000" t="-31034" b="-379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96B748-42A2-784D-B7BD-DB8EE8A2274C}"/>
                  </a:ext>
                </a:extLst>
              </p:cNvPr>
              <p:cNvSpPr txBox="1"/>
              <p:nvPr/>
            </p:nvSpPr>
            <p:spPr>
              <a:xfrm>
                <a:off x="844825" y="2791637"/>
                <a:ext cx="43420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L’observation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se retrouve alors bien classée.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96B748-42A2-784D-B7BD-DB8EE8A22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5" y="2791637"/>
                <a:ext cx="4342077" cy="830997"/>
              </a:xfrm>
              <a:prstGeom prst="rect">
                <a:avLst/>
              </a:prstGeom>
              <a:blipFill>
                <a:blip r:embed="rId4"/>
                <a:stretch>
                  <a:fillRect l="-2047" t="-4545"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4BB07BC1-C47A-134E-BDC9-7AB31120DDE5}"/>
              </a:ext>
            </a:extLst>
          </p:cNvPr>
          <p:cNvCxnSpPr>
            <a:cxnSpLocks/>
          </p:cNvCxnSpPr>
          <p:nvPr/>
        </p:nvCxnSpPr>
        <p:spPr>
          <a:xfrm flipV="1">
            <a:off x="8415404" y="3104959"/>
            <a:ext cx="1011465" cy="120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7930E725-0B78-BB47-817D-D434E7689CB6}"/>
              </a:ext>
            </a:extLst>
          </p:cNvPr>
          <p:cNvCxnSpPr>
            <a:cxnSpLocks/>
          </p:cNvCxnSpPr>
          <p:nvPr/>
        </p:nvCxnSpPr>
        <p:spPr>
          <a:xfrm flipH="1">
            <a:off x="5635262" y="4310833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94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554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remarque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certaines implémentations du perceptron, un taux d’apprentissage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est utilisé lors de la mise à jour des poids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le perceptron décrit précédemment c’est complètement inutile puisqu’il ne possède pas de fonction de coût stricto sensu.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554114"/>
              </a:xfrm>
              <a:prstGeom prst="rect">
                <a:avLst/>
              </a:prstGeom>
              <a:blipFill>
                <a:blip r:embed="rId3"/>
                <a:stretch>
                  <a:fillRect l="-844" t="-1423" r="-844" b="-2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que 8" descr="Livres sur une étagère">
            <a:extLst>
              <a:ext uri="{FF2B5EF4-FFF2-40B4-BE49-F238E27FC236}">
                <a16:creationId xmlns:a16="http://schemas.microsoft.com/office/drawing/2014/main" xmlns="" id="{98399E43-AC88-194D-BD7B-1925A0590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36643" y="518336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3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BD19F237-25C9-1F47-8920-E19996E7924B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E278B2CB-6C2C-6040-B41D-17DF6B1B4AA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Perceptron et neurone artificiel.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Généralités sur les réseaux de neurones.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Descente de gradient et rétropropagation.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Compléments sur la structure des réseaux.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Réseaux de neurones convolutifs.</a:t>
            </a:r>
          </a:p>
        </p:txBody>
      </p:sp>
    </p:spTree>
    <p:extLst>
      <p:ext uri="{BB962C8B-B14F-4D97-AF65-F5344CB8AC3E}">
        <p14:creationId xmlns:p14="http://schemas.microsoft.com/office/powerpoint/2010/main" xmlns="" val="1299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limites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données doivent être strictement linéairement séparables (boucle infinie sinon).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L’algorithme retourne un hyperplan séparateur mais sans garantie sur la qualité de celui-ci.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L’hyperplan retourné dépend fortement de l’ordre dans lequel les observations sont traitées.</a:t>
            </a:r>
          </a:p>
        </p:txBody>
      </p:sp>
    </p:spTree>
    <p:extLst>
      <p:ext uri="{BB962C8B-B14F-4D97-AF65-F5344CB8AC3E}">
        <p14:creationId xmlns:p14="http://schemas.microsoft.com/office/powerpoint/2010/main" xmlns="" val="36078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bidouillage dans le cas non linéairement séparable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obtenir des résultats parfois satisfaisants, parfois relativement mauvais, en stoppant les itérations.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possibilités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Fixer un nombre maximal d’itérations (epochs).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Fixer un seuil minimal d’observations exactes et itérer jusqu’à obtenir celui-ci (encore un risque de boucle infinie).</a:t>
            </a:r>
          </a:p>
        </p:txBody>
      </p:sp>
    </p:spTree>
    <p:extLst>
      <p:ext uri="{BB962C8B-B14F-4D97-AF65-F5344CB8AC3E}">
        <p14:creationId xmlns:p14="http://schemas.microsoft.com/office/powerpoint/2010/main" xmlns="" val="15594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améliorations possibles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Utiliser des fonctions d’activation moins basiques que la fonction de Heaviside.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Quantifier l’erreur par une « vraie » fonction de coût que l’on pourra différentier et minimiser.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 pas utiliser un seul neurone, mais en combiner plusieurs sous la forme d’un réseau.</a:t>
            </a:r>
          </a:p>
        </p:txBody>
      </p:sp>
      <p:pic>
        <p:nvPicPr>
          <p:cNvPr id="5" name="Graphique 4" descr="Réseau">
            <a:extLst>
              <a:ext uri="{FF2B5EF4-FFF2-40B4-BE49-F238E27FC236}">
                <a16:creationId xmlns:a16="http://schemas.microsoft.com/office/drawing/2014/main" xmlns="" id="{84377ABF-3A96-0B45-9F8B-85C7DFA29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76613" y="515147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04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8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Neurone artificiel : un perceptron généralisé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ensemble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variables en entrée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pour moduler l’importance de chacune des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Une sortie calculée en appliquant une fonction dite d’activation à la somme pondérée des variables.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81611"/>
              </a:xfrm>
              <a:prstGeom prst="rect">
                <a:avLst/>
              </a:prstGeom>
              <a:blipFill>
                <a:blip r:embed="rId3"/>
                <a:stretch>
                  <a:fillRect l="-844" t="-1130" r="-844" b="-146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239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Neurone artificiel : schématisation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9DADF2B0-DE24-2C40-B2AA-318818D959F9}"/>
                  </a:ext>
                </a:extLst>
              </p:cNvPr>
              <p:cNvSpPr/>
              <p:nvPr/>
            </p:nvSpPr>
            <p:spPr>
              <a:xfrm>
                <a:off x="2838265" y="229370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ADF2B0-DE24-2C40-B2AA-318818D95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2293708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804F0DD-EFFA-404C-98AC-742A5B000576}"/>
                  </a:ext>
                </a:extLst>
              </p:cNvPr>
              <p:cNvSpPr/>
              <p:nvPr/>
            </p:nvSpPr>
            <p:spPr>
              <a:xfrm>
                <a:off x="2838265" y="3149462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04F0DD-EFFA-404C-98AC-742A5B0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3149462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442F1F39-CA17-274F-87A7-B36450FBC5F9}"/>
                  </a:ext>
                </a:extLst>
              </p:cNvPr>
              <p:cNvSpPr/>
              <p:nvPr/>
            </p:nvSpPr>
            <p:spPr>
              <a:xfrm>
                <a:off x="2838265" y="402554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2F1F39-CA17-274F-87A7-B36450FBC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4025547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8BC1816-CED3-D643-A5AB-9FDA3E3AE8D0}"/>
                  </a:ext>
                </a:extLst>
              </p:cNvPr>
              <p:cNvSpPr/>
              <p:nvPr/>
            </p:nvSpPr>
            <p:spPr>
              <a:xfrm>
                <a:off x="2838265" y="53988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BC1816-CED3-D643-A5AB-9FDA3E3AE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65" y="539880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1ED3B76C-AD58-9640-8025-B14ED1EC6EB1}"/>
              </a:ext>
            </a:extLst>
          </p:cNvPr>
          <p:cNvCxnSpPr/>
          <p:nvPr/>
        </p:nvCxnSpPr>
        <p:spPr>
          <a:xfrm>
            <a:off x="3108265" y="4699592"/>
            <a:ext cx="0" cy="53162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A2066303-1489-9943-83EE-DA2B51DB430F}"/>
              </a:ext>
            </a:extLst>
          </p:cNvPr>
          <p:cNvSpPr/>
          <p:nvPr/>
        </p:nvSpPr>
        <p:spPr>
          <a:xfrm>
            <a:off x="5794742" y="3259592"/>
            <a:ext cx="180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67C0B6A-F9FB-6B4D-8C02-222CB24CFE7E}"/>
                  </a:ext>
                </a:extLst>
              </p:cNvPr>
              <p:cNvSpPr txBox="1"/>
              <p:nvPr/>
            </p:nvSpPr>
            <p:spPr>
              <a:xfrm>
                <a:off x="6110418" y="3678255"/>
                <a:ext cx="44864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67C0B6A-F9FB-6B4D-8C02-222CB24C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18" y="3678255"/>
                <a:ext cx="448648" cy="670696"/>
              </a:xfrm>
              <a:prstGeom prst="rect">
                <a:avLst/>
              </a:prstGeom>
              <a:blipFill>
                <a:blip r:embed="rId7"/>
                <a:stretch>
                  <a:fillRect l="-180556" t="-147170" r="-100000" b="-20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2B7A1B99-317C-934C-9287-5D205C999303}"/>
              </a:ext>
            </a:extLst>
          </p:cNvPr>
          <p:cNvSpPr txBox="1"/>
          <p:nvPr/>
        </p:nvSpPr>
        <p:spPr>
          <a:xfrm>
            <a:off x="2636874" y="6197970"/>
            <a:ext cx="11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4E32EF99-47AD-3D40-B58B-A7C12391DB8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378265" y="3979592"/>
            <a:ext cx="2416477" cy="16892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F8BF3FEA-60F9-EC44-B0B2-D8CA1F255E0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78265" y="3979592"/>
            <a:ext cx="2416477" cy="3159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0D6EA197-3EFC-9645-B1F4-12F19751B33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378265" y="3419462"/>
            <a:ext cx="2416477" cy="5601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946A1611-6649-DE4E-921B-BDE18404C8B6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3378265" y="2563708"/>
            <a:ext cx="2416477" cy="14158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05DCF71-12D8-EB47-B5CA-3DBABB5A1236}"/>
                  </a:ext>
                </a:extLst>
              </p:cNvPr>
              <p:cNvSpPr txBox="1"/>
              <p:nvPr/>
            </p:nvSpPr>
            <p:spPr>
              <a:xfrm>
                <a:off x="4088658" y="270623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05DCF71-12D8-EB47-B5CA-3DBABB5A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58" y="2706232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7692" r="-3846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46DD5D17-D4F4-E040-8165-DED7B1ACC2B4}"/>
                  </a:ext>
                </a:extLst>
              </p:cNvPr>
              <p:cNvSpPr txBox="1"/>
              <p:nvPr/>
            </p:nvSpPr>
            <p:spPr>
              <a:xfrm>
                <a:off x="4093981" y="3296516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DD5D17-D4F4-E040-8165-DED7B1AC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81" y="3296516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3846" r="-3846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05F64C30-599E-7140-BFCE-D660531409F0}"/>
                  </a:ext>
                </a:extLst>
              </p:cNvPr>
              <p:cNvSpPr txBox="1"/>
              <p:nvPr/>
            </p:nvSpPr>
            <p:spPr>
              <a:xfrm>
                <a:off x="4093981" y="386618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5F64C30-599E-7140-BFCE-D66053140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81" y="3866180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370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F906238-1465-FD4F-84E7-111014FB4902}"/>
                  </a:ext>
                </a:extLst>
              </p:cNvPr>
              <p:cNvSpPr txBox="1"/>
              <p:nvPr/>
            </p:nvSpPr>
            <p:spPr>
              <a:xfrm>
                <a:off x="4102811" y="4685699"/>
                <a:ext cx="32553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906238-1465-FD4F-84E7-111014FB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11" y="4685699"/>
                <a:ext cx="325538" cy="298415"/>
              </a:xfrm>
              <a:prstGeom prst="rect">
                <a:avLst/>
              </a:prstGeom>
              <a:blipFill>
                <a:blip r:embed="rId11"/>
                <a:stretch>
                  <a:fillRect l="-3704" r="-3704" b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D1269C13-D1D5-F64B-B481-08BBD837C6B9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6694742" y="3259592"/>
            <a:ext cx="0" cy="144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AD233EA0-6FEA-0F4D-A4FF-579BA0FF4EE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594742" y="3979592"/>
            <a:ext cx="12302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xmlns="" id="{DA94604C-8784-614B-91C9-0936CE03AA54}"/>
              </a:ext>
            </a:extLst>
          </p:cNvPr>
          <p:cNvSpPr txBox="1"/>
          <p:nvPr/>
        </p:nvSpPr>
        <p:spPr>
          <a:xfrm>
            <a:off x="9454454" y="4565547"/>
            <a:ext cx="11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xmlns="" id="{AA3C758F-32C3-C442-A817-AAB71429B0B1}"/>
              </a:ext>
            </a:extLst>
          </p:cNvPr>
          <p:cNvCxnSpPr/>
          <p:nvPr/>
        </p:nvCxnSpPr>
        <p:spPr>
          <a:xfrm rot="5400000" flipH="1" flipV="1">
            <a:off x="6733002" y="3755407"/>
            <a:ext cx="654034" cy="499730"/>
          </a:xfrm>
          <a:prstGeom prst="curvedConnector3">
            <a:avLst>
              <a:gd name="adj1" fmla="val 4349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17435CC-0FE7-C444-886D-024176B24398}"/>
                  </a:ext>
                </a:extLst>
              </p:cNvPr>
              <p:cNvSpPr txBox="1"/>
              <p:nvPr/>
            </p:nvSpPr>
            <p:spPr>
              <a:xfrm>
                <a:off x="6915931" y="3589181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7435CC-0FE7-C444-886D-024176B2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931" y="3589181"/>
                <a:ext cx="186268" cy="276999"/>
              </a:xfrm>
              <a:prstGeom prst="rect">
                <a:avLst/>
              </a:prstGeom>
              <a:blipFill>
                <a:blip r:embed="rId12"/>
                <a:stretch>
                  <a:fillRect l="-40000" r="-40000" b="-3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5A8B029-B3BD-EE40-A6D7-7B30789E8EE5}"/>
                  </a:ext>
                </a:extLst>
              </p:cNvPr>
              <p:cNvSpPr txBox="1"/>
              <p:nvPr/>
            </p:nvSpPr>
            <p:spPr>
              <a:xfrm>
                <a:off x="8961135" y="3576056"/>
                <a:ext cx="182851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A8B029-B3BD-EE40-A6D7-7B30789E8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35" y="3576056"/>
                <a:ext cx="1828514" cy="756233"/>
              </a:xfrm>
              <a:prstGeom prst="rect">
                <a:avLst/>
              </a:prstGeom>
              <a:blipFill>
                <a:blip r:embed="rId13"/>
                <a:stretch>
                  <a:fillRect l="-4138" t="-118333" b="-17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028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Neurone artificiel : principales fonctions d’activation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de Heaviside.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logistique.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tangente hyperbolique.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rectifieur (ReLU).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SoftPlus.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identité.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Graphique 4" descr="Ampoule et engrenage">
            <a:extLst>
              <a:ext uri="{FF2B5EF4-FFF2-40B4-BE49-F238E27FC236}">
                <a16:creationId xmlns:a16="http://schemas.microsoft.com/office/drawing/2014/main" xmlns="" id="{AB0D7BBC-A113-2347-87C5-5FF7E7B4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80920" y="50238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84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logistique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B75F72A-C748-E146-88D9-B93F76E3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0000"/>
            <a:ext cx="7712543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1528581-C0B4-7442-80F7-85ACCC33058E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4567148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528581-C0B4-7442-80F7-85ACCC33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4567148" cy="778996"/>
              </a:xfrm>
              <a:prstGeom prst="rect">
                <a:avLst/>
              </a:prstGeom>
              <a:blipFill>
                <a:blip r:embed="rId4"/>
                <a:stretch>
                  <a:fillRect l="-1662" b="-112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403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tangente hyperbolique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FAC4D13-78CC-9940-8A03-11804663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0000"/>
            <a:ext cx="7712543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038A0EC-CCD2-0944-80F0-73E0DACC8585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3671839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38A0EC-CCD2-0944-80F0-73E0DACC8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3671839" cy="717248"/>
              </a:xfrm>
              <a:prstGeom prst="rect">
                <a:avLst/>
              </a:prstGeom>
              <a:blipFill>
                <a:blip r:embed="rId4"/>
                <a:stretch>
                  <a:fillRect l="-2414" b="-122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542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rectifieur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CCA7D77-8E0E-3C45-9AC0-EDFCC2BC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0000"/>
            <a:ext cx="7712543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26A45FF-F673-1F42-92BB-4FC9007F8842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3089820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6A45FF-F673-1F42-92BB-4FC9007F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3089820" cy="823815"/>
              </a:xfrm>
              <a:prstGeom prst="rect">
                <a:avLst/>
              </a:prstGeom>
              <a:blipFill>
                <a:blip r:embed="rId4"/>
                <a:stretch>
                  <a:fillRect l="-13878" t="-227692" b="-3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899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SoftPlus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6806E47-912F-E448-A3EC-8B0CFD6A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0000"/>
            <a:ext cx="7711200" cy="4319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C356476-02DB-484D-8E62-68DD1B6968AF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2450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356476-02DB-484D-8E62-68DD1B69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2450350" cy="369332"/>
              </a:xfrm>
              <a:prstGeom prst="rect">
                <a:avLst/>
              </a:prstGeom>
              <a:blipFill>
                <a:blip r:embed="rId4"/>
                <a:stretch>
                  <a:fillRect l="-360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0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3DCD69-AC2C-CF4D-96EB-FEF7530E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1. Perceptron et neurone artificiel.</a:t>
            </a:r>
          </a:p>
        </p:txBody>
      </p:sp>
    </p:spTree>
    <p:extLst>
      <p:ext uri="{BB962C8B-B14F-4D97-AF65-F5344CB8AC3E}">
        <p14:creationId xmlns:p14="http://schemas.microsoft.com/office/powerpoint/2010/main" xmlns="" val="10865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identité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091EFD6-37D7-DA4C-9D00-3A885F13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2160000"/>
            <a:ext cx="6984207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3598121-E6EB-644B-8F32-33D35837FE90}"/>
                  </a:ext>
                </a:extLst>
              </p:cNvPr>
              <p:cNvSpPr txBox="1"/>
              <p:nvPr/>
            </p:nvSpPr>
            <p:spPr>
              <a:xfrm>
                <a:off x="360000" y="2700000"/>
                <a:ext cx="1249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3598121-E6EB-644B-8F32-33D35837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0000"/>
                <a:ext cx="1249125" cy="369332"/>
              </a:xfrm>
              <a:prstGeom prst="rect">
                <a:avLst/>
              </a:prstGeom>
              <a:blipFill>
                <a:blip r:embed="rId4"/>
                <a:stretch>
                  <a:fillRect l="-7000" r="-1000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205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3DCD69-AC2C-CF4D-96EB-FEF7530E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2. Généralités sur les réseaux de neurones.</a:t>
            </a:r>
          </a:p>
        </p:txBody>
      </p:sp>
    </p:spTree>
    <p:extLst>
      <p:ext uri="{BB962C8B-B14F-4D97-AF65-F5344CB8AC3E}">
        <p14:creationId xmlns:p14="http://schemas.microsoft.com/office/powerpoint/2010/main" xmlns="" val="21052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Schéma d’un neurone biologique</a:t>
            </a:r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xmlns="" id="{958A906C-1788-A148-B00C-C0A627D7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2" y="695468"/>
            <a:ext cx="10869936" cy="612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52B0ED-7158-B54D-97FE-6D39C080BDED}"/>
              </a:ext>
            </a:extLst>
          </p:cNvPr>
          <p:cNvSpPr/>
          <p:nvPr/>
        </p:nvSpPr>
        <p:spPr>
          <a:xfrm>
            <a:off x="5390707" y="944218"/>
            <a:ext cx="1669312" cy="58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26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généralités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Algorithme de classification binaire pour des données linéairement séparables.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des premiers neurones artificiels (Frank Rosenblatt – 1957).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 l’origine des réseaux de neurones et par la suite du Deep Learning.</a:t>
            </a:r>
          </a:p>
        </p:txBody>
      </p:sp>
      <p:pic>
        <p:nvPicPr>
          <p:cNvPr id="7" name="Graphique 6" descr="Cerveau">
            <a:extLst>
              <a:ext uri="{FF2B5EF4-FFF2-40B4-BE49-F238E27FC236}">
                <a16:creationId xmlns:a16="http://schemas.microsoft.com/office/drawing/2014/main" xmlns="" id="{091BEC98-DC06-894C-B47D-9F6A54CD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34084" y="52578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74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Perceptron : visualisation de l’hypothèse principale</a:t>
            </a:r>
          </a:p>
          <a:p>
            <a:endParaRPr lang="fr-FR" sz="2400" dirty="0"/>
          </a:p>
          <a:p>
            <a:r>
              <a:rPr lang="fr-FR" sz="2400" dirty="0"/>
              <a:t>Le jeu de données est linéairement séparable :</a:t>
            </a:r>
          </a:p>
          <a:p>
            <a:endParaRPr lang="fr-FR" sz="24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117B678A-51A0-A44B-AA76-35397CEBACAC}"/>
              </a:ext>
            </a:extLst>
          </p:cNvPr>
          <p:cNvCxnSpPr>
            <a:cxnSpLocks/>
          </p:cNvCxnSpPr>
          <p:nvPr/>
        </p:nvCxnSpPr>
        <p:spPr>
          <a:xfrm>
            <a:off x="3912788" y="3062183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481C98F5-8FA3-D149-A704-840E2833C8B0}"/>
              </a:ext>
            </a:extLst>
          </p:cNvPr>
          <p:cNvCxnSpPr>
            <a:cxnSpLocks/>
          </p:cNvCxnSpPr>
          <p:nvPr/>
        </p:nvCxnSpPr>
        <p:spPr>
          <a:xfrm flipH="1">
            <a:off x="3285467" y="6103095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7">
            <a:extLst>
              <a:ext uri="{FF2B5EF4-FFF2-40B4-BE49-F238E27FC236}">
                <a16:creationId xmlns:a16="http://schemas.microsoft.com/office/drawing/2014/main" xmlns="" id="{A84F3BA2-F77B-5749-9E23-A3699D3CB55F}"/>
              </a:ext>
            </a:extLst>
          </p:cNvPr>
          <p:cNvSpPr>
            <a:spLocks noChangeAspect="1"/>
          </p:cNvSpPr>
          <p:nvPr/>
        </p:nvSpPr>
        <p:spPr>
          <a:xfrm>
            <a:off x="5784111" y="457200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xmlns="" id="{3EAD2D4E-0102-3C45-9ADD-8429D34E78B2}"/>
              </a:ext>
            </a:extLst>
          </p:cNvPr>
          <p:cNvSpPr>
            <a:spLocks noChangeAspect="1"/>
          </p:cNvSpPr>
          <p:nvPr/>
        </p:nvSpPr>
        <p:spPr>
          <a:xfrm>
            <a:off x="6425064" y="568543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xmlns="" id="{0B63034A-3176-5D43-98A5-1698B9C2E1D8}"/>
              </a:ext>
            </a:extLst>
          </p:cNvPr>
          <p:cNvSpPr>
            <a:spLocks noChangeAspect="1"/>
          </p:cNvSpPr>
          <p:nvPr/>
        </p:nvSpPr>
        <p:spPr>
          <a:xfrm>
            <a:off x="7550295" y="5695414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xmlns="" id="{CDC6F2A9-AF73-5947-86F0-1DEA717E3130}"/>
              </a:ext>
            </a:extLst>
          </p:cNvPr>
          <p:cNvSpPr>
            <a:spLocks noChangeAspect="1"/>
          </p:cNvSpPr>
          <p:nvPr/>
        </p:nvSpPr>
        <p:spPr>
          <a:xfrm>
            <a:off x="7151242" y="5528940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xmlns="" id="{2C2D2A4E-1DA6-5B42-AFEF-183CB766D681}"/>
              </a:ext>
            </a:extLst>
          </p:cNvPr>
          <p:cNvSpPr>
            <a:spLocks noChangeAspect="1"/>
          </p:cNvSpPr>
          <p:nvPr/>
        </p:nvSpPr>
        <p:spPr>
          <a:xfrm>
            <a:off x="7432912" y="493490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xmlns="" id="{38EEF812-E356-3E47-9E8E-2FFC2B7EE706}"/>
              </a:ext>
            </a:extLst>
          </p:cNvPr>
          <p:cNvSpPr>
            <a:spLocks noChangeAspect="1"/>
          </p:cNvSpPr>
          <p:nvPr/>
        </p:nvSpPr>
        <p:spPr>
          <a:xfrm>
            <a:off x="8299172" y="451063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xmlns="" id="{D117B1C8-A823-5446-9D9D-6FA17CD6F3F2}"/>
              </a:ext>
            </a:extLst>
          </p:cNvPr>
          <p:cNvSpPr>
            <a:spLocks noChangeAspect="1"/>
          </p:cNvSpPr>
          <p:nvPr/>
        </p:nvSpPr>
        <p:spPr>
          <a:xfrm>
            <a:off x="8728285" y="4060392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xmlns="" id="{52239E73-308F-674D-BF32-6F06B326BCA1}"/>
              </a:ext>
            </a:extLst>
          </p:cNvPr>
          <p:cNvSpPr>
            <a:spLocks noChangeAspect="1"/>
          </p:cNvSpPr>
          <p:nvPr/>
        </p:nvSpPr>
        <p:spPr>
          <a:xfrm>
            <a:off x="8155172" y="528212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xmlns="" id="{39C98800-4894-7F40-8B85-38EF51060AC4}"/>
              </a:ext>
            </a:extLst>
          </p:cNvPr>
          <p:cNvSpPr>
            <a:spLocks noChangeAspect="1"/>
          </p:cNvSpPr>
          <p:nvPr/>
        </p:nvSpPr>
        <p:spPr>
          <a:xfrm>
            <a:off x="7824445" y="432864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xmlns="" id="{1DB0B12B-6505-2B45-BA0A-1BCA4A6B8DF0}"/>
              </a:ext>
            </a:extLst>
          </p:cNvPr>
          <p:cNvSpPr>
            <a:spLocks noChangeAspect="1"/>
          </p:cNvSpPr>
          <p:nvPr/>
        </p:nvSpPr>
        <p:spPr>
          <a:xfrm>
            <a:off x="8065172" y="4987318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xmlns="" id="{383E9A83-5484-8447-B7AA-BE0FEB61675F}"/>
              </a:ext>
            </a:extLst>
          </p:cNvPr>
          <p:cNvSpPr>
            <a:spLocks noChangeAspect="1"/>
          </p:cNvSpPr>
          <p:nvPr/>
        </p:nvSpPr>
        <p:spPr>
          <a:xfrm>
            <a:off x="8630682" y="4938126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xmlns="" id="{C4A7EEB3-7EC0-5E43-AB3D-D765540C37E6}"/>
              </a:ext>
            </a:extLst>
          </p:cNvPr>
          <p:cNvSpPr>
            <a:spLocks noChangeAspect="1"/>
          </p:cNvSpPr>
          <p:nvPr/>
        </p:nvSpPr>
        <p:spPr>
          <a:xfrm>
            <a:off x="6532688" y="5283428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xmlns="" id="{F9E5BF52-A879-9440-816E-0B2569CDBD3D}"/>
              </a:ext>
            </a:extLst>
          </p:cNvPr>
          <p:cNvSpPr>
            <a:spLocks noChangeAspect="1"/>
          </p:cNvSpPr>
          <p:nvPr/>
        </p:nvSpPr>
        <p:spPr>
          <a:xfrm>
            <a:off x="7540633" y="539111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20">
            <a:extLst>
              <a:ext uri="{FF2B5EF4-FFF2-40B4-BE49-F238E27FC236}">
                <a16:creationId xmlns:a16="http://schemas.microsoft.com/office/drawing/2014/main" xmlns="" id="{BEF9D49C-2BDB-474A-8FC4-67E9DB099E02}"/>
              </a:ext>
            </a:extLst>
          </p:cNvPr>
          <p:cNvSpPr>
            <a:spLocks noChangeAspect="1"/>
          </p:cNvSpPr>
          <p:nvPr/>
        </p:nvSpPr>
        <p:spPr>
          <a:xfrm>
            <a:off x="5305039" y="460716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21">
            <a:extLst>
              <a:ext uri="{FF2B5EF4-FFF2-40B4-BE49-F238E27FC236}">
                <a16:creationId xmlns:a16="http://schemas.microsoft.com/office/drawing/2014/main" xmlns="" id="{5BA567E3-0586-E146-A844-AB6FC2E27C69}"/>
              </a:ext>
            </a:extLst>
          </p:cNvPr>
          <p:cNvSpPr>
            <a:spLocks noChangeAspect="1"/>
          </p:cNvSpPr>
          <p:nvPr/>
        </p:nvSpPr>
        <p:spPr>
          <a:xfrm>
            <a:off x="6146142" y="4407282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22">
            <a:extLst>
              <a:ext uri="{FF2B5EF4-FFF2-40B4-BE49-F238E27FC236}">
                <a16:creationId xmlns:a16="http://schemas.microsoft.com/office/drawing/2014/main" xmlns="" id="{3B3224FA-2C38-6E4D-9A25-0AA7BE1D947C}"/>
              </a:ext>
            </a:extLst>
          </p:cNvPr>
          <p:cNvSpPr>
            <a:spLocks noChangeAspect="1"/>
          </p:cNvSpPr>
          <p:nvPr/>
        </p:nvSpPr>
        <p:spPr>
          <a:xfrm>
            <a:off x="6525278" y="371398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ultiplication 23">
            <a:extLst>
              <a:ext uri="{FF2B5EF4-FFF2-40B4-BE49-F238E27FC236}">
                <a16:creationId xmlns:a16="http://schemas.microsoft.com/office/drawing/2014/main" xmlns="" id="{50F5C067-5E05-E34E-B744-2A7D5DA773B7}"/>
              </a:ext>
            </a:extLst>
          </p:cNvPr>
          <p:cNvSpPr>
            <a:spLocks noChangeAspect="1"/>
          </p:cNvSpPr>
          <p:nvPr/>
        </p:nvSpPr>
        <p:spPr>
          <a:xfrm>
            <a:off x="5828831" y="387830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24">
            <a:extLst>
              <a:ext uri="{FF2B5EF4-FFF2-40B4-BE49-F238E27FC236}">
                <a16:creationId xmlns:a16="http://schemas.microsoft.com/office/drawing/2014/main" xmlns="" id="{BF63006B-0BF1-774B-83E8-66A966438452}"/>
              </a:ext>
            </a:extLst>
          </p:cNvPr>
          <p:cNvSpPr>
            <a:spLocks noChangeAspect="1"/>
          </p:cNvSpPr>
          <p:nvPr/>
        </p:nvSpPr>
        <p:spPr>
          <a:xfrm>
            <a:off x="6384474" y="40916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ultiplication 25">
            <a:extLst>
              <a:ext uri="{FF2B5EF4-FFF2-40B4-BE49-F238E27FC236}">
                <a16:creationId xmlns:a16="http://schemas.microsoft.com/office/drawing/2014/main" xmlns="" id="{969B409F-D55F-7E48-B2F7-7AB03FE18000}"/>
              </a:ext>
            </a:extLst>
          </p:cNvPr>
          <p:cNvSpPr>
            <a:spLocks noChangeAspect="1"/>
          </p:cNvSpPr>
          <p:nvPr/>
        </p:nvSpPr>
        <p:spPr>
          <a:xfrm>
            <a:off x="6006000" y="4235754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26">
            <a:extLst>
              <a:ext uri="{FF2B5EF4-FFF2-40B4-BE49-F238E27FC236}">
                <a16:creationId xmlns:a16="http://schemas.microsoft.com/office/drawing/2014/main" xmlns="" id="{11E928CE-40F7-B649-A70E-89D191728350}"/>
              </a:ext>
            </a:extLst>
          </p:cNvPr>
          <p:cNvSpPr>
            <a:spLocks noChangeAspect="1"/>
          </p:cNvSpPr>
          <p:nvPr/>
        </p:nvSpPr>
        <p:spPr>
          <a:xfrm>
            <a:off x="7093311" y="389356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plication 27">
            <a:extLst>
              <a:ext uri="{FF2B5EF4-FFF2-40B4-BE49-F238E27FC236}">
                <a16:creationId xmlns:a16="http://schemas.microsoft.com/office/drawing/2014/main" xmlns="" id="{1E905B79-0EFE-4043-9315-338DABC2B5C9}"/>
              </a:ext>
            </a:extLst>
          </p:cNvPr>
          <p:cNvSpPr>
            <a:spLocks noChangeAspect="1"/>
          </p:cNvSpPr>
          <p:nvPr/>
        </p:nvSpPr>
        <p:spPr>
          <a:xfrm>
            <a:off x="6715590" y="386924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cation 28">
            <a:extLst>
              <a:ext uri="{FF2B5EF4-FFF2-40B4-BE49-F238E27FC236}">
                <a16:creationId xmlns:a16="http://schemas.microsoft.com/office/drawing/2014/main" xmlns="" id="{DD784942-4D17-F149-8286-E6C3246B4D55}"/>
              </a:ext>
            </a:extLst>
          </p:cNvPr>
          <p:cNvSpPr>
            <a:spLocks noChangeAspect="1"/>
          </p:cNvSpPr>
          <p:nvPr/>
        </p:nvSpPr>
        <p:spPr>
          <a:xfrm>
            <a:off x="5603895" y="5082065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ultiplication 29">
            <a:extLst>
              <a:ext uri="{FF2B5EF4-FFF2-40B4-BE49-F238E27FC236}">
                <a16:creationId xmlns:a16="http://schemas.microsoft.com/office/drawing/2014/main" xmlns="" id="{5EED409B-2261-494F-9277-26A8AF863796}"/>
              </a:ext>
            </a:extLst>
          </p:cNvPr>
          <p:cNvSpPr>
            <a:spLocks noChangeAspect="1"/>
          </p:cNvSpPr>
          <p:nvPr/>
        </p:nvSpPr>
        <p:spPr>
          <a:xfrm>
            <a:off x="5758915" y="42959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ultiplication 30">
            <a:extLst>
              <a:ext uri="{FF2B5EF4-FFF2-40B4-BE49-F238E27FC236}">
                <a16:creationId xmlns:a16="http://schemas.microsoft.com/office/drawing/2014/main" xmlns="" id="{DCEBF834-4743-7444-844B-3F2AE2FEE472}"/>
              </a:ext>
            </a:extLst>
          </p:cNvPr>
          <p:cNvSpPr>
            <a:spLocks noChangeAspect="1"/>
          </p:cNvSpPr>
          <p:nvPr/>
        </p:nvSpPr>
        <p:spPr>
          <a:xfrm>
            <a:off x="7323042" y="342052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Multiplication 31">
            <a:extLst>
              <a:ext uri="{FF2B5EF4-FFF2-40B4-BE49-F238E27FC236}">
                <a16:creationId xmlns:a16="http://schemas.microsoft.com/office/drawing/2014/main" xmlns="" id="{9121EC32-A36E-0B41-9C39-CB2A125B8F57}"/>
              </a:ext>
            </a:extLst>
          </p:cNvPr>
          <p:cNvSpPr>
            <a:spLocks noChangeAspect="1"/>
          </p:cNvSpPr>
          <p:nvPr/>
        </p:nvSpPr>
        <p:spPr>
          <a:xfrm>
            <a:off x="6884957" y="3447859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ultiplication 32">
            <a:extLst>
              <a:ext uri="{FF2B5EF4-FFF2-40B4-BE49-F238E27FC236}">
                <a16:creationId xmlns:a16="http://schemas.microsoft.com/office/drawing/2014/main" xmlns="" id="{3E53443C-430C-174F-A9E6-0FF34CB9852B}"/>
              </a:ext>
            </a:extLst>
          </p:cNvPr>
          <p:cNvSpPr>
            <a:spLocks noChangeAspect="1"/>
          </p:cNvSpPr>
          <p:nvPr/>
        </p:nvSpPr>
        <p:spPr>
          <a:xfrm>
            <a:off x="7156381" y="3673671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lus 33">
            <a:extLst>
              <a:ext uri="{FF2B5EF4-FFF2-40B4-BE49-F238E27FC236}">
                <a16:creationId xmlns:a16="http://schemas.microsoft.com/office/drawing/2014/main" xmlns="" id="{1F607709-D28C-594F-9066-9552ACC91E2D}"/>
              </a:ext>
            </a:extLst>
          </p:cNvPr>
          <p:cNvSpPr>
            <a:spLocks noChangeAspect="1"/>
          </p:cNvSpPr>
          <p:nvPr/>
        </p:nvSpPr>
        <p:spPr>
          <a:xfrm>
            <a:off x="8198762" y="477864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ultiplication 34">
            <a:extLst>
              <a:ext uri="{FF2B5EF4-FFF2-40B4-BE49-F238E27FC236}">
                <a16:creationId xmlns:a16="http://schemas.microsoft.com/office/drawing/2014/main" xmlns="" id="{248083E7-B01A-CB46-9157-6A91E452C135}"/>
              </a:ext>
            </a:extLst>
          </p:cNvPr>
          <p:cNvSpPr>
            <a:spLocks noChangeAspect="1"/>
          </p:cNvSpPr>
          <p:nvPr/>
        </p:nvSpPr>
        <p:spPr>
          <a:xfrm>
            <a:off x="6186000" y="3706971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Multiplication 35">
            <a:extLst>
              <a:ext uri="{FF2B5EF4-FFF2-40B4-BE49-F238E27FC236}">
                <a16:creationId xmlns:a16="http://schemas.microsoft.com/office/drawing/2014/main" xmlns="" id="{B441C117-B33E-AA42-AC66-E378B5789B9F}"/>
              </a:ext>
            </a:extLst>
          </p:cNvPr>
          <p:cNvSpPr>
            <a:spLocks noChangeAspect="1"/>
          </p:cNvSpPr>
          <p:nvPr/>
        </p:nvSpPr>
        <p:spPr>
          <a:xfrm>
            <a:off x="6696695" y="42959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Multiplication 36">
            <a:extLst>
              <a:ext uri="{FF2B5EF4-FFF2-40B4-BE49-F238E27FC236}">
                <a16:creationId xmlns:a16="http://schemas.microsoft.com/office/drawing/2014/main" xmlns="" id="{80DBA385-F705-6345-80F6-EBC6727F6A1C}"/>
              </a:ext>
            </a:extLst>
          </p:cNvPr>
          <p:cNvSpPr>
            <a:spLocks noChangeAspect="1"/>
          </p:cNvSpPr>
          <p:nvPr/>
        </p:nvSpPr>
        <p:spPr>
          <a:xfrm>
            <a:off x="5458103" y="424782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xmlns="" id="{E0EC923B-EDE3-FB44-BF65-1E790308DFF5}"/>
              </a:ext>
            </a:extLst>
          </p:cNvPr>
          <p:cNvSpPr>
            <a:spLocks noChangeAspect="1"/>
          </p:cNvSpPr>
          <p:nvPr/>
        </p:nvSpPr>
        <p:spPr>
          <a:xfrm>
            <a:off x="7749042" y="511818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xmlns="" id="{2F1DD1F9-750C-5840-A796-EB827EB47E1C}"/>
              </a:ext>
            </a:extLst>
          </p:cNvPr>
          <p:cNvSpPr>
            <a:spLocks noChangeAspect="1"/>
          </p:cNvSpPr>
          <p:nvPr/>
        </p:nvSpPr>
        <p:spPr>
          <a:xfrm>
            <a:off x="7686152" y="467180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lus 39">
            <a:extLst>
              <a:ext uri="{FF2B5EF4-FFF2-40B4-BE49-F238E27FC236}">
                <a16:creationId xmlns:a16="http://schemas.microsoft.com/office/drawing/2014/main" xmlns="" id="{AC3B5219-A6B7-7549-B833-510E249F5785}"/>
              </a:ext>
            </a:extLst>
          </p:cNvPr>
          <p:cNvSpPr>
            <a:spLocks noChangeAspect="1"/>
          </p:cNvSpPr>
          <p:nvPr/>
        </p:nvSpPr>
        <p:spPr>
          <a:xfrm>
            <a:off x="8876171" y="4670593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lus 40">
            <a:extLst>
              <a:ext uri="{FF2B5EF4-FFF2-40B4-BE49-F238E27FC236}">
                <a16:creationId xmlns:a16="http://schemas.microsoft.com/office/drawing/2014/main" xmlns="" id="{3CD440BD-2FEE-2849-9C57-6AE0D8D332C9}"/>
              </a:ext>
            </a:extLst>
          </p:cNvPr>
          <p:cNvSpPr>
            <a:spLocks noChangeAspect="1"/>
          </p:cNvSpPr>
          <p:nvPr/>
        </p:nvSpPr>
        <p:spPr>
          <a:xfrm>
            <a:off x="8299172" y="423563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3C580C6E-7BB7-244B-BAC7-3F42DBCD9FDB}"/>
              </a:ext>
            </a:extLst>
          </p:cNvPr>
          <p:cNvCxnSpPr>
            <a:cxnSpLocks/>
          </p:cNvCxnSpPr>
          <p:nvPr/>
        </p:nvCxnSpPr>
        <p:spPr>
          <a:xfrm flipV="1">
            <a:off x="5449039" y="3600884"/>
            <a:ext cx="2994133" cy="21755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us 42">
            <a:extLst>
              <a:ext uri="{FF2B5EF4-FFF2-40B4-BE49-F238E27FC236}">
                <a16:creationId xmlns:a16="http://schemas.microsoft.com/office/drawing/2014/main" xmlns="" id="{45528107-EE0A-C744-BA16-02CF9B30AD41}"/>
              </a:ext>
            </a:extLst>
          </p:cNvPr>
          <p:cNvSpPr>
            <a:spLocks noChangeAspect="1"/>
          </p:cNvSpPr>
          <p:nvPr/>
        </p:nvSpPr>
        <p:spPr>
          <a:xfrm>
            <a:off x="7032086" y="5198452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43">
            <a:extLst>
              <a:ext uri="{FF2B5EF4-FFF2-40B4-BE49-F238E27FC236}">
                <a16:creationId xmlns:a16="http://schemas.microsoft.com/office/drawing/2014/main" xmlns="" id="{669A1059-88FF-1443-8CE1-79DCD97759BE}"/>
              </a:ext>
            </a:extLst>
          </p:cNvPr>
          <p:cNvSpPr>
            <a:spLocks noChangeAspect="1"/>
          </p:cNvSpPr>
          <p:nvPr/>
        </p:nvSpPr>
        <p:spPr>
          <a:xfrm>
            <a:off x="7269578" y="387853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CD76A820-1B9B-D44D-9E0E-FF040AAD5F18}"/>
              </a:ext>
            </a:extLst>
          </p:cNvPr>
          <p:cNvSpPr txBox="1"/>
          <p:nvPr/>
        </p:nvSpPr>
        <p:spPr>
          <a:xfrm>
            <a:off x="8800285" y="2938888"/>
            <a:ext cx="276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Hyperplan séparateur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xmlns="" id="{7CF7CBAD-D72E-7A4F-B58D-3A032C82B2A1}"/>
              </a:ext>
            </a:extLst>
          </p:cNvPr>
          <p:cNvSpPr txBox="1"/>
          <p:nvPr/>
        </p:nvSpPr>
        <p:spPr>
          <a:xfrm>
            <a:off x="9199909" y="5903040"/>
            <a:ext cx="5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</a:t>
            </a:r>
            <a:r>
              <a:rPr lang="fr-FR" sz="2000" baseline="-25000" dirty="0"/>
              <a:t>1</a:t>
            </a:r>
            <a:endParaRPr lang="fr-FR" sz="20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xmlns="" id="{95286506-4F2F-B944-AD61-F2306A1E7C52}"/>
              </a:ext>
            </a:extLst>
          </p:cNvPr>
          <p:cNvSpPr txBox="1"/>
          <p:nvPr/>
        </p:nvSpPr>
        <p:spPr>
          <a:xfrm>
            <a:off x="3764003" y="2667559"/>
            <a:ext cx="5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</a:t>
            </a:r>
            <a:r>
              <a:rPr lang="fr-FR" sz="2000" baseline="-25000" dirty="0"/>
              <a:t>2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1AAB83E-E00F-194E-B908-20CAD058CC47}"/>
                  </a:ext>
                </a:extLst>
              </p:cNvPr>
              <p:cNvSpPr txBox="1"/>
              <p:nvPr/>
            </p:nvSpPr>
            <p:spPr>
              <a:xfrm>
                <a:off x="9696409" y="3380503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AAB83E-E00F-194E-B908-20CAD058C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09" y="3380503"/>
                <a:ext cx="936731" cy="276999"/>
              </a:xfrm>
              <a:prstGeom prst="rect">
                <a:avLst/>
              </a:prstGeom>
              <a:blipFill>
                <a:blip r:embed="rId3"/>
                <a:stretch>
                  <a:fillRect l="-5333" r="-4000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5C18D6B-8FF2-DC41-9360-E5F095EA1CC6}"/>
                  </a:ext>
                </a:extLst>
              </p:cNvPr>
              <p:cNvSpPr txBox="1"/>
              <p:nvPr/>
            </p:nvSpPr>
            <p:spPr>
              <a:xfrm>
                <a:off x="9140091" y="5198452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C18D6B-8FF2-DC41-9360-E5F095EA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91" y="5198452"/>
                <a:ext cx="936731" cy="276999"/>
              </a:xfrm>
              <a:prstGeom prst="rect">
                <a:avLst/>
              </a:prstGeom>
              <a:blipFill>
                <a:blip r:embed="rId4"/>
                <a:stretch>
                  <a:fillRect l="-5333" r="-5333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3707F61D-5626-9542-BE2B-8071CAD8A482}"/>
                  </a:ext>
                </a:extLst>
              </p:cNvPr>
              <p:cNvSpPr txBox="1"/>
              <p:nvPr/>
            </p:nvSpPr>
            <p:spPr>
              <a:xfrm>
                <a:off x="4614500" y="3255231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07F61D-5626-9542-BE2B-8071CAD8A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00" y="3255231"/>
                <a:ext cx="936731" cy="276999"/>
              </a:xfrm>
              <a:prstGeom prst="rect">
                <a:avLst/>
              </a:prstGeom>
              <a:blipFill>
                <a:blip r:embed="rId5"/>
                <a:stretch>
                  <a:fillRect l="-5333" r="-5333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243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notations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Equation de l’hyperplan séparateur :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1228863"/>
              </a:xfrm>
              <a:prstGeom prst="rect">
                <a:avLst/>
              </a:prstGeom>
              <a:blipFill>
                <a:blip r:embed="rId3"/>
                <a:stretch>
                  <a:fillRect l="-843" t="-4082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45FFA82C-1590-754E-AF0B-2B1E8057B22C}"/>
              </a:ext>
            </a:extLst>
          </p:cNvPr>
          <p:cNvCxnSpPr>
            <a:cxnSpLocks/>
          </p:cNvCxnSpPr>
          <p:nvPr/>
        </p:nvCxnSpPr>
        <p:spPr>
          <a:xfrm>
            <a:off x="3912788" y="3062183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8C5D15AE-7A3F-A243-8823-D4C986D0422F}"/>
              </a:ext>
            </a:extLst>
          </p:cNvPr>
          <p:cNvCxnSpPr>
            <a:cxnSpLocks/>
          </p:cNvCxnSpPr>
          <p:nvPr/>
        </p:nvCxnSpPr>
        <p:spPr>
          <a:xfrm flipH="1">
            <a:off x="3285467" y="6103095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6">
            <a:extLst>
              <a:ext uri="{FF2B5EF4-FFF2-40B4-BE49-F238E27FC236}">
                <a16:creationId xmlns:a16="http://schemas.microsoft.com/office/drawing/2014/main" xmlns="" id="{F773A7FC-C5FB-6942-B412-DB27DEF98F9E}"/>
              </a:ext>
            </a:extLst>
          </p:cNvPr>
          <p:cNvSpPr>
            <a:spLocks noChangeAspect="1"/>
          </p:cNvSpPr>
          <p:nvPr/>
        </p:nvSpPr>
        <p:spPr>
          <a:xfrm>
            <a:off x="5784111" y="457200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lus 7">
            <a:extLst>
              <a:ext uri="{FF2B5EF4-FFF2-40B4-BE49-F238E27FC236}">
                <a16:creationId xmlns:a16="http://schemas.microsoft.com/office/drawing/2014/main" xmlns="" id="{22107A3D-7F6A-B747-A20E-EAF039B24F93}"/>
              </a:ext>
            </a:extLst>
          </p:cNvPr>
          <p:cNvSpPr>
            <a:spLocks noChangeAspect="1"/>
          </p:cNvSpPr>
          <p:nvPr/>
        </p:nvSpPr>
        <p:spPr>
          <a:xfrm>
            <a:off x="6425064" y="568543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xmlns="" id="{41B5D237-2383-354E-8D0E-76F89F924110}"/>
              </a:ext>
            </a:extLst>
          </p:cNvPr>
          <p:cNvSpPr>
            <a:spLocks noChangeAspect="1"/>
          </p:cNvSpPr>
          <p:nvPr/>
        </p:nvSpPr>
        <p:spPr>
          <a:xfrm>
            <a:off x="7550295" y="5695414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xmlns="" id="{0FC4F744-7BAD-AB4A-9E57-9A48C6709B88}"/>
              </a:ext>
            </a:extLst>
          </p:cNvPr>
          <p:cNvSpPr>
            <a:spLocks noChangeAspect="1"/>
          </p:cNvSpPr>
          <p:nvPr/>
        </p:nvSpPr>
        <p:spPr>
          <a:xfrm>
            <a:off x="7151242" y="5528940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xmlns="" id="{CB7CA3E7-AF20-CD40-B3D3-FA783B0F3C64}"/>
              </a:ext>
            </a:extLst>
          </p:cNvPr>
          <p:cNvSpPr>
            <a:spLocks noChangeAspect="1"/>
          </p:cNvSpPr>
          <p:nvPr/>
        </p:nvSpPr>
        <p:spPr>
          <a:xfrm>
            <a:off x="7432912" y="493490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xmlns="" id="{5074DF74-AD4A-E74D-89F3-545831AFC8D4}"/>
              </a:ext>
            </a:extLst>
          </p:cNvPr>
          <p:cNvSpPr>
            <a:spLocks noChangeAspect="1"/>
          </p:cNvSpPr>
          <p:nvPr/>
        </p:nvSpPr>
        <p:spPr>
          <a:xfrm>
            <a:off x="8299172" y="451063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xmlns="" id="{3287BC33-DEC8-794E-A6DE-FB9A944060C7}"/>
              </a:ext>
            </a:extLst>
          </p:cNvPr>
          <p:cNvSpPr>
            <a:spLocks noChangeAspect="1"/>
          </p:cNvSpPr>
          <p:nvPr/>
        </p:nvSpPr>
        <p:spPr>
          <a:xfrm>
            <a:off x="8728285" y="4060392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xmlns="" id="{8AA28243-F1F9-6944-B27D-8A9906D72D18}"/>
              </a:ext>
            </a:extLst>
          </p:cNvPr>
          <p:cNvSpPr>
            <a:spLocks noChangeAspect="1"/>
          </p:cNvSpPr>
          <p:nvPr/>
        </p:nvSpPr>
        <p:spPr>
          <a:xfrm>
            <a:off x="8155172" y="528212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xmlns="" id="{57E70E22-7A2D-4C4D-BA9B-8230A0D9233F}"/>
              </a:ext>
            </a:extLst>
          </p:cNvPr>
          <p:cNvSpPr>
            <a:spLocks noChangeAspect="1"/>
          </p:cNvSpPr>
          <p:nvPr/>
        </p:nvSpPr>
        <p:spPr>
          <a:xfrm>
            <a:off x="7824445" y="432864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xmlns="" id="{324C33E2-6043-4944-A204-8D261C1F1768}"/>
              </a:ext>
            </a:extLst>
          </p:cNvPr>
          <p:cNvSpPr>
            <a:spLocks noChangeAspect="1"/>
          </p:cNvSpPr>
          <p:nvPr/>
        </p:nvSpPr>
        <p:spPr>
          <a:xfrm>
            <a:off x="8065172" y="4987318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xmlns="" id="{9A5351C7-AD40-BE45-9B34-A64876C9F7E9}"/>
              </a:ext>
            </a:extLst>
          </p:cNvPr>
          <p:cNvSpPr>
            <a:spLocks noChangeAspect="1"/>
          </p:cNvSpPr>
          <p:nvPr/>
        </p:nvSpPr>
        <p:spPr>
          <a:xfrm>
            <a:off x="8630682" y="4938126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xmlns="" id="{6DADA816-7033-1D45-A2F1-A214609F5629}"/>
              </a:ext>
            </a:extLst>
          </p:cNvPr>
          <p:cNvSpPr>
            <a:spLocks noChangeAspect="1"/>
          </p:cNvSpPr>
          <p:nvPr/>
        </p:nvSpPr>
        <p:spPr>
          <a:xfrm>
            <a:off x="6532688" y="5283428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xmlns="" id="{5B067956-9B0C-A346-9696-F8B9E9C2FBE9}"/>
              </a:ext>
            </a:extLst>
          </p:cNvPr>
          <p:cNvSpPr>
            <a:spLocks noChangeAspect="1"/>
          </p:cNvSpPr>
          <p:nvPr/>
        </p:nvSpPr>
        <p:spPr>
          <a:xfrm>
            <a:off x="7540633" y="5391111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cation 19">
            <a:extLst>
              <a:ext uri="{FF2B5EF4-FFF2-40B4-BE49-F238E27FC236}">
                <a16:creationId xmlns:a16="http://schemas.microsoft.com/office/drawing/2014/main" xmlns="" id="{42FC0F9C-411E-1249-9E16-209448CEB7ED}"/>
              </a:ext>
            </a:extLst>
          </p:cNvPr>
          <p:cNvSpPr>
            <a:spLocks noChangeAspect="1"/>
          </p:cNvSpPr>
          <p:nvPr/>
        </p:nvSpPr>
        <p:spPr>
          <a:xfrm>
            <a:off x="5305039" y="460716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20">
            <a:extLst>
              <a:ext uri="{FF2B5EF4-FFF2-40B4-BE49-F238E27FC236}">
                <a16:creationId xmlns:a16="http://schemas.microsoft.com/office/drawing/2014/main" xmlns="" id="{E27FB66B-4ADD-7946-AFC5-CC8DDE4910E0}"/>
              </a:ext>
            </a:extLst>
          </p:cNvPr>
          <p:cNvSpPr>
            <a:spLocks noChangeAspect="1"/>
          </p:cNvSpPr>
          <p:nvPr/>
        </p:nvSpPr>
        <p:spPr>
          <a:xfrm>
            <a:off x="6146142" y="4407282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21">
            <a:extLst>
              <a:ext uri="{FF2B5EF4-FFF2-40B4-BE49-F238E27FC236}">
                <a16:creationId xmlns:a16="http://schemas.microsoft.com/office/drawing/2014/main" xmlns="" id="{C12BE028-5085-C74F-B02D-7218AFA688C3}"/>
              </a:ext>
            </a:extLst>
          </p:cNvPr>
          <p:cNvSpPr>
            <a:spLocks noChangeAspect="1"/>
          </p:cNvSpPr>
          <p:nvPr/>
        </p:nvSpPr>
        <p:spPr>
          <a:xfrm>
            <a:off x="6525278" y="371398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22">
            <a:extLst>
              <a:ext uri="{FF2B5EF4-FFF2-40B4-BE49-F238E27FC236}">
                <a16:creationId xmlns:a16="http://schemas.microsoft.com/office/drawing/2014/main" xmlns="" id="{BB09127D-4BF6-A341-838D-D2854B364B3F}"/>
              </a:ext>
            </a:extLst>
          </p:cNvPr>
          <p:cNvSpPr>
            <a:spLocks noChangeAspect="1"/>
          </p:cNvSpPr>
          <p:nvPr/>
        </p:nvSpPr>
        <p:spPr>
          <a:xfrm>
            <a:off x="5828831" y="387830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ultiplication 23">
            <a:extLst>
              <a:ext uri="{FF2B5EF4-FFF2-40B4-BE49-F238E27FC236}">
                <a16:creationId xmlns:a16="http://schemas.microsoft.com/office/drawing/2014/main" xmlns="" id="{FB4B1B19-8A38-2943-A633-7F03D7859666}"/>
              </a:ext>
            </a:extLst>
          </p:cNvPr>
          <p:cNvSpPr>
            <a:spLocks noChangeAspect="1"/>
          </p:cNvSpPr>
          <p:nvPr/>
        </p:nvSpPr>
        <p:spPr>
          <a:xfrm>
            <a:off x="6384474" y="40916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24">
            <a:extLst>
              <a:ext uri="{FF2B5EF4-FFF2-40B4-BE49-F238E27FC236}">
                <a16:creationId xmlns:a16="http://schemas.microsoft.com/office/drawing/2014/main" xmlns="" id="{852D0B15-CAD5-C841-A004-7A4DCFDF81BF}"/>
              </a:ext>
            </a:extLst>
          </p:cNvPr>
          <p:cNvSpPr>
            <a:spLocks noChangeAspect="1"/>
          </p:cNvSpPr>
          <p:nvPr/>
        </p:nvSpPr>
        <p:spPr>
          <a:xfrm>
            <a:off x="6006000" y="4235754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ultiplication 25">
            <a:extLst>
              <a:ext uri="{FF2B5EF4-FFF2-40B4-BE49-F238E27FC236}">
                <a16:creationId xmlns:a16="http://schemas.microsoft.com/office/drawing/2014/main" xmlns="" id="{824B864B-7541-3543-A4D3-B2CBE6AC2355}"/>
              </a:ext>
            </a:extLst>
          </p:cNvPr>
          <p:cNvSpPr>
            <a:spLocks noChangeAspect="1"/>
          </p:cNvSpPr>
          <p:nvPr/>
        </p:nvSpPr>
        <p:spPr>
          <a:xfrm>
            <a:off x="7093311" y="389356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26">
            <a:extLst>
              <a:ext uri="{FF2B5EF4-FFF2-40B4-BE49-F238E27FC236}">
                <a16:creationId xmlns:a16="http://schemas.microsoft.com/office/drawing/2014/main" xmlns="" id="{FD44FA0E-5789-AB40-B213-B1E52E975681}"/>
              </a:ext>
            </a:extLst>
          </p:cNvPr>
          <p:cNvSpPr>
            <a:spLocks noChangeAspect="1"/>
          </p:cNvSpPr>
          <p:nvPr/>
        </p:nvSpPr>
        <p:spPr>
          <a:xfrm>
            <a:off x="6715590" y="386924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plication 27">
            <a:extLst>
              <a:ext uri="{FF2B5EF4-FFF2-40B4-BE49-F238E27FC236}">
                <a16:creationId xmlns:a16="http://schemas.microsoft.com/office/drawing/2014/main" xmlns="" id="{2D02E08B-8EA8-AE43-9B4A-9009AB5D35C9}"/>
              </a:ext>
            </a:extLst>
          </p:cNvPr>
          <p:cNvSpPr>
            <a:spLocks noChangeAspect="1"/>
          </p:cNvSpPr>
          <p:nvPr/>
        </p:nvSpPr>
        <p:spPr>
          <a:xfrm>
            <a:off x="5603895" y="5082065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cation 28">
            <a:extLst>
              <a:ext uri="{FF2B5EF4-FFF2-40B4-BE49-F238E27FC236}">
                <a16:creationId xmlns:a16="http://schemas.microsoft.com/office/drawing/2014/main" xmlns="" id="{E3A709FA-A0E5-684C-AC71-2D9B4BEB66F0}"/>
              </a:ext>
            </a:extLst>
          </p:cNvPr>
          <p:cNvSpPr>
            <a:spLocks noChangeAspect="1"/>
          </p:cNvSpPr>
          <p:nvPr/>
        </p:nvSpPr>
        <p:spPr>
          <a:xfrm>
            <a:off x="5758915" y="42959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ultiplication 29">
            <a:extLst>
              <a:ext uri="{FF2B5EF4-FFF2-40B4-BE49-F238E27FC236}">
                <a16:creationId xmlns:a16="http://schemas.microsoft.com/office/drawing/2014/main" xmlns="" id="{B6720884-0AB2-D844-A471-5F84A1E5554D}"/>
              </a:ext>
            </a:extLst>
          </p:cNvPr>
          <p:cNvSpPr>
            <a:spLocks noChangeAspect="1"/>
          </p:cNvSpPr>
          <p:nvPr/>
        </p:nvSpPr>
        <p:spPr>
          <a:xfrm>
            <a:off x="7323042" y="342052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ultiplication 30">
            <a:extLst>
              <a:ext uri="{FF2B5EF4-FFF2-40B4-BE49-F238E27FC236}">
                <a16:creationId xmlns:a16="http://schemas.microsoft.com/office/drawing/2014/main" xmlns="" id="{D169F9F3-B730-A24D-A7A2-15A1951E4C09}"/>
              </a:ext>
            </a:extLst>
          </p:cNvPr>
          <p:cNvSpPr>
            <a:spLocks noChangeAspect="1"/>
          </p:cNvSpPr>
          <p:nvPr/>
        </p:nvSpPr>
        <p:spPr>
          <a:xfrm>
            <a:off x="6884957" y="3447859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Multiplication 31">
            <a:extLst>
              <a:ext uri="{FF2B5EF4-FFF2-40B4-BE49-F238E27FC236}">
                <a16:creationId xmlns:a16="http://schemas.microsoft.com/office/drawing/2014/main" xmlns="" id="{A9D97513-1FA3-884E-8B2D-D7274C7461A1}"/>
              </a:ext>
            </a:extLst>
          </p:cNvPr>
          <p:cNvSpPr>
            <a:spLocks noChangeAspect="1"/>
          </p:cNvSpPr>
          <p:nvPr/>
        </p:nvSpPr>
        <p:spPr>
          <a:xfrm>
            <a:off x="7156381" y="3673671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xmlns="" id="{FD6A33CF-8C68-A348-817D-CD35A21E3C5B}"/>
              </a:ext>
            </a:extLst>
          </p:cNvPr>
          <p:cNvSpPr>
            <a:spLocks noChangeAspect="1"/>
          </p:cNvSpPr>
          <p:nvPr/>
        </p:nvSpPr>
        <p:spPr>
          <a:xfrm>
            <a:off x="8198762" y="477864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Multiplication 33">
            <a:extLst>
              <a:ext uri="{FF2B5EF4-FFF2-40B4-BE49-F238E27FC236}">
                <a16:creationId xmlns:a16="http://schemas.microsoft.com/office/drawing/2014/main" xmlns="" id="{EF38129E-0D22-7A45-B21E-0ECBD0581984}"/>
              </a:ext>
            </a:extLst>
          </p:cNvPr>
          <p:cNvSpPr>
            <a:spLocks noChangeAspect="1"/>
          </p:cNvSpPr>
          <p:nvPr/>
        </p:nvSpPr>
        <p:spPr>
          <a:xfrm>
            <a:off x="6186000" y="3706971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Multiplication 34">
            <a:extLst>
              <a:ext uri="{FF2B5EF4-FFF2-40B4-BE49-F238E27FC236}">
                <a16:creationId xmlns:a16="http://schemas.microsoft.com/office/drawing/2014/main" xmlns="" id="{8F9F4CF9-BF36-394B-B910-AB53A9EA08A0}"/>
              </a:ext>
            </a:extLst>
          </p:cNvPr>
          <p:cNvSpPr>
            <a:spLocks noChangeAspect="1"/>
          </p:cNvSpPr>
          <p:nvPr/>
        </p:nvSpPr>
        <p:spPr>
          <a:xfrm>
            <a:off x="6696695" y="4295937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Multiplication 35">
            <a:extLst>
              <a:ext uri="{FF2B5EF4-FFF2-40B4-BE49-F238E27FC236}">
                <a16:creationId xmlns:a16="http://schemas.microsoft.com/office/drawing/2014/main" xmlns="" id="{C03BDB61-3977-3642-A186-E46F8B26D79E}"/>
              </a:ext>
            </a:extLst>
          </p:cNvPr>
          <p:cNvSpPr>
            <a:spLocks noChangeAspect="1"/>
          </p:cNvSpPr>
          <p:nvPr/>
        </p:nvSpPr>
        <p:spPr>
          <a:xfrm>
            <a:off x="5458103" y="424782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lus 36">
            <a:extLst>
              <a:ext uri="{FF2B5EF4-FFF2-40B4-BE49-F238E27FC236}">
                <a16:creationId xmlns:a16="http://schemas.microsoft.com/office/drawing/2014/main" xmlns="" id="{65A6FA58-27A2-504A-9C67-FCC859B4D032}"/>
              </a:ext>
            </a:extLst>
          </p:cNvPr>
          <p:cNvSpPr>
            <a:spLocks noChangeAspect="1"/>
          </p:cNvSpPr>
          <p:nvPr/>
        </p:nvSpPr>
        <p:spPr>
          <a:xfrm>
            <a:off x="7749042" y="511818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lus 37">
            <a:extLst>
              <a:ext uri="{FF2B5EF4-FFF2-40B4-BE49-F238E27FC236}">
                <a16:creationId xmlns:a16="http://schemas.microsoft.com/office/drawing/2014/main" xmlns="" id="{0E64A862-4AD5-F34D-9D66-5F97ECB4A797}"/>
              </a:ext>
            </a:extLst>
          </p:cNvPr>
          <p:cNvSpPr>
            <a:spLocks noChangeAspect="1"/>
          </p:cNvSpPr>
          <p:nvPr/>
        </p:nvSpPr>
        <p:spPr>
          <a:xfrm>
            <a:off x="7686152" y="4671809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xmlns="" id="{ADCF19BF-A75B-7242-BC48-C26AE48A40C6}"/>
              </a:ext>
            </a:extLst>
          </p:cNvPr>
          <p:cNvSpPr>
            <a:spLocks noChangeAspect="1"/>
          </p:cNvSpPr>
          <p:nvPr/>
        </p:nvSpPr>
        <p:spPr>
          <a:xfrm>
            <a:off x="8876171" y="4670593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lus 39">
            <a:extLst>
              <a:ext uri="{FF2B5EF4-FFF2-40B4-BE49-F238E27FC236}">
                <a16:creationId xmlns:a16="http://schemas.microsoft.com/office/drawing/2014/main" xmlns="" id="{DEF196C7-BDAA-A54D-B681-26E8F7C5C948}"/>
              </a:ext>
            </a:extLst>
          </p:cNvPr>
          <p:cNvSpPr>
            <a:spLocks noChangeAspect="1"/>
          </p:cNvSpPr>
          <p:nvPr/>
        </p:nvSpPr>
        <p:spPr>
          <a:xfrm>
            <a:off x="8299172" y="4235637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xmlns="" id="{9FDAE5CD-E298-F14A-953A-0860D0453F35}"/>
              </a:ext>
            </a:extLst>
          </p:cNvPr>
          <p:cNvCxnSpPr>
            <a:cxnSpLocks/>
          </p:cNvCxnSpPr>
          <p:nvPr/>
        </p:nvCxnSpPr>
        <p:spPr>
          <a:xfrm flipV="1">
            <a:off x="5449039" y="3600884"/>
            <a:ext cx="2994133" cy="21755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lus 49">
            <a:extLst>
              <a:ext uri="{FF2B5EF4-FFF2-40B4-BE49-F238E27FC236}">
                <a16:creationId xmlns:a16="http://schemas.microsoft.com/office/drawing/2014/main" xmlns="" id="{9A81E1E1-867D-9A4A-8206-4167E0793922}"/>
              </a:ext>
            </a:extLst>
          </p:cNvPr>
          <p:cNvSpPr>
            <a:spLocks noChangeAspect="1"/>
          </p:cNvSpPr>
          <p:nvPr/>
        </p:nvSpPr>
        <p:spPr>
          <a:xfrm>
            <a:off x="7032086" y="5198452"/>
            <a:ext cx="144000" cy="14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Multiplication 50">
            <a:extLst>
              <a:ext uri="{FF2B5EF4-FFF2-40B4-BE49-F238E27FC236}">
                <a16:creationId xmlns:a16="http://schemas.microsoft.com/office/drawing/2014/main" xmlns="" id="{1F036258-F68B-FD42-B7B4-CC154E2050BC}"/>
              </a:ext>
            </a:extLst>
          </p:cNvPr>
          <p:cNvSpPr>
            <a:spLocks noChangeAspect="1"/>
          </p:cNvSpPr>
          <p:nvPr/>
        </p:nvSpPr>
        <p:spPr>
          <a:xfrm>
            <a:off x="7269578" y="3878536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FCEABF10-3332-CE40-BA7E-1868FEB37C6D}"/>
              </a:ext>
            </a:extLst>
          </p:cNvPr>
          <p:cNvSpPr txBox="1"/>
          <p:nvPr/>
        </p:nvSpPr>
        <p:spPr>
          <a:xfrm>
            <a:off x="9199909" y="5903040"/>
            <a:ext cx="5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</a:t>
            </a:r>
            <a:r>
              <a:rPr lang="fr-FR" sz="2000" baseline="-25000" dirty="0"/>
              <a:t>1</a:t>
            </a:r>
            <a:endParaRPr lang="fr-FR" sz="20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D5BD49F7-8D4F-324F-B5DA-FF8E8D50CFDA}"/>
              </a:ext>
            </a:extLst>
          </p:cNvPr>
          <p:cNvSpPr txBox="1"/>
          <p:nvPr/>
        </p:nvSpPr>
        <p:spPr>
          <a:xfrm>
            <a:off x="3764003" y="2667559"/>
            <a:ext cx="5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</a:t>
            </a:r>
            <a:r>
              <a:rPr lang="fr-FR" sz="2000" baseline="-25000" dirty="0"/>
              <a:t>2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14F49EF-D59A-C248-9EA8-4C3979FA5157}"/>
                  </a:ext>
                </a:extLst>
              </p:cNvPr>
              <p:cNvSpPr txBox="1"/>
              <p:nvPr/>
            </p:nvSpPr>
            <p:spPr>
              <a:xfrm>
                <a:off x="8707538" y="3305743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4F49EF-D59A-C248-9EA8-4C3979FA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38" y="3305743"/>
                <a:ext cx="936731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9467E01-33A7-5741-BFAF-92C3B5F0E09E}"/>
                  </a:ext>
                </a:extLst>
              </p:cNvPr>
              <p:cNvSpPr txBox="1"/>
              <p:nvPr/>
            </p:nvSpPr>
            <p:spPr>
              <a:xfrm>
                <a:off x="9140091" y="5198452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467E01-33A7-5741-BFAF-92C3B5F0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91" y="5198452"/>
                <a:ext cx="936731" cy="276999"/>
              </a:xfrm>
              <a:prstGeom prst="rect">
                <a:avLst/>
              </a:prstGeom>
              <a:blipFill>
                <a:blip r:embed="rId5"/>
                <a:stretch>
                  <a:fillRect l="-6849" r="-5479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AAEBF07-7F47-CD4D-95D7-844C7C308A76}"/>
                  </a:ext>
                </a:extLst>
              </p:cNvPr>
              <p:cNvSpPr txBox="1"/>
              <p:nvPr/>
            </p:nvSpPr>
            <p:spPr>
              <a:xfrm>
                <a:off x="4614500" y="3255231"/>
                <a:ext cx="936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AEBF07-7F47-CD4D-95D7-844C7C308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00" y="3255231"/>
                <a:ext cx="936731" cy="276999"/>
              </a:xfrm>
              <a:prstGeom prst="rect">
                <a:avLst/>
              </a:prstGeom>
              <a:blipFill>
                <a:blip r:embed="rId6"/>
                <a:stretch>
                  <a:fillRect l="-4000" r="-5333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xmlns="" id="{9F76253F-E13A-784C-990A-5D4AE7A02726}"/>
              </a:ext>
            </a:extLst>
          </p:cNvPr>
          <p:cNvCxnSpPr/>
          <p:nvPr/>
        </p:nvCxnSpPr>
        <p:spPr>
          <a:xfrm flipH="1" flipV="1">
            <a:off x="4954166" y="4830155"/>
            <a:ext cx="571500" cy="88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0A5EB522-7783-104A-8415-34E9CE91F0BB}"/>
                  </a:ext>
                </a:extLst>
              </p:cNvPr>
              <p:cNvSpPr txBox="1"/>
              <p:nvPr/>
            </p:nvSpPr>
            <p:spPr>
              <a:xfrm>
                <a:off x="4901913" y="5123110"/>
                <a:ext cx="246285" cy="352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groupCh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5EB522-7783-104A-8415-34E9CE91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13" y="5123110"/>
                <a:ext cx="246285" cy="352341"/>
              </a:xfrm>
              <a:prstGeom prst="rect">
                <a:avLst/>
              </a:prstGeom>
              <a:blipFill>
                <a:blip r:embed="rId7"/>
                <a:stretch>
                  <a:fillRect l="-60000" t="-27586" b="-413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E379864-63D7-9E48-8559-5AEDBC547916}"/>
                  </a:ext>
                </a:extLst>
              </p:cNvPr>
              <p:cNvSpPr/>
              <p:nvPr/>
            </p:nvSpPr>
            <p:spPr>
              <a:xfrm>
                <a:off x="1127538" y="3552188"/>
                <a:ext cx="1706493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79864-63D7-9E48-8559-5AEDBC547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8" y="3552188"/>
                <a:ext cx="1706493" cy="1471941"/>
              </a:xfrm>
              <a:prstGeom prst="rect">
                <a:avLst/>
              </a:prstGeom>
              <a:blipFill>
                <a:blip r:embed="rId8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838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08370"/>
                <a:ext cx="10525539" cy="526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notations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 les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observations, chacune étant constituée des valeurs des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variables indépendantes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 les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valeurs dans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fr-FR" sz="2400" dirty="0"/>
                  <a:t> de la variable cible.</a:t>
                </a:r>
              </a:p>
              <a:p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08370"/>
                <a:ext cx="10525539" cy="5266698"/>
              </a:xfrm>
              <a:prstGeom prst="rect">
                <a:avLst/>
              </a:prstGeom>
              <a:blipFill>
                <a:blip r:embed="rId3"/>
                <a:stretch>
                  <a:fillRect l="-843" t="-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090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1. Perceptron et neurone artificiel.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08370"/>
                <a:ext cx="10525539" cy="431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Perceptron : notations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fr-FR" sz="2400" dirty="0"/>
                  <a:t> les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estimations de la variable cible produites par le perceptron à valeurs dans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 les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erreurs commises lors de l’estimation de la variable cible.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08370"/>
                <a:ext cx="10525539" cy="4310154"/>
              </a:xfrm>
              <a:prstGeom prst="rect">
                <a:avLst/>
              </a:prstGeom>
              <a:blipFill>
                <a:blip r:embed="rId3"/>
                <a:stretch>
                  <a:fillRect l="-844" t="-882" r="-13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10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12120</TotalTime>
  <Words>798</Words>
  <Application>Microsoft Office PowerPoint</Application>
  <PresentationFormat>Personnalisé</PresentationFormat>
  <Paragraphs>200</Paragraphs>
  <Slides>31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  MATHEMATIQUES DE L INTELLIGENCE ARTIFICIELLE  Deep Learning</vt:lpstr>
      <vt:lpstr>Diapositive 2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1. Perceptron et neurone artificiel.</vt:lpstr>
      <vt:lpstr>2. Généralités sur les réseaux de neurones.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Alioune Nar SAMBE</dc:creator>
  <cp:lastModifiedBy>Alioune Nar SAMBE</cp:lastModifiedBy>
  <cp:revision>674</cp:revision>
  <dcterms:created xsi:type="dcterms:W3CDTF">2020-01-13T10:04:26Z</dcterms:created>
  <dcterms:modified xsi:type="dcterms:W3CDTF">2024-01-30T13:00:49Z</dcterms:modified>
</cp:coreProperties>
</file>