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8" r:id="rId2"/>
    <p:sldId id="660" r:id="rId3"/>
    <p:sldId id="460" r:id="rId4"/>
    <p:sldId id="462" r:id="rId5"/>
    <p:sldId id="464" r:id="rId6"/>
    <p:sldId id="470" r:id="rId7"/>
    <p:sldId id="465" r:id="rId8"/>
    <p:sldId id="473" r:id="rId9"/>
    <p:sldId id="502" r:id="rId10"/>
    <p:sldId id="466" r:id="rId11"/>
    <p:sldId id="467" r:id="rId12"/>
    <p:sldId id="468" r:id="rId13"/>
    <p:sldId id="476" r:id="rId1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D268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90"/>
    <p:restoredTop sz="87771"/>
  </p:normalViewPr>
  <p:slideViewPr>
    <p:cSldViewPr snapToGrid="0" snapToObjects="1">
      <p:cViewPr>
        <p:scale>
          <a:sx n="80" d="100"/>
          <a:sy n="80" d="100"/>
        </p:scale>
        <p:origin x="-1133" y="10"/>
      </p:cViewPr>
      <p:guideLst>
        <p:guide orient="horz" pos="2160"/>
        <p:guide pos="3840"/>
      </p:guideLst>
    </p:cSldViewPr>
  </p:slideViewPr>
  <p:notesTextViewPr>
    <p:cViewPr>
      <p:scale>
        <a:sx n="1" d="1"/>
        <a:sy n="1" d="1"/>
      </p:scale>
      <p:origin x="0" y="0"/>
    </p:cViewPr>
  </p:notesTextViewPr>
  <p:sorterViewPr>
    <p:cViewPr>
      <p:scale>
        <a:sx n="29" d="100"/>
        <a:sy n="29"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F178F-7622-1546-B79E-78CE2518F6F6}" type="datetimeFigureOut">
              <a:rPr lang="fr-FR" smtClean="0"/>
              <a:pPr/>
              <a:t>05/01/2025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E920C9-3D05-0E4B-B857-BF7434F561CE}" type="slidenum">
              <a:rPr lang="fr-FR" smtClean="0"/>
              <a:pPr/>
              <a:t>‹N°›</a:t>
            </a:fld>
            <a:endParaRPr lang="fr-FR"/>
          </a:p>
        </p:txBody>
      </p:sp>
    </p:spTree>
    <p:extLst>
      <p:ext uri="{BB962C8B-B14F-4D97-AF65-F5344CB8AC3E}">
        <p14:creationId xmlns="" xmlns:p14="http://schemas.microsoft.com/office/powerpoint/2010/main" val="215249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2</a:t>
            </a:fld>
            <a:endParaRPr lang="fr-FR"/>
          </a:p>
        </p:txBody>
      </p:sp>
    </p:spTree>
    <p:extLst>
      <p:ext uri="{BB962C8B-B14F-4D97-AF65-F5344CB8AC3E}">
        <p14:creationId xmlns="" xmlns:p14="http://schemas.microsoft.com/office/powerpoint/2010/main" val="430395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11</a:t>
            </a:fld>
            <a:endParaRPr lang="fr-FR"/>
          </a:p>
        </p:txBody>
      </p:sp>
    </p:spTree>
    <p:extLst>
      <p:ext uri="{BB962C8B-B14F-4D97-AF65-F5344CB8AC3E}">
        <p14:creationId xmlns="" xmlns:p14="http://schemas.microsoft.com/office/powerpoint/2010/main" val="7518494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Grâce à l’usage de la fonction SoftMax, les arguments des logarithmes ne peuvent être nuls ou négatifs.</a:t>
            </a:r>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12</a:t>
            </a:fld>
            <a:endParaRPr lang="fr-FR"/>
          </a:p>
        </p:txBody>
      </p:sp>
    </p:spTree>
    <p:extLst>
      <p:ext uri="{BB962C8B-B14F-4D97-AF65-F5344CB8AC3E}">
        <p14:creationId xmlns="" xmlns:p14="http://schemas.microsoft.com/office/powerpoint/2010/main" val="272028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13</a:t>
            </a:fld>
            <a:endParaRPr lang="fr-FR"/>
          </a:p>
        </p:txBody>
      </p:sp>
    </p:spTree>
    <p:extLst>
      <p:ext uri="{BB962C8B-B14F-4D97-AF65-F5344CB8AC3E}">
        <p14:creationId xmlns="" xmlns:p14="http://schemas.microsoft.com/office/powerpoint/2010/main" val="1171156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partir de deux couches cachées on utilise le terme de réseau profond.</a:t>
            </a:r>
          </a:p>
          <a:p>
            <a:r>
              <a:rPr lang="fr-FR" dirty="0"/>
              <a:t>Chaque arc du réseau est bien sûr muni d’un poids.</a:t>
            </a:r>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3</a:t>
            </a:fld>
            <a:endParaRPr lang="fr-FR"/>
          </a:p>
        </p:txBody>
      </p:sp>
    </p:spTree>
    <p:extLst>
      <p:ext uri="{BB962C8B-B14F-4D97-AF65-F5344CB8AC3E}">
        <p14:creationId xmlns="" xmlns:p14="http://schemas.microsoft.com/office/powerpoint/2010/main" val="2250400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En anglais on dit « fully connected » voire « densely connected » pour « complètement connecté ».</a:t>
            </a:r>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4</a:t>
            </a:fld>
            <a:endParaRPr lang="fr-FR"/>
          </a:p>
        </p:txBody>
      </p:sp>
    </p:spTree>
    <p:extLst>
      <p:ext uri="{BB962C8B-B14F-4D97-AF65-F5344CB8AC3E}">
        <p14:creationId xmlns="" xmlns:p14="http://schemas.microsoft.com/office/powerpoint/2010/main" val="122217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5</a:t>
            </a:fld>
            <a:endParaRPr lang="fr-FR"/>
          </a:p>
        </p:txBody>
      </p:sp>
    </p:spTree>
    <p:extLst>
      <p:ext uri="{BB962C8B-B14F-4D97-AF65-F5344CB8AC3E}">
        <p14:creationId xmlns="" xmlns:p14="http://schemas.microsoft.com/office/powerpoint/2010/main" val="53375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 la place ou parfois à la suite.</a:t>
            </a:r>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6</a:t>
            </a:fld>
            <a:endParaRPr lang="fr-FR"/>
          </a:p>
        </p:txBody>
      </p:sp>
    </p:spTree>
    <p:extLst>
      <p:ext uri="{BB962C8B-B14F-4D97-AF65-F5344CB8AC3E}">
        <p14:creationId xmlns="" xmlns:p14="http://schemas.microsoft.com/office/powerpoint/2010/main" val="31749234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Il faut bien sûr que chaque observation ne puisse appartenir qu’à une seule classe. Dans le cas contraire on n’appliquera pas cette fonction, et on choisira le plus souvent la fonction logistique comme fonction d’activation des neurones de la couche de sortie.</a:t>
            </a:r>
          </a:p>
          <a:p>
            <a:r>
              <a:rPr lang="fr-FR" dirty="0"/>
              <a:t>Cette normalisation permet également d’accélérer la convergence.</a:t>
            </a:r>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7</a:t>
            </a:fld>
            <a:endParaRPr lang="fr-FR"/>
          </a:p>
        </p:txBody>
      </p:sp>
    </p:spTree>
    <p:extLst>
      <p:ext uri="{BB962C8B-B14F-4D97-AF65-F5344CB8AC3E}">
        <p14:creationId xmlns="" xmlns:p14="http://schemas.microsoft.com/office/powerpoint/2010/main" val="349440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8</a:t>
            </a:fld>
            <a:endParaRPr lang="fr-FR"/>
          </a:p>
        </p:txBody>
      </p:sp>
    </p:spTree>
    <p:extLst>
      <p:ext uri="{BB962C8B-B14F-4D97-AF65-F5344CB8AC3E}">
        <p14:creationId xmlns="" xmlns:p14="http://schemas.microsoft.com/office/powerpoint/2010/main" val="963960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9</a:t>
            </a:fld>
            <a:endParaRPr lang="fr-FR"/>
          </a:p>
        </p:txBody>
      </p:sp>
    </p:spTree>
    <p:extLst>
      <p:ext uri="{BB962C8B-B14F-4D97-AF65-F5344CB8AC3E}">
        <p14:creationId xmlns="" xmlns:p14="http://schemas.microsoft.com/office/powerpoint/2010/main" val="1054290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9E920C9-3D05-0E4B-B857-BF7434F561CE}" type="slidenum">
              <a:rPr lang="fr-FR" smtClean="0"/>
              <a:pPr/>
              <a:t>10</a:t>
            </a:fld>
            <a:endParaRPr lang="fr-FR"/>
          </a:p>
        </p:txBody>
      </p:sp>
    </p:spTree>
    <p:extLst>
      <p:ext uri="{BB962C8B-B14F-4D97-AF65-F5344CB8AC3E}">
        <p14:creationId xmlns="" xmlns:p14="http://schemas.microsoft.com/office/powerpoint/2010/main" val="2541221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21763BC-7D7B-5940-85ED-3A4905A605D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 xmlns:a16="http://schemas.microsoft.com/office/drawing/2014/main" id="{F0164672-C10A-C64D-8191-3FFA56FE3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 xmlns:a16="http://schemas.microsoft.com/office/drawing/2014/main" id="{558368DC-BF7C-1140-A977-377DB0539483}"/>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5" name="Espace réservé du pied de page 4">
            <a:extLst>
              <a:ext uri="{FF2B5EF4-FFF2-40B4-BE49-F238E27FC236}">
                <a16:creationId xmlns="" xmlns:a16="http://schemas.microsoft.com/office/drawing/2014/main" id="{21906CE2-0932-0A47-A0EA-19E25BF9B51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E6728579-59C9-6D4A-97CA-E020821AED37}"/>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336514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7852A25-93B9-724A-BCB9-C49C14687AB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 xmlns:a16="http://schemas.microsoft.com/office/drawing/2014/main" id="{D7DE8164-28F9-F44D-AB03-A58CB3D8C9C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7BA86362-98BC-714D-9908-F4D76DBE3BCA}"/>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5" name="Espace réservé du pied de page 4">
            <a:extLst>
              <a:ext uri="{FF2B5EF4-FFF2-40B4-BE49-F238E27FC236}">
                <a16:creationId xmlns="" xmlns:a16="http://schemas.microsoft.com/office/drawing/2014/main" id="{65DBC89B-676E-1D43-9728-CDFF16D57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C83F8D6D-1846-6C45-B487-05DCDD39F2C9}"/>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186053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92B4BE87-2A63-1646-B793-5F9BE09092AF}"/>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 xmlns:a16="http://schemas.microsoft.com/office/drawing/2014/main" id="{2A6F99A9-0550-9546-B77C-4458BC7BD90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5AEF9523-D0CE-B245-A461-809959E3A246}"/>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5" name="Espace réservé du pied de page 4">
            <a:extLst>
              <a:ext uri="{FF2B5EF4-FFF2-40B4-BE49-F238E27FC236}">
                <a16:creationId xmlns="" xmlns:a16="http://schemas.microsoft.com/office/drawing/2014/main" id="{5ACE3414-E8B6-6F40-B9C6-AF106A6BB68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602F3813-30EE-B842-B240-17DC87FF0800}"/>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1105760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AFB160C7-85E0-F947-8AE7-CA0BEA19D35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C524A782-CB0B-584E-8EDF-FE9B25033187}"/>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674B2F84-829F-434A-BA54-F2BD61DD96FE}"/>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5" name="Espace réservé du pied de page 4">
            <a:extLst>
              <a:ext uri="{FF2B5EF4-FFF2-40B4-BE49-F238E27FC236}">
                <a16:creationId xmlns="" xmlns:a16="http://schemas.microsoft.com/office/drawing/2014/main" id="{7189BE6C-EEB5-434C-B6DC-FA6F5440F05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31C538B6-8DD2-6447-8885-8636F71694A3}"/>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862530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BE2BE53-56EF-AD4F-A41F-E3D4779172F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 xmlns:a16="http://schemas.microsoft.com/office/drawing/2014/main" id="{EF2353C7-2314-1541-95BD-9655CF777B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 xmlns:a16="http://schemas.microsoft.com/office/drawing/2014/main" id="{9BDD190E-6755-8D4A-95F5-24666B467FAC}"/>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5" name="Espace réservé du pied de page 4">
            <a:extLst>
              <a:ext uri="{FF2B5EF4-FFF2-40B4-BE49-F238E27FC236}">
                <a16:creationId xmlns="" xmlns:a16="http://schemas.microsoft.com/office/drawing/2014/main" id="{89B78114-32B1-5D42-BBE9-3B92744632D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 xmlns:a16="http://schemas.microsoft.com/office/drawing/2014/main" id="{4FA7DDE3-146E-874A-AD8D-A1D1E3159A8D}"/>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63062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21D0B881-FDA6-2E4C-A2EC-8171B6AB997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 xmlns:a16="http://schemas.microsoft.com/office/drawing/2014/main" id="{41CDC962-7BB1-194C-9465-FF2FD1B1CEA0}"/>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 xmlns:a16="http://schemas.microsoft.com/office/drawing/2014/main" id="{B7C413B1-5C8E-0F4B-A8E4-C7E444AE135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 xmlns:a16="http://schemas.microsoft.com/office/drawing/2014/main" id="{009DECF8-57AE-5545-8757-DA9EDA34C1F4}"/>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6" name="Espace réservé du pied de page 5">
            <a:extLst>
              <a:ext uri="{FF2B5EF4-FFF2-40B4-BE49-F238E27FC236}">
                <a16:creationId xmlns="" xmlns:a16="http://schemas.microsoft.com/office/drawing/2014/main" id="{EECE86C0-A2F9-BC48-B7CE-1F1C9ED4DB7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51D86887-DB73-6744-BAA9-CB02BC5E879A}"/>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1353596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8BF6EBD-922B-E247-AF24-C85E8159AC63}"/>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 xmlns:a16="http://schemas.microsoft.com/office/drawing/2014/main" id="{786CB4A3-0BAC-4245-9BFD-49CD63AA3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 xmlns:a16="http://schemas.microsoft.com/office/drawing/2014/main" id="{0EB2FE4E-1A5D-604D-B7DB-4A87CE6BB99C}"/>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 xmlns:a16="http://schemas.microsoft.com/office/drawing/2014/main" id="{F5A6601C-7159-354D-91C7-E6A36A6F60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 xmlns:a16="http://schemas.microsoft.com/office/drawing/2014/main" id="{510AE8EA-45C4-0148-9625-C0C3B09E4F5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 xmlns:a16="http://schemas.microsoft.com/office/drawing/2014/main" id="{ECCAB563-EE42-0945-96DA-270CF3AC499B}"/>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8" name="Espace réservé du pied de page 7">
            <a:extLst>
              <a:ext uri="{FF2B5EF4-FFF2-40B4-BE49-F238E27FC236}">
                <a16:creationId xmlns="" xmlns:a16="http://schemas.microsoft.com/office/drawing/2014/main" id="{45862AD8-79A8-1C4C-B16F-5510E812F4F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 xmlns:a16="http://schemas.microsoft.com/office/drawing/2014/main" id="{96F2DB35-5234-9845-B03B-97BED6D13A79}"/>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300534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5C86D4A-FEA2-9B40-9243-1ADCB30F68B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 xmlns:a16="http://schemas.microsoft.com/office/drawing/2014/main" id="{9CA85891-417C-A443-8271-A34032058749}"/>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4" name="Espace réservé du pied de page 3">
            <a:extLst>
              <a:ext uri="{FF2B5EF4-FFF2-40B4-BE49-F238E27FC236}">
                <a16:creationId xmlns="" xmlns:a16="http://schemas.microsoft.com/office/drawing/2014/main" id="{F03A25F3-92DC-1045-A6F1-85218E1604E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 xmlns:a16="http://schemas.microsoft.com/office/drawing/2014/main" id="{80069821-9275-5E4D-AEBD-213C32C35064}"/>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325947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3E3FE65A-9A0D-9C47-938E-2DB07C1193D0}"/>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3" name="Espace réservé du pied de page 2">
            <a:extLst>
              <a:ext uri="{FF2B5EF4-FFF2-40B4-BE49-F238E27FC236}">
                <a16:creationId xmlns="" xmlns:a16="http://schemas.microsoft.com/office/drawing/2014/main" id="{F734CADD-4DF2-EF4B-B887-E3F32A287503}"/>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 xmlns:a16="http://schemas.microsoft.com/office/drawing/2014/main" id="{12030251-5E7E-9E47-8495-4F9EA30E0569}"/>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1619268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47805CC-970C-2343-9C42-4281ED4D106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 xmlns:a16="http://schemas.microsoft.com/office/drawing/2014/main" id="{F8C963DF-1A58-304F-B874-F4C6B4CD0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 xmlns:a16="http://schemas.microsoft.com/office/drawing/2014/main" id="{5E3D1A37-8F0E-2D49-A789-462877571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B7096968-0003-8647-8576-2CC4C4870493}"/>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6" name="Espace réservé du pied de page 5">
            <a:extLst>
              <a:ext uri="{FF2B5EF4-FFF2-40B4-BE49-F238E27FC236}">
                <a16:creationId xmlns="" xmlns:a16="http://schemas.microsoft.com/office/drawing/2014/main" id="{5383F5D9-7388-354E-909A-DE08EE7298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F7739B27-1D92-DA48-98A2-52708C454E06}"/>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4193462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D99177A2-DE17-2948-A7E5-EC350653CE8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 xmlns:a16="http://schemas.microsoft.com/office/drawing/2014/main" id="{71A0EE04-4DC2-AE40-8B41-862DD87DCC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 xmlns:a16="http://schemas.microsoft.com/office/drawing/2014/main" id="{A2F7896B-D42D-EA42-A3A9-E5AE3C16D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D121C395-BC3A-0948-9275-806C3831EA82}"/>
              </a:ext>
            </a:extLst>
          </p:cNvPr>
          <p:cNvSpPr>
            <a:spLocks noGrp="1"/>
          </p:cNvSpPr>
          <p:nvPr>
            <p:ph type="dt" sz="half" idx="10"/>
          </p:nvPr>
        </p:nvSpPr>
        <p:spPr/>
        <p:txBody>
          <a:bodyPr/>
          <a:lstStyle/>
          <a:p>
            <a:fld id="{4BAC2E3A-36B9-4048-977C-292BA01EF045}" type="datetimeFigureOut">
              <a:rPr lang="fr-FR" smtClean="0"/>
              <a:pPr/>
              <a:t>05/01/2025</a:t>
            </a:fld>
            <a:endParaRPr lang="fr-FR"/>
          </a:p>
        </p:txBody>
      </p:sp>
      <p:sp>
        <p:nvSpPr>
          <p:cNvPr id="6" name="Espace réservé du pied de page 5">
            <a:extLst>
              <a:ext uri="{FF2B5EF4-FFF2-40B4-BE49-F238E27FC236}">
                <a16:creationId xmlns="" xmlns:a16="http://schemas.microsoft.com/office/drawing/2014/main" id="{D3C82CBB-662C-0F4B-9535-78592E2E846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 xmlns:a16="http://schemas.microsoft.com/office/drawing/2014/main" id="{E33BE34E-CE70-3548-A5D5-A41F1AFB6279}"/>
              </a:ext>
            </a:extLst>
          </p:cNvPr>
          <p:cNvSpPr>
            <a:spLocks noGrp="1"/>
          </p:cNvSpPr>
          <p:nvPr>
            <p:ph type="sldNum" sz="quarter" idx="12"/>
          </p:nvPr>
        </p:nvSpPr>
        <p:spPr/>
        <p:txBody>
          <a:body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2308146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4F58FF2F-250E-DC45-B624-E6613DFE6E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 xmlns:a16="http://schemas.microsoft.com/office/drawing/2014/main" id="{683A90E5-7C00-DD4B-A4DC-45FC4AB8C0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 xmlns:a16="http://schemas.microsoft.com/office/drawing/2014/main" id="{BC6C9F80-8C77-0347-B0F4-971C7DFD6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C2E3A-36B9-4048-977C-292BA01EF045}" type="datetimeFigureOut">
              <a:rPr lang="fr-FR" smtClean="0"/>
              <a:pPr/>
              <a:t>05/01/2025</a:t>
            </a:fld>
            <a:endParaRPr lang="fr-FR"/>
          </a:p>
        </p:txBody>
      </p:sp>
      <p:sp>
        <p:nvSpPr>
          <p:cNvPr id="5" name="Espace réservé du pied de page 4">
            <a:extLst>
              <a:ext uri="{FF2B5EF4-FFF2-40B4-BE49-F238E27FC236}">
                <a16:creationId xmlns="" xmlns:a16="http://schemas.microsoft.com/office/drawing/2014/main" id="{01436555-A75E-4D42-8A7B-256E5853E2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 xmlns:a16="http://schemas.microsoft.com/office/drawing/2014/main" id="{5613FBE4-E386-0F4B-B099-8AD02E2EC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B942D-F351-9E45-AF72-609C904AC988}" type="slidenum">
              <a:rPr lang="fr-FR" smtClean="0"/>
              <a:pPr/>
              <a:t>‹N°›</a:t>
            </a:fld>
            <a:endParaRPr lang="fr-FR"/>
          </a:p>
        </p:txBody>
      </p:sp>
    </p:spTree>
    <p:extLst>
      <p:ext uri="{BB962C8B-B14F-4D97-AF65-F5344CB8AC3E}">
        <p14:creationId xmlns="" xmlns:p14="http://schemas.microsoft.com/office/powerpoint/2010/main" val="93322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image" Target="../media/image29.svg"/><Relationship Id="rId5" Type="http://schemas.openxmlformats.org/officeDocument/2006/relationships/image" Target="../media/image30.png"/><Relationship Id="rId4" Type="http://schemas.openxmlformats.org/officeDocument/2006/relationships/image" Target="../media/image27.sv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34.svg"/><Relationship Id="rId5" Type="http://schemas.openxmlformats.org/officeDocument/2006/relationships/image" Target="../media/image34.png"/><Relationship Id="rId4" Type="http://schemas.openxmlformats.org/officeDocument/2006/relationships/image" Target="../media/image32.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8.png"/><Relationship Id="rId5"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5" name="Titre 1">
            <a:extLst>
              <a:ext uri="{FF2B5EF4-FFF2-40B4-BE49-F238E27FC236}">
                <a16:creationId xmlns="" xmlns:a16="http://schemas.microsoft.com/office/drawing/2014/main" id="{BD19F237-25C9-1F47-8920-E19996E7924B}"/>
              </a:ext>
            </a:extLst>
          </p:cNvPr>
          <p:cNvSpPr txBox="1">
            <a:spLocks/>
          </p:cNvSpPr>
          <p:nvPr/>
        </p:nvSpPr>
        <p:spPr>
          <a:xfrm>
            <a:off x="4994689" y="402196"/>
            <a:ext cx="2189922"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Sommaire</a:t>
            </a:r>
          </a:p>
        </p:txBody>
      </p:sp>
      <p:sp>
        <p:nvSpPr>
          <p:cNvPr id="7" name="Titre 1">
            <a:extLst>
              <a:ext uri="{FF2B5EF4-FFF2-40B4-BE49-F238E27FC236}">
                <a16:creationId xmlns="" xmlns:a16="http://schemas.microsoft.com/office/drawing/2014/main" id="{E278B2CB-6C2C-6040-B41D-17DF6B1B4AA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fr-FR" sz="3600" dirty="0">
                <a:solidFill>
                  <a:schemeClr val="bg1"/>
                </a:solidFill>
              </a:rPr>
              <a:t>Perceptron et neurone artificiel.</a:t>
            </a:r>
          </a:p>
          <a:p>
            <a:pPr marL="742950" indent="-742950">
              <a:buAutoNum type="arabicPeriod"/>
            </a:pPr>
            <a:r>
              <a:rPr lang="fr-FR" sz="3600" dirty="0">
                <a:solidFill>
                  <a:schemeClr val="bg1"/>
                </a:solidFill>
              </a:rPr>
              <a:t>Généralités sur les réseaux de neurones.</a:t>
            </a:r>
          </a:p>
          <a:p>
            <a:pPr marL="742950" indent="-742950">
              <a:buAutoNum type="arabicPeriod"/>
            </a:pPr>
            <a:r>
              <a:rPr lang="fr-FR" sz="3600" dirty="0">
                <a:solidFill>
                  <a:schemeClr val="bg1"/>
                </a:solidFill>
              </a:rPr>
              <a:t>Descente de gradient et rétropropagation.</a:t>
            </a:r>
          </a:p>
          <a:p>
            <a:pPr marL="742950" indent="-742950">
              <a:buAutoNum type="arabicPeriod"/>
            </a:pPr>
            <a:r>
              <a:rPr lang="fr-FR" sz="3600" dirty="0">
                <a:solidFill>
                  <a:schemeClr val="bg1"/>
                </a:solidFill>
              </a:rPr>
              <a:t>Compléments sur la structure des réseaux.</a:t>
            </a:r>
          </a:p>
          <a:p>
            <a:pPr marL="742950" indent="-742950">
              <a:buAutoNum type="arabicPeriod"/>
            </a:pPr>
            <a:r>
              <a:rPr lang="fr-FR" sz="3600" dirty="0">
                <a:solidFill>
                  <a:schemeClr val="bg1"/>
                </a:solidFill>
              </a:rPr>
              <a:t>Réseaux de neurones convolutifs.</a:t>
            </a:r>
          </a:p>
        </p:txBody>
      </p:sp>
    </p:spTree>
    <p:extLst>
      <p:ext uri="{BB962C8B-B14F-4D97-AF65-F5344CB8AC3E}">
        <p14:creationId xmlns="" xmlns:p14="http://schemas.microsoft.com/office/powerpoint/2010/main" val="1299715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p:sp>
        <p:nvSpPr>
          <p:cNvPr id="4" name="ZoneTexte 3">
            <a:extLst>
              <a:ext uri="{FF2B5EF4-FFF2-40B4-BE49-F238E27FC236}">
                <a16:creationId xmlns="" xmlns:a16="http://schemas.microsoft.com/office/drawing/2014/main" id="{183152CB-BDD8-AE4B-B6A0-1123451FB363}"/>
              </a:ext>
            </a:extLst>
          </p:cNvPr>
          <p:cNvSpPr txBox="1"/>
          <p:nvPr/>
        </p:nvSpPr>
        <p:spPr>
          <a:xfrm>
            <a:off x="844826" y="1431230"/>
            <a:ext cx="10525539" cy="2308324"/>
          </a:xfrm>
          <a:prstGeom prst="rect">
            <a:avLst/>
          </a:prstGeom>
          <a:noFill/>
        </p:spPr>
        <p:txBody>
          <a:bodyPr wrap="square" rtlCol="0">
            <a:spAutoFit/>
          </a:bodyPr>
          <a:lstStyle/>
          <a:p>
            <a:r>
              <a:rPr lang="fr-FR" sz="2400" b="1" dirty="0"/>
              <a:t>Fonctions de coût les plus utilisées</a:t>
            </a:r>
          </a:p>
          <a:p>
            <a:endParaRPr lang="fr-FR" sz="2400" dirty="0"/>
          </a:p>
          <a:p>
            <a:pPr marL="342900" indent="-342900">
              <a:buFont typeface="Arial" panose="020B0604020202020204" pitchFamily="34" charset="0"/>
              <a:buChar char="•"/>
            </a:pPr>
            <a:r>
              <a:rPr lang="fr-FR" sz="2400" dirty="0"/>
              <a:t>Problème de régression : écart quadratique moyen (MSE, Mean Squared </a:t>
            </a:r>
            <a:r>
              <a:rPr lang="fr-FR" sz="2400" dirty="0" err="1"/>
              <a:t>Error</a:t>
            </a:r>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Problème de classification en classes multiples : entropie croisée.</a:t>
            </a:r>
          </a:p>
        </p:txBody>
      </p:sp>
      <p:pic>
        <p:nvPicPr>
          <p:cNvPr id="5" name="Graphique 4" descr="Pièces">
            <a:extLst>
              <a:ext uri="{FF2B5EF4-FFF2-40B4-BE49-F238E27FC236}">
                <a16:creationId xmlns="" xmlns:a16="http://schemas.microsoft.com/office/drawing/2014/main" id="{308DE68C-0677-7348-875B-BFEE1AB88002}"/>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241441" y="5069645"/>
            <a:ext cx="1080000" cy="1080000"/>
          </a:xfrm>
          <a:prstGeom prst="rect">
            <a:avLst/>
          </a:prstGeom>
        </p:spPr>
      </p:pic>
      <p:pic>
        <p:nvPicPr>
          <p:cNvPr id="7" name="Graphique 6" descr="Argent">
            <a:extLst>
              <a:ext uri="{FF2B5EF4-FFF2-40B4-BE49-F238E27FC236}">
                <a16:creationId xmlns="" xmlns:a16="http://schemas.microsoft.com/office/drawing/2014/main" id="{07F009D0-8331-4745-A35C-329694A7E788}"/>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870559" y="5144073"/>
            <a:ext cx="1080000" cy="1080000"/>
          </a:xfrm>
          <a:prstGeom prst="rect">
            <a:avLst/>
          </a:prstGeom>
        </p:spPr>
      </p:pic>
    </p:spTree>
    <p:extLst>
      <p:ext uri="{BB962C8B-B14F-4D97-AF65-F5344CB8AC3E}">
        <p14:creationId xmlns="" xmlns:p14="http://schemas.microsoft.com/office/powerpoint/2010/main" val="3146791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mc:AlternateContent xmlns:mc="http://schemas.openxmlformats.org/markup-compatibility/2006">
        <mc:Choice xmlns="" xmlns:a14="http://schemas.microsoft.com/office/drawing/2010/main" Requires="a14">
          <p:sp>
            <p:nvSpPr>
              <p:cNvPr id="4" name="ZoneTexte 3">
                <a:extLst>
                  <a:ext uri="{FF2B5EF4-FFF2-40B4-BE49-F238E27FC236}">
                    <a16:creationId xmlns:a16="http://schemas.microsoft.com/office/drawing/2014/main" id="{183152CB-BDD8-AE4B-B6A0-1123451FB363}"/>
                  </a:ext>
                </a:extLst>
              </p:cNvPr>
              <p:cNvSpPr txBox="1"/>
              <p:nvPr/>
            </p:nvSpPr>
            <p:spPr>
              <a:xfrm>
                <a:off x="844826" y="1431230"/>
                <a:ext cx="10525539" cy="4380815"/>
              </a:xfrm>
              <a:prstGeom prst="rect">
                <a:avLst/>
              </a:prstGeom>
              <a:noFill/>
            </p:spPr>
            <p:txBody>
              <a:bodyPr wrap="square" rtlCol="0">
                <a:spAutoFit/>
              </a:bodyPr>
              <a:lstStyle/>
              <a:p>
                <a:r>
                  <a:rPr lang="fr-FR" sz="2400" b="1" dirty="0"/>
                  <a:t>Ecart quadratique moyen</a:t>
                </a:r>
              </a:p>
              <a:p>
                <a:endParaRPr lang="fr-FR" sz="2400" dirty="0"/>
              </a:p>
              <a:p>
                <a:pPr marL="342900" indent="-342900">
                  <a:buFont typeface="Arial" panose="020B0604020202020204" pitchFamily="34" charset="0"/>
                  <a:buChar char="•"/>
                </a:pPr>
                <a:r>
                  <a:rPr lang="fr-FR" sz="2400" dirty="0"/>
                  <a:t>Coût de l’observation </a:t>
                </a:r>
                <a14:m>
                  <m:oMath xmlns:m="http://schemas.openxmlformats.org/officeDocument/2006/math">
                    <m:r>
                      <a:rPr lang="fr-FR" sz="2400" i="1">
                        <a:latin typeface="Cambria Math" panose="02040503050406030204" pitchFamily="18" charset="0"/>
                      </a:rPr>
                      <m:t>𝑖</m:t>
                    </m:r>
                  </m:oMath>
                </a14:m>
                <a:endParaRPr lang="fr-FR" sz="2400" dirty="0"/>
              </a:p>
              <a:p>
                <a:pPr/>
                <a14:m>
                  <m:oMathPara xmlns:m="http://schemas.openxmlformats.org/officeDocument/2006/math">
                    <m:oMathParaPr>
                      <m:jc m:val="centerGroup"/>
                    </m:oMathParaPr>
                    <m:oMath xmlns:m="http://schemas.openxmlformats.org/officeDocument/2006/math">
                      <m:sSup>
                        <m:sSupPr>
                          <m:ctrlPr>
                            <a:rPr lang="fr-FR" sz="2400" i="1" smtClean="0">
                              <a:latin typeface="Cambria Math" panose="02040503050406030204" pitchFamily="18" charset="0"/>
                            </a:rPr>
                          </m:ctrlPr>
                        </m:sSupPr>
                        <m:e>
                          <m:d>
                            <m:dPr>
                              <m:ctrlPr>
                                <a:rPr lang="fr-FR" sz="2400" i="1" smtClean="0">
                                  <a:latin typeface="Cambria Math" panose="02040503050406030204" pitchFamily="18" charset="0"/>
                                </a:rPr>
                              </m:ctrlPr>
                            </m:dPr>
                            <m:e>
                              <m:sSup>
                                <m:sSupPr>
                                  <m:ctrlPr>
                                    <a:rPr lang="fr-FR" sz="2400" i="1" smtClean="0">
                                      <a:latin typeface="Cambria Math" panose="02040503050406030204" pitchFamily="18" charset="0"/>
                                    </a:rPr>
                                  </m:ctrlPr>
                                </m:sSupPr>
                                <m:e>
                                  <m:r>
                                    <a:rPr lang="fr-FR" sz="2400" b="0" i="1" smtClean="0">
                                      <a:latin typeface="Cambria Math" panose="02040503050406030204" pitchFamily="18" charset="0"/>
                                    </a:rPr>
                                    <m:t>𝑦</m:t>
                                  </m:r>
                                </m:e>
                                <m:sup>
                                  <m:d>
                                    <m:dPr>
                                      <m:ctrlPr>
                                        <a:rPr lang="fr-FR" sz="2400" i="1" smtClean="0">
                                          <a:latin typeface="Cambria Math" panose="02040503050406030204" pitchFamily="18" charset="0"/>
                                        </a:rPr>
                                      </m:ctrlPr>
                                    </m:dPr>
                                    <m:e>
                                      <m:r>
                                        <a:rPr lang="fr-FR" sz="2400" b="0" i="1" smtClean="0">
                                          <a:latin typeface="Cambria Math" panose="02040503050406030204" pitchFamily="18" charset="0"/>
                                        </a:rPr>
                                        <m:t>𝑖</m:t>
                                      </m:r>
                                    </m:e>
                                  </m:d>
                                </m:sup>
                              </m:sSup>
                              <m:r>
                                <a:rPr lang="fr-FR" sz="2400" b="0" i="1" smtClean="0">
                                  <a:latin typeface="Cambria Math" panose="02040503050406030204" pitchFamily="18" charset="0"/>
                                </a:rPr>
                                <m:t>−</m:t>
                              </m:r>
                              <m:acc>
                                <m:accPr>
                                  <m:chr m:val="̂"/>
                                  <m:ctrlPr>
                                    <a:rPr lang="fr-FR" sz="2400" b="0" i="1" smtClean="0">
                                      <a:latin typeface="Cambria Math" panose="02040503050406030204" pitchFamily="18" charset="0"/>
                                    </a:rPr>
                                  </m:ctrlPr>
                                </m:accPr>
                                <m:e>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𝑦</m:t>
                                      </m:r>
                                    </m:e>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p>
                                </m:e>
                              </m:acc>
                            </m:e>
                          </m:d>
                        </m:e>
                        <m:sup>
                          <m:r>
                            <a:rPr lang="fr-FR" sz="2400" b="0" i="1" smtClean="0">
                              <a:latin typeface="Cambria Math" panose="02040503050406030204" pitchFamily="18" charset="0"/>
                            </a:rPr>
                            <m:t>2</m:t>
                          </m:r>
                        </m:sup>
                      </m:sSup>
                    </m:oMath>
                  </m:oMathPara>
                </a14:m>
                <a:endParaRPr lang="fr-FR" sz="2400" dirty="0"/>
              </a:p>
              <a:p>
                <a:endParaRPr lang="fr-FR" sz="2400" dirty="0"/>
              </a:p>
              <a:p>
                <a:endParaRPr lang="fr-FR" sz="2400" dirty="0"/>
              </a:p>
              <a:p>
                <a:pPr marL="342900" indent="-342900">
                  <a:buFont typeface="Arial" panose="020B0604020202020204" pitchFamily="34" charset="0"/>
                  <a:buChar char="•"/>
                </a:pPr>
                <a:r>
                  <a:rPr lang="fr-FR" sz="2400" dirty="0"/>
                  <a:t>Coût de l’ensemble des observations</a:t>
                </a:r>
              </a:p>
              <a:p>
                <a:endParaRPr lang="fr-FR" sz="2400" dirty="0"/>
              </a:p>
              <a:p>
                <a:pPr/>
                <a14:m>
                  <m:oMathPara xmlns:m="http://schemas.openxmlformats.org/officeDocument/2006/math">
                    <m:oMathParaPr>
                      <m:jc m:val="centerGroup"/>
                    </m:oMathParaPr>
                    <m:oMath xmlns:m="http://schemas.openxmlformats.org/officeDocument/2006/math">
                      <m:f>
                        <m:fPr>
                          <m:ctrlPr>
                            <a:rPr lang="fr-FR" sz="2400" i="1" smtClean="0">
                              <a:latin typeface="Cambria Math" panose="02040503050406030204" pitchFamily="18" charset="0"/>
                            </a:rPr>
                          </m:ctrlPr>
                        </m:fPr>
                        <m:num>
                          <m:r>
                            <a:rPr lang="fr-FR" sz="2400" b="0" i="1" smtClean="0">
                              <a:latin typeface="Cambria Math" panose="02040503050406030204" pitchFamily="18" charset="0"/>
                            </a:rPr>
                            <m:t>1</m:t>
                          </m:r>
                        </m:num>
                        <m:den>
                          <m:r>
                            <a:rPr lang="fr-FR" sz="2400" b="0" i="1" smtClean="0">
                              <a:latin typeface="Cambria Math" panose="02040503050406030204" pitchFamily="18" charset="0"/>
                            </a:rPr>
                            <m:t>𝑛</m:t>
                          </m:r>
                        </m:den>
                      </m:f>
                      <m:nary>
                        <m:naryPr>
                          <m:chr m:val="∑"/>
                          <m:ctrlPr>
                            <a:rPr lang="fr-FR" sz="2400" i="1" smtClean="0">
                              <a:latin typeface="Cambria Math" panose="02040503050406030204" pitchFamily="18" charset="0"/>
                            </a:rPr>
                          </m:ctrlPr>
                        </m:naryPr>
                        <m:sub>
                          <m:r>
                            <m:rPr>
                              <m:brk m:alnAt="23"/>
                            </m:rPr>
                            <a:rPr lang="fr-FR" sz="2400" b="0" i="1" smtClean="0">
                              <a:latin typeface="Cambria Math" panose="02040503050406030204" pitchFamily="18" charset="0"/>
                            </a:rPr>
                            <m:t>𝑖</m:t>
                          </m:r>
                          <m:r>
                            <a:rPr lang="fr-FR" sz="2400" b="0" i="1" smtClean="0">
                              <a:latin typeface="Cambria Math" panose="02040503050406030204" pitchFamily="18" charset="0"/>
                            </a:rPr>
                            <m:t>=1</m:t>
                          </m:r>
                        </m:sub>
                        <m:sup>
                          <m:r>
                            <a:rPr lang="fr-FR" sz="2400" b="0" i="1" smtClean="0">
                              <a:latin typeface="Cambria Math" panose="02040503050406030204" pitchFamily="18" charset="0"/>
                            </a:rPr>
                            <m:t>𝑛</m:t>
                          </m:r>
                        </m:sup>
                        <m:e>
                          <m:sSup>
                            <m:sSupPr>
                              <m:ctrlPr>
                                <a:rPr lang="fr-FR" sz="2400" i="1">
                                  <a:latin typeface="Cambria Math" panose="02040503050406030204" pitchFamily="18" charset="0"/>
                                </a:rPr>
                              </m:ctrlPr>
                            </m:sSupPr>
                            <m:e>
                              <m:d>
                                <m:dPr>
                                  <m:ctrlPr>
                                    <a:rPr lang="fr-FR" sz="2400" i="1">
                                      <a:latin typeface="Cambria Math" panose="02040503050406030204" pitchFamily="18" charset="0"/>
                                    </a:rPr>
                                  </m:ctrlPr>
                                </m:dPr>
                                <m:e>
                                  <m:sSup>
                                    <m:sSupPr>
                                      <m:ctrlPr>
                                        <a:rPr lang="fr-FR" sz="2400" i="1">
                                          <a:latin typeface="Cambria Math" panose="02040503050406030204" pitchFamily="18" charset="0"/>
                                        </a:rPr>
                                      </m:ctrlPr>
                                    </m:sSupPr>
                                    <m:e>
                                      <m:r>
                                        <a:rPr lang="fr-FR" sz="2400" i="1">
                                          <a:latin typeface="Cambria Math" panose="02040503050406030204" pitchFamily="18" charset="0"/>
                                        </a:rPr>
                                        <m:t>𝑦</m:t>
                                      </m:r>
                                    </m:e>
                                    <m:sup>
                                      <m:d>
                                        <m:dPr>
                                          <m:ctrlPr>
                                            <a:rPr lang="fr-FR" sz="2400" i="1">
                                              <a:latin typeface="Cambria Math" panose="02040503050406030204" pitchFamily="18" charset="0"/>
                                            </a:rPr>
                                          </m:ctrlPr>
                                        </m:dPr>
                                        <m:e>
                                          <m:r>
                                            <a:rPr lang="fr-FR" sz="2400" i="1">
                                              <a:latin typeface="Cambria Math" panose="02040503050406030204" pitchFamily="18" charset="0"/>
                                            </a:rPr>
                                            <m:t>𝑖</m:t>
                                          </m:r>
                                        </m:e>
                                      </m:d>
                                    </m:sup>
                                  </m:sSup>
                                  <m:r>
                                    <a:rPr lang="fr-FR" sz="2400" i="1">
                                      <a:latin typeface="Cambria Math" panose="02040503050406030204" pitchFamily="18" charset="0"/>
                                    </a:rPr>
                                    <m:t>−</m:t>
                                  </m:r>
                                  <m:acc>
                                    <m:accPr>
                                      <m:chr m:val="̂"/>
                                      <m:ctrlPr>
                                        <a:rPr lang="fr-FR" sz="2400" i="1">
                                          <a:latin typeface="Cambria Math" panose="02040503050406030204" pitchFamily="18" charset="0"/>
                                        </a:rPr>
                                      </m:ctrlPr>
                                    </m:accPr>
                                    <m:e>
                                      <m:sSup>
                                        <m:sSupPr>
                                          <m:ctrlPr>
                                            <a:rPr lang="fr-FR" sz="2400" i="1">
                                              <a:latin typeface="Cambria Math" panose="02040503050406030204" pitchFamily="18" charset="0"/>
                                            </a:rPr>
                                          </m:ctrlPr>
                                        </m:sSupPr>
                                        <m:e>
                                          <m:r>
                                            <a:rPr lang="fr-FR" sz="2400" i="1">
                                              <a:latin typeface="Cambria Math" panose="02040503050406030204" pitchFamily="18" charset="0"/>
                                            </a:rPr>
                                            <m:t>𝑦</m:t>
                                          </m:r>
                                        </m:e>
                                        <m:sup>
                                          <m:d>
                                            <m:dPr>
                                              <m:ctrlPr>
                                                <a:rPr lang="fr-FR" sz="2400" i="1">
                                                  <a:latin typeface="Cambria Math" panose="02040503050406030204" pitchFamily="18" charset="0"/>
                                                </a:rPr>
                                              </m:ctrlPr>
                                            </m:dPr>
                                            <m:e>
                                              <m:r>
                                                <a:rPr lang="fr-FR" sz="2400" i="1">
                                                  <a:latin typeface="Cambria Math" panose="02040503050406030204" pitchFamily="18" charset="0"/>
                                                </a:rPr>
                                                <m:t>𝑖</m:t>
                                              </m:r>
                                            </m:e>
                                          </m:d>
                                        </m:sup>
                                      </m:sSup>
                                    </m:e>
                                  </m:acc>
                                </m:e>
                              </m:d>
                            </m:e>
                            <m:sup>
                              <m:r>
                                <a:rPr lang="fr-FR" sz="2400" i="1">
                                  <a:latin typeface="Cambria Math" panose="02040503050406030204" pitchFamily="18" charset="0"/>
                                </a:rPr>
                                <m:t>2</m:t>
                              </m:r>
                            </m:sup>
                          </m:sSup>
                        </m:e>
                      </m:nary>
                    </m:oMath>
                  </m:oMathPara>
                </a14:m>
                <a:endParaRPr lang="fr-FR" sz="2400" dirty="0"/>
              </a:p>
            </p:txBody>
          </p:sp>
        </mc:Choice>
        <mc:Fallback>
          <p:sp>
            <p:nvSpPr>
              <p:cNvPr id="4" name="ZoneTexte 3">
                <a:extLst>
                  <a:ext uri="{FF2B5EF4-FFF2-40B4-BE49-F238E27FC236}">
                    <a16:creationId xmlns:a14="http://schemas.microsoft.com/office/drawing/2010/main" xmlns="" xmlns:a16="http://schemas.microsoft.com/office/drawing/2014/main" id="{183152CB-BDD8-AE4B-B6A0-1123451FB363}"/>
                  </a:ext>
                </a:extLst>
              </p:cNvPr>
              <p:cNvSpPr txBox="1">
                <a:spLocks noRot="1" noChangeAspect="1" noMove="1" noResize="1" noEditPoints="1" noAdjustHandles="1" noChangeArrowheads="1" noChangeShapeType="1" noTextEdit="1"/>
              </p:cNvSpPr>
              <p:nvPr/>
            </p:nvSpPr>
            <p:spPr>
              <a:xfrm>
                <a:off x="844826" y="1431230"/>
                <a:ext cx="10525539" cy="4380815"/>
              </a:xfrm>
              <a:prstGeom prst="rect">
                <a:avLst/>
              </a:prstGeom>
              <a:blipFill>
                <a:blip r:embed="rId3"/>
                <a:stretch>
                  <a:fillRect l="-844" t="-1156" b="-38439"/>
                </a:stretch>
              </a:blipFill>
            </p:spPr>
            <p:txBody>
              <a:bodyPr/>
              <a:lstStyle/>
              <a:p>
                <a:r>
                  <a:rPr lang="fr-FR">
                    <a:noFill/>
                  </a:rPr>
                  <a:t> </a:t>
                </a:r>
              </a:p>
            </p:txBody>
          </p:sp>
        </mc:Fallback>
      </mc:AlternateContent>
    </p:spTree>
    <p:extLst>
      <p:ext uri="{BB962C8B-B14F-4D97-AF65-F5344CB8AC3E}">
        <p14:creationId xmlns="" xmlns:p14="http://schemas.microsoft.com/office/powerpoint/2010/main" val="180265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mc:AlternateContent xmlns:mc="http://schemas.openxmlformats.org/markup-compatibility/2006">
        <mc:Choice xmlns="" xmlns:a14="http://schemas.microsoft.com/office/drawing/2010/main" Requires="a14">
          <p:sp>
            <p:nvSpPr>
              <p:cNvPr id="4" name="ZoneTexte 3">
                <a:extLst>
                  <a:ext uri="{FF2B5EF4-FFF2-40B4-BE49-F238E27FC236}">
                    <a16:creationId xmlns:a16="http://schemas.microsoft.com/office/drawing/2014/main" id="{183152CB-BDD8-AE4B-B6A0-1123451FB363}"/>
                  </a:ext>
                </a:extLst>
              </p:cNvPr>
              <p:cNvSpPr txBox="1"/>
              <p:nvPr/>
            </p:nvSpPr>
            <p:spPr>
              <a:xfrm>
                <a:off x="844826" y="1431230"/>
                <a:ext cx="10525539" cy="4408386"/>
              </a:xfrm>
              <a:prstGeom prst="rect">
                <a:avLst/>
              </a:prstGeom>
              <a:noFill/>
            </p:spPr>
            <p:txBody>
              <a:bodyPr wrap="square" rtlCol="0">
                <a:spAutoFit/>
              </a:bodyPr>
              <a:lstStyle/>
              <a:p>
                <a:r>
                  <a:rPr lang="fr-FR" sz="2400" b="1" dirty="0"/>
                  <a:t>Entropie croisée</a:t>
                </a:r>
              </a:p>
              <a:p>
                <a:endParaRPr lang="fr-FR" sz="2400" dirty="0"/>
              </a:p>
              <a:p>
                <a:pPr marL="342900" indent="-342900">
                  <a:buFont typeface="Arial" panose="020B0604020202020204" pitchFamily="34" charset="0"/>
                  <a:buChar char="•"/>
                </a:pPr>
                <a:r>
                  <a:rPr lang="fr-FR" sz="2400" dirty="0"/>
                  <a:t>Coût de l’observation </a:t>
                </a:r>
                <a14:m>
                  <m:oMath xmlns:m="http://schemas.openxmlformats.org/officeDocument/2006/math">
                    <m:r>
                      <a:rPr lang="fr-FR" sz="2400" b="0" i="1" smtClean="0">
                        <a:latin typeface="Cambria Math" panose="02040503050406030204" pitchFamily="18" charset="0"/>
                      </a:rPr>
                      <m:t>𝑖</m:t>
                    </m:r>
                  </m:oMath>
                </a14:m>
                <a:endParaRPr lang="fr-FR" sz="2400" dirty="0"/>
              </a:p>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m:t>
                      </m:r>
                      <m:nary>
                        <m:naryPr>
                          <m:chr m:val="∑"/>
                          <m:ctrlPr>
                            <a:rPr lang="fr-FR" sz="2400" b="0" i="1" smtClean="0">
                              <a:latin typeface="Cambria Math" panose="02040503050406030204" pitchFamily="18" charset="0"/>
                            </a:rPr>
                          </m:ctrlPr>
                        </m:naryPr>
                        <m:sub>
                          <m:r>
                            <m:rPr>
                              <m:brk m:alnAt="23"/>
                            </m:rPr>
                            <a:rPr lang="fr-FR" sz="2400" b="0" i="1" smtClean="0">
                              <a:latin typeface="Cambria Math" panose="02040503050406030204" pitchFamily="18" charset="0"/>
                            </a:rPr>
                            <m:t>𝑗</m:t>
                          </m:r>
                          <m:r>
                            <a:rPr lang="fr-FR" sz="2400" b="0" i="1" smtClean="0">
                              <a:latin typeface="Cambria Math" panose="02040503050406030204" pitchFamily="18" charset="0"/>
                            </a:rPr>
                            <m:t>=1</m:t>
                          </m:r>
                        </m:sub>
                        <m:sup>
                          <m:r>
                            <a:rPr lang="fr-FR" sz="2400" b="0" i="1" smtClean="0">
                              <a:latin typeface="Cambria Math" panose="02040503050406030204" pitchFamily="18" charset="0"/>
                            </a:rPr>
                            <m:t>𝑚</m:t>
                          </m:r>
                        </m:sup>
                        <m:e>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𝑦</m:t>
                              </m:r>
                            </m:e>
                            <m:sub>
                              <m:r>
                                <a:rPr lang="fr-FR" sz="2400" b="0" i="1" smtClean="0">
                                  <a:latin typeface="Cambria Math" panose="02040503050406030204" pitchFamily="18" charset="0"/>
                                </a:rPr>
                                <m:t>𝑗</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func>
                            <m:funcPr>
                              <m:ctrlPr>
                                <a:rPr lang="fr-FR" sz="2400" b="0" i="1" smtClean="0">
                                  <a:latin typeface="Cambria Math" panose="02040503050406030204" pitchFamily="18" charset="0"/>
                                </a:rPr>
                              </m:ctrlPr>
                            </m:funcPr>
                            <m:fName>
                              <m:r>
                                <m:rPr>
                                  <m:sty m:val="p"/>
                                </m:rPr>
                                <a:rPr lang="fr-FR" sz="2400" b="0" i="0" smtClean="0">
                                  <a:latin typeface="Cambria Math" panose="02040503050406030204" pitchFamily="18" charset="0"/>
                                </a:rPr>
                                <m:t>ln</m:t>
                              </m:r>
                            </m:fName>
                            <m:e>
                              <m:d>
                                <m:dPr>
                                  <m:ctrlPr>
                                    <a:rPr lang="fr-FR" sz="2400" b="0" i="1" smtClean="0">
                                      <a:latin typeface="Cambria Math" panose="02040503050406030204" pitchFamily="18" charset="0"/>
                                    </a:rPr>
                                  </m:ctrlPr>
                                </m:dPr>
                                <m:e>
                                  <m:acc>
                                    <m:accPr>
                                      <m:chr m:val="̂"/>
                                      <m:ctrlPr>
                                        <a:rPr lang="fr-FR" sz="2400" i="1">
                                          <a:latin typeface="Cambria Math" panose="02040503050406030204" pitchFamily="18" charset="0"/>
                                        </a:rPr>
                                      </m:ctrlPr>
                                    </m:accPr>
                                    <m:e>
                                      <m:sSubSup>
                                        <m:sSubSupPr>
                                          <m:ctrlPr>
                                            <a:rPr lang="fr-FR" sz="2400" i="1">
                                              <a:latin typeface="Cambria Math" panose="02040503050406030204" pitchFamily="18" charset="0"/>
                                            </a:rPr>
                                          </m:ctrlPr>
                                        </m:sSubSupPr>
                                        <m:e>
                                          <m:r>
                                            <a:rPr lang="fr-FR" sz="2400" i="1">
                                              <a:latin typeface="Cambria Math" panose="02040503050406030204" pitchFamily="18" charset="0"/>
                                            </a:rPr>
                                            <m:t>𝑦</m:t>
                                          </m:r>
                                        </m:e>
                                        <m:sub>
                                          <m:r>
                                            <a:rPr lang="fr-FR" sz="2400" i="1">
                                              <a:latin typeface="Cambria Math" panose="02040503050406030204" pitchFamily="18" charset="0"/>
                                            </a:rPr>
                                            <m:t>𝑗</m:t>
                                          </m:r>
                                        </m:sub>
                                        <m:sup>
                                          <m:d>
                                            <m:dPr>
                                              <m:ctrlPr>
                                                <a:rPr lang="fr-FR" sz="2400" i="1">
                                                  <a:latin typeface="Cambria Math" panose="02040503050406030204" pitchFamily="18" charset="0"/>
                                                </a:rPr>
                                              </m:ctrlPr>
                                            </m:dPr>
                                            <m:e>
                                              <m:r>
                                                <a:rPr lang="fr-FR" sz="2400" i="1">
                                                  <a:latin typeface="Cambria Math" panose="02040503050406030204" pitchFamily="18" charset="0"/>
                                                </a:rPr>
                                                <m:t>𝑖</m:t>
                                              </m:r>
                                            </m:e>
                                          </m:d>
                                        </m:sup>
                                      </m:sSubSup>
                                    </m:e>
                                  </m:acc>
                                </m:e>
                              </m:d>
                            </m:e>
                          </m:func>
                        </m:e>
                      </m:nary>
                    </m:oMath>
                  </m:oMathPara>
                </a14:m>
                <a:endParaRPr lang="fr-FR" sz="2400" dirty="0"/>
              </a:p>
              <a:p>
                <a:endParaRPr lang="fr-FR" sz="2400" dirty="0"/>
              </a:p>
              <a:p>
                <a:pPr marL="342900" indent="-342900">
                  <a:buFont typeface="Arial" panose="020B0604020202020204" pitchFamily="34" charset="0"/>
                  <a:buChar char="•"/>
                </a:pPr>
                <a:r>
                  <a:rPr lang="fr-FR" sz="2400" dirty="0"/>
                  <a:t>Coût de l’ensemble des observations</a:t>
                </a:r>
              </a:p>
              <a:p>
                <a:endParaRPr lang="fr-FR" sz="2400" dirty="0"/>
              </a:p>
              <a:p>
                <a:pP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r>
                            <a:rPr lang="fr-FR" sz="2400" b="0" i="1" smtClean="0">
                              <a:latin typeface="Cambria Math" panose="02040503050406030204" pitchFamily="18" charset="0"/>
                            </a:rPr>
                            <m:t>1</m:t>
                          </m:r>
                        </m:num>
                        <m:den>
                          <m:r>
                            <a:rPr lang="fr-FR" sz="2400" b="0" i="1" smtClean="0">
                              <a:latin typeface="Cambria Math" panose="02040503050406030204" pitchFamily="18" charset="0"/>
                            </a:rPr>
                            <m:t>𝑛</m:t>
                          </m:r>
                        </m:den>
                      </m:f>
                      <m:nary>
                        <m:naryPr>
                          <m:chr m:val="∑"/>
                          <m:ctrlPr>
                            <a:rPr lang="fr-FR" sz="2400" b="0" i="1" smtClean="0">
                              <a:latin typeface="Cambria Math" panose="02040503050406030204" pitchFamily="18" charset="0"/>
                            </a:rPr>
                          </m:ctrlPr>
                        </m:naryPr>
                        <m:sub>
                          <m:r>
                            <m:rPr>
                              <m:brk m:alnAt="23"/>
                            </m:rPr>
                            <a:rPr lang="fr-FR" sz="2400" b="0" i="1" smtClean="0">
                              <a:latin typeface="Cambria Math" panose="02040503050406030204" pitchFamily="18" charset="0"/>
                            </a:rPr>
                            <m:t>𝑖</m:t>
                          </m:r>
                          <m:r>
                            <a:rPr lang="fr-FR" sz="2400" b="0" i="1" smtClean="0">
                              <a:latin typeface="Cambria Math" panose="02040503050406030204" pitchFamily="18" charset="0"/>
                            </a:rPr>
                            <m:t>=1</m:t>
                          </m:r>
                        </m:sub>
                        <m:sup>
                          <m:r>
                            <a:rPr lang="fr-FR" sz="2400" b="0" i="1" smtClean="0">
                              <a:latin typeface="Cambria Math" panose="02040503050406030204" pitchFamily="18" charset="0"/>
                            </a:rPr>
                            <m:t>𝑛</m:t>
                          </m:r>
                        </m:sup>
                        <m:e>
                          <m:nary>
                            <m:naryPr>
                              <m:chr m:val="∑"/>
                              <m:ctrlPr>
                                <a:rPr lang="fr-FR" sz="2400" b="0" i="1" smtClean="0">
                                  <a:latin typeface="Cambria Math" panose="02040503050406030204" pitchFamily="18" charset="0"/>
                                </a:rPr>
                              </m:ctrlPr>
                            </m:naryPr>
                            <m:sub>
                              <m:r>
                                <m:rPr>
                                  <m:brk m:alnAt="23"/>
                                </m:rPr>
                                <a:rPr lang="fr-FR" sz="2400" b="0" i="1" smtClean="0">
                                  <a:latin typeface="Cambria Math" panose="02040503050406030204" pitchFamily="18" charset="0"/>
                                </a:rPr>
                                <m:t>𝑗</m:t>
                              </m:r>
                              <m:r>
                                <a:rPr lang="fr-FR" sz="2400" b="0" i="1" smtClean="0">
                                  <a:latin typeface="Cambria Math" panose="02040503050406030204" pitchFamily="18" charset="0"/>
                                </a:rPr>
                                <m:t>=1</m:t>
                              </m:r>
                            </m:sub>
                            <m:sup>
                              <m:r>
                                <a:rPr lang="fr-FR" sz="2400" b="0" i="1" smtClean="0">
                                  <a:latin typeface="Cambria Math" panose="02040503050406030204" pitchFamily="18" charset="0"/>
                                </a:rPr>
                                <m:t>𝑚</m:t>
                              </m:r>
                            </m:sup>
                            <m:e>
                              <m:sSubSup>
                                <m:sSubSupPr>
                                  <m:ctrlPr>
                                    <a:rPr lang="fr-FR" sz="2400" i="1">
                                      <a:latin typeface="Cambria Math" panose="02040503050406030204" pitchFamily="18" charset="0"/>
                                    </a:rPr>
                                  </m:ctrlPr>
                                </m:sSubSupPr>
                                <m:e>
                                  <m:r>
                                    <a:rPr lang="fr-FR" sz="2400" i="1">
                                      <a:latin typeface="Cambria Math" panose="02040503050406030204" pitchFamily="18" charset="0"/>
                                    </a:rPr>
                                    <m:t>𝑦</m:t>
                                  </m:r>
                                </m:e>
                                <m:sub>
                                  <m:r>
                                    <a:rPr lang="fr-FR" sz="2400" i="1">
                                      <a:latin typeface="Cambria Math" panose="02040503050406030204" pitchFamily="18" charset="0"/>
                                    </a:rPr>
                                    <m:t>𝑗</m:t>
                                  </m:r>
                                </m:sub>
                                <m:sup>
                                  <m:d>
                                    <m:dPr>
                                      <m:ctrlPr>
                                        <a:rPr lang="fr-FR" sz="2400" i="1">
                                          <a:latin typeface="Cambria Math" panose="02040503050406030204" pitchFamily="18" charset="0"/>
                                        </a:rPr>
                                      </m:ctrlPr>
                                    </m:dPr>
                                    <m:e>
                                      <m:r>
                                        <a:rPr lang="fr-FR" sz="2400" i="1">
                                          <a:latin typeface="Cambria Math" panose="02040503050406030204" pitchFamily="18" charset="0"/>
                                        </a:rPr>
                                        <m:t>𝑖</m:t>
                                      </m:r>
                                    </m:e>
                                  </m:d>
                                </m:sup>
                              </m:sSubSup>
                              <m:func>
                                <m:funcPr>
                                  <m:ctrlPr>
                                    <a:rPr lang="fr-FR" sz="2400" i="1">
                                      <a:latin typeface="Cambria Math" panose="02040503050406030204" pitchFamily="18" charset="0"/>
                                    </a:rPr>
                                  </m:ctrlPr>
                                </m:funcPr>
                                <m:fName>
                                  <m:r>
                                    <m:rPr>
                                      <m:sty m:val="p"/>
                                    </m:rPr>
                                    <a:rPr lang="fr-FR" sz="2400">
                                      <a:latin typeface="Cambria Math" panose="02040503050406030204" pitchFamily="18" charset="0"/>
                                    </a:rPr>
                                    <m:t>ln</m:t>
                                  </m:r>
                                </m:fName>
                                <m:e>
                                  <m:d>
                                    <m:dPr>
                                      <m:ctrlPr>
                                        <a:rPr lang="fr-FR" sz="2400" i="1">
                                          <a:latin typeface="Cambria Math" panose="02040503050406030204" pitchFamily="18" charset="0"/>
                                        </a:rPr>
                                      </m:ctrlPr>
                                    </m:dPr>
                                    <m:e>
                                      <m:acc>
                                        <m:accPr>
                                          <m:chr m:val="̂"/>
                                          <m:ctrlPr>
                                            <a:rPr lang="fr-FR" sz="2400" i="1">
                                              <a:latin typeface="Cambria Math" panose="02040503050406030204" pitchFamily="18" charset="0"/>
                                            </a:rPr>
                                          </m:ctrlPr>
                                        </m:accPr>
                                        <m:e>
                                          <m:sSubSup>
                                            <m:sSubSupPr>
                                              <m:ctrlPr>
                                                <a:rPr lang="fr-FR" sz="2400" i="1">
                                                  <a:latin typeface="Cambria Math" panose="02040503050406030204" pitchFamily="18" charset="0"/>
                                                </a:rPr>
                                              </m:ctrlPr>
                                            </m:sSubSupPr>
                                            <m:e>
                                              <m:r>
                                                <a:rPr lang="fr-FR" sz="2400" i="1">
                                                  <a:latin typeface="Cambria Math" panose="02040503050406030204" pitchFamily="18" charset="0"/>
                                                </a:rPr>
                                                <m:t>𝑦</m:t>
                                              </m:r>
                                            </m:e>
                                            <m:sub>
                                              <m:r>
                                                <a:rPr lang="fr-FR" sz="2400" i="1">
                                                  <a:latin typeface="Cambria Math" panose="02040503050406030204" pitchFamily="18" charset="0"/>
                                                </a:rPr>
                                                <m:t>𝑗</m:t>
                                              </m:r>
                                            </m:sub>
                                            <m:sup>
                                              <m:d>
                                                <m:dPr>
                                                  <m:ctrlPr>
                                                    <a:rPr lang="fr-FR" sz="2400" i="1">
                                                      <a:latin typeface="Cambria Math" panose="02040503050406030204" pitchFamily="18" charset="0"/>
                                                    </a:rPr>
                                                  </m:ctrlPr>
                                                </m:dPr>
                                                <m:e>
                                                  <m:r>
                                                    <a:rPr lang="fr-FR" sz="2400" i="1">
                                                      <a:latin typeface="Cambria Math" panose="02040503050406030204" pitchFamily="18" charset="0"/>
                                                    </a:rPr>
                                                    <m:t>𝑖</m:t>
                                                  </m:r>
                                                </m:e>
                                              </m:d>
                                            </m:sup>
                                          </m:sSubSup>
                                        </m:e>
                                      </m:acc>
                                    </m:e>
                                  </m:d>
                                </m:e>
                              </m:func>
                            </m:e>
                          </m:nary>
                        </m:e>
                      </m:nary>
                    </m:oMath>
                  </m:oMathPara>
                </a14:m>
                <a:endParaRPr lang="fr-FR" sz="2400" dirty="0"/>
              </a:p>
            </p:txBody>
          </p:sp>
        </mc:Choice>
        <mc:Fallback>
          <p:sp>
            <p:nvSpPr>
              <p:cNvPr id="4" name="ZoneTexte 3">
                <a:extLst>
                  <a:ext uri="{FF2B5EF4-FFF2-40B4-BE49-F238E27FC236}">
                    <a16:creationId xmlns:a14="http://schemas.microsoft.com/office/drawing/2010/main" xmlns="" xmlns:a16="http://schemas.microsoft.com/office/drawing/2014/main" id="{183152CB-BDD8-AE4B-B6A0-1123451FB363}"/>
                  </a:ext>
                </a:extLst>
              </p:cNvPr>
              <p:cNvSpPr txBox="1">
                <a:spLocks noRot="1" noChangeAspect="1" noMove="1" noResize="1" noEditPoints="1" noAdjustHandles="1" noChangeArrowheads="1" noChangeShapeType="1" noTextEdit="1"/>
              </p:cNvSpPr>
              <p:nvPr/>
            </p:nvSpPr>
            <p:spPr>
              <a:xfrm>
                <a:off x="844826" y="1431230"/>
                <a:ext cx="10525539" cy="4408386"/>
              </a:xfrm>
              <a:prstGeom prst="rect">
                <a:avLst/>
              </a:prstGeom>
              <a:blipFill>
                <a:blip r:embed="rId3"/>
                <a:stretch>
                  <a:fillRect l="-844" t="-2011" b="-39080"/>
                </a:stretch>
              </a:blipFill>
            </p:spPr>
            <p:txBody>
              <a:bodyPr/>
              <a:lstStyle/>
              <a:p>
                <a:r>
                  <a:rPr lang="fr-FR">
                    <a:noFill/>
                  </a:rPr>
                  <a:t> </a:t>
                </a:r>
              </a:p>
            </p:txBody>
          </p:sp>
        </mc:Fallback>
      </mc:AlternateContent>
    </p:spTree>
    <p:extLst>
      <p:ext uri="{BB962C8B-B14F-4D97-AF65-F5344CB8AC3E}">
        <p14:creationId xmlns="" xmlns:p14="http://schemas.microsoft.com/office/powerpoint/2010/main" val="143329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p:sp>
        <p:nvSpPr>
          <p:cNvPr id="4" name="ZoneTexte 3">
            <a:extLst>
              <a:ext uri="{FF2B5EF4-FFF2-40B4-BE49-F238E27FC236}">
                <a16:creationId xmlns="" xmlns:a16="http://schemas.microsoft.com/office/drawing/2014/main" id="{183152CB-BDD8-AE4B-B6A0-1123451FB363}"/>
              </a:ext>
            </a:extLst>
          </p:cNvPr>
          <p:cNvSpPr txBox="1"/>
          <p:nvPr/>
        </p:nvSpPr>
        <p:spPr>
          <a:xfrm>
            <a:off x="844826" y="1431230"/>
            <a:ext cx="10525539" cy="2677656"/>
          </a:xfrm>
          <a:prstGeom prst="rect">
            <a:avLst/>
          </a:prstGeom>
          <a:noFill/>
        </p:spPr>
        <p:txBody>
          <a:bodyPr wrap="square" rtlCol="0">
            <a:spAutoFit/>
          </a:bodyPr>
          <a:lstStyle/>
          <a:p>
            <a:r>
              <a:rPr lang="fr-FR" sz="2400" b="1" dirty="0"/>
              <a:t>Minimisation de la fonction de coût.</a:t>
            </a:r>
          </a:p>
          <a:p>
            <a:endParaRPr lang="fr-FR" sz="2400" dirty="0"/>
          </a:p>
          <a:p>
            <a:pPr marL="342900" indent="-342900">
              <a:buFont typeface="Arial" panose="020B0604020202020204" pitchFamily="34" charset="0"/>
              <a:buChar char="•"/>
            </a:pPr>
            <a:r>
              <a:rPr lang="fr-FR" sz="2400" dirty="0"/>
              <a:t>La fonction de coût dépend de l’ensemble des poids du réseau.</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cherche donc les valeurs de ces poids qui vont la minimiser.</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 Pour cela, on utilise un algorithme itératif dit de descente du gradient.</a:t>
            </a:r>
          </a:p>
        </p:txBody>
      </p:sp>
      <p:pic>
        <p:nvPicPr>
          <p:cNvPr id="5" name="Graphique 4" descr="Ski alpin">
            <a:extLst>
              <a:ext uri="{FF2B5EF4-FFF2-40B4-BE49-F238E27FC236}">
                <a16:creationId xmlns="" xmlns:a16="http://schemas.microsoft.com/office/drawing/2014/main" id="{163C1109-B44C-A74E-B4C4-6405BE27A0B2}"/>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996893" y="5046258"/>
            <a:ext cx="1080000" cy="1080000"/>
          </a:xfrm>
          <a:prstGeom prst="rect">
            <a:avLst/>
          </a:prstGeom>
        </p:spPr>
      </p:pic>
      <p:pic>
        <p:nvPicPr>
          <p:cNvPr id="7" name="Graphique 6" descr="Haltère">
            <a:extLst>
              <a:ext uri="{FF2B5EF4-FFF2-40B4-BE49-F238E27FC236}">
                <a16:creationId xmlns="" xmlns:a16="http://schemas.microsoft.com/office/drawing/2014/main" id="{5E18D767-00A3-9F45-BB95-AC0F8C9B0EDE}"/>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115107" y="5046258"/>
            <a:ext cx="1080000" cy="1080000"/>
          </a:xfrm>
          <a:prstGeom prst="rect">
            <a:avLst/>
          </a:prstGeom>
        </p:spPr>
      </p:pic>
    </p:spTree>
    <p:extLst>
      <p:ext uri="{BB962C8B-B14F-4D97-AF65-F5344CB8AC3E}">
        <p14:creationId xmlns="" xmlns:p14="http://schemas.microsoft.com/office/powerpoint/2010/main" val="250121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63DCD69-AC2C-CF4D-96EB-FEF7530E3572}"/>
              </a:ext>
            </a:extLst>
          </p:cNvPr>
          <p:cNvSpPr>
            <a:spLocks noGrp="1"/>
          </p:cNvSpPr>
          <p:nvPr>
            <p:ph type="title"/>
          </p:nvPr>
        </p:nvSpPr>
        <p:spPr/>
        <p:txBody>
          <a:bodyPr>
            <a:normAutofit/>
          </a:bodyPr>
          <a:lstStyle/>
          <a:p>
            <a:r>
              <a:rPr lang="fr-FR" sz="5400" dirty="0">
                <a:solidFill>
                  <a:schemeClr val="bg1"/>
                </a:solidFill>
              </a:rPr>
              <a:t>2. Généralités sur les réseaux de neurones.</a:t>
            </a:r>
          </a:p>
        </p:txBody>
      </p:sp>
    </p:spTree>
    <p:extLst>
      <p:ext uri="{BB962C8B-B14F-4D97-AF65-F5344CB8AC3E}">
        <p14:creationId xmlns="" xmlns:p14="http://schemas.microsoft.com/office/powerpoint/2010/main" val="2105241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p:sp>
        <p:nvSpPr>
          <p:cNvPr id="4" name="ZoneTexte 3">
            <a:extLst>
              <a:ext uri="{FF2B5EF4-FFF2-40B4-BE49-F238E27FC236}">
                <a16:creationId xmlns="" xmlns:a16="http://schemas.microsoft.com/office/drawing/2014/main" id="{183152CB-BDD8-AE4B-B6A0-1123451FB363}"/>
              </a:ext>
            </a:extLst>
          </p:cNvPr>
          <p:cNvSpPr txBox="1"/>
          <p:nvPr/>
        </p:nvSpPr>
        <p:spPr>
          <a:xfrm>
            <a:off x="844826" y="1431230"/>
            <a:ext cx="10525539" cy="461665"/>
          </a:xfrm>
          <a:prstGeom prst="rect">
            <a:avLst/>
          </a:prstGeom>
          <a:noFill/>
        </p:spPr>
        <p:txBody>
          <a:bodyPr wrap="square" rtlCol="0">
            <a:spAutoFit/>
          </a:bodyPr>
          <a:lstStyle/>
          <a:p>
            <a:r>
              <a:rPr lang="fr-FR" sz="2400" b="1" dirty="0"/>
              <a:t>Structure générale d’un réseau de neurones</a:t>
            </a:r>
          </a:p>
        </p:txBody>
      </p:sp>
      <mc:AlternateContent xmlns:mc="http://schemas.openxmlformats.org/markup-compatibility/2006">
        <mc:Choice xmlns="" xmlns:a14="http://schemas.microsoft.com/office/drawing/2010/main" Requires="a14">
          <p:sp>
            <p:nvSpPr>
              <p:cNvPr id="6" name="Ellipse 5">
                <a:extLst>
                  <a:ext uri="{FF2B5EF4-FFF2-40B4-BE49-F238E27FC236}">
                    <a16:creationId xmlns:a16="http://schemas.microsoft.com/office/drawing/2014/main" id="{89D97878-BF9D-A348-A0F6-05384E8CDD05}"/>
                  </a:ext>
                </a:extLst>
              </p:cNvPr>
              <p:cNvSpPr/>
              <p:nvPr/>
            </p:nvSpPr>
            <p:spPr>
              <a:xfrm>
                <a:off x="1934498" y="221928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0" i="1" smtClean="0">
                          <a:solidFill>
                            <a:schemeClr val="tx1"/>
                          </a:solidFill>
                          <a:latin typeface="Cambria Math" panose="02040503050406030204" pitchFamily="18" charset="0"/>
                        </a:rPr>
                        <m:t>1</m:t>
                      </m:r>
                    </m:oMath>
                  </m:oMathPara>
                </a14:m>
                <a:endParaRPr lang="fr-FR" dirty="0">
                  <a:solidFill>
                    <a:schemeClr val="tx1"/>
                  </a:solidFill>
                </a:endParaRPr>
              </a:p>
            </p:txBody>
          </p:sp>
        </mc:Choice>
        <mc:Fallback>
          <p:sp>
            <p:nvSpPr>
              <p:cNvPr id="6" name="Ellipse 5">
                <a:extLst>
                  <a:ext uri="{FF2B5EF4-FFF2-40B4-BE49-F238E27FC236}">
                    <a16:creationId xmlns:a14="http://schemas.microsoft.com/office/drawing/2010/main" xmlns="" xmlns:a16="http://schemas.microsoft.com/office/drawing/2014/main" id="{89D97878-BF9D-A348-A0F6-05384E8CDD05}"/>
                  </a:ext>
                </a:extLst>
              </p:cNvPr>
              <p:cNvSpPr>
                <a:spLocks noRot="1" noChangeAspect="1" noMove="1" noResize="1" noEditPoints="1" noAdjustHandles="1" noChangeArrowheads="1" noChangeShapeType="1" noTextEdit="1"/>
              </p:cNvSpPr>
              <p:nvPr/>
            </p:nvSpPr>
            <p:spPr>
              <a:xfrm>
                <a:off x="1934498" y="2219280"/>
                <a:ext cx="540000" cy="540000"/>
              </a:xfrm>
              <a:prstGeom prst="ellipse">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7" name="Ellipse 6">
                <a:extLst>
                  <a:ext uri="{FF2B5EF4-FFF2-40B4-BE49-F238E27FC236}">
                    <a16:creationId xmlns:a16="http://schemas.microsoft.com/office/drawing/2014/main" id="{B02CB876-C849-8940-88DD-969CDC4C2BA5}"/>
                  </a:ext>
                </a:extLst>
              </p:cNvPr>
              <p:cNvSpPr/>
              <p:nvPr/>
            </p:nvSpPr>
            <p:spPr>
              <a:xfrm>
                <a:off x="1934498" y="307503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𝑥</m:t>
                          </m:r>
                        </m:e>
                        <m:sub>
                          <m:r>
                            <a:rPr lang="fr-FR" b="0" i="1"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p:sp>
            <p:nvSpPr>
              <p:cNvPr id="7" name="Ellipse 6">
                <a:extLst>
                  <a:ext uri="{FF2B5EF4-FFF2-40B4-BE49-F238E27FC236}">
                    <a16:creationId xmlns:a14="http://schemas.microsoft.com/office/drawing/2010/main" xmlns="" xmlns:a16="http://schemas.microsoft.com/office/drawing/2014/main" id="{B02CB876-C849-8940-88DD-969CDC4C2BA5}"/>
                  </a:ext>
                </a:extLst>
              </p:cNvPr>
              <p:cNvSpPr>
                <a:spLocks noRot="1" noChangeAspect="1" noMove="1" noResize="1" noEditPoints="1" noAdjustHandles="1" noChangeArrowheads="1" noChangeShapeType="1" noTextEdit="1"/>
              </p:cNvSpPr>
              <p:nvPr/>
            </p:nvSpPr>
            <p:spPr>
              <a:xfrm>
                <a:off x="1934498" y="3075034"/>
                <a:ext cx="540000" cy="540000"/>
              </a:xfrm>
              <a:prstGeom prst="ellipse">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8" name="Ellipse 7">
                <a:extLst>
                  <a:ext uri="{FF2B5EF4-FFF2-40B4-BE49-F238E27FC236}">
                    <a16:creationId xmlns:a16="http://schemas.microsoft.com/office/drawing/2014/main" id="{106222FE-6CF9-6845-89F7-1F567B9EFB9C}"/>
                  </a:ext>
                </a:extLst>
              </p:cNvPr>
              <p:cNvSpPr/>
              <p:nvPr/>
            </p:nvSpPr>
            <p:spPr>
              <a:xfrm>
                <a:off x="1934498" y="395111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𝑥</m:t>
                          </m:r>
                        </m:e>
                        <m:sub>
                          <m:r>
                            <a:rPr lang="fr-FR" b="0" i="1"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p:sp>
            <p:nvSpPr>
              <p:cNvPr id="8" name="Ellipse 7">
                <a:extLst>
                  <a:ext uri="{FF2B5EF4-FFF2-40B4-BE49-F238E27FC236}">
                    <a16:creationId xmlns:a14="http://schemas.microsoft.com/office/drawing/2010/main" xmlns="" xmlns:a16="http://schemas.microsoft.com/office/drawing/2014/main" id="{106222FE-6CF9-6845-89F7-1F567B9EFB9C}"/>
                  </a:ext>
                </a:extLst>
              </p:cNvPr>
              <p:cNvSpPr>
                <a:spLocks noRot="1" noChangeAspect="1" noMove="1" noResize="1" noEditPoints="1" noAdjustHandles="1" noChangeArrowheads="1" noChangeShapeType="1" noTextEdit="1"/>
              </p:cNvSpPr>
              <p:nvPr/>
            </p:nvSpPr>
            <p:spPr>
              <a:xfrm>
                <a:off x="1934498" y="3951119"/>
                <a:ext cx="540000" cy="540000"/>
              </a:xfrm>
              <a:prstGeom prst="ellipse">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9" name="Ellipse 8">
                <a:extLst>
                  <a:ext uri="{FF2B5EF4-FFF2-40B4-BE49-F238E27FC236}">
                    <a16:creationId xmlns:a16="http://schemas.microsoft.com/office/drawing/2014/main" id="{3E0E0025-715B-1247-BDAA-6992E5282641}"/>
                  </a:ext>
                </a:extLst>
              </p:cNvPr>
              <p:cNvSpPr/>
              <p:nvPr/>
            </p:nvSpPr>
            <p:spPr>
              <a:xfrm>
                <a:off x="1934498" y="532437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𝑥</m:t>
                          </m:r>
                        </m:e>
                        <m:sub>
                          <m:r>
                            <a:rPr lang="fr-FR" b="0" i="1" smtClean="0">
                              <a:solidFill>
                                <a:schemeClr val="tx1"/>
                              </a:solidFill>
                              <a:latin typeface="Cambria Math" panose="02040503050406030204" pitchFamily="18" charset="0"/>
                            </a:rPr>
                            <m:t>𝑝</m:t>
                          </m:r>
                        </m:sub>
                      </m:sSub>
                    </m:oMath>
                  </m:oMathPara>
                </a14:m>
                <a:endParaRPr lang="fr-FR" dirty="0">
                  <a:solidFill>
                    <a:schemeClr val="tx1"/>
                  </a:solidFill>
                </a:endParaRPr>
              </a:p>
            </p:txBody>
          </p:sp>
        </mc:Choice>
        <mc:Fallback>
          <p:sp>
            <p:nvSpPr>
              <p:cNvPr id="9" name="Ellipse 8">
                <a:extLst>
                  <a:ext uri="{FF2B5EF4-FFF2-40B4-BE49-F238E27FC236}">
                    <a16:creationId xmlns:a14="http://schemas.microsoft.com/office/drawing/2010/main" xmlns="" xmlns:a16="http://schemas.microsoft.com/office/drawing/2014/main" id="{3E0E0025-715B-1247-BDAA-6992E5282641}"/>
                  </a:ext>
                </a:extLst>
              </p:cNvPr>
              <p:cNvSpPr>
                <a:spLocks noRot="1" noChangeAspect="1" noMove="1" noResize="1" noEditPoints="1" noAdjustHandles="1" noChangeArrowheads="1" noChangeShapeType="1" noTextEdit="1"/>
              </p:cNvSpPr>
              <p:nvPr/>
            </p:nvSpPr>
            <p:spPr>
              <a:xfrm>
                <a:off x="1934498" y="5324378"/>
                <a:ext cx="540000" cy="540000"/>
              </a:xfrm>
              <a:prstGeom prst="ellipse">
                <a:avLst/>
              </a:prstGeom>
              <a:blipFill>
                <a:blip r:embed="rId6"/>
                <a:stretch>
                  <a:fillRect/>
                </a:stretch>
              </a:blipFill>
            </p:spPr>
            <p:txBody>
              <a:bodyPr/>
              <a:lstStyle/>
              <a:p>
                <a:r>
                  <a:rPr lang="fr-FR">
                    <a:noFill/>
                  </a:rPr>
                  <a:t> </a:t>
                </a:r>
              </a:p>
            </p:txBody>
          </p:sp>
        </mc:Fallback>
      </mc:AlternateContent>
      <p:cxnSp>
        <p:nvCxnSpPr>
          <p:cNvPr id="10" name="Connecteur droit 9">
            <a:extLst>
              <a:ext uri="{FF2B5EF4-FFF2-40B4-BE49-F238E27FC236}">
                <a16:creationId xmlns="" xmlns:a16="http://schemas.microsoft.com/office/drawing/2014/main" id="{B5021987-CFD0-EF49-9E5A-F92C7B36FFAF}"/>
              </a:ext>
            </a:extLst>
          </p:cNvPr>
          <p:cNvCxnSpPr/>
          <p:nvPr/>
        </p:nvCxnSpPr>
        <p:spPr>
          <a:xfrm>
            <a:off x="2204498" y="4625164"/>
            <a:ext cx="0" cy="53162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 name="ZoneTexte 10">
            <a:extLst>
              <a:ext uri="{FF2B5EF4-FFF2-40B4-BE49-F238E27FC236}">
                <a16:creationId xmlns="" xmlns:a16="http://schemas.microsoft.com/office/drawing/2014/main" id="{DF66F9BF-3F00-7043-838E-5BA969AB4969}"/>
              </a:ext>
            </a:extLst>
          </p:cNvPr>
          <p:cNvSpPr txBox="1"/>
          <p:nvPr/>
        </p:nvSpPr>
        <p:spPr>
          <a:xfrm>
            <a:off x="1733107" y="6123542"/>
            <a:ext cx="1113529" cy="646331"/>
          </a:xfrm>
          <a:prstGeom prst="rect">
            <a:avLst/>
          </a:prstGeom>
          <a:noFill/>
        </p:spPr>
        <p:txBody>
          <a:bodyPr wrap="square" rtlCol="0">
            <a:spAutoFit/>
          </a:bodyPr>
          <a:lstStyle/>
          <a:p>
            <a:r>
              <a:rPr lang="fr-FR" dirty="0"/>
              <a:t>Couche d’entrée</a:t>
            </a:r>
          </a:p>
        </p:txBody>
      </p:sp>
      <p:sp>
        <p:nvSpPr>
          <p:cNvPr id="12" name="Ellipse 11">
            <a:extLst>
              <a:ext uri="{FF2B5EF4-FFF2-40B4-BE49-F238E27FC236}">
                <a16:creationId xmlns="" xmlns:a16="http://schemas.microsoft.com/office/drawing/2014/main" id="{2F2D94A8-BFDF-004E-85E3-F5349F34A49C}"/>
              </a:ext>
            </a:extLst>
          </p:cNvPr>
          <p:cNvSpPr/>
          <p:nvPr/>
        </p:nvSpPr>
        <p:spPr>
          <a:xfrm>
            <a:off x="4099959" y="331939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13" name="ZoneTexte 12">
                <a:extLst>
                  <a:ext uri="{FF2B5EF4-FFF2-40B4-BE49-F238E27FC236}">
                    <a16:creationId xmlns:a16="http://schemas.microsoft.com/office/drawing/2014/main" id="{E2E8C674-C877-4640-9AC2-89BF29B88764}"/>
                  </a:ext>
                </a:extLst>
              </p:cNvPr>
              <p:cNvSpPr txBox="1"/>
              <p:nvPr/>
            </p:nvSpPr>
            <p:spPr>
              <a:xfrm>
                <a:off x="4177321" y="3440218"/>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13" name="ZoneTexte 12">
                <a:extLst>
                  <a:ext uri="{FF2B5EF4-FFF2-40B4-BE49-F238E27FC236}">
                    <a16:creationId xmlns:a14="http://schemas.microsoft.com/office/drawing/2010/main" xmlns="" xmlns:a16="http://schemas.microsoft.com/office/drawing/2014/main" id="{E2E8C674-C877-4640-9AC2-89BF29B88764}"/>
                  </a:ext>
                </a:extLst>
              </p:cNvPr>
              <p:cNvSpPr txBox="1">
                <a:spLocks noRot="1" noChangeAspect="1" noMove="1" noResize="1" noEditPoints="1" noAdjustHandles="1" noChangeArrowheads="1" noChangeShapeType="1" noTextEdit="1"/>
              </p:cNvSpPr>
              <p:nvPr/>
            </p:nvSpPr>
            <p:spPr>
              <a:xfrm>
                <a:off x="4177321" y="3440218"/>
                <a:ext cx="198003" cy="298159"/>
              </a:xfrm>
              <a:prstGeom prst="rect">
                <a:avLst/>
              </a:prstGeom>
              <a:blipFill>
                <a:blip r:embed="rId7"/>
                <a:stretch>
                  <a:fillRect l="-170588" t="-141667" r="-88235" b="-200000"/>
                </a:stretch>
              </a:blipFill>
            </p:spPr>
            <p:txBody>
              <a:bodyPr/>
              <a:lstStyle/>
              <a:p>
                <a:r>
                  <a:rPr lang="fr-FR">
                    <a:noFill/>
                  </a:rPr>
                  <a:t> </a:t>
                </a:r>
              </a:p>
            </p:txBody>
          </p:sp>
        </mc:Fallback>
      </mc:AlternateContent>
      <p:cxnSp>
        <p:nvCxnSpPr>
          <p:cNvPr id="14" name="Connecteur en arc 13">
            <a:extLst>
              <a:ext uri="{FF2B5EF4-FFF2-40B4-BE49-F238E27FC236}">
                <a16:creationId xmlns="" xmlns:a16="http://schemas.microsoft.com/office/drawing/2014/main" id="{E208ACEE-0ED6-E845-8C34-D4782498DA5C}"/>
              </a:ext>
            </a:extLst>
          </p:cNvPr>
          <p:cNvCxnSpPr>
            <a:cxnSpLocks/>
          </p:cNvCxnSpPr>
          <p:nvPr/>
        </p:nvCxnSpPr>
        <p:spPr>
          <a:xfrm rot="5400000" flipH="1" flipV="1">
            <a:off x="4366694" y="3531377"/>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 xmlns:a16="http://schemas.microsoft.com/office/drawing/2014/main" id="{EC416141-C38A-5746-B371-ED4C508BD5A8}"/>
              </a:ext>
            </a:extLst>
          </p:cNvPr>
          <p:cNvCxnSpPr>
            <a:stCxn id="12" idx="0"/>
            <a:endCxn id="12" idx="4"/>
          </p:cNvCxnSpPr>
          <p:nvPr/>
        </p:nvCxnSpPr>
        <p:spPr>
          <a:xfrm>
            <a:off x="4369959" y="3319390"/>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 xmlns:a16="http://schemas.microsoft.com/office/drawing/2014/main" id="{8DF22279-CF43-6E4A-99CD-F4995F241B39}"/>
              </a:ext>
            </a:extLst>
          </p:cNvPr>
          <p:cNvSpPr/>
          <p:nvPr/>
        </p:nvSpPr>
        <p:spPr>
          <a:xfrm>
            <a:off x="8716127" y="2569632"/>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17" name="ZoneTexte 16">
                <a:extLst>
                  <a:ext uri="{FF2B5EF4-FFF2-40B4-BE49-F238E27FC236}">
                    <a16:creationId xmlns:a16="http://schemas.microsoft.com/office/drawing/2014/main" id="{159B3212-D314-3E48-8C48-F1CB45219D2C}"/>
                  </a:ext>
                </a:extLst>
              </p:cNvPr>
              <p:cNvSpPr txBox="1"/>
              <p:nvPr/>
            </p:nvSpPr>
            <p:spPr>
              <a:xfrm>
                <a:off x="8793489" y="2690460"/>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17" name="ZoneTexte 16">
                <a:extLst>
                  <a:ext uri="{FF2B5EF4-FFF2-40B4-BE49-F238E27FC236}">
                    <a16:creationId xmlns:a14="http://schemas.microsoft.com/office/drawing/2010/main" xmlns="" xmlns:a16="http://schemas.microsoft.com/office/drawing/2014/main" id="{159B3212-D314-3E48-8C48-F1CB45219D2C}"/>
                  </a:ext>
                </a:extLst>
              </p:cNvPr>
              <p:cNvSpPr txBox="1">
                <a:spLocks noRot="1" noChangeAspect="1" noMove="1" noResize="1" noEditPoints="1" noAdjustHandles="1" noChangeArrowheads="1" noChangeShapeType="1" noTextEdit="1"/>
              </p:cNvSpPr>
              <p:nvPr/>
            </p:nvSpPr>
            <p:spPr>
              <a:xfrm>
                <a:off x="8793489" y="2690460"/>
                <a:ext cx="198003" cy="298159"/>
              </a:xfrm>
              <a:prstGeom prst="rect">
                <a:avLst/>
              </a:prstGeom>
              <a:blipFill>
                <a:blip r:embed="rId8"/>
                <a:stretch>
                  <a:fillRect l="-170588" t="-141667" r="-88235" b="-200000"/>
                </a:stretch>
              </a:blipFill>
            </p:spPr>
            <p:txBody>
              <a:bodyPr/>
              <a:lstStyle/>
              <a:p>
                <a:r>
                  <a:rPr lang="fr-FR">
                    <a:noFill/>
                  </a:rPr>
                  <a:t> </a:t>
                </a:r>
              </a:p>
            </p:txBody>
          </p:sp>
        </mc:Fallback>
      </mc:AlternateContent>
      <p:cxnSp>
        <p:nvCxnSpPr>
          <p:cNvPr id="18" name="Connecteur en arc 17">
            <a:extLst>
              <a:ext uri="{FF2B5EF4-FFF2-40B4-BE49-F238E27FC236}">
                <a16:creationId xmlns="" xmlns:a16="http://schemas.microsoft.com/office/drawing/2014/main" id="{A640DDCC-E1B3-2843-AA78-07F379FB6305}"/>
              </a:ext>
            </a:extLst>
          </p:cNvPr>
          <p:cNvCxnSpPr>
            <a:cxnSpLocks/>
          </p:cNvCxnSpPr>
          <p:nvPr/>
        </p:nvCxnSpPr>
        <p:spPr>
          <a:xfrm rot="5400000" flipH="1" flipV="1">
            <a:off x="8982862" y="2781619"/>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 xmlns:a16="http://schemas.microsoft.com/office/drawing/2014/main" id="{768ABCE1-8546-534D-AEBF-D0BFAA8928E6}"/>
              </a:ext>
            </a:extLst>
          </p:cNvPr>
          <p:cNvCxnSpPr>
            <a:stCxn id="16" idx="0"/>
            <a:endCxn id="16" idx="4"/>
          </p:cNvCxnSpPr>
          <p:nvPr/>
        </p:nvCxnSpPr>
        <p:spPr>
          <a:xfrm>
            <a:off x="8986127" y="2569632"/>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20" name="Ellipse 19">
            <a:extLst>
              <a:ext uri="{FF2B5EF4-FFF2-40B4-BE49-F238E27FC236}">
                <a16:creationId xmlns="" xmlns:a16="http://schemas.microsoft.com/office/drawing/2014/main" id="{F5019076-5CFB-3142-8CBF-970D98950BB6}"/>
              </a:ext>
            </a:extLst>
          </p:cNvPr>
          <p:cNvSpPr/>
          <p:nvPr/>
        </p:nvSpPr>
        <p:spPr>
          <a:xfrm>
            <a:off x="8716127" y="349736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21" name="ZoneTexte 20">
                <a:extLst>
                  <a:ext uri="{FF2B5EF4-FFF2-40B4-BE49-F238E27FC236}">
                    <a16:creationId xmlns:a16="http://schemas.microsoft.com/office/drawing/2014/main" id="{CFB79725-DD32-E74D-82A0-4AE7D1C03F36}"/>
                  </a:ext>
                </a:extLst>
              </p:cNvPr>
              <p:cNvSpPr txBox="1"/>
              <p:nvPr/>
            </p:nvSpPr>
            <p:spPr>
              <a:xfrm>
                <a:off x="8793489" y="3618197"/>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21" name="ZoneTexte 20">
                <a:extLst>
                  <a:ext uri="{FF2B5EF4-FFF2-40B4-BE49-F238E27FC236}">
                    <a16:creationId xmlns:a14="http://schemas.microsoft.com/office/drawing/2010/main" xmlns="" xmlns:a16="http://schemas.microsoft.com/office/drawing/2014/main" id="{CFB79725-DD32-E74D-82A0-4AE7D1C03F36}"/>
                  </a:ext>
                </a:extLst>
              </p:cNvPr>
              <p:cNvSpPr txBox="1">
                <a:spLocks noRot="1" noChangeAspect="1" noMove="1" noResize="1" noEditPoints="1" noAdjustHandles="1" noChangeArrowheads="1" noChangeShapeType="1" noTextEdit="1"/>
              </p:cNvSpPr>
              <p:nvPr/>
            </p:nvSpPr>
            <p:spPr>
              <a:xfrm>
                <a:off x="8793489" y="3618197"/>
                <a:ext cx="198003" cy="298159"/>
              </a:xfrm>
              <a:prstGeom prst="rect">
                <a:avLst/>
              </a:prstGeom>
              <a:blipFill>
                <a:blip r:embed="rId8"/>
                <a:stretch>
                  <a:fillRect l="-170588" t="-141667" r="-88235" b="-200000"/>
                </a:stretch>
              </a:blipFill>
            </p:spPr>
            <p:txBody>
              <a:bodyPr/>
              <a:lstStyle/>
              <a:p>
                <a:r>
                  <a:rPr lang="fr-FR">
                    <a:noFill/>
                  </a:rPr>
                  <a:t> </a:t>
                </a:r>
              </a:p>
            </p:txBody>
          </p:sp>
        </mc:Fallback>
      </mc:AlternateContent>
      <p:cxnSp>
        <p:nvCxnSpPr>
          <p:cNvPr id="22" name="Connecteur en arc 21">
            <a:extLst>
              <a:ext uri="{FF2B5EF4-FFF2-40B4-BE49-F238E27FC236}">
                <a16:creationId xmlns="" xmlns:a16="http://schemas.microsoft.com/office/drawing/2014/main" id="{A4D7F5CB-B885-7A4A-95A1-30FDF857182F}"/>
              </a:ext>
            </a:extLst>
          </p:cNvPr>
          <p:cNvCxnSpPr>
            <a:cxnSpLocks/>
          </p:cNvCxnSpPr>
          <p:nvPr/>
        </p:nvCxnSpPr>
        <p:spPr>
          <a:xfrm rot="5400000" flipH="1" flipV="1">
            <a:off x="8982862" y="3709356"/>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 xmlns:a16="http://schemas.microsoft.com/office/drawing/2014/main" id="{29AAD66E-D54A-6841-AC5A-C0C0B7CF140B}"/>
              </a:ext>
            </a:extLst>
          </p:cNvPr>
          <p:cNvCxnSpPr>
            <a:stCxn id="20" idx="0"/>
            <a:endCxn id="20" idx="4"/>
          </p:cNvCxnSpPr>
          <p:nvPr/>
        </p:nvCxnSpPr>
        <p:spPr>
          <a:xfrm>
            <a:off x="8986127" y="3497369"/>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24" name="Ellipse 23">
            <a:extLst>
              <a:ext uri="{FF2B5EF4-FFF2-40B4-BE49-F238E27FC236}">
                <a16:creationId xmlns="" xmlns:a16="http://schemas.microsoft.com/office/drawing/2014/main" id="{5587DEB5-1E18-3748-9961-2D0FA1C9A497}"/>
              </a:ext>
            </a:extLst>
          </p:cNvPr>
          <p:cNvSpPr/>
          <p:nvPr/>
        </p:nvSpPr>
        <p:spPr>
          <a:xfrm>
            <a:off x="6779672" y="329897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25" name="ZoneTexte 24">
                <a:extLst>
                  <a:ext uri="{FF2B5EF4-FFF2-40B4-BE49-F238E27FC236}">
                    <a16:creationId xmlns:a16="http://schemas.microsoft.com/office/drawing/2014/main" id="{C6E1EADF-1678-8A43-BB72-304349704EFE}"/>
                  </a:ext>
                </a:extLst>
              </p:cNvPr>
              <p:cNvSpPr txBox="1"/>
              <p:nvPr/>
            </p:nvSpPr>
            <p:spPr>
              <a:xfrm>
                <a:off x="6857034" y="3419807"/>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25" name="ZoneTexte 24">
                <a:extLst>
                  <a:ext uri="{FF2B5EF4-FFF2-40B4-BE49-F238E27FC236}">
                    <a16:creationId xmlns:a14="http://schemas.microsoft.com/office/drawing/2010/main" xmlns="" xmlns:a16="http://schemas.microsoft.com/office/drawing/2014/main" id="{C6E1EADF-1678-8A43-BB72-304349704EFE}"/>
                  </a:ext>
                </a:extLst>
              </p:cNvPr>
              <p:cNvSpPr txBox="1">
                <a:spLocks noRot="1" noChangeAspect="1" noMove="1" noResize="1" noEditPoints="1" noAdjustHandles="1" noChangeArrowheads="1" noChangeShapeType="1" noTextEdit="1"/>
              </p:cNvSpPr>
              <p:nvPr/>
            </p:nvSpPr>
            <p:spPr>
              <a:xfrm>
                <a:off x="6857034" y="3419807"/>
                <a:ext cx="198003" cy="298159"/>
              </a:xfrm>
              <a:prstGeom prst="rect">
                <a:avLst/>
              </a:prstGeom>
              <a:blipFill>
                <a:blip r:embed="rId9"/>
                <a:stretch>
                  <a:fillRect l="-187500" t="-132000" r="-93750" b="-188000"/>
                </a:stretch>
              </a:blipFill>
            </p:spPr>
            <p:txBody>
              <a:bodyPr/>
              <a:lstStyle/>
              <a:p>
                <a:r>
                  <a:rPr lang="fr-FR">
                    <a:noFill/>
                  </a:rPr>
                  <a:t> </a:t>
                </a:r>
              </a:p>
            </p:txBody>
          </p:sp>
        </mc:Fallback>
      </mc:AlternateContent>
      <p:cxnSp>
        <p:nvCxnSpPr>
          <p:cNvPr id="26" name="Connecteur en arc 25">
            <a:extLst>
              <a:ext uri="{FF2B5EF4-FFF2-40B4-BE49-F238E27FC236}">
                <a16:creationId xmlns="" xmlns:a16="http://schemas.microsoft.com/office/drawing/2014/main" id="{F057A7E0-CFDD-104E-A7FD-380ACD2650C8}"/>
              </a:ext>
            </a:extLst>
          </p:cNvPr>
          <p:cNvCxnSpPr>
            <a:cxnSpLocks/>
          </p:cNvCxnSpPr>
          <p:nvPr/>
        </p:nvCxnSpPr>
        <p:spPr>
          <a:xfrm rot="5400000" flipH="1" flipV="1">
            <a:off x="7046407" y="3510966"/>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Connecteur droit 26">
            <a:extLst>
              <a:ext uri="{FF2B5EF4-FFF2-40B4-BE49-F238E27FC236}">
                <a16:creationId xmlns="" xmlns:a16="http://schemas.microsoft.com/office/drawing/2014/main" id="{9C332982-5C0E-8E47-84EE-A3E9C7F0332B}"/>
              </a:ext>
            </a:extLst>
          </p:cNvPr>
          <p:cNvCxnSpPr>
            <a:stCxn id="24" idx="0"/>
            <a:endCxn id="24" idx="4"/>
          </p:cNvCxnSpPr>
          <p:nvPr/>
        </p:nvCxnSpPr>
        <p:spPr>
          <a:xfrm>
            <a:off x="7049672" y="3298979"/>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Ellipse 27">
            <a:extLst>
              <a:ext uri="{FF2B5EF4-FFF2-40B4-BE49-F238E27FC236}">
                <a16:creationId xmlns="" xmlns:a16="http://schemas.microsoft.com/office/drawing/2014/main" id="{76D3BC03-60B1-7C4B-BA3B-5BD483A50BE8}"/>
              </a:ext>
            </a:extLst>
          </p:cNvPr>
          <p:cNvSpPr/>
          <p:nvPr/>
        </p:nvSpPr>
        <p:spPr>
          <a:xfrm>
            <a:off x="6860404" y="536035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29" name="ZoneTexte 28">
                <a:extLst>
                  <a:ext uri="{FF2B5EF4-FFF2-40B4-BE49-F238E27FC236}">
                    <a16:creationId xmlns:a16="http://schemas.microsoft.com/office/drawing/2014/main" id="{25F02ACD-180B-E545-9151-CC60F6CDAEA0}"/>
                  </a:ext>
                </a:extLst>
              </p:cNvPr>
              <p:cNvSpPr txBox="1"/>
              <p:nvPr/>
            </p:nvSpPr>
            <p:spPr>
              <a:xfrm>
                <a:off x="6937766" y="5481187"/>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29" name="ZoneTexte 28">
                <a:extLst>
                  <a:ext uri="{FF2B5EF4-FFF2-40B4-BE49-F238E27FC236}">
                    <a16:creationId xmlns:a14="http://schemas.microsoft.com/office/drawing/2010/main" xmlns="" xmlns:a16="http://schemas.microsoft.com/office/drawing/2014/main" id="{25F02ACD-180B-E545-9151-CC60F6CDAEA0}"/>
                  </a:ext>
                </a:extLst>
              </p:cNvPr>
              <p:cNvSpPr txBox="1">
                <a:spLocks noRot="1" noChangeAspect="1" noMove="1" noResize="1" noEditPoints="1" noAdjustHandles="1" noChangeArrowheads="1" noChangeShapeType="1" noTextEdit="1"/>
              </p:cNvSpPr>
              <p:nvPr/>
            </p:nvSpPr>
            <p:spPr>
              <a:xfrm>
                <a:off x="6937766" y="5481187"/>
                <a:ext cx="198003" cy="298159"/>
              </a:xfrm>
              <a:prstGeom prst="rect">
                <a:avLst/>
              </a:prstGeom>
              <a:blipFill>
                <a:blip r:embed="rId10"/>
                <a:stretch>
                  <a:fillRect l="-170588" t="-152174" r="-88235" b="-208696"/>
                </a:stretch>
              </a:blipFill>
            </p:spPr>
            <p:txBody>
              <a:bodyPr/>
              <a:lstStyle/>
              <a:p>
                <a:r>
                  <a:rPr lang="fr-FR">
                    <a:noFill/>
                  </a:rPr>
                  <a:t> </a:t>
                </a:r>
              </a:p>
            </p:txBody>
          </p:sp>
        </mc:Fallback>
      </mc:AlternateContent>
      <p:cxnSp>
        <p:nvCxnSpPr>
          <p:cNvPr id="30" name="Connecteur en arc 29">
            <a:extLst>
              <a:ext uri="{FF2B5EF4-FFF2-40B4-BE49-F238E27FC236}">
                <a16:creationId xmlns="" xmlns:a16="http://schemas.microsoft.com/office/drawing/2014/main" id="{4BADABC6-6DBC-A544-B3C8-7CF927395A8D}"/>
              </a:ext>
            </a:extLst>
          </p:cNvPr>
          <p:cNvCxnSpPr>
            <a:cxnSpLocks/>
          </p:cNvCxnSpPr>
          <p:nvPr/>
        </p:nvCxnSpPr>
        <p:spPr>
          <a:xfrm rot="5400000" flipH="1" flipV="1">
            <a:off x="7127139" y="5572346"/>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 xmlns:a16="http://schemas.microsoft.com/office/drawing/2014/main" id="{8FADA940-04B0-DA47-8EC2-C8B19B04576D}"/>
              </a:ext>
            </a:extLst>
          </p:cNvPr>
          <p:cNvCxnSpPr>
            <a:stCxn id="28" idx="0"/>
            <a:endCxn id="28" idx="4"/>
          </p:cNvCxnSpPr>
          <p:nvPr/>
        </p:nvCxnSpPr>
        <p:spPr>
          <a:xfrm>
            <a:off x="7130404" y="5360359"/>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32" name="Ellipse 31">
            <a:extLst>
              <a:ext uri="{FF2B5EF4-FFF2-40B4-BE49-F238E27FC236}">
                <a16:creationId xmlns="" xmlns:a16="http://schemas.microsoft.com/office/drawing/2014/main" id="{F1FD995D-E4CE-B542-AFBB-2973D5A9A709}"/>
              </a:ext>
            </a:extLst>
          </p:cNvPr>
          <p:cNvSpPr/>
          <p:nvPr/>
        </p:nvSpPr>
        <p:spPr>
          <a:xfrm>
            <a:off x="6820665" y="432966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33" name="ZoneTexte 32">
                <a:extLst>
                  <a:ext uri="{FF2B5EF4-FFF2-40B4-BE49-F238E27FC236}">
                    <a16:creationId xmlns:a16="http://schemas.microsoft.com/office/drawing/2014/main" id="{006CEC83-2111-6E4E-A2C0-99CF279D534F}"/>
                  </a:ext>
                </a:extLst>
              </p:cNvPr>
              <p:cNvSpPr txBox="1"/>
              <p:nvPr/>
            </p:nvSpPr>
            <p:spPr>
              <a:xfrm>
                <a:off x="6898027" y="4450497"/>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33" name="ZoneTexte 32">
                <a:extLst>
                  <a:ext uri="{FF2B5EF4-FFF2-40B4-BE49-F238E27FC236}">
                    <a16:creationId xmlns:a14="http://schemas.microsoft.com/office/drawing/2010/main" xmlns="" xmlns:a16="http://schemas.microsoft.com/office/drawing/2014/main" id="{006CEC83-2111-6E4E-A2C0-99CF279D534F}"/>
                  </a:ext>
                </a:extLst>
              </p:cNvPr>
              <p:cNvSpPr txBox="1">
                <a:spLocks noRot="1" noChangeAspect="1" noMove="1" noResize="1" noEditPoints="1" noAdjustHandles="1" noChangeArrowheads="1" noChangeShapeType="1" noTextEdit="1"/>
              </p:cNvSpPr>
              <p:nvPr/>
            </p:nvSpPr>
            <p:spPr>
              <a:xfrm>
                <a:off x="6898027" y="4450497"/>
                <a:ext cx="198003" cy="298159"/>
              </a:xfrm>
              <a:prstGeom prst="rect">
                <a:avLst/>
              </a:prstGeom>
              <a:blipFill>
                <a:blip r:embed="rId11"/>
                <a:stretch>
                  <a:fillRect l="-170588" t="-132000" r="-88235" b="-188000"/>
                </a:stretch>
              </a:blipFill>
            </p:spPr>
            <p:txBody>
              <a:bodyPr/>
              <a:lstStyle/>
              <a:p>
                <a:r>
                  <a:rPr lang="fr-FR">
                    <a:noFill/>
                  </a:rPr>
                  <a:t> </a:t>
                </a:r>
              </a:p>
            </p:txBody>
          </p:sp>
        </mc:Fallback>
      </mc:AlternateContent>
      <p:cxnSp>
        <p:nvCxnSpPr>
          <p:cNvPr id="34" name="Connecteur en arc 33">
            <a:extLst>
              <a:ext uri="{FF2B5EF4-FFF2-40B4-BE49-F238E27FC236}">
                <a16:creationId xmlns="" xmlns:a16="http://schemas.microsoft.com/office/drawing/2014/main" id="{E8B2A079-B9B9-2E47-8C33-8C01845E42EC}"/>
              </a:ext>
            </a:extLst>
          </p:cNvPr>
          <p:cNvCxnSpPr>
            <a:cxnSpLocks/>
          </p:cNvCxnSpPr>
          <p:nvPr/>
        </p:nvCxnSpPr>
        <p:spPr>
          <a:xfrm rot="5400000" flipH="1" flipV="1">
            <a:off x="7087400" y="4541656"/>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Connecteur droit 34">
            <a:extLst>
              <a:ext uri="{FF2B5EF4-FFF2-40B4-BE49-F238E27FC236}">
                <a16:creationId xmlns="" xmlns:a16="http://schemas.microsoft.com/office/drawing/2014/main" id="{70EA2CEE-108C-B746-B253-F68CE4A9A4AC}"/>
              </a:ext>
            </a:extLst>
          </p:cNvPr>
          <p:cNvCxnSpPr>
            <a:stCxn id="32" idx="0"/>
            <a:endCxn id="32" idx="4"/>
          </p:cNvCxnSpPr>
          <p:nvPr/>
        </p:nvCxnSpPr>
        <p:spPr>
          <a:xfrm>
            <a:off x="7090665" y="4329669"/>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36" name="Ellipse 35">
            <a:extLst>
              <a:ext uri="{FF2B5EF4-FFF2-40B4-BE49-F238E27FC236}">
                <a16:creationId xmlns="" xmlns:a16="http://schemas.microsoft.com/office/drawing/2014/main" id="{F1AA25EF-C520-0A4B-BB77-11A4A3493BA1}"/>
              </a:ext>
            </a:extLst>
          </p:cNvPr>
          <p:cNvSpPr/>
          <p:nvPr/>
        </p:nvSpPr>
        <p:spPr>
          <a:xfrm>
            <a:off x="8757861" y="486966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37" name="ZoneTexte 36">
                <a:extLst>
                  <a:ext uri="{FF2B5EF4-FFF2-40B4-BE49-F238E27FC236}">
                    <a16:creationId xmlns:a16="http://schemas.microsoft.com/office/drawing/2014/main" id="{16558D03-F7A5-9C48-9A37-7AB5A67D9953}"/>
                  </a:ext>
                </a:extLst>
              </p:cNvPr>
              <p:cNvSpPr txBox="1"/>
              <p:nvPr/>
            </p:nvSpPr>
            <p:spPr>
              <a:xfrm>
                <a:off x="8835223" y="4990497"/>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37" name="ZoneTexte 36">
                <a:extLst>
                  <a:ext uri="{FF2B5EF4-FFF2-40B4-BE49-F238E27FC236}">
                    <a16:creationId xmlns:a14="http://schemas.microsoft.com/office/drawing/2010/main" xmlns="" xmlns:a16="http://schemas.microsoft.com/office/drawing/2014/main" id="{16558D03-F7A5-9C48-9A37-7AB5A67D9953}"/>
                  </a:ext>
                </a:extLst>
              </p:cNvPr>
              <p:cNvSpPr txBox="1">
                <a:spLocks noRot="1" noChangeAspect="1" noMove="1" noResize="1" noEditPoints="1" noAdjustHandles="1" noChangeArrowheads="1" noChangeShapeType="1" noTextEdit="1"/>
              </p:cNvSpPr>
              <p:nvPr/>
            </p:nvSpPr>
            <p:spPr>
              <a:xfrm>
                <a:off x="8835223" y="4990497"/>
                <a:ext cx="198003" cy="298159"/>
              </a:xfrm>
              <a:prstGeom prst="rect">
                <a:avLst/>
              </a:prstGeom>
              <a:blipFill>
                <a:blip r:embed="rId12"/>
                <a:stretch>
                  <a:fillRect l="-200000" t="-141667" r="-106667" b="-200000"/>
                </a:stretch>
              </a:blipFill>
            </p:spPr>
            <p:txBody>
              <a:bodyPr/>
              <a:lstStyle/>
              <a:p>
                <a:r>
                  <a:rPr lang="fr-FR">
                    <a:noFill/>
                  </a:rPr>
                  <a:t> </a:t>
                </a:r>
              </a:p>
            </p:txBody>
          </p:sp>
        </mc:Fallback>
      </mc:AlternateContent>
      <p:cxnSp>
        <p:nvCxnSpPr>
          <p:cNvPr id="38" name="Connecteur en arc 37">
            <a:extLst>
              <a:ext uri="{FF2B5EF4-FFF2-40B4-BE49-F238E27FC236}">
                <a16:creationId xmlns="" xmlns:a16="http://schemas.microsoft.com/office/drawing/2014/main" id="{13B64B68-B2BA-324B-98B6-1E7C56D916C3}"/>
              </a:ext>
            </a:extLst>
          </p:cNvPr>
          <p:cNvCxnSpPr>
            <a:cxnSpLocks/>
          </p:cNvCxnSpPr>
          <p:nvPr/>
        </p:nvCxnSpPr>
        <p:spPr>
          <a:xfrm rot="5400000" flipH="1" flipV="1">
            <a:off x="9024596" y="5081656"/>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necteur droit 38">
            <a:extLst>
              <a:ext uri="{FF2B5EF4-FFF2-40B4-BE49-F238E27FC236}">
                <a16:creationId xmlns="" xmlns:a16="http://schemas.microsoft.com/office/drawing/2014/main" id="{91ECFB66-00C1-F140-B32A-DB8B3A986874}"/>
              </a:ext>
            </a:extLst>
          </p:cNvPr>
          <p:cNvCxnSpPr>
            <a:stCxn id="36" idx="0"/>
            <a:endCxn id="36" idx="4"/>
          </p:cNvCxnSpPr>
          <p:nvPr/>
        </p:nvCxnSpPr>
        <p:spPr>
          <a:xfrm>
            <a:off x="9027861" y="4869669"/>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40" name="Ellipse 39">
            <a:extLst>
              <a:ext uri="{FF2B5EF4-FFF2-40B4-BE49-F238E27FC236}">
                <a16:creationId xmlns="" xmlns:a16="http://schemas.microsoft.com/office/drawing/2014/main" id="{E06734B0-66FD-3A4A-A3AA-5400211F62E8}"/>
              </a:ext>
            </a:extLst>
          </p:cNvPr>
          <p:cNvSpPr/>
          <p:nvPr/>
        </p:nvSpPr>
        <p:spPr>
          <a:xfrm>
            <a:off x="6743303" y="226828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41" name="ZoneTexte 40">
                <a:extLst>
                  <a:ext uri="{FF2B5EF4-FFF2-40B4-BE49-F238E27FC236}">
                    <a16:creationId xmlns:a16="http://schemas.microsoft.com/office/drawing/2014/main" id="{4C317989-84A9-0C4B-9570-3F3B3D4F60A2}"/>
                  </a:ext>
                </a:extLst>
              </p:cNvPr>
              <p:cNvSpPr txBox="1"/>
              <p:nvPr/>
            </p:nvSpPr>
            <p:spPr>
              <a:xfrm>
                <a:off x="6820665" y="2389117"/>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41" name="ZoneTexte 40">
                <a:extLst>
                  <a:ext uri="{FF2B5EF4-FFF2-40B4-BE49-F238E27FC236}">
                    <a16:creationId xmlns:a14="http://schemas.microsoft.com/office/drawing/2010/main" xmlns="" xmlns:a16="http://schemas.microsoft.com/office/drawing/2014/main" id="{4C317989-84A9-0C4B-9570-3F3B3D4F60A2}"/>
                  </a:ext>
                </a:extLst>
              </p:cNvPr>
              <p:cNvSpPr txBox="1">
                <a:spLocks noRot="1" noChangeAspect="1" noMove="1" noResize="1" noEditPoints="1" noAdjustHandles="1" noChangeArrowheads="1" noChangeShapeType="1" noTextEdit="1"/>
              </p:cNvSpPr>
              <p:nvPr/>
            </p:nvSpPr>
            <p:spPr>
              <a:xfrm>
                <a:off x="6820665" y="2389117"/>
                <a:ext cx="198003" cy="298159"/>
              </a:xfrm>
              <a:prstGeom prst="rect">
                <a:avLst/>
              </a:prstGeom>
              <a:blipFill>
                <a:blip r:embed="rId13"/>
                <a:stretch>
                  <a:fillRect l="-170588" t="-132000" r="-88235" b="-188000"/>
                </a:stretch>
              </a:blipFill>
            </p:spPr>
            <p:txBody>
              <a:bodyPr/>
              <a:lstStyle/>
              <a:p>
                <a:r>
                  <a:rPr lang="fr-FR">
                    <a:noFill/>
                  </a:rPr>
                  <a:t> </a:t>
                </a:r>
              </a:p>
            </p:txBody>
          </p:sp>
        </mc:Fallback>
      </mc:AlternateContent>
      <p:cxnSp>
        <p:nvCxnSpPr>
          <p:cNvPr id="42" name="Connecteur en arc 41">
            <a:extLst>
              <a:ext uri="{FF2B5EF4-FFF2-40B4-BE49-F238E27FC236}">
                <a16:creationId xmlns="" xmlns:a16="http://schemas.microsoft.com/office/drawing/2014/main" id="{3D772BCF-0C8C-A944-9849-3600C74F1C5B}"/>
              </a:ext>
            </a:extLst>
          </p:cNvPr>
          <p:cNvCxnSpPr>
            <a:cxnSpLocks/>
          </p:cNvCxnSpPr>
          <p:nvPr/>
        </p:nvCxnSpPr>
        <p:spPr>
          <a:xfrm rot="5400000" flipH="1" flipV="1">
            <a:off x="7010038" y="2480276"/>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 xmlns:a16="http://schemas.microsoft.com/office/drawing/2014/main" id="{C75FDEF0-0544-3042-B727-48D6B10D75CB}"/>
              </a:ext>
            </a:extLst>
          </p:cNvPr>
          <p:cNvCxnSpPr>
            <a:stCxn id="40" idx="0"/>
            <a:endCxn id="40" idx="4"/>
          </p:cNvCxnSpPr>
          <p:nvPr/>
        </p:nvCxnSpPr>
        <p:spPr>
          <a:xfrm>
            <a:off x="7013303" y="2268289"/>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Ellipse 43">
            <a:extLst>
              <a:ext uri="{FF2B5EF4-FFF2-40B4-BE49-F238E27FC236}">
                <a16:creationId xmlns="" xmlns:a16="http://schemas.microsoft.com/office/drawing/2014/main" id="{A7C09F71-CE7F-BB4F-BC7E-C7BF4240BE4F}"/>
              </a:ext>
            </a:extLst>
          </p:cNvPr>
          <p:cNvSpPr/>
          <p:nvPr/>
        </p:nvSpPr>
        <p:spPr>
          <a:xfrm>
            <a:off x="4099959" y="517486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45" name="ZoneTexte 44">
                <a:extLst>
                  <a:ext uri="{FF2B5EF4-FFF2-40B4-BE49-F238E27FC236}">
                    <a16:creationId xmlns:a16="http://schemas.microsoft.com/office/drawing/2014/main" id="{0FDD3AE9-9FC7-5D47-AF8A-82D60A511C0E}"/>
                  </a:ext>
                </a:extLst>
              </p:cNvPr>
              <p:cNvSpPr txBox="1"/>
              <p:nvPr/>
            </p:nvSpPr>
            <p:spPr>
              <a:xfrm>
                <a:off x="4177321" y="5295692"/>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45" name="ZoneTexte 44">
                <a:extLst>
                  <a:ext uri="{FF2B5EF4-FFF2-40B4-BE49-F238E27FC236}">
                    <a16:creationId xmlns:a14="http://schemas.microsoft.com/office/drawing/2010/main" xmlns="" xmlns:a16="http://schemas.microsoft.com/office/drawing/2014/main" id="{0FDD3AE9-9FC7-5D47-AF8A-82D60A511C0E}"/>
                  </a:ext>
                </a:extLst>
              </p:cNvPr>
              <p:cNvSpPr txBox="1">
                <a:spLocks noRot="1" noChangeAspect="1" noMove="1" noResize="1" noEditPoints="1" noAdjustHandles="1" noChangeArrowheads="1" noChangeShapeType="1" noTextEdit="1"/>
              </p:cNvSpPr>
              <p:nvPr/>
            </p:nvSpPr>
            <p:spPr>
              <a:xfrm>
                <a:off x="4177321" y="5295692"/>
                <a:ext cx="198003" cy="298159"/>
              </a:xfrm>
              <a:prstGeom prst="rect">
                <a:avLst/>
              </a:prstGeom>
              <a:blipFill>
                <a:blip r:embed="rId7"/>
                <a:stretch>
                  <a:fillRect l="-170588" t="-141667" r="-88235" b="-200000"/>
                </a:stretch>
              </a:blipFill>
            </p:spPr>
            <p:txBody>
              <a:bodyPr/>
              <a:lstStyle/>
              <a:p>
                <a:r>
                  <a:rPr lang="fr-FR">
                    <a:noFill/>
                  </a:rPr>
                  <a:t> </a:t>
                </a:r>
              </a:p>
            </p:txBody>
          </p:sp>
        </mc:Fallback>
      </mc:AlternateContent>
      <p:cxnSp>
        <p:nvCxnSpPr>
          <p:cNvPr id="46" name="Connecteur en arc 45">
            <a:extLst>
              <a:ext uri="{FF2B5EF4-FFF2-40B4-BE49-F238E27FC236}">
                <a16:creationId xmlns="" xmlns:a16="http://schemas.microsoft.com/office/drawing/2014/main" id="{F0497BFB-2490-D34D-B182-769EA6026371}"/>
              </a:ext>
            </a:extLst>
          </p:cNvPr>
          <p:cNvCxnSpPr>
            <a:cxnSpLocks/>
          </p:cNvCxnSpPr>
          <p:nvPr/>
        </p:nvCxnSpPr>
        <p:spPr>
          <a:xfrm rot="5400000" flipH="1" flipV="1">
            <a:off x="4366694" y="5386851"/>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Connecteur droit 46">
            <a:extLst>
              <a:ext uri="{FF2B5EF4-FFF2-40B4-BE49-F238E27FC236}">
                <a16:creationId xmlns="" xmlns:a16="http://schemas.microsoft.com/office/drawing/2014/main" id="{CA7DAF8B-03C7-1446-8F18-6D74C7F6E417}"/>
              </a:ext>
            </a:extLst>
          </p:cNvPr>
          <p:cNvCxnSpPr>
            <a:stCxn id="44" idx="0"/>
            <a:endCxn id="44" idx="4"/>
          </p:cNvCxnSpPr>
          <p:nvPr/>
        </p:nvCxnSpPr>
        <p:spPr>
          <a:xfrm>
            <a:off x="4369959" y="5174864"/>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 xmlns:a16="http://schemas.microsoft.com/office/drawing/2014/main" id="{674A2048-82E4-B34F-AE36-4442985CD504}"/>
              </a:ext>
            </a:extLst>
          </p:cNvPr>
          <p:cNvSpPr/>
          <p:nvPr/>
        </p:nvSpPr>
        <p:spPr>
          <a:xfrm>
            <a:off x="4114182" y="4247127"/>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49" name="ZoneTexte 48">
                <a:extLst>
                  <a:ext uri="{FF2B5EF4-FFF2-40B4-BE49-F238E27FC236}">
                    <a16:creationId xmlns:a16="http://schemas.microsoft.com/office/drawing/2014/main" id="{D581B216-70F1-9D4E-B045-D705A18F6FCB}"/>
                  </a:ext>
                </a:extLst>
              </p:cNvPr>
              <p:cNvSpPr txBox="1"/>
              <p:nvPr/>
            </p:nvSpPr>
            <p:spPr>
              <a:xfrm>
                <a:off x="4191544" y="4367955"/>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49" name="ZoneTexte 48">
                <a:extLst>
                  <a:ext uri="{FF2B5EF4-FFF2-40B4-BE49-F238E27FC236}">
                    <a16:creationId xmlns:a14="http://schemas.microsoft.com/office/drawing/2010/main" xmlns="" xmlns:a16="http://schemas.microsoft.com/office/drawing/2014/main" id="{D581B216-70F1-9D4E-B045-D705A18F6FCB}"/>
                  </a:ext>
                </a:extLst>
              </p:cNvPr>
              <p:cNvSpPr txBox="1">
                <a:spLocks noRot="1" noChangeAspect="1" noMove="1" noResize="1" noEditPoints="1" noAdjustHandles="1" noChangeArrowheads="1" noChangeShapeType="1" noTextEdit="1"/>
              </p:cNvSpPr>
              <p:nvPr/>
            </p:nvSpPr>
            <p:spPr>
              <a:xfrm>
                <a:off x="4191544" y="4367955"/>
                <a:ext cx="198003" cy="298159"/>
              </a:xfrm>
              <a:prstGeom prst="rect">
                <a:avLst/>
              </a:prstGeom>
              <a:blipFill>
                <a:blip r:embed="rId14"/>
                <a:stretch>
                  <a:fillRect l="-170588" t="-141667" r="-88235" b="-200000"/>
                </a:stretch>
              </a:blipFill>
            </p:spPr>
            <p:txBody>
              <a:bodyPr/>
              <a:lstStyle/>
              <a:p>
                <a:r>
                  <a:rPr lang="fr-FR">
                    <a:noFill/>
                  </a:rPr>
                  <a:t> </a:t>
                </a:r>
              </a:p>
            </p:txBody>
          </p:sp>
        </mc:Fallback>
      </mc:AlternateContent>
      <p:cxnSp>
        <p:nvCxnSpPr>
          <p:cNvPr id="50" name="Connecteur en arc 49">
            <a:extLst>
              <a:ext uri="{FF2B5EF4-FFF2-40B4-BE49-F238E27FC236}">
                <a16:creationId xmlns="" xmlns:a16="http://schemas.microsoft.com/office/drawing/2014/main" id="{0423818D-C991-D446-8255-069BDFD8EF69}"/>
              </a:ext>
            </a:extLst>
          </p:cNvPr>
          <p:cNvCxnSpPr>
            <a:cxnSpLocks/>
          </p:cNvCxnSpPr>
          <p:nvPr/>
        </p:nvCxnSpPr>
        <p:spPr>
          <a:xfrm rot="5400000" flipH="1" flipV="1">
            <a:off x="4380917" y="4459114"/>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Connecteur droit 50">
            <a:extLst>
              <a:ext uri="{FF2B5EF4-FFF2-40B4-BE49-F238E27FC236}">
                <a16:creationId xmlns="" xmlns:a16="http://schemas.microsoft.com/office/drawing/2014/main" id="{DC5B8545-6194-AD4D-BC81-92FD03128A8E}"/>
              </a:ext>
            </a:extLst>
          </p:cNvPr>
          <p:cNvCxnSpPr>
            <a:stCxn id="48" idx="0"/>
            <a:endCxn id="48" idx="4"/>
          </p:cNvCxnSpPr>
          <p:nvPr/>
        </p:nvCxnSpPr>
        <p:spPr>
          <a:xfrm>
            <a:off x="4384182" y="4247127"/>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52" name="ZoneTexte 51">
            <a:extLst>
              <a:ext uri="{FF2B5EF4-FFF2-40B4-BE49-F238E27FC236}">
                <a16:creationId xmlns="" xmlns:a16="http://schemas.microsoft.com/office/drawing/2014/main" id="{AF2A1916-4C50-464C-8D66-999606C98079}"/>
              </a:ext>
            </a:extLst>
          </p:cNvPr>
          <p:cNvSpPr txBox="1"/>
          <p:nvPr/>
        </p:nvSpPr>
        <p:spPr>
          <a:xfrm>
            <a:off x="4969654" y="6123541"/>
            <a:ext cx="1976700" cy="369332"/>
          </a:xfrm>
          <a:prstGeom prst="rect">
            <a:avLst/>
          </a:prstGeom>
          <a:noFill/>
        </p:spPr>
        <p:txBody>
          <a:bodyPr wrap="square" rtlCol="0">
            <a:spAutoFit/>
          </a:bodyPr>
          <a:lstStyle/>
          <a:p>
            <a:r>
              <a:rPr lang="fr-FR" dirty="0"/>
              <a:t>Couches cachées</a:t>
            </a:r>
          </a:p>
        </p:txBody>
      </p:sp>
      <mc:AlternateContent xmlns:mc="http://schemas.openxmlformats.org/markup-compatibility/2006">
        <mc:Choice xmlns="" xmlns:a14="http://schemas.microsoft.com/office/drawing/2010/main" Requires="a14">
          <p:sp>
            <p:nvSpPr>
              <p:cNvPr id="53" name="Ellipse 52">
                <a:extLst>
                  <a:ext uri="{FF2B5EF4-FFF2-40B4-BE49-F238E27FC236}">
                    <a16:creationId xmlns:a16="http://schemas.microsoft.com/office/drawing/2014/main" id="{46CE2466-D7FF-7544-8501-EB3C666B51E0}"/>
                  </a:ext>
                </a:extLst>
              </p:cNvPr>
              <p:cNvSpPr/>
              <p:nvPr/>
            </p:nvSpPr>
            <p:spPr>
              <a:xfrm>
                <a:off x="4114182" y="2396891"/>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0" i="1" smtClean="0">
                          <a:solidFill>
                            <a:schemeClr val="tx1"/>
                          </a:solidFill>
                          <a:latin typeface="Cambria Math" panose="02040503050406030204" pitchFamily="18" charset="0"/>
                        </a:rPr>
                        <m:t>1</m:t>
                      </m:r>
                    </m:oMath>
                  </m:oMathPara>
                </a14:m>
                <a:endParaRPr lang="fr-FR" dirty="0">
                  <a:solidFill>
                    <a:schemeClr val="tx1"/>
                  </a:solidFill>
                </a:endParaRPr>
              </a:p>
            </p:txBody>
          </p:sp>
        </mc:Choice>
        <mc:Fallback>
          <p:sp>
            <p:nvSpPr>
              <p:cNvPr id="53" name="Ellipse 52">
                <a:extLst>
                  <a:ext uri="{FF2B5EF4-FFF2-40B4-BE49-F238E27FC236}">
                    <a16:creationId xmlns:a14="http://schemas.microsoft.com/office/drawing/2010/main" xmlns="" xmlns:a16="http://schemas.microsoft.com/office/drawing/2014/main" id="{46CE2466-D7FF-7544-8501-EB3C666B51E0}"/>
                  </a:ext>
                </a:extLst>
              </p:cNvPr>
              <p:cNvSpPr>
                <a:spLocks noRot="1" noChangeAspect="1" noMove="1" noResize="1" noEditPoints="1" noAdjustHandles="1" noChangeArrowheads="1" noChangeShapeType="1" noTextEdit="1"/>
              </p:cNvSpPr>
              <p:nvPr/>
            </p:nvSpPr>
            <p:spPr>
              <a:xfrm>
                <a:off x="4114182" y="2396891"/>
                <a:ext cx="540000" cy="540000"/>
              </a:xfrm>
              <a:prstGeom prst="ellipse">
                <a:avLst/>
              </a:prstGeom>
              <a:blipFill>
                <a:blip r:embed="rId15"/>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54" name="Ellipse 53">
                <a:extLst>
                  <a:ext uri="{FF2B5EF4-FFF2-40B4-BE49-F238E27FC236}">
                    <a16:creationId xmlns:a16="http://schemas.microsoft.com/office/drawing/2014/main" id="{2F51F2FA-2157-7244-B6F6-C6E7C5979B6F}"/>
                  </a:ext>
                </a:extLst>
              </p:cNvPr>
              <p:cNvSpPr/>
              <p:nvPr/>
            </p:nvSpPr>
            <p:spPr>
              <a:xfrm>
                <a:off x="6727028" y="1321032"/>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0" i="1" smtClean="0">
                          <a:solidFill>
                            <a:schemeClr val="tx1"/>
                          </a:solidFill>
                          <a:latin typeface="Cambria Math" panose="02040503050406030204" pitchFamily="18" charset="0"/>
                        </a:rPr>
                        <m:t>1</m:t>
                      </m:r>
                    </m:oMath>
                  </m:oMathPara>
                </a14:m>
                <a:endParaRPr lang="fr-FR" dirty="0">
                  <a:solidFill>
                    <a:schemeClr val="tx1"/>
                  </a:solidFill>
                </a:endParaRPr>
              </a:p>
            </p:txBody>
          </p:sp>
        </mc:Choice>
        <mc:Fallback>
          <p:sp>
            <p:nvSpPr>
              <p:cNvPr id="54" name="Ellipse 53">
                <a:extLst>
                  <a:ext uri="{FF2B5EF4-FFF2-40B4-BE49-F238E27FC236}">
                    <a16:creationId xmlns:a14="http://schemas.microsoft.com/office/drawing/2010/main" xmlns="" xmlns:a16="http://schemas.microsoft.com/office/drawing/2014/main" id="{2F51F2FA-2157-7244-B6F6-C6E7C5979B6F}"/>
                  </a:ext>
                </a:extLst>
              </p:cNvPr>
              <p:cNvSpPr>
                <a:spLocks noRot="1" noChangeAspect="1" noMove="1" noResize="1" noEditPoints="1" noAdjustHandles="1" noChangeArrowheads="1" noChangeShapeType="1" noTextEdit="1"/>
              </p:cNvSpPr>
              <p:nvPr/>
            </p:nvSpPr>
            <p:spPr>
              <a:xfrm>
                <a:off x="6727028" y="1321032"/>
                <a:ext cx="540000" cy="540000"/>
              </a:xfrm>
              <a:prstGeom prst="ellipse">
                <a:avLst/>
              </a:prstGeom>
              <a:blipFill>
                <a:blip r:embed="rId16"/>
                <a:stretch>
                  <a:fillRect/>
                </a:stretch>
              </a:blipFill>
            </p:spPr>
            <p:txBody>
              <a:bodyPr/>
              <a:lstStyle/>
              <a:p>
                <a:r>
                  <a:rPr lang="fr-FR">
                    <a:noFill/>
                  </a:rPr>
                  <a:t> </a:t>
                </a:r>
              </a:p>
            </p:txBody>
          </p:sp>
        </mc:Fallback>
      </mc:AlternateContent>
      <p:cxnSp>
        <p:nvCxnSpPr>
          <p:cNvPr id="55" name="Connecteur droit 54">
            <a:extLst>
              <a:ext uri="{FF2B5EF4-FFF2-40B4-BE49-F238E27FC236}">
                <a16:creationId xmlns="" xmlns:a16="http://schemas.microsoft.com/office/drawing/2014/main" id="{63DF9529-C3EC-F14D-BBE7-D8918ECD2717}"/>
              </a:ext>
            </a:extLst>
          </p:cNvPr>
          <p:cNvCxnSpPr/>
          <p:nvPr/>
        </p:nvCxnSpPr>
        <p:spPr>
          <a:xfrm>
            <a:off x="8982597" y="4217028"/>
            <a:ext cx="0" cy="531628"/>
          </a:xfrm>
          <a:prstGeom prst="line">
            <a:avLst/>
          </a:prstGeom>
          <a:ln w="254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59" name="Connecteur droit avec flèche 58">
            <a:extLst>
              <a:ext uri="{FF2B5EF4-FFF2-40B4-BE49-F238E27FC236}">
                <a16:creationId xmlns="" xmlns:a16="http://schemas.microsoft.com/office/drawing/2014/main" id="{3DB3A556-8651-704F-AFA8-BE0B3614D6ED}"/>
              </a:ext>
            </a:extLst>
          </p:cNvPr>
          <p:cNvCxnSpPr>
            <a:cxnSpLocks/>
            <a:stCxn id="6" idx="6"/>
            <a:endCxn id="12" idx="2"/>
          </p:cNvCxnSpPr>
          <p:nvPr/>
        </p:nvCxnSpPr>
        <p:spPr>
          <a:xfrm>
            <a:off x="2474498" y="2489280"/>
            <a:ext cx="1625461" cy="110011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eur droit avec flèche 67">
            <a:extLst>
              <a:ext uri="{FF2B5EF4-FFF2-40B4-BE49-F238E27FC236}">
                <a16:creationId xmlns="" xmlns:a16="http://schemas.microsoft.com/office/drawing/2014/main" id="{62CC9C1E-A1B9-5745-94FE-8EA041DF58AB}"/>
              </a:ext>
            </a:extLst>
          </p:cNvPr>
          <p:cNvCxnSpPr>
            <a:cxnSpLocks/>
            <a:stCxn id="6" idx="6"/>
            <a:endCxn id="48" idx="2"/>
          </p:cNvCxnSpPr>
          <p:nvPr/>
        </p:nvCxnSpPr>
        <p:spPr>
          <a:xfrm>
            <a:off x="2474498" y="2489280"/>
            <a:ext cx="1639684" cy="20278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 xmlns:a16="http://schemas.microsoft.com/office/drawing/2014/main" id="{ED868969-AF9F-BA43-B90D-A30F8D1F3824}"/>
              </a:ext>
            </a:extLst>
          </p:cNvPr>
          <p:cNvCxnSpPr>
            <a:cxnSpLocks/>
            <a:stCxn id="6" idx="6"/>
            <a:endCxn id="44" idx="2"/>
          </p:cNvCxnSpPr>
          <p:nvPr/>
        </p:nvCxnSpPr>
        <p:spPr>
          <a:xfrm>
            <a:off x="2474498" y="2489280"/>
            <a:ext cx="1625461" cy="295558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cteur droit avec flèche 74">
            <a:extLst>
              <a:ext uri="{FF2B5EF4-FFF2-40B4-BE49-F238E27FC236}">
                <a16:creationId xmlns="" xmlns:a16="http://schemas.microsoft.com/office/drawing/2014/main" id="{7208E601-2398-3E49-9222-053FD5B44BEA}"/>
              </a:ext>
            </a:extLst>
          </p:cNvPr>
          <p:cNvCxnSpPr>
            <a:cxnSpLocks/>
            <a:stCxn id="9" idx="6"/>
            <a:endCxn id="48" idx="2"/>
          </p:cNvCxnSpPr>
          <p:nvPr/>
        </p:nvCxnSpPr>
        <p:spPr>
          <a:xfrm flipV="1">
            <a:off x="2474498" y="4517127"/>
            <a:ext cx="1639684" cy="107725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necteur droit avec flèche 77">
            <a:extLst>
              <a:ext uri="{FF2B5EF4-FFF2-40B4-BE49-F238E27FC236}">
                <a16:creationId xmlns="" xmlns:a16="http://schemas.microsoft.com/office/drawing/2014/main" id="{24D9C566-879C-9D43-B33F-1037D5AB09E6}"/>
              </a:ext>
            </a:extLst>
          </p:cNvPr>
          <p:cNvCxnSpPr>
            <a:cxnSpLocks/>
            <a:stCxn id="8" idx="6"/>
            <a:endCxn id="48" idx="2"/>
          </p:cNvCxnSpPr>
          <p:nvPr/>
        </p:nvCxnSpPr>
        <p:spPr>
          <a:xfrm>
            <a:off x="2474498" y="4221119"/>
            <a:ext cx="1639684" cy="2960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Connecteur droit avec flèche 80">
            <a:extLst>
              <a:ext uri="{FF2B5EF4-FFF2-40B4-BE49-F238E27FC236}">
                <a16:creationId xmlns="" xmlns:a16="http://schemas.microsoft.com/office/drawing/2014/main" id="{0C4CD6D3-1455-2249-8BC2-3D477DA9FA74}"/>
              </a:ext>
            </a:extLst>
          </p:cNvPr>
          <p:cNvCxnSpPr>
            <a:cxnSpLocks/>
            <a:stCxn id="8" idx="6"/>
            <a:endCxn id="12" idx="2"/>
          </p:cNvCxnSpPr>
          <p:nvPr/>
        </p:nvCxnSpPr>
        <p:spPr>
          <a:xfrm flipV="1">
            <a:off x="2474498" y="3589390"/>
            <a:ext cx="1625461" cy="63172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necteur droit avec flèche 83">
            <a:extLst>
              <a:ext uri="{FF2B5EF4-FFF2-40B4-BE49-F238E27FC236}">
                <a16:creationId xmlns="" xmlns:a16="http://schemas.microsoft.com/office/drawing/2014/main" id="{1C8F1A1F-2574-6043-80F1-79F602080D9D}"/>
              </a:ext>
            </a:extLst>
          </p:cNvPr>
          <p:cNvCxnSpPr>
            <a:cxnSpLocks/>
            <a:stCxn id="7" idx="6"/>
          </p:cNvCxnSpPr>
          <p:nvPr/>
        </p:nvCxnSpPr>
        <p:spPr>
          <a:xfrm>
            <a:off x="2474498" y="3345034"/>
            <a:ext cx="1575196" cy="2299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a:extLst>
              <a:ext uri="{FF2B5EF4-FFF2-40B4-BE49-F238E27FC236}">
                <a16:creationId xmlns="" xmlns:a16="http://schemas.microsoft.com/office/drawing/2014/main" id="{FE92DD82-B68A-5040-B9D3-2CAAB5746DFC}"/>
              </a:ext>
            </a:extLst>
          </p:cNvPr>
          <p:cNvCxnSpPr>
            <a:cxnSpLocks/>
            <a:stCxn id="7" idx="6"/>
            <a:endCxn id="48" idx="2"/>
          </p:cNvCxnSpPr>
          <p:nvPr/>
        </p:nvCxnSpPr>
        <p:spPr>
          <a:xfrm>
            <a:off x="2474498" y="3345034"/>
            <a:ext cx="1639684" cy="117209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Connecteur droit avec flèche 89">
            <a:extLst>
              <a:ext uri="{FF2B5EF4-FFF2-40B4-BE49-F238E27FC236}">
                <a16:creationId xmlns="" xmlns:a16="http://schemas.microsoft.com/office/drawing/2014/main" id="{7C723D3E-48A9-8645-8F4D-DE6A3970CB47}"/>
              </a:ext>
            </a:extLst>
          </p:cNvPr>
          <p:cNvCxnSpPr>
            <a:cxnSpLocks/>
            <a:stCxn id="7" idx="6"/>
            <a:endCxn id="44" idx="2"/>
          </p:cNvCxnSpPr>
          <p:nvPr/>
        </p:nvCxnSpPr>
        <p:spPr>
          <a:xfrm>
            <a:off x="2474498" y="3345034"/>
            <a:ext cx="1625461" cy="209983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 xmlns:a16="http://schemas.microsoft.com/office/drawing/2014/main" id="{C394867F-2EB7-B748-A6D5-058EEEDB756D}"/>
              </a:ext>
            </a:extLst>
          </p:cNvPr>
          <p:cNvCxnSpPr>
            <a:cxnSpLocks/>
            <a:stCxn id="8" idx="6"/>
            <a:endCxn id="44" idx="2"/>
          </p:cNvCxnSpPr>
          <p:nvPr/>
        </p:nvCxnSpPr>
        <p:spPr>
          <a:xfrm>
            <a:off x="2474498" y="4221119"/>
            <a:ext cx="1625461" cy="122374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 xmlns:a16="http://schemas.microsoft.com/office/drawing/2014/main" id="{F7CBBD83-B85E-9248-972D-16D6437D3E69}"/>
              </a:ext>
            </a:extLst>
          </p:cNvPr>
          <p:cNvCxnSpPr>
            <a:cxnSpLocks/>
            <a:stCxn id="9" idx="6"/>
            <a:endCxn id="44" idx="2"/>
          </p:cNvCxnSpPr>
          <p:nvPr/>
        </p:nvCxnSpPr>
        <p:spPr>
          <a:xfrm flipV="1">
            <a:off x="2474498" y="5444864"/>
            <a:ext cx="1625461" cy="14951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Connecteur droit avec flèche 98">
            <a:extLst>
              <a:ext uri="{FF2B5EF4-FFF2-40B4-BE49-F238E27FC236}">
                <a16:creationId xmlns="" xmlns:a16="http://schemas.microsoft.com/office/drawing/2014/main" id="{51772EE7-B76D-4A43-9266-B9ED48A25339}"/>
              </a:ext>
            </a:extLst>
          </p:cNvPr>
          <p:cNvCxnSpPr>
            <a:cxnSpLocks/>
            <a:stCxn id="9" idx="6"/>
            <a:endCxn id="12" idx="2"/>
          </p:cNvCxnSpPr>
          <p:nvPr/>
        </p:nvCxnSpPr>
        <p:spPr>
          <a:xfrm flipV="1">
            <a:off x="2474498" y="3589390"/>
            <a:ext cx="1625461" cy="20049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Connecteur droit avec flèche 102">
            <a:extLst>
              <a:ext uri="{FF2B5EF4-FFF2-40B4-BE49-F238E27FC236}">
                <a16:creationId xmlns="" xmlns:a16="http://schemas.microsoft.com/office/drawing/2014/main" id="{4E2661F5-3A7F-AF45-99BF-5FAFDCD2F326}"/>
              </a:ext>
            </a:extLst>
          </p:cNvPr>
          <p:cNvCxnSpPr>
            <a:cxnSpLocks/>
            <a:stCxn id="53" idx="6"/>
            <a:endCxn id="40" idx="2"/>
          </p:cNvCxnSpPr>
          <p:nvPr/>
        </p:nvCxnSpPr>
        <p:spPr>
          <a:xfrm flipV="1">
            <a:off x="4654182" y="2538289"/>
            <a:ext cx="2089121" cy="12860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Connecteur droit avec flèche 105">
            <a:extLst>
              <a:ext uri="{FF2B5EF4-FFF2-40B4-BE49-F238E27FC236}">
                <a16:creationId xmlns="" xmlns:a16="http://schemas.microsoft.com/office/drawing/2014/main" id="{A963133E-A267-C04D-99C0-ACC428F1BB65}"/>
              </a:ext>
            </a:extLst>
          </p:cNvPr>
          <p:cNvCxnSpPr>
            <a:cxnSpLocks/>
            <a:stCxn id="53" idx="6"/>
            <a:endCxn id="32" idx="2"/>
          </p:cNvCxnSpPr>
          <p:nvPr/>
        </p:nvCxnSpPr>
        <p:spPr>
          <a:xfrm>
            <a:off x="4654182" y="2666891"/>
            <a:ext cx="2166483" cy="193277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eur droit avec flèche 108">
            <a:extLst>
              <a:ext uri="{FF2B5EF4-FFF2-40B4-BE49-F238E27FC236}">
                <a16:creationId xmlns="" xmlns:a16="http://schemas.microsoft.com/office/drawing/2014/main" id="{FC777DA4-00CF-4A4E-8E52-4C7030790BD4}"/>
              </a:ext>
            </a:extLst>
          </p:cNvPr>
          <p:cNvCxnSpPr>
            <a:cxnSpLocks/>
            <a:stCxn id="53" idx="6"/>
            <a:endCxn id="24" idx="2"/>
          </p:cNvCxnSpPr>
          <p:nvPr/>
        </p:nvCxnSpPr>
        <p:spPr>
          <a:xfrm>
            <a:off x="4654182" y="2666891"/>
            <a:ext cx="2125490" cy="9020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droit avec flèche 111">
            <a:extLst>
              <a:ext uri="{FF2B5EF4-FFF2-40B4-BE49-F238E27FC236}">
                <a16:creationId xmlns="" xmlns:a16="http://schemas.microsoft.com/office/drawing/2014/main" id="{E7041F7D-4C51-5F42-8AED-3A6B2AA6C587}"/>
              </a:ext>
            </a:extLst>
          </p:cNvPr>
          <p:cNvCxnSpPr>
            <a:cxnSpLocks/>
            <a:stCxn id="12" idx="6"/>
            <a:endCxn id="28" idx="2"/>
          </p:cNvCxnSpPr>
          <p:nvPr/>
        </p:nvCxnSpPr>
        <p:spPr>
          <a:xfrm>
            <a:off x="4639959" y="3589390"/>
            <a:ext cx="2220445" cy="204096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Connecteur droit avec flèche 114">
            <a:extLst>
              <a:ext uri="{FF2B5EF4-FFF2-40B4-BE49-F238E27FC236}">
                <a16:creationId xmlns="" xmlns:a16="http://schemas.microsoft.com/office/drawing/2014/main" id="{90B0EBEC-EB32-E545-9D09-D00BDC8F439D}"/>
              </a:ext>
            </a:extLst>
          </p:cNvPr>
          <p:cNvCxnSpPr>
            <a:cxnSpLocks/>
            <a:stCxn id="44" idx="6"/>
            <a:endCxn id="40" idx="2"/>
          </p:cNvCxnSpPr>
          <p:nvPr/>
        </p:nvCxnSpPr>
        <p:spPr>
          <a:xfrm flipV="1">
            <a:off x="4639959" y="2538289"/>
            <a:ext cx="2103344" cy="29065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Connecteur droit avec flèche 117">
            <a:extLst>
              <a:ext uri="{FF2B5EF4-FFF2-40B4-BE49-F238E27FC236}">
                <a16:creationId xmlns="" xmlns:a16="http://schemas.microsoft.com/office/drawing/2014/main" id="{198F92B8-C979-A543-B0CA-C8355A3BAB47}"/>
              </a:ext>
            </a:extLst>
          </p:cNvPr>
          <p:cNvCxnSpPr>
            <a:cxnSpLocks/>
            <a:stCxn id="48" idx="6"/>
            <a:endCxn id="32" idx="2"/>
          </p:cNvCxnSpPr>
          <p:nvPr/>
        </p:nvCxnSpPr>
        <p:spPr>
          <a:xfrm>
            <a:off x="4654182" y="4517127"/>
            <a:ext cx="2166483" cy="8254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Connecteur droit avec flèche 120">
            <a:extLst>
              <a:ext uri="{FF2B5EF4-FFF2-40B4-BE49-F238E27FC236}">
                <a16:creationId xmlns="" xmlns:a16="http://schemas.microsoft.com/office/drawing/2014/main" id="{3D3590B6-8976-CA44-915F-05AAD8E4C7CC}"/>
              </a:ext>
            </a:extLst>
          </p:cNvPr>
          <p:cNvCxnSpPr>
            <a:cxnSpLocks/>
            <a:stCxn id="12" idx="6"/>
            <a:endCxn id="24" idx="2"/>
          </p:cNvCxnSpPr>
          <p:nvPr/>
        </p:nvCxnSpPr>
        <p:spPr>
          <a:xfrm flipV="1">
            <a:off x="4639959" y="3568979"/>
            <a:ext cx="2139713" cy="2041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Connecteur droit avec flèche 124">
            <a:extLst>
              <a:ext uri="{FF2B5EF4-FFF2-40B4-BE49-F238E27FC236}">
                <a16:creationId xmlns="" xmlns:a16="http://schemas.microsoft.com/office/drawing/2014/main" id="{7C7E6114-4F27-D749-A38D-36E2C2E133D7}"/>
              </a:ext>
            </a:extLst>
          </p:cNvPr>
          <p:cNvCxnSpPr>
            <a:cxnSpLocks/>
            <a:stCxn id="53" idx="6"/>
            <a:endCxn id="28" idx="2"/>
          </p:cNvCxnSpPr>
          <p:nvPr/>
        </p:nvCxnSpPr>
        <p:spPr>
          <a:xfrm>
            <a:off x="4654182" y="2666891"/>
            <a:ext cx="2206222" cy="296346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Connecteur droit avec flèche 127">
            <a:extLst>
              <a:ext uri="{FF2B5EF4-FFF2-40B4-BE49-F238E27FC236}">
                <a16:creationId xmlns="" xmlns:a16="http://schemas.microsoft.com/office/drawing/2014/main" id="{A6249F99-17D1-1848-9193-6357F29C63AB}"/>
              </a:ext>
            </a:extLst>
          </p:cNvPr>
          <p:cNvCxnSpPr>
            <a:cxnSpLocks/>
            <a:stCxn id="12" idx="6"/>
            <a:endCxn id="32" idx="2"/>
          </p:cNvCxnSpPr>
          <p:nvPr/>
        </p:nvCxnSpPr>
        <p:spPr>
          <a:xfrm>
            <a:off x="4639959" y="3589390"/>
            <a:ext cx="2180706" cy="101027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Connecteur droit avec flèche 130">
            <a:extLst>
              <a:ext uri="{FF2B5EF4-FFF2-40B4-BE49-F238E27FC236}">
                <a16:creationId xmlns="" xmlns:a16="http://schemas.microsoft.com/office/drawing/2014/main" id="{F98E6029-8198-DF46-AB50-32A3ED04F65E}"/>
              </a:ext>
            </a:extLst>
          </p:cNvPr>
          <p:cNvCxnSpPr>
            <a:cxnSpLocks/>
            <a:stCxn id="48" idx="6"/>
            <a:endCxn id="40" idx="2"/>
          </p:cNvCxnSpPr>
          <p:nvPr/>
        </p:nvCxnSpPr>
        <p:spPr>
          <a:xfrm flipV="1">
            <a:off x="4654182" y="2538289"/>
            <a:ext cx="2089121" cy="197883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Connecteur droit avec flèche 133">
            <a:extLst>
              <a:ext uri="{FF2B5EF4-FFF2-40B4-BE49-F238E27FC236}">
                <a16:creationId xmlns="" xmlns:a16="http://schemas.microsoft.com/office/drawing/2014/main" id="{AE1DB257-A69B-6F43-ABA4-F70BF35DD443}"/>
              </a:ext>
            </a:extLst>
          </p:cNvPr>
          <p:cNvCxnSpPr>
            <a:cxnSpLocks/>
            <a:stCxn id="44" idx="6"/>
            <a:endCxn id="28" idx="2"/>
          </p:cNvCxnSpPr>
          <p:nvPr/>
        </p:nvCxnSpPr>
        <p:spPr>
          <a:xfrm>
            <a:off x="4639959" y="5444864"/>
            <a:ext cx="2220445" cy="18549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Connecteur droit avec flèche 136">
            <a:extLst>
              <a:ext uri="{FF2B5EF4-FFF2-40B4-BE49-F238E27FC236}">
                <a16:creationId xmlns="" xmlns:a16="http://schemas.microsoft.com/office/drawing/2014/main" id="{D61C4AAA-D385-7044-AE0B-C4F5EF01B95F}"/>
              </a:ext>
            </a:extLst>
          </p:cNvPr>
          <p:cNvCxnSpPr>
            <a:cxnSpLocks/>
            <a:stCxn id="12" idx="6"/>
            <a:endCxn id="40" idx="2"/>
          </p:cNvCxnSpPr>
          <p:nvPr/>
        </p:nvCxnSpPr>
        <p:spPr>
          <a:xfrm flipV="1">
            <a:off x="4639959" y="2538289"/>
            <a:ext cx="2103344" cy="105110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Connecteur droit avec flèche 139">
            <a:extLst>
              <a:ext uri="{FF2B5EF4-FFF2-40B4-BE49-F238E27FC236}">
                <a16:creationId xmlns="" xmlns:a16="http://schemas.microsoft.com/office/drawing/2014/main" id="{6D6707D8-BDCF-724F-BE2B-52BFE70731AC}"/>
              </a:ext>
            </a:extLst>
          </p:cNvPr>
          <p:cNvCxnSpPr>
            <a:cxnSpLocks/>
            <a:stCxn id="44" idx="6"/>
            <a:endCxn id="32" idx="2"/>
          </p:cNvCxnSpPr>
          <p:nvPr/>
        </p:nvCxnSpPr>
        <p:spPr>
          <a:xfrm flipV="1">
            <a:off x="4639959" y="4599669"/>
            <a:ext cx="2180706" cy="84519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Connecteur droit avec flèche 142">
            <a:extLst>
              <a:ext uri="{FF2B5EF4-FFF2-40B4-BE49-F238E27FC236}">
                <a16:creationId xmlns="" xmlns:a16="http://schemas.microsoft.com/office/drawing/2014/main" id="{7CD3E07C-1612-CC44-8083-D4BE9C5223FB}"/>
              </a:ext>
            </a:extLst>
          </p:cNvPr>
          <p:cNvCxnSpPr>
            <a:cxnSpLocks/>
            <a:stCxn id="44" idx="6"/>
            <a:endCxn id="24" idx="2"/>
          </p:cNvCxnSpPr>
          <p:nvPr/>
        </p:nvCxnSpPr>
        <p:spPr>
          <a:xfrm flipV="1">
            <a:off x="4639959" y="3568979"/>
            <a:ext cx="2139713" cy="187588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eur droit avec flèche 145">
            <a:extLst>
              <a:ext uri="{FF2B5EF4-FFF2-40B4-BE49-F238E27FC236}">
                <a16:creationId xmlns="" xmlns:a16="http://schemas.microsoft.com/office/drawing/2014/main" id="{8FFA967C-A6D1-FB4B-987A-71E22FD9F5EF}"/>
              </a:ext>
            </a:extLst>
          </p:cNvPr>
          <p:cNvCxnSpPr>
            <a:cxnSpLocks/>
            <a:stCxn id="48" idx="6"/>
            <a:endCxn id="24" idx="2"/>
          </p:cNvCxnSpPr>
          <p:nvPr/>
        </p:nvCxnSpPr>
        <p:spPr>
          <a:xfrm flipV="1">
            <a:off x="4654182" y="3568979"/>
            <a:ext cx="2125490" cy="9481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necteur droit avec flèche 148">
            <a:extLst>
              <a:ext uri="{FF2B5EF4-FFF2-40B4-BE49-F238E27FC236}">
                <a16:creationId xmlns="" xmlns:a16="http://schemas.microsoft.com/office/drawing/2014/main" id="{94179CF9-1A63-A74E-AE56-AA249B60E1A5}"/>
              </a:ext>
            </a:extLst>
          </p:cNvPr>
          <p:cNvCxnSpPr>
            <a:cxnSpLocks/>
            <a:stCxn id="48" idx="6"/>
            <a:endCxn id="28" idx="2"/>
          </p:cNvCxnSpPr>
          <p:nvPr/>
        </p:nvCxnSpPr>
        <p:spPr>
          <a:xfrm>
            <a:off x="4654182" y="4517127"/>
            <a:ext cx="2206222" cy="111323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Connecteur droit avec flèche 151">
            <a:extLst>
              <a:ext uri="{FF2B5EF4-FFF2-40B4-BE49-F238E27FC236}">
                <a16:creationId xmlns="" xmlns:a16="http://schemas.microsoft.com/office/drawing/2014/main" id="{DC2945AC-FF66-F14F-AB99-CDEE3C461289}"/>
              </a:ext>
            </a:extLst>
          </p:cNvPr>
          <p:cNvCxnSpPr>
            <a:cxnSpLocks/>
            <a:stCxn id="32" idx="6"/>
            <a:endCxn id="16" idx="2"/>
          </p:cNvCxnSpPr>
          <p:nvPr/>
        </p:nvCxnSpPr>
        <p:spPr>
          <a:xfrm flipV="1">
            <a:off x="7360665" y="2839632"/>
            <a:ext cx="1355462" cy="17600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Connecteur droit avec flèche 153">
            <a:extLst>
              <a:ext uri="{FF2B5EF4-FFF2-40B4-BE49-F238E27FC236}">
                <a16:creationId xmlns="" xmlns:a16="http://schemas.microsoft.com/office/drawing/2014/main" id="{DEC60208-4F13-FD47-897D-F0A8DABE6B31}"/>
              </a:ext>
            </a:extLst>
          </p:cNvPr>
          <p:cNvCxnSpPr>
            <a:cxnSpLocks/>
            <a:stCxn id="24" idx="6"/>
            <a:endCxn id="16" idx="2"/>
          </p:cNvCxnSpPr>
          <p:nvPr/>
        </p:nvCxnSpPr>
        <p:spPr>
          <a:xfrm flipV="1">
            <a:off x="7319672" y="2839632"/>
            <a:ext cx="1396455" cy="72934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necteur droit avec flèche 154">
            <a:extLst>
              <a:ext uri="{FF2B5EF4-FFF2-40B4-BE49-F238E27FC236}">
                <a16:creationId xmlns="" xmlns:a16="http://schemas.microsoft.com/office/drawing/2014/main" id="{F568449F-03A5-564C-8EB3-F680E89F1941}"/>
              </a:ext>
            </a:extLst>
          </p:cNvPr>
          <p:cNvCxnSpPr>
            <a:cxnSpLocks/>
            <a:stCxn id="40" idx="6"/>
            <a:endCxn id="16" idx="2"/>
          </p:cNvCxnSpPr>
          <p:nvPr/>
        </p:nvCxnSpPr>
        <p:spPr>
          <a:xfrm>
            <a:off x="7283303" y="2538289"/>
            <a:ext cx="1432824" cy="30134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Connecteur droit avec flèche 155">
            <a:extLst>
              <a:ext uri="{FF2B5EF4-FFF2-40B4-BE49-F238E27FC236}">
                <a16:creationId xmlns="" xmlns:a16="http://schemas.microsoft.com/office/drawing/2014/main" id="{35A766D8-04DD-A749-816F-AA5A8DA447B2}"/>
              </a:ext>
            </a:extLst>
          </p:cNvPr>
          <p:cNvCxnSpPr>
            <a:cxnSpLocks/>
            <a:stCxn id="54" idx="6"/>
            <a:endCxn id="36" idx="2"/>
          </p:cNvCxnSpPr>
          <p:nvPr/>
        </p:nvCxnSpPr>
        <p:spPr>
          <a:xfrm>
            <a:off x="7267028" y="1591032"/>
            <a:ext cx="1490833" cy="35486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Connecteur droit avec flèche 156">
            <a:extLst>
              <a:ext uri="{FF2B5EF4-FFF2-40B4-BE49-F238E27FC236}">
                <a16:creationId xmlns="" xmlns:a16="http://schemas.microsoft.com/office/drawing/2014/main" id="{E49B758A-E5BB-F148-84CF-D396A79EDD4B}"/>
              </a:ext>
            </a:extLst>
          </p:cNvPr>
          <p:cNvCxnSpPr>
            <a:cxnSpLocks/>
            <a:stCxn id="54" idx="6"/>
            <a:endCxn id="16" idx="2"/>
          </p:cNvCxnSpPr>
          <p:nvPr/>
        </p:nvCxnSpPr>
        <p:spPr>
          <a:xfrm>
            <a:off x="7267028" y="1591032"/>
            <a:ext cx="1449099" cy="12486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Connecteur droit avec flèche 159">
            <a:extLst>
              <a:ext uri="{FF2B5EF4-FFF2-40B4-BE49-F238E27FC236}">
                <a16:creationId xmlns="" xmlns:a16="http://schemas.microsoft.com/office/drawing/2014/main" id="{955A0E9B-A0A2-514E-AED3-0F1FFB18B1A5}"/>
              </a:ext>
            </a:extLst>
          </p:cNvPr>
          <p:cNvCxnSpPr>
            <a:cxnSpLocks/>
            <a:stCxn id="54" idx="6"/>
            <a:endCxn id="20" idx="2"/>
          </p:cNvCxnSpPr>
          <p:nvPr/>
        </p:nvCxnSpPr>
        <p:spPr>
          <a:xfrm>
            <a:off x="7267028" y="1591032"/>
            <a:ext cx="1449099" cy="21763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Connecteur droit avec flèche 172">
            <a:extLst>
              <a:ext uri="{FF2B5EF4-FFF2-40B4-BE49-F238E27FC236}">
                <a16:creationId xmlns="" xmlns:a16="http://schemas.microsoft.com/office/drawing/2014/main" id="{F2DB011F-72EC-2E42-9BEE-68A3F64823CF}"/>
              </a:ext>
            </a:extLst>
          </p:cNvPr>
          <p:cNvCxnSpPr>
            <a:cxnSpLocks/>
            <a:stCxn id="40" idx="6"/>
            <a:endCxn id="20" idx="2"/>
          </p:cNvCxnSpPr>
          <p:nvPr/>
        </p:nvCxnSpPr>
        <p:spPr>
          <a:xfrm>
            <a:off x="7283303" y="2538289"/>
            <a:ext cx="1432824" cy="122908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Connecteur droit avec flèche 175">
            <a:extLst>
              <a:ext uri="{FF2B5EF4-FFF2-40B4-BE49-F238E27FC236}">
                <a16:creationId xmlns="" xmlns:a16="http://schemas.microsoft.com/office/drawing/2014/main" id="{B17586CF-3CED-AB43-935B-DB5FF5E5B2CD}"/>
              </a:ext>
            </a:extLst>
          </p:cNvPr>
          <p:cNvCxnSpPr>
            <a:cxnSpLocks/>
            <a:stCxn id="40" idx="6"/>
            <a:endCxn id="36" idx="2"/>
          </p:cNvCxnSpPr>
          <p:nvPr/>
        </p:nvCxnSpPr>
        <p:spPr>
          <a:xfrm>
            <a:off x="7283303" y="2538289"/>
            <a:ext cx="1474558" cy="260138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Connecteur droit avec flèche 178">
            <a:extLst>
              <a:ext uri="{FF2B5EF4-FFF2-40B4-BE49-F238E27FC236}">
                <a16:creationId xmlns="" xmlns:a16="http://schemas.microsoft.com/office/drawing/2014/main" id="{55E4F775-AA51-E742-A882-D3D0704292EF}"/>
              </a:ext>
            </a:extLst>
          </p:cNvPr>
          <p:cNvCxnSpPr>
            <a:cxnSpLocks/>
            <a:stCxn id="24" idx="6"/>
            <a:endCxn id="20" idx="2"/>
          </p:cNvCxnSpPr>
          <p:nvPr/>
        </p:nvCxnSpPr>
        <p:spPr>
          <a:xfrm>
            <a:off x="7319672" y="3568979"/>
            <a:ext cx="1396455" cy="1983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Connecteur droit avec flèche 181">
            <a:extLst>
              <a:ext uri="{FF2B5EF4-FFF2-40B4-BE49-F238E27FC236}">
                <a16:creationId xmlns="" xmlns:a16="http://schemas.microsoft.com/office/drawing/2014/main" id="{1CA7A0B0-56DF-5342-BB26-19B6CD47E432}"/>
              </a:ext>
            </a:extLst>
          </p:cNvPr>
          <p:cNvCxnSpPr>
            <a:cxnSpLocks/>
            <a:stCxn id="32" idx="6"/>
            <a:endCxn id="36" idx="2"/>
          </p:cNvCxnSpPr>
          <p:nvPr/>
        </p:nvCxnSpPr>
        <p:spPr>
          <a:xfrm>
            <a:off x="7360665" y="4599669"/>
            <a:ext cx="1397196" cy="5400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necteur droit avec flèche 184">
            <a:extLst>
              <a:ext uri="{FF2B5EF4-FFF2-40B4-BE49-F238E27FC236}">
                <a16:creationId xmlns="" xmlns:a16="http://schemas.microsoft.com/office/drawing/2014/main" id="{0DCB7C0C-3C2C-D749-B2FB-BD4C654C7A85}"/>
              </a:ext>
            </a:extLst>
          </p:cNvPr>
          <p:cNvCxnSpPr>
            <a:cxnSpLocks/>
            <a:stCxn id="28" idx="6"/>
            <a:endCxn id="36" idx="2"/>
          </p:cNvCxnSpPr>
          <p:nvPr/>
        </p:nvCxnSpPr>
        <p:spPr>
          <a:xfrm flipV="1">
            <a:off x="7400404" y="5139669"/>
            <a:ext cx="1357457" cy="4906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Connecteur droit avec flèche 187">
            <a:extLst>
              <a:ext uri="{FF2B5EF4-FFF2-40B4-BE49-F238E27FC236}">
                <a16:creationId xmlns="" xmlns:a16="http://schemas.microsoft.com/office/drawing/2014/main" id="{8C4E44F5-F8BB-CF4E-A808-44A3B3EA27AE}"/>
              </a:ext>
            </a:extLst>
          </p:cNvPr>
          <p:cNvCxnSpPr>
            <a:cxnSpLocks/>
            <a:stCxn id="28" idx="6"/>
            <a:endCxn id="20" idx="2"/>
          </p:cNvCxnSpPr>
          <p:nvPr/>
        </p:nvCxnSpPr>
        <p:spPr>
          <a:xfrm flipV="1">
            <a:off x="7400404" y="3767369"/>
            <a:ext cx="1315723" cy="18629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Connecteur droit avec flèche 190">
            <a:extLst>
              <a:ext uri="{FF2B5EF4-FFF2-40B4-BE49-F238E27FC236}">
                <a16:creationId xmlns="" xmlns:a16="http://schemas.microsoft.com/office/drawing/2014/main" id="{601D8E33-0708-D346-9B8A-07E5E91A9C81}"/>
              </a:ext>
            </a:extLst>
          </p:cNvPr>
          <p:cNvCxnSpPr>
            <a:cxnSpLocks/>
            <a:stCxn id="28" idx="6"/>
            <a:endCxn id="16" idx="2"/>
          </p:cNvCxnSpPr>
          <p:nvPr/>
        </p:nvCxnSpPr>
        <p:spPr>
          <a:xfrm flipV="1">
            <a:off x="7400404" y="2839632"/>
            <a:ext cx="1315723" cy="279072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Connecteur droit avec flèche 193">
            <a:extLst>
              <a:ext uri="{FF2B5EF4-FFF2-40B4-BE49-F238E27FC236}">
                <a16:creationId xmlns="" xmlns:a16="http://schemas.microsoft.com/office/drawing/2014/main" id="{69AD4F03-5B1D-3844-9CB7-A1BC8C721CC1}"/>
              </a:ext>
            </a:extLst>
          </p:cNvPr>
          <p:cNvCxnSpPr>
            <a:cxnSpLocks/>
            <a:stCxn id="24" idx="6"/>
            <a:endCxn id="36" idx="2"/>
          </p:cNvCxnSpPr>
          <p:nvPr/>
        </p:nvCxnSpPr>
        <p:spPr>
          <a:xfrm>
            <a:off x="7319672" y="3568979"/>
            <a:ext cx="1438189" cy="157069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Connecteur droit avec flèche 196">
            <a:extLst>
              <a:ext uri="{FF2B5EF4-FFF2-40B4-BE49-F238E27FC236}">
                <a16:creationId xmlns="" xmlns:a16="http://schemas.microsoft.com/office/drawing/2014/main" id="{5A3A8927-CDD7-7245-8768-D2B4CA78E65B}"/>
              </a:ext>
            </a:extLst>
          </p:cNvPr>
          <p:cNvCxnSpPr>
            <a:cxnSpLocks/>
            <a:stCxn id="32" idx="6"/>
            <a:endCxn id="20" idx="2"/>
          </p:cNvCxnSpPr>
          <p:nvPr/>
        </p:nvCxnSpPr>
        <p:spPr>
          <a:xfrm flipV="1">
            <a:off x="7360665" y="3767369"/>
            <a:ext cx="1355462" cy="83230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Connecteur droit avec flèche 199">
            <a:extLst>
              <a:ext uri="{FF2B5EF4-FFF2-40B4-BE49-F238E27FC236}">
                <a16:creationId xmlns="" xmlns:a16="http://schemas.microsoft.com/office/drawing/2014/main" id="{5BD489CB-D43D-E745-89C3-EB838CCC7CC7}"/>
              </a:ext>
            </a:extLst>
          </p:cNvPr>
          <p:cNvCxnSpPr>
            <a:cxnSpLocks/>
            <a:stCxn id="16" idx="6"/>
          </p:cNvCxnSpPr>
          <p:nvPr/>
        </p:nvCxnSpPr>
        <p:spPr>
          <a:xfrm>
            <a:off x="9256127" y="2839632"/>
            <a:ext cx="113188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necteur droit avec flèche 202">
            <a:extLst>
              <a:ext uri="{FF2B5EF4-FFF2-40B4-BE49-F238E27FC236}">
                <a16:creationId xmlns="" xmlns:a16="http://schemas.microsoft.com/office/drawing/2014/main" id="{79C9EF61-A489-A641-B7D2-A5DCDF644373}"/>
              </a:ext>
            </a:extLst>
          </p:cNvPr>
          <p:cNvCxnSpPr>
            <a:cxnSpLocks/>
            <a:stCxn id="20" idx="6"/>
          </p:cNvCxnSpPr>
          <p:nvPr/>
        </p:nvCxnSpPr>
        <p:spPr>
          <a:xfrm>
            <a:off x="9256127" y="3767369"/>
            <a:ext cx="113188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Connecteur droit avec flèche 205">
            <a:extLst>
              <a:ext uri="{FF2B5EF4-FFF2-40B4-BE49-F238E27FC236}">
                <a16:creationId xmlns="" xmlns:a16="http://schemas.microsoft.com/office/drawing/2014/main" id="{C95B5818-76C2-4F49-9DCE-F4431D6536FC}"/>
              </a:ext>
            </a:extLst>
          </p:cNvPr>
          <p:cNvCxnSpPr>
            <a:cxnSpLocks/>
            <a:stCxn id="36" idx="6"/>
          </p:cNvCxnSpPr>
          <p:nvPr/>
        </p:nvCxnSpPr>
        <p:spPr>
          <a:xfrm>
            <a:off x="9297861" y="5139669"/>
            <a:ext cx="113040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0" name="ZoneTexte 209">
            <a:extLst>
              <a:ext uri="{FF2B5EF4-FFF2-40B4-BE49-F238E27FC236}">
                <a16:creationId xmlns="" xmlns:a16="http://schemas.microsoft.com/office/drawing/2014/main" id="{73035101-E057-6B4B-B6B6-882FBA2D1FAC}"/>
              </a:ext>
            </a:extLst>
          </p:cNvPr>
          <p:cNvSpPr txBox="1"/>
          <p:nvPr/>
        </p:nvSpPr>
        <p:spPr>
          <a:xfrm>
            <a:off x="8649121" y="6120955"/>
            <a:ext cx="1113529" cy="646331"/>
          </a:xfrm>
          <a:prstGeom prst="rect">
            <a:avLst/>
          </a:prstGeom>
          <a:noFill/>
        </p:spPr>
        <p:txBody>
          <a:bodyPr wrap="square" rtlCol="0">
            <a:spAutoFit/>
          </a:bodyPr>
          <a:lstStyle/>
          <a:p>
            <a:r>
              <a:rPr lang="fr-FR" dirty="0"/>
              <a:t>Couche de sortie</a:t>
            </a:r>
          </a:p>
        </p:txBody>
      </p:sp>
      <mc:AlternateContent xmlns:mc="http://schemas.openxmlformats.org/markup-compatibility/2006">
        <mc:Choice xmlns="" xmlns:a14="http://schemas.microsoft.com/office/drawing/2010/main" Requires="a14">
          <p:sp>
            <p:nvSpPr>
              <p:cNvPr id="211" name="ZoneTexte 210">
                <a:extLst>
                  <a:ext uri="{FF2B5EF4-FFF2-40B4-BE49-F238E27FC236}">
                    <a16:creationId xmlns:a16="http://schemas.microsoft.com/office/drawing/2014/main" id="{005E5460-920C-804B-99F6-9F7F8EFEECB7}"/>
                  </a:ext>
                </a:extLst>
              </p:cNvPr>
              <p:cNvSpPr txBox="1"/>
              <p:nvPr/>
            </p:nvSpPr>
            <p:spPr>
              <a:xfrm>
                <a:off x="10491351" y="2669789"/>
                <a:ext cx="2526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m:t>
                          </m:r>
                        </m:e>
                        <m:sub>
                          <m:r>
                            <a:rPr lang="fr-FR" b="0" i="1" smtClean="0">
                              <a:latin typeface="Cambria Math" panose="02040503050406030204" pitchFamily="18" charset="0"/>
                            </a:rPr>
                            <m:t>1</m:t>
                          </m:r>
                        </m:sub>
                      </m:sSub>
                    </m:oMath>
                  </m:oMathPara>
                </a14:m>
                <a:endParaRPr lang="fr-FR" dirty="0"/>
              </a:p>
            </p:txBody>
          </p:sp>
        </mc:Choice>
        <mc:Fallback>
          <p:sp>
            <p:nvSpPr>
              <p:cNvPr id="211" name="ZoneTexte 210">
                <a:extLst>
                  <a:ext uri="{FF2B5EF4-FFF2-40B4-BE49-F238E27FC236}">
                    <a16:creationId xmlns:a14="http://schemas.microsoft.com/office/drawing/2010/main" xmlns="" xmlns:a16="http://schemas.microsoft.com/office/drawing/2014/main" id="{005E5460-920C-804B-99F6-9F7F8EFEECB7}"/>
                  </a:ext>
                </a:extLst>
              </p:cNvPr>
              <p:cNvSpPr txBox="1">
                <a:spLocks noRot="1" noChangeAspect="1" noMove="1" noResize="1" noEditPoints="1" noAdjustHandles="1" noChangeArrowheads="1" noChangeShapeType="1" noTextEdit="1"/>
              </p:cNvSpPr>
              <p:nvPr/>
            </p:nvSpPr>
            <p:spPr>
              <a:xfrm>
                <a:off x="10491351" y="2669789"/>
                <a:ext cx="252697" cy="276999"/>
              </a:xfrm>
              <a:prstGeom prst="rect">
                <a:avLst/>
              </a:prstGeom>
              <a:blipFill>
                <a:blip r:embed="rId17"/>
                <a:stretch>
                  <a:fillRect l="-19048" r="-4762" b="-1304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212" name="ZoneTexte 211">
                <a:extLst>
                  <a:ext uri="{FF2B5EF4-FFF2-40B4-BE49-F238E27FC236}">
                    <a16:creationId xmlns:a16="http://schemas.microsoft.com/office/drawing/2014/main" id="{422DD387-6A83-6241-8CB7-742B7CC46745}"/>
                  </a:ext>
                </a:extLst>
              </p:cNvPr>
              <p:cNvSpPr txBox="1"/>
              <p:nvPr/>
            </p:nvSpPr>
            <p:spPr>
              <a:xfrm>
                <a:off x="10522161" y="3561980"/>
                <a:ext cx="2580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m:t>
                          </m:r>
                        </m:e>
                        <m:sub>
                          <m:r>
                            <a:rPr lang="fr-FR" b="0" i="1" smtClean="0">
                              <a:latin typeface="Cambria Math" panose="02040503050406030204" pitchFamily="18" charset="0"/>
                            </a:rPr>
                            <m:t>2</m:t>
                          </m:r>
                        </m:sub>
                      </m:sSub>
                    </m:oMath>
                  </m:oMathPara>
                </a14:m>
                <a:endParaRPr lang="fr-FR" dirty="0"/>
              </a:p>
            </p:txBody>
          </p:sp>
        </mc:Choice>
        <mc:Fallback>
          <p:sp>
            <p:nvSpPr>
              <p:cNvPr id="212" name="ZoneTexte 211">
                <a:extLst>
                  <a:ext uri="{FF2B5EF4-FFF2-40B4-BE49-F238E27FC236}">
                    <a16:creationId xmlns:a14="http://schemas.microsoft.com/office/drawing/2010/main" xmlns="" xmlns:a16="http://schemas.microsoft.com/office/drawing/2014/main" id="{422DD387-6A83-6241-8CB7-742B7CC46745}"/>
                  </a:ext>
                </a:extLst>
              </p:cNvPr>
              <p:cNvSpPr txBox="1">
                <a:spLocks noRot="1" noChangeAspect="1" noMove="1" noResize="1" noEditPoints="1" noAdjustHandles="1" noChangeArrowheads="1" noChangeShapeType="1" noTextEdit="1"/>
              </p:cNvSpPr>
              <p:nvPr/>
            </p:nvSpPr>
            <p:spPr>
              <a:xfrm>
                <a:off x="10522161" y="3561980"/>
                <a:ext cx="258019" cy="276999"/>
              </a:xfrm>
              <a:prstGeom prst="rect">
                <a:avLst/>
              </a:prstGeom>
              <a:blipFill>
                <a:blip r:embed="rId18"/>
                <a:stretch>
                  <a:fillRect l="-19048" r="-4762" b="-13043"/>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213" name="ZoneTexte 212">
                <a:extLst>
                  <a:ext uri="{FF2B5EF4-FFF2-40B4-BE49-F238E27FC236}">
                    <a16:creationId xmlns:a16="http://schemas.microsoft.com/office/drawing/2014/main" id="{4784FB44-448F-384A-AC59-30CE4D447C63}"/>
                  </a:ext>
                </a:extLst>
              </p:cNvPr>
              <p:cNvSpPr txBox="1"/>
              <p:nvPr/>
            </p:nvSpPr>
            <p:spPr>
              <a:xfrm>
                <a:off x="10536384" y="4956698"/>
                <a:ext cx="3202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0" i="1" smtClean="0">
                              <a:latin typeface="Cambria Math" panose="02040503050406030204" pitchFamily="18" charset="0"/>
                            </a:rPr>
                            <m:t>?</m:t>
                          </m:r>
                        </m:e>
                        <m:sub>
                          <m:r>
                            <a:rPr lang="fr-FR" b="0" i="1" smtClean="0">
                              <a:latin typeface="Cambria Math" panose="02040503050406030204" pitchFamily="18" charset="0"/>
                            </a:rPr>
                            <m:t>𝑚</m:t>
                          </m:r>
                        </m:sub>
                      </m:sSub>
                    </m:oMath>
                  </m:oMathPara>
                </a14:m>
                <a:endParaRPr lang="fr-FR" dirty="0"/>
              </a:p>
            </p:txBody>
          </p:sp>
        </mc:Choice>
        <mc:Fallback>
          <p:sp>
            <p:nvSpPr>
              <p:cNvPr id="213" name="ZoneTexte 212">
                <a:extLst>
                  <a:ext uri="{FF2B5EF4-FFF2-40B4-BE49-F238E27FC236}">
                    <a16:creationId xmlns:a14="http://schemas.microsoft.com/office/drawing/2010/main" xmlns="" xmlns:a16="http://schemas.microsoft.com/office/drawing/2014/main" id="{4784FB44-448F-384A-AC59-30CE4D447C63}"/>
                  </a:ext>
                </a:extLst>
              </p:cNvPr>
              <p:cNvSpPr txBox="1">
                <a:spLocks noRot="1" noChangeAspect="1" noMove="1" noResize="1" noEditPoints="1" noAdjustHandles="1" noChangeArrowheads="1" noChangeShapeType="1" noTextEdit="1"/>
              </p:cNvSpPr>
              <p:nvPr/>
            </p:nvSpPr>
            <p:spPr>
              <a:xfrm>
                <a:off x="10536384" y="4956698"/>
                <a:ext cx="320216" cy="276999"/>
              </a:xfrm>
              <a:prstGeom prst="rect">
                <a:avLst/>
              </a:prstGeom>
              <a:blipFill>
                <a:blip r:embed="rId19"/>
                <a:stretch>
                  <a:fillRect l="-15385" b="-8696"/>
                </a:stretch>
              </a:blipFill>
            </p:spPr>
            <p:txBody>
              <a:bodyPr/>
              <a:lstStyle/>
              <a:p>
                <a:r>
                  <a:rPr lang="fr-FR">
                    <a:noFill/>
                  </a:rPr>
                  <a:t> </a:t>
                </a:r>
              </a:p>
            </p:txBody>
          </p:sp>
        </mc:Fallback>
      </mc:AlternateContent>
    </p:spTree>
    <p:extLst>
      <p:ext uri="{BB962C8B-B14F-4D97-AF65-F5344CB8AC3E}">
        <p14:creationId xmlns="" xmlns:p14="http://schemas.microsoft.com/office/powerpoint/2010/main" val="3640300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p:sp>
        <p:nvSpPr>
          <p:cNvPr id="4" name="ZoneTexte 3">
            <a:extLst>
              <a:ext uri="{FF2B5EF4-FFF2-40B4-BE49-F238E27FC236}">
                <a16:creationId xmlns="" xmlns:a16="http://schemas.microsoft.com/office/drawing/2014/main" id="{183152CB-BDD8-AE4B-B6A0-1123451FB363}"/>
              </a:ext>
            </a:extLst>
          </p:cNvPr>
          <p:cNvSpPr txBox="1"/>
          <p:nvPr/>
        </p:nvSpPr>
        <p:spPr>
          <a:xfrm>
            <a:off x="844826" y="1431230"/>
            <a:ext cx="10525539" cy="3785652"/>
          </a:xfrm>
          <a:prstGeom prst="rect">
            <a:avLst/>
          </a:prstGeom>
          <a:noFill/>
        </p:spPr>
        <p:txBody>
          <a:bodyPr wrap="square" rtlCol="0">
            <a:spAutoFit/>
          </a:bodyPr>
          <a:lstStyle/>
          <a:p>
            <a:r>
              <a:rPr lang="fr-FR" sz="2400" b="1" dirty="0"/>
              <a:t>Terminologie</a:t>
            </a:r>
          </a:p>
          <a:p>
            <a:endParaRPr lang="fr-FR" sz="2400" dirty="0"/>
          </a:p>
          <a:p>
            <a:pPr marL="342900" indent="-342900">
              <a:buFont typeface="Arial" panose="020B0604020202020204" pitchFamily="34" charset="0"/>
              <a:buChar char="•"/>
            </a:pPr>
            <a:r>
              <a:rPr lang="fr-FR" sz="2400" dirty="0"/>
              <a:t>Le réseau précédent est dit complètement connecté, car chaque neurone d’une couche (exceptée celle d’entrée) est relié à tous les neurones de la couche précédente.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Il s’agit d’un réseau à propagation avant, l’information allant de la couche d’entrée vers la couche de sortie sans cycles ni boucles.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Un réseau qui possèderait des cycles et/ou boucles serait dit récurrent.</a:t>
            </a:r>
          </a:p>
        </p:txBody>
      </p:sp>
    </p:spTree>
    <p:extLst>
      <p:ext uri="{BB962C8B-B14F-4D97-AF65-F5344CB8AC3E}">
        <p14:creationId xmlns="" xmlns:p14="http://schemas.microsoft.com/office/powerpoint/2010/main" val="354569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mc:AlternateContent xmlns:mc="http://schemas.openxmlformats.org/markup-compatibility/2006">
        <mc:Choice xmlns="" xmlns:a14="http://schemas.microsoft.com/office/drawing/2010/main" Requires="a14">
          <p:sp>
            <p:nvSpPr>
              <p:cNvPr id="4" name="ZoneTexte 3">
                <a:extLst>
                  <a:ext uri="{FF2B5EF4-FFF2-40B4-BE49-F238E27FC236}">
                    <a16:creationId xmlns:a16="http://schemas.microsoft.com/office/drawing/2014/main" id="{183152CB-BDD8-AE4B-B6A0-1123451FB363}"/>
                  </a:ext>
                </a:extLst>
              </p:cNvPr>
              <p:cNvSpPr txBox="1"/>
              <p:nvPr/>
            </p:nvSpPr>
            <p:spPr>
              <a:xfrm>
                <a:off x="844826" y="1431230"/>
                <a:ext cx="10525539" cy="4245073"/>
              </a:xfrm>
              <a:prstGeom prst="rect">
                <a:avLst/>
              </a:prstGeom>
              <a:noFill/>
            </p:spPr>
            <p:txBody>
              <a:bodyPr wrap="square" rtlCol="0">
                <a:spAutoFit/>
              </a:bodyPr>
              <a:lstStyle/>
              <a:p>
                <a:r>
                  <a:rPr lang="fr-FR" sz="2400" b="1" dirty="0"/>
                  <a:t>Couche de sortie dans un problème de régression</a:t>
                </a:r>
              </a:p>
              <a:p>
                <a:endParaRPr lang="fr-FR" sz="2400" dirty="0"/>
              </a:p>
              <a:p>
                <a:pPr marL="342900" indent="-342900">
                  <a:buFont typeface="Arial" panose="020B0604020202020204" pitchFamily="34" charset="0"/>
                  <a:buChar char="•"/>
                </a:pPr>
                <a:r>
                  <a:rPr lang="fr-FR" sz="2400" dirty="0"/>
                  <a:t>Un seul neurone.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Valeur attendue : pour l’observation </a:t>
                </a:r>
                <a14:m>
                  <m:oMath xmlns:m="http://schemas.openxmlformats.org/officeDocument/2006/math">
                    <m:r>
                      <a:rPr lang="fr-FR" sz="2400" b="0" i="1" smtClean="0">
                        <a:latin typeface="Cambria Math" panose="02040503050406030204" pitchFamily="18" charset="0"/>
                      </a:rPr>
                      <m:t>𝑖</m:t>
                    </m:r>
                  </m:oMath>
                </a14:m>
                <a:r>
                  <a:rPr lang="fr-FR" sz="2400" dirty="0"/>
                  <a:t> la valeur </a:t>
                </a:r>
                <a14:m>
                  <m:oMath xmlns:m="http://schemas.openxmlformats.org/officeDocument/2006/math">
                    <m:sSup>
                      <m:sSupPr>
                        <m:ctrlPr>
                          <a:rPr lang="fr-FR" sz="2400" i="1" smtClean="0">
                            <a:latin typeface="Cambria Math" panose="02040503050406030204" pitchFamily="18" charset="0"/>
                          </a:rPr>
                        </m:ctrlPr>
                      </m:sSupPr>
                      <m:e>
                        <m:r>
                          <a:rPr lang="fr-FR" sz="2400" b="0" i="1" smtClean="0">
                            <a:latin typeface="Cambria Math" panose="02040503050406030204" pitchFamily="18" charset="0"/>
                          </a:rPr>
                          <m:t>𝑦</m:t>
                        </m:r>
                      </m:e>
                      <m:sup>
                        <m:d>
                          <m:dPr>
                            <m:ctrlPr>
                              <a:rPr lang="fr-FR" sz="2400" i="1" smtClean="0">
                                <a:latin typeface="Cambria Math" panose="02040503050406030204" pitchFamily="18" charset="0"/>
                              </a:rPr>
                            </m:ctrlPr>
                          </m:dPr>
                          <m:e>
                            <m:r>
                              <a:rPr lang="fr-FR" sz="2400" b="0" i="1" smtClean="0">
                                <a:latin typeface="Cambria Math" panose="02040503050406030204" pitchFamily="18" charset="0"/>
                              </a:rPr>
                              <m:t>𝑖</m:t>
                            </m:r>
                          </m:e>
                        </m:d>
                      </m:sup>
                    </m:sSup>
                  </m:oMath>
                </a14:m>
                <a:r>
                  <a:rPr lang="fr-FR" sz="2400" dirty="0"/>
                  <a:t> de la variable cible.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Prédiction : pour l’observation </a:t>
                </a:r>
                <a14:m>
                  <m:oMath xmlns:m="http://schemas.openxmlformats.org/officeDocument/2006/math">
                    <m:r>
                      <a:rPr lang="fr-FR" sz="2400" i="1">
                        <a:latin typeface="Cambria Math" panose="02040503050406030204" pitchFamily="18" charset="0"/>
                      </a:rPr>
                      <m:t>𝑖</m:t>
                    </m:r>
                  </m:oMath>
                </a14:m>
                <a:r>
                  <a:rPr lang="fr-FR" sz="2400" dirty="0"/>
                  <a:t> la valeur </a:t>
                </a:r>
                <a14:m>
                  <m:oMath xmlns:m="http://schemas.openxmlformats.org/officeDocument/2006/math">
                    <m:acc>
                      <m:accPr>
                        <m:chr m:val="̂"/>
                        <m:ctrlPr>
                          <a:rPr lang="fr-FR" sz="2400" i="1" smtClean="0">
                            <a:latin typeface="Cambria Math" panose="02040503050406030204" pitchFamily="18" charset="0"/>
                          </a:rPr>
                        </m:ctrlPr>
                      </m:accPr>
                      <m:e>
                        <m:sSup>
                          <m:sSupPr>
                            <m:ctrlPr>
                              <a:rPr lang="fr-FR" sz="2400" i="1" smtClean="0">
                                <a:latin typeface="Cambria Math" panose="02040503050406030204" pitchFamily="18" charset="0"/>
                              </a:rPr>
                            </m:ctrlPr>
                          </m:sSupPr>
                          <m:e>
                            <m:r>
                              <a:rPr lang="fr-FR" sz="2400" b="0" i="1" smtClean="0">
                                <a:latin typeface="Cambria Math" panose="02040503050406030204" pitchFamily="18" charset="0"/>
                              </a:rPr>
                              <m:t>𝑦</m:t>
                            </m:r>
                          </m:e>
                          <m:sup>
                            <m:d>
                              <m:dPr>
                                <m:ctrlPr>
                                  <a:rPr lang="fr-FR" sz="2400" i="1" smtClean="0">
                                    <a:latin typeface="Cambria Math" panose="02040503050406030204" pitchFamily="18" charset="0"/>
                                  </a:rPr>
                                </m:ctrlPr>
                              </m:dPr>
                              <m:e>
                                <m:r>
                                  <a:rPr lang="fr-FR" sz="2400" b="0" i="1" smtClean="0">
                                    <a:latin typeface="Cambria Math" panose="02040503050406030204" pitchFamily="18" charset="0"/>
                                  </a:rPr>
                                  <m:t>𝑖</m:t>
                                </m:r>
                              </m:e>
                            </m:d>
                          </m:sup>
                        </m:sSup>
                      </m:e>
                    </m:acc>
                  </m:oMath>
                </a14:m>
                <a:r>
                  <a:rPr lang="fr-FR" sz="2400" dirty="0"/>
                  <a:t> calculée par l’unique neurone de la couche.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Fonction d’activation : fonction identité ou ReLU.</a:t>
                </a:r>
              </a:p>
              <a:p>
                <a:pPr marL="800100" lvl="1" indent="-342900">
                  <a:buFont typeface="Arial" panose="020B0604020202020204" pitchFamily="34" charset="0"/>
                  <a:buChar char="•"/>
                </a:pPr>
                <a:endParaRPr lang="fr-FR" sz="2400" dirty="0"/>
              </a:p>
            </p:txBody>
          </p:sp>
        </mc:Choice>
        <mc:Fallback>
          <p:sp>
            <p:nvSpPr>
              <p:cNvPr id="4" name="ZoneTexte 3">
                <a:extLst>
                  <a:ext uri="{FF2B5EF4-FFF2-40B4-BE49-F238E27FC236}">
                    <a16:creationId xmlns:a14="http://schemas.microsoft.com/office/drawing/2010/main" xmlns="" xmlns:a16="http://schemas.microsoft.com/office/drawing/2014/main" id="{183152CB-BDD8-AE4B-B6A0-1123451FB363}"/>
                  </a:ext>
                </a:extLst>
              </p:cNvPr>
              <p:cNvSpPr txBox="1">
                <a:spLocks noRot="1" noChangeAspect="1" noMove="1" noResize="1" noEditPoints="1" noAdjustHandles="1" noChangeArrowheads="1" noChangeShapeType="1" noTextEdit="1"/>
              </p:cNvSpPr>
              <p:nvPr/>
            </p:nvSpPr>
            <p:spPr>
              <a:xfrm>
                <a:off x="844826" y="1431230"/>
                <a:ext cx="10525539" cy="4245073"/>
              </a:xfrm>
              <a:prstGeom prst="rect">
                <a:avLst/>
              </a:prstGeom>
              <a:blipFill>
                <a:blip r:embed="rId3"/>
                <a:stretch>
                  <a:fillRect l="-844" t="-1194" r="-1206"/>
                </a:stretch>
              </a:blipFill>
            </p:spPr>
            <p:txBody>
              <a:bodyPr/>
              <a:lstStyle/>
              <a:p>
                <a:r>
                  <a:rPr lang="fr-FR">
                    <a:noFill/>
                  </a:rPr>
                  <a:t> </a:t>
                </a:r>
              </a:p>
            </p:txBody>
          </p:sp>
        </mc:Fallback>
      </mc:AlternateContent>
    </p:spTree>
    <p:extLst>
      <p:ext uri="{BB962C8B-B14F-4D97-AF65-F5344CB8AC3E}">
        <p14:creationId xmlns="" xmlns:p14="http://schemas.microsoft.com/office/powerpoint/2010/main" val="40421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mc:AlternateContent xmlns:mc="http://schemas.openxmlformats.org/markup-compatibility/2006">
        <mc:Choice xmlns="" xmlns:a14="http://schemas.microsoft.com/office/drawing/2010/main" Requires="a14">
          <p:sp>
            <p:nvSpPr>
              <p:cNvPr id="4" name="ZoneTexte 3">
                <a:extLst>
                  <a:ext uri="{FF2B5EF4-FFF2-40B4-BE49-F238E27FC236}">
                    <a16:creationId xmlns:a16="http://schemas.microsoft.com/office/drawing/2014/main" id="{183152CB-BDD8-AE4B-B6A0-1123451FB363}"/>
                  </a:ext>
                </a:extLst>
              </p:cNvPr>
              <p:cNvSpPr txBox="1"/>
              <p:nvPr/>
            </p:nvSpPr>
            <p:spPr>
              <a:xfrm>
                <a:off x="844826" y="1431230"/>
                <a:ext cx="10525539" cy="4941866"/>
              </a:xfrm>
              <a:prstGeom prst="rect">
                <a:avLst/>
              </a:prstGeom>
              <a:noFill/>
            </p:spPr>
            <p:txBody>
              <a:bodyPr wrap="square" rtlCol="0">
                <a:spAutoFit/>
              </a:bodyPr>
              <a:lstStyle/>
              <a:p>
                <a:r>
                  <a:rPr lang="fr-FR" sz="2400" b="1" dirty="0"/>
                  <a:t>Couche de sortie dans un problème de classification en </a:t>
                </a:r>
                <a14:m>
                  <m:oMath xmlns:m="http://schemas.openxmlformats.org/officeDocument/2006/math">
                    <m:r>
                      <a:rPr lang="fr-FR" sz="2400" b="1" i="1" smtClean="0">
                        <a:latin typeface="Cambria Math" panose="02040503050406030204" pitchFamily="18" charset="0"/>
                      </a:rPr>
                      <m:t>𝒎</m:t>
                    </m:r>
                  </m:oMath>
                </a14:m>
                <a:r>
                  <a:rPr lang="fr-FR" sz="2400" b="1" dirty="0"/>
                  <a:t> classes</a:t>
                </a:r>
              </a:p>
              <a:p>
                <a:pPr marL="342900" indent="-342900">
                  <a:buFont typeface="Arial" panose="020B0604020202020204" pitchFamily="34" charset="0"/>
                  <a:buChar char="•"/>
                </a:pPr>
                <a:endParaRPr lang="fr-FR" sz="2400" b="1" dirty="0"/>
              </a:p>
              <a:p>
                <a:pPr marL="342900" indent="-342900">
                  <a:buFont typeface="Arial" panose="020B0604020202020204" pitchFamily="34" charset="0"/>
                  <a:buChar char="•"/>
                </a:pPr>
                <a:r>
                  <a:rPr lang="fr-FR" sz="2400" dirty="0"/>
                  <a:t>Autant de neurones que de classes, </a:t>
                </a:r>
                <a:r>
                  <a:rPr lang="fr-FR" sz="2400" i="1" dirty="0"/>
                  <a:t>i.e.</a:t>
                </a:r>
                <a:r>
                  <a:rPr lang="fr-FR" sz="2400" dirty="0"/>
                  <a:t> </a:t>
                </a:r>
                <a14:m>
                  <m:oMath xmlns:m="http://schemas.openxmlformats.org/officeDocument/2006/math">
                    <m:r>
                      <a:rPr lang="fr-FR" sz="2400" b="0" i="1" smtClean="0">
                        <a:latin typeface="Cambria Math" panose="02040503050406030204" pitchFamily="18" charset="0"/>
                      </a:rPr>
                      <m:t>𝑚</m:t>
                    </m:r>
                  </m:oMath>
                </a14:m>
                <a:r>
                  <a:rPr lang="fr-FR" sz="2400" dirty="0"/>
                  <a:t>.</a:t>
                </a:r>
              </a:p>
              <a:p>
                <a:pPr marL="342900" indent="-342900">
                  <a:buFont typeface="Arial" panose="020B0604020202020204" pitchFamily="34" charset="0"/>
                  <a:buChar char="•"/>
                </a:pPr>
                <a:r>
                  <a:rPr lang="fr-FR" sz="2400" dirty="0"/>
                  <a:t>Valeur attendue : pour l’observation </a:t>
                </a:r>
                <a14:m>
                  <m:oMath xmlns:m="http://schemas.openxmlformats.org/officeDocument/2006/math">
                    <m:r>
                      <a:rPr lang="fr-FR" sz="2400" i="1">
                        <a:latin typeface="Cambria Math" panose="02040503050406030204" pitchFamily="18" charset="0"/>
                      </a:rPr>
                      <m:t>𝑖</m:t>
                    </m:r>
                  </m:oMath>
                </a14:m>
                <a:r>
                  <a:rPr lang="fr-FR" sz="2400" dirty="0"/>
                  <a:t> un vecteur binaire </a:t>
                </a:r>
                <a14:m>
                  <m:oMath xmlns:m="http://schemas.openxmlformats.org/officeDocument/2006/math">
                    <m:sSup>
                      <m:sSupPr>
                        <m:ctrlPr>
                          <a:rPr lang="fr-FR" sz="2400" i="1" smtClean="0">
                            <a:latin typeface="Cambria Math" panose="02040503050406030204" pitchFamily="18" charset="0"/>
                          </a:rPr>
                        </m:ctrlPr>
                      </m:sSupPr>
                      <m:e>
                        <m:r>
                          <a:rPr lang="fr-FR" sz="2400" b="0" i="1" smtClean="0">
                            <a:latin typeface="Cambria Math" panose="02040503050406030204" pitchFamily="18" charset="0"/>
                          </a:rPr>
                          <m:t>𝑦</m:t>
                        </m:r>
                      </m:e>
                      <m:sup>
                        <m:d>
                          <m:dPr>
                            <m:ctrlPr>
                              <a:rPr lang="fr-FR" sz="2400" i="1" smtClean="0">
                                <a:latin typeface="Cambria Math" panose="02040503050406030204" pitchFamily="18" charset="0"/>
                              </a:rPr>
                            </m:ctrlPr>
                          </m:dPr>
                          <m:e>
                            <m:r>
                              <a:rPr lang="fr-FR" sz="2400" b="0" i="1" smtClean="0">
                                <a:latin typeface="Cambria Math" panose="02040503050406030204" pitchFamily="18" charset="0"/>
                              </a:rPr>
                              <m:t>𝑖</m:t>
                            </m:r>
                          </m:e>
                        </m:d>
                      </m:sup>
                    </m:sSup>
                    <m:r>
                      <a:rPr lang="fr-FR" sz="2400" b="0" i="1" smtClean="0">
                        <a:latin typeface="Cambria Math" panose="02040503050406030204" pitchFamily="18" charset="0"/>
                      </a:rPr>
                      <m:t>=</m:t>
                    </m:r>
                    <m:d>
                      <m:dPr>
                        <m:ctrlPr>
                          <a:rPr lang="fr-FR" sz="2400" b="0" i="1" smtClean="0">
                            <a:latin typeface="Cambria Math" panose="02040503050406030204" pitchFamily="18" charset="0"/>
                          </a:rPr>
                        </m:ctrlPr>
                      </m:dPr>
                      <m:e>
                        <m:m>
                          <m:mPr>
                            <m:mcs>
                              <m:mc>
                                <m:mcPr>
                                  <m:count m:val="1"/>
                                  <m:mcJc m:val="center"/>
                                </m:mcPr>
                              </m:mc>
                            </m:mcs>
                            <m:ctrlPr>
                              <a:rPr lang="fr-FR" sz="2400" b="0" i="1" smtClean="0">
                                <a:latin typeface="Cambria Math" panose="02040503050406030204" pitchFamily="18" charset="0"/>
                              </a:rPr>
                            </m:ctrlPr>
                          </m:mPr>
                          <m:mr>
                            <m:e>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𝑦</m:t>
                                  </m:r>
                                </m:e>
                                <m:sub>
                                  <m:r>
                                    <a:rPr lang="fr-FR" sz="2400" b="0" i="1" smtClean="0">
                                      <a:latin typeface="Cambria Math" panose="02040503050406030204" pitchFamily="18" charset="0"/>
                                    </a:rPr>
                                    <m:t>1</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e>
                          </m:mr>
                          <m:mr>
                            <m:e>
                              <m:r>
                                <a:rPr lang="fr-FR" sz="2400" b="0" i="1" smtClean="0">
                                  <a:latin typeface="Cambria Math" panose="02040503050406030204" pitchFamily="18" charset="0"/>
                                </a:rPr>
                                <m:t>⋮</m:t>
                              </m:r>
                            </m:e>
                          </m:mr>
                          <m:mr>
                            <m:e>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𝑦</m:t>
                                  </m:r>
                                </m:e>
                                <m:sub>
                                  <m:r>
                                    <a:rPr lang="fr-FR" sz="2400" b="0" i="1" smtClean="0">
                                      <a:latin typeface="Cambria Math" panose="02040503050406030204" pitchFamily="18" charset="0"/>
                                    </a:rPr>
                                    <m:t>𝑚</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e>
                          </m:mr>
                        </m:m>
                      </m:e>
                    </m:d>
                  </m:oMath>
                </a14:m>
                <a:r>
                  <a:rPr lang="fr-FR" sz="2400" dirty="0"/>
                  <a:t>, où pour tout </a:t>
                </a:r>
                <a14:m>
                  <m:oMath xmlns:m="http://schemas.openxmlformats.org/officeDocument/2006/math">
                    <m:r>
                      <a:rPr lang="fr-FR" sz="2400" b="0" i="1" smtClean="0">
                        <a:latin typeface="Cambria Math" panose="02040503050406030204" pitchFamily="18" charset="0"/>
                      </a:rPr>
                      <m:t>𝑗</m:t>
                    </m:r>
                  </m:oMath>
                </a14:m>
                <a:r>
                  <a:rPr lang="fr-FR" sz="2400" dirty="0"/>
                  <a:t> tel que </a:t>
                </a:r>
                <a14:m>
                  <m:oMath xmlns:m="http://schemas.openxmlformats.org/officeDocument/2006/math">
                    <m:r>
                      <a:rPr lang="fr-FR" sz="2400" i="1">
                        <a:latin typeface="Cambria Math" panose="02040503050406030204" pitchFamily="18" charset="0"/>
                      </a:rPr>
                      <m:t>1≤</m:t>
                    </m:r>
                    <m:r>
                      <a:rPr lang="fr-FR" sz="2400" b="0" i="1" smtClean="0">
                        <a:latin typeface="Cambria Math" panose="02040503050406030204" pitchFamily="18" charset="0"/>
                      </a:rPr>
                      <m:t>𝑗</m:t>
                    </m:r>
                    <m:r>
                      <a:rPr lang="fr-FR" sz="2400" i="1">
                        <a:latin typeface="Cambria Math" panose="02040503050406030204" pitchFamily="18" charset="0"/>
                      </a:rPr>
                      <m:t>≤</m:t>
                    </m:r>
                    <m:r>
                      <a:rPr lang="fr-FR" sz="2400" b="0" i="1" smtClean="0">
                        <a:latin typeface="Cambria Math" panose="02040503050406030204" pitchFamily="18" charset="0"/>
                      </a:rPr>
                      <m:t>𝑚</m:t>
                    </m:r>
                  </m:oMath>
                </a14:m>
                <a:r>
                  <a:rPr lang="fr-FR" sz="2400" dirty="0"/>
                  <a:t>, on a </a:t>
                </a:r>
                <a14:m>
                  <m:oMath xmlns:m="http://schemas.openxmlformats.org/officeDocument/2006/math">
                    <m:sSubSup>
                      <m:sSubSupPr>
                        <m:ctrlPr>
                          <a:rPr lang="fr-FR" sz="2400" i="1" smtClean="0">
                            <a:latin typeface="Cambria Math" panose="02040503050406030204" pitchFamily="18" charset="0"/>
                          </a:rPr>
                        </m:ctrlPr>
                      </m:sSubSupPr>
                      <m:e>
                        <m:r>
                          <a:rPr lang="fr-FR" sz="2400" b="0" i="1" smtClean="0">
                            <a:latin typeface="Cambria Math" panose="02040503050406030204" pitchFamily="18" charset="0"/>
                          </a:rPr>
                          <m:t>𝑦</m:t>
                        </m:r>
                      </m:e>
                      <m:sub>
                        <m:r>
                          <a:rPr lang="fr-FR" sz="2400" b="0" i="1" smtClean="0">
                            <a:latin typeface="Cambria Math" panose="02040503050406030204" pitchFamily="18" charset="0"/>
                          </a:rPr>
                          <m:t>𝑗</m:t>
                        </m:r>
                      </m:sub>
                      <m:sup>
                        <m:d>
                          <m:dPr>
                            <m:ctrlPr>
                              <a:rPr lang="fr-FR" sz="2400" i="1" smtClean="0">
                                <a:latin typeface="Cambria Math" panose="02040503050406030204" pitchFamily="18" charset="0"/>
                              </a:rPr>
                            </m:ctrlPr>
                          </m:dPr>
                          <m:e>
                            <m:r>
                              <a:rPr lang="fr-FR" sz="2400" b="0" i="1" smtClean="0">
                                <a:latin typeface="Cambria Math" panose="02040503050406030204" pitchFamily="18" charset="0"/>
                              </a:rPr>
                              <m:t>𝑖</m:t>
                            </m:r>
                          </m:e>
                        </m:d>
                      </m:sup>
                    </m:sSubSup>
                    <m:r>
                      <a:rPr lang="fr-FR" sz="2400" b="0" i="1" smtClean="0">
                        <a:latin typeface="Cambria Math" panose="02040503050406030204" pitchFamily="18" charset="0"/>
                      </a:rPr>
                      <m:t>=1</m:t>
                    </m:r>
                  </m:oMath>
                </a14:m>
                <a:r>
                  <a:rPr lang="fr-FR" sz="2400" dirty="0"/>
                  <a:t> si et seulement si l’observation </a:t>
                </a:r>
                <a14:m>
                  <m:oMath xmlns:m="http://schemas.openxmlformats.org/officeDocument/2006/math">
                    <m:r>
                      <a:rPr lang="fr-FR" sz="2400" b="0" i="1" smtClean="0">
                        <a:latin typeface="Cambria Math" panose="02040503050406030204" pitchFamily="18" charset="0"/>
                      </a:rPr>
                      <m:t>𝑖</m:t>
                    </m:r>
                  </m:oMath>
                </a14:m>
                <a:r>
                  <a:rPr lang="fr-FR" sz="2400" dirty="0"/>
                  <a:t> appartient à la classe </a:t>
                </a:r>
                <a14:m>
                  <m:oMath xmlns:m="http://schemas.openxmlformats.org/officeDocument/2006/math">
                    <m:r>
                      <a:rPr lang="fr-FR" sz="2400" b="0" i="1" smtClean="0">
                        <a:latin typeface="Cambria Math" panose="02040503050406030204" pitchFamily="18" charset="0"/>
                      </a:rPr>
                      <m:t>𝑗</m:t>
                    </m:r>
                  </m:oMath>
                </a14:m>
                <a:r>
                  <a:rPr lang="fr-FR" sz="2400" dirty="0"/>
                  <a:t> et </a:t>
                </a:r>
                <a14:m>
                  <m:oMath xmlns:m="http://schemas.openxmlformats.org/officeDocument/2006/math">
                    <m:sSubSup>
                      <m:sSubSupPr>
                        <m:ctrlPr>
                          <a:rPr lang="fr-FR" sz="2400" i="1">
                            <a:latin typeface="Cambria Math" panose="02040503050406030204" pitchFamily="18" charset="0"/>
                          </a:rPr>
                        </m:ctrlPr>
                      </m:sSubSupPr>
                      <m:e>
                        <m:r>
                          <a:rPr lang="fr-FR" sz="2400" i="1">
                            <a:latin typeface="Cambria Math" panose="02040503050406030204" pitchFamily="18" charset="0"/>
                          </a:rPr>
                          <m:t>𝑦</m:t>
                        </m:r>
                      </m:e>
                      <m:sub>
                        <m:r>
                          <a:rPr lang="fr-FR" sz="2400" i="1">
                            <a:latin typeface="Cambria Math" panose="02040503050406030204" pitchFamily="18" charset="0"/>
                          </a:rPr>
                          <m:t>𝑗</m:t>
                        </m:r>
                      </m:sub>
                      <m:sup>
                        <m:d>
                          <m:dPr>
                            <m:ctrlPr>
                              <a:rPr lang="fr-FR" sz="2400" i="1">
                                <a:latin typeface="Cambria Math" panose="02040503050406030204" pitchFamily="18" charset="0"/>
                              </a:rPr>
                            </m:ctrlPr>
                          </m:dPr>
                          <m:e>
                            <m:r>
                              <a:rPr lang="fr-FR" sz="2400" i="1">
                                <a:latin typeface="Cambria Math" panose="02040503050406030204" pitchFamily="18" charset="0"/>
                              </a:rPr>
                              <m:t>𝑖</m:t>
                            </m:r>
                          </m:e>
                        </m:d>
                      </m:sup>
                    </m:sSubSup>
                    <m:r>
                      <a:rPr lang="fr-FR" sz="2400" i="1">
                        <a:latin typeface="Cambria Math" panose="02040503050406030204" pitchFamily="18" charset="0"/>
                      </a:rPr>
                      <m:t>=</m:t>
                    </m:r>
                    <m:r>
                      <a:rPr lang="fr-FR" sz="2400" b="0" i="1" smtClean="0">
                        <a:latin typeface="Cambria Math" panose="02040503050406030204" pitchFamily="18" charset="0"/>
                      </a:rPr>
                      <m:t>0</m:t>
                    </m:r>
                  </m:oMath>
                </a14:m>
                <a:r>
                  <a:rPr lang="fr-FR" sz="2400" dirty="0"/>
                  <a:t> sinon.</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A la place des fonctions d’activation, on utilise généralement la fonction SoftMax pour effectuer des prédictions.</a:t>
                </a:r>
              </a:p>
              <a:p>
                <a:pPr marL="342900" indent="-342900">
                  <a:buFont typeface="Arial" panose="020B0604020202020204" pitchFamily="34" charset="0"/>
                  <a:buChar char="•"/>
                </a:pPr>
                <a:endParaRPr lang="fr-FR" sz="2400" dirty="0"/>
              </a:p>
            </p:txBody>
          </p:sp>
        </mc:Choice>
        <mc:Fallback>
          <p:sp>
            <p:nvSpPr>
              <p:cNvPr id="4" name="ZoneTexte 3">
                <a:extLst>
                  <a:ext uri="{FF2B5EF4-FFF2-40B4-BE49-F238E27FC236}">
                    <a16:creationId xmlns:a14="http://schemas.microsoft.com/office/drawing/2010/main" xmlns="" xmlns:a16="http://schemas.microsoft.com/office/drawing/2014/main" id="{183152CB-BDD8-AE4B-B6A0-1123451FB363}"/>
                  </a:ext>
                </a:extLst>
              </p:cNvPr>
              <p:cNvSpPr txBox="1">
                <a:spLocks noRot="1" noChangeAspect="1" noMove="1" noResize="1" noEditPoints="1" noAdjustHandles="1" noChangeArrowheads="1" noChangeShapeType="1" noTextEdit="1"/>
              </p:cNvSpPr>
              <p:nvPr/>
            </p:nvSpPr>
            <p:spPr>
              <a:xfrm>
                <a:off x="844826" y="1431230"/>
                <a:ext cx="10525539" cy="4941866"/>
              </a:xfrm>
              <a:prstGeom prst="rect">
                <a:avLst/>
              </a:prstGeom>
              <a:blipFill>
                <a:blip r:embed="rId3"/>
                <a:stretch>
                  <a:fillRect l="-843" t="-769" r="-1084"/>
                </a:stretch>
              </a:blipFill>
            </p:spPr>
            <p:txBody>
              <a:bodyPr/>
              <a:lstStyle/>
              <a:p>
                <a:r>
                  <a:rPr lang="fr-FR">
                    <a:noFill/>
                  </a:rPr>
                  <a:t> </a:t>
                </a:r>
              </a:p>
            </p:txBody>
          </p:sp>
        </mc:Fallback>
      </mc:AlternateContent>
    </p:spTree>
    <p:extLst>
      <p:ext uri="{BB962C8B-B14F-4D97-AF65-F5344CB8AC3E}">
        <p14:creationId xmlns="" xmlns:p14="http://schemas.microsoft.com/office/powerpoint/2010/main" val="2174499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mc:AlternateContent xmlns:mc="http://schemas.openxmlformats.org/markup-compatibility/2006">
        <mc:Choice xmlns="" xmlns:a14="http://schemas.microsoft.com/office/drawing/2010/main" Requires="a14">
          <p:sp>
            <p:nvSpPr>
              <p:cNvPr id="4" name="ZoneTexte 3">
                <a:extLst>
                  <a:ext uri="{FF2B5EF4-FFF2-40B4-BE49-F238E27FC236}">
                    <a16:creationId xmlns:a16="http://schemas.microsoft.com/office/drawing/2014/main" id="{183152CB-BDD8-AE4B-B6A0-1123451FB363}"/>
                  </a:ext>
                </a:extLst>
              </p:cNvPr>
              <p:cNvSpPr txBox="1"/>
              <p:nvPr/>
            </p:nvSpPr>
            <p:spPr>
              <a:xfrm>
                <a:off x="844826" y="1431230"/>
                <a:ext cx="10525539" cy="5028043"/>
              </a:xfrm>
              <a:prstGeom prst="rect">
                <a:avLst/>
              </a:prstGeom>
              <a:noFill/>
            </p:spPr>
            <p:txBody>
              <a:bodyPr wrap="square" rtlCol="0">
                <a:spAutoFit/>
              </a:bodyPr>
              <a:lstStyle/>
              <a:p>
                <a:r>
                  <a:rPr lang="fr-FR" sz="2400" b="1" dirty="0"/>
                  <a:t>Problème de classification en </a:t>
                </a:r>
                <a14:m>
                  <m:oMath xmlns:m="http://schemas.openxmlformats.org/officeDocument/2006/math">
                    <m:r>
                      <a:rPr lang="fr-FR" sz="2400" b="1" i="1">
                        <a:latin typeface="Cambria Math" panose="02040503050406030204" pitchFamily="18" charset="0"/>
                      </a:rPr>
                      <m:t>𝒎</m:t>
                    </m:r>
                  </m:oMath>
                </a14:m>
                <a:r>
                  <a:rPr lang="fr-FR" sz="2400" b="1" dirty="0"/>
                  <a:t> classes : fonction SoftMax</a:t>
                </a:r>
              </a:p>
              <a:p>
                <a:endParaRPr lang="fr-FR" sz="2400" dirty="0"/>
              </a:p>
              <a:p>
                <a:pPr marL="342900" indent="-342900">
                  <a:buFont typeface="Arial" panose="020B0604020202020204" pitchFamily="34" charset="0"/>
                  <a:buChar char="•"/>
                </a:pPr>
                <a:r>
                  <a:rPr lang="fr-FR" sz="2400" dirty="0"/>
                  <a:t>Permet de calculer les probabilités d’appartenance à chaque classe d’une observation </a:t>
                </a:r>
                <a14:m>
                  <m:oMath xmlns:m="http://schemas.openxmlformats.org/officeDocument/2006/math">
                    <m:r>
                      <a:rPr lang="fr-FR" sz="2400" b="0" i="1" smtClean="0">
                        <a:latin typeface="Cambria Math" panose="02040503050406030204" pitchFamily="18" charset="0"/>
                      </a:rPr>
                      <m:t>𝑖</m:t>
                    </m:r>
                  </m:oMath>
                </a14:m>
                <a:r>
                  <a:rPr lang="fr-FR" sz="2400" dirty="0"/>
                  <a:t>.</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Soient </a:t>
                </a:r>
                <a14:m>
                  <m:oMath xmlns:m="http://schemas.openxmlformats.org/officeDocument/2006/math">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𝑧</m:t>
                        </m:r>
                      </m:e>
                      <m:sub>
                        <m:r>
                          <a:rPr lang="fr-FR" sz="2400" b="0" i="1" smtClean="0">
                            <a:latin typeface="Cambria Math" panose="02040503050406030204" pitchFamily="18" charset="0"/>
                          </a:rPr>
                          <m:t>1</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r>
                      <a:rPr lang="fr-FR" sz="2400" b="0" i="1" smtClean="0">
                        <a:latin typeface="Cambria Math" panose="02040503050406030204" pitchFamily="18" charset="0"/>
                      </a:rPr>
                      <m:t>,</m:t>
                    </m:r>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𝑧</m:t>
                        </m:r>
                      </m:e>
                      <m:sub>
                        <m:r>
                          <a:rPr lang="fr-FR" sz="2400" b="0" i="1" smtClean="0">
                            <a:latin typeface="Cambria Math" panose="02040503050406030204" pitchFamily="18" charset="0"/>
                          </a:rPr>
                          <m:t>2</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r>
                      <a:rPr lang="fr-FR" sz="2400" b="0" i="1" smtClean="0">
                        <a:latin typeface="Cambria Math" panose="02040503050406030204" pitchFamily="18" charset="0"/>
                      </a:rPr>
                      <m:t>,…,</m:t>
                    </m:r>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𝑧</m:t>
                        </m:r>
                      </m:e>
                      <m:sub>
                        <m:r>
                          <a:rPr lang="fr-FR" sz="2400" b="0" i="1" smtClean="0">
                            <a:latin typeface="Cambria Math" panose="02040503050406030204" pitchFamily="18" charset="0"/>
                          </a:rPr>
                          <m:t>𝑚</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oMath>
                </a14:m>
                <a:r>
                  <a:rPr lang="fr-FR" sz="2400" dirty="0"/>
                  <a:t> les valeurs en sortie du réseau de neurones.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On calcule une distribution de probabilités à partir de ces valeurs en posant</a:t>
                </a:r>
              </a:p>
              <a:p>
                <a:pPr marL="342900" indent="-342900">
                  <a:buFont typeface="Arial" panose="020B0604020202020204" pitchFamily="34" charset="0"/>
                  <a:buChar char="•"/>
                </a:pPr>
                <a:endParaRPr lang="fr-FR" sz="2400" dirty="0"/>
              </a:p>
              <a:p>
                <a:pPr/>
                <a14:m>
                  <m:oMathPara xmlns:m="http://schemas.openxmlformats.org/officeDocument/2006/math">
                    <m:oMathParaPr>
                      <m:jc m:val="centerGroup"/>
                    </m:oMathParaPr>
                    <m:oMath xmlns:m="http://schemas.openxmlformats.org/officeDocument/2006/math">
                      <m:acc>
                        <m:accPr>
                          <m:chr m:val="̂"/>
                          <m:ctrlPr>
                            <a:rPr lang="fr-FR" sz="2400" b="0" i="1" smtClean="0">
                              <a:latin typeface="Cambria Math" panose="02040503050406030204" pitchFamily="18" charset="0"/>
                            </a:rPr>
                          </m:ctrlPr>
                        </m:accPr>
                        <m:e>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𝑦</m:t>
                              </m:r>
                            </m:e>
                            <m:sub>
                              <m:r>
                                <a:rPr lang="fr-FR" sz="2400" b="0" i="1" smtClean="0">
                                  <a:latin typeface="Cambria Math" panose="02040503050406030204" pitchFamily="18" charset="0"/>
                                </a:rPr>
                                <m:t>𝑗</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e>
                      </m:acc>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p>
                            <m:sSupPr>
                              <m:ctrlPr>
                                <a:rPr lang="fr-FR" sz="2400" b="0" i="1" smtClean="0">
                                  <a:latin typeface="Cambria Math" panose="02040503050406030204" pitchFamily="18" charset="0"/>
                                </a:rPr>
                              </m:ctrlPr>
                            </m:sSupPr>
                            <m:e>
                              <m:r>
                                <a:rPr lang="fr-FR" sz="2400" b="0" i="1" smtClean="0">
                                  <a:latin typeface="Cambria Math" panose="02040503050406030204" pitchFamily="18" charset="0"/>
                                </a:rPr>
                                <m:t>𝑒</m:t>
                              </m:r>
                            </m:e>
                            <m:sup>
                              <m:sSubSup>
                                <m:sSubSupPr>
                                  <m:ctrlPr>
                                    <a:rPr lang="fr-FR" sz="2400" b="0" i="1" smtClean="0">
                                      <a:latin typeface="Cambria Math" panose="02040503050406030204" pitchFamily="18" charset="0"/>
                                    </a:rPr>
                                  </m:ctrlPr>
                                </m:sSubSupPr>
                                <m:e>
                                  <m:r>
                                    <a:rPr lang="fr-FR" sz="2400" b="0" i="1" smtClean="0">
                                      <a:latin typeface="Cambria Math" panose="02040503050406030204" pitchFamily="18" charset="0"/>
                                    </a:rPr>
                                    <m:t>𝑧</m:t>
                                  </m:r>
                                </m:e>
                                <m:sub>
                                  <m:r>
                                    <a:rPr lang="fr-FR" sz="2400" b="0" i="1" smtClean="0">
                                      <a:latin typeface="Cambria Math" panose="02040503050406030204" pitchFamily="18" charset="0"/>
                                    </a:rPr>
                                    <m:t>𝑗</m:t>
                                  </m:r>
                                </m:sub>
                                <m:sup>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sup>
                              </m:sSubSup>
                            </m:sup>
                          </m:sSup>
                        </m:num>
                        <m:den>
                          <m:nary>
                            <m:naryPr>
                              <m:chr m:val="∑"/>
                              <m:ctrlPr>
                                <a:rPr lang="fr-FR" sz="2400" b="0" i="1" smtClean="0">
                                  <a:latin typeface="Cambria Math" panose="02040503050406030204" pitchFamily="18" charset="0"/>
                                </a:rPr>
                              </m:ctrlPr>
                            </m:naryPr>
                            <m:sub>
                              <m:r>
                                <m:rPr>
                                  <m:brk m:alnAt="23"/>
                                </m:rPr>
                                <a:rPr lang="fr-FR" sz="2400" b="0" i="1" smtClean="0">
                                  <a:latin typeface="Cambria Math" panose="02040503050406030204" pitchFamily="18" charset="0"/>
                                </a:rPr>
                                <m:t>𝑘</m:t>
                              </m:r>
                              <m:r>
                                <a:rPr lang="fr-FR" sz="2400" b="0" i="1" smtClean="0">
                                  <a:latin typeface="Cambria Math" panose="02040503050406030204" pitchFamily="18" charset="0"/>
                                </a:rPr>
                                <m:t>=1</m:t>
                              </m:r>
                            </m:sub>
                            <m:sup>
                              <m:r>
                                <a:rPr lang="fr-FR" sz="2400" b="0" i="1" smtClean="0">
                                  <a:latin typeface="Cambria Math" panose="02040503050406030204" pitchFamily="18" charset="0"/>
                                </a:rPr>
                                <m:t>𝑚</m:t>
                              </m:r>
                            </m:sup>
                            <m:e>
                              <m:sSup>
                                <m:sSupPr>
                                  <m:ctrlPr>
                                    <a:rPr lang="fr-FR" sz="2400" i="1">
                                      <a:latin typeface="Cambria Math" panose="02040503050406030204" pitchFamily="18" charset="0"/>
                                    </a:rPr>
                                  </m:ctrlPr>
                                </m:sSupPr>
                                <m:e>
                                  <m:r>
                                    <a:rPr lang="fr-FR" sz="2400" i="1">
                                      <a:latin typeface="Cambria Math" panose="02040503050406030204" pitchFamily="18" charset="0"/>
                                    </a:rPr>
                                    <m:t>𝑒</m:t>
                                  </m:r>
                                </m:e>
                                <m:sup>
                                  <m:sSubSup>
                                    <m:sSubSupPr>
                                      <m:ctrlPr>
                                        <a:rPr lang="fr-FR" sz="2400" i="1">
                                          <a:latin typeface="Cambria Math" panose="02040503050406030204" pitchFamily="18" charset="0"/>
                                        </a:rPr>
                                      </m:ctrlPr>
                                    </m:sSubSupPr>
                                    <m:e>
                                      <m:r>
                                        <a:rPr lang="fr-FR" sz="2400" i="1">
                                          <a:latin typeface="Cambria Math" panose="02040503050406030204" pitchFamily="18" charset="0"/>
                                        </a:rPr>
                                        <m:t>𝑧</m:t>
                                      </m:r>
                                    </m:e>
                                    <m:sub>
                                      <m:r>
                                        <a:rPr lang="fr-FR" sz="2400" b="0" i="1" smtClean="0">
                                          <a:latin typeface="Cambria Math" panose="02040503050406030204" pitchFamily="18" charset="0"/>
                                        </a:rPr>
                                        <m:t>𝑘</m:t>
                                      </m:r>
                                    </m:sub>
                                    <m:sup>
                                      <m:d>
                                        <m:dPr>
                                          <m:ctrlPr>
                                            <a:rPr lang="fr-FR" sz="2400" i="1">
                                              <a:latin typeface="Cambria Math" panose="02040503050406030204" pitchFamily="18" charset="0"/>
                                            </a:rPr>
                                          </m:ctrlPr>
                                        </m:dPr>
                                        <m:e>
                                          <m:r>
                                            <a:rPr lang="fr-FR" sz="2400" i="1">
                                              <a:latin typeface="Cambria Math" panose="02040503050406030204" pitchFamily="18" charset="0"/>
                                            </a:rPr>
                                            <m:t>𝑖</m:t>
                                          </m:r>
                                        </m:e>
                                      </m:d>
                                    </m:sup>
                                  </m:sSubSup>
                                </m:sup>
                              </m:sSup>
                            </m:e>
                          </m:nary>
                        </m:den>
                      </m:f>
                      <m:r>
                        <a:rPr lang="fr-FR" sz="2400" b="0" i="1" smtClean="0">
                          <a:latin typeface="Cambria Math" panose="02040503050406030204" pitchFamily="18" charset="0"/>
                        </a:rPr>
                        <m:t>,  </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𝑗</m:t>
                      </m:r>
                      <m:r>
                        <a:rPr lang="fr-FR" sz="2400" b="0" i="1" smtClean="0">
                          <a:latin typeface="Cambria Math" panose="02040503050406030204" pitchFamily="18" charset="0"/>
                          <a:ea typeface="Cambria Math" panose="02040503050406030204" pitchFamily="18" charset="0"/>
                        </a:rPr>
                        <m:t>,1≤</m:t>
                      </m:r>
                      <m:r>
                        <a:rPr lang="fr-FR" sz="2400" b="0" i="1" smtClean="0">
                          <a:latin typeface="Cambria Math" panose="02040503050406030204" pitchFamily="18" charset="0"/>
                          <a:ea typeface="Cambria Math" panose="02040503050406030204" pitchFamily="18" charset="0"/>
                        </a:rPr>
                        <m:t>𝑗</m:t>
                      </m:r>
                      <m:r>
                        <a:rPr lang="fr-FR" sz="2400" b="0" i="1" smtClean="0">
                          <a:latin typeface="Cambria Math" panose="02040503050406030204" pitchFamily="18" charset="0"/>
                          <a:ea typeface="Cambria Math" panose="02040503050406030204" pitchFamily="18" charset="0"/>
                        </a:rPr>
                        <m:t>≤</m:t>
                      </m:r>
                      <m:r>
                        <a:rPr lang="fr-FR" sz="2400" b="0" i="1" smtClean="0">
                          <a:latin typeface="Cambria Math" panose="02040503050406030204" pitchFamily="18" charset="0"/>
                          <a:ea typeface="Cambria Math" panose="02040503050406030204" pitchFamily="18" charset="0"/>
                        </a:rPr>
                        <m:t>𝑚</m:t>
                      </m:r>
                    </m:oMath>
                  </m:oMathPara>
                </a14:m>
                <a:endParaRPr lang="fr-FR" sz="2400" dirty="0"/>
              </a:p>
              <a:p>
                <a:endParaRPr lang="fr-FR" sz="2400" dirty="0"/>
              </a:p>
            </p:txBody>
          </p:sp>
        </mc:Choice>
        <mc:Fallback>
          <p:sp>
            <p:nvSpPr>
              <p:cNvPr id="4" name="ZoneTexte 3">
                <a:extLst>
                  <a:ext uri="{FF2B5EF4-FFF2-40B4-BE49-F238E27FC236}">
                    <a16:creationId xmlns:a14="http://schemas.microsoft.com/office/drawing/2010/main" xmlns="" xmlns:a16="http://schemas.microsoft.com/office/drawing/2014/main" id="{183152CB-BDD8-AE4B-B6A0-1123451FB363}"/>
                  </a:ext>
                </a:extLst>
              </p:cNvPr>
              <p:cNvSpPr txBox="1">
                <a:spLocks noRot="1" noChangeAspect="1" noMove="1" noResize="1" noEditPoints="1" noAdjustHandles="1" noChangeArrowheads="1" noChangeShapeType="1" noTextEdit="1"/>
              </p:cNvSpPr>
              <p:nvPr/>
            </p:nvSpPr>
            <p:spPr>
              <a:xfrm>
                <a:off x="844826" y="1431230"/>
                <a:ext cx="10525539" cy="5028043"/>
              </a:xfrm>
              <a:prstGeom prst="rect">
                <a:avLst/>
              </a:prstGeom>
              <a:blipFill>
                <a:blip r:embed="rId3"/>
                <a:stretch>
                  <a:fillRect l="-844" t="-756" b="-8816"/>
                </a:stretch>
              </a:blipFill>
            </p:spPr>
            <p:txBody>
              <a:bodyPr/>
              <a:lstStyle/>
              <a:p>
                <a:r>
                  <a:rPr lang="fr-FR">
                    <a:noFill/>
                  </a:rPr>
                  <a:t> </a:t>
                </a:r>
              </a:p>
            </p:txBody>
          </p:sp>
        </mc:Fallback>
      </mc:AlternateContent>
    </p:spTree>
    <p:extLst>
      <p:ext uri="{BB962C8B-B14F-4D97-AF65-F5344CB8AC3E}">
        <p14:creationId xmlns="" xmlns:p14="http://schemas.microsoft.com/office/powerpoint/2010/main" val="48381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p:sp>
        <p:nvSpPr>
          <p:cNvPr id="4" name="ZoneTexte 3">
            <a:extLst>
              <a:ext uri="{FF2B5EF4-FFF2-40B4-BE49-F238E27FC236}">
                <a16:creationId xmlns="" xmlns:a16="http://schemas.microsoft.com/office/drawing/2014/main" id="{183152CB-BDD8-AE4B-B6A0-1123451FB363}"/>
              </a:ext>
            </a:extLst>
          </p:cNvPr>
          <p:cNvSpPr txBox="1"/>
          <p:nvPr/>
        </p:nvSpPr>
        <p:spPr>
          <a:xfrm>
            <a:off x="844826" y="1431230"/>
            <a:ext cx="10525539" cy="461665"/>
          </a:xfrm>
          <a:prstGeom prst="rect">
            <a:avLst/>
          </a:prstGeom>
          <a:noFill/>
        </p:spPr>
        <p:txBody>
          <a:bodyPr wrap="square" rtlCol="0">
            <a:spAutoFit/>
          </a:bodyPr>
          <a:lstStyle/>
          <a:p>
            <a:r>
              <a:rPr lang="fr-FR" sz="2400" b="1" dirty="0"/>
              <a:t>Propagation avant : exemple basique</a:t>
            </a:r>
          </a:p>
        </p:txBody>
      </p:sp>
      <mc:AlternateContent xmlns:mc="http://schemas.openxmlformats.org/markup-compatibility/2006">
        <mc:Choice xmlns="" xmlns:a14="http://schemas.microsoft.com/office/drawing/2010/main" Requires="a14">
          <p:sp>
            <p:nvSpPr>
              <p:cNvPr id="5" name="Ellipse 4">
                <a:extLst>
                  <a:ext uri="{FF2B5EF4-FFF2-40B4-BE49-F238E27FC236}">
                    <a16:creationId xmlns:a16="http://schemas.microsoft.com/office/drawing/2014/main" id="{432D9402-6986-9D4D-9CC4-1CF6E017F7C2}"/>
                  </a:ext>
                </a:extLst>
              </p:cNvPr>
              <p:cNvSpPr/>
              <p:nvPr/>
            </p:nvSpPr>
            <p:spPr>
              <a:xfrm>
                <a:off x="1686146" y="249953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0" i="1" smtClean="0">
                          <a:solidFill>
                            <a:schemeClr val="tx1"/>
                          </a:solidFill>
                          <a:latin typeface="Cambria Math" panose="02040503050406030204" pitchFamily="18" charset="0"/>
                        </a:rPr>
                        <m:t>1</m:t>
                      </m:r>
                    </m:oMath>
                  </m:oMathPara>
                </a14:m>
                <a:endParaRPr lang="fr-FR" dirty="0">
                  <a:solidFill>
                    <a:schemeClr val="tx1"/>
                  </a:solidFill>
                </a:endParaRPr>
              </a:p>
            </p:txBody>
          </p:sp>
        </mc:Choice>
        <mc:Fallback>
          <p:sp>
            <p:nvSpPr>
              <p:cNvPr id="5" name="Ellipse 4">
                <a:extLst>
                  <a:ext uri="{FF2B5EF4-FFF2-40B4-BE49-F238E27FC236}">
                    <a16:creationId xmlns:a14="http://schemas.microsoft.com/office/drawing/2010/main" xmlns="" xmlns:a16="http://schemas.microsoft.com/office/drawing/2014/main" id="{432D9402-6986-9D4D-9CC4-1CF6E017F7C2}"/>
                  </a:ext>
                </a:extLst>
              </p:cNvPr>
              <p:cNvSpPr>
                <a:spLocks noRot="1" noChangeAspect="1" noMove="1" noResize="1" noEditPoints="1" noAdjustHandles="1" noChangeArrowheads="1" noChangeShapeType="1" noTextEdit="1"/>
              </p:cNvSpPr>
              <p:nvPr/>
            </p:nvSpPr>
            <p:spPr>
              <a:xfrm>
                <a:off x="1686146" y="2499530"/>
                <a:ext cx="540000" cy="540000"/>
              </a:xfrm>
              <a:prstGeom prst="ellipse">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6" name="Ellipse 5">
                <a:extLst>
                  <a:ext uri="{FF2B5EF4-FFF2-40B4-BE49-F238E27FC236}">
                    <a16:creationId xmlns:a16="http://schemas.microsoft.com/office/drawing/2014/main" id="{A6621B6E-FAFF-EA49-AA9D-D9EF5B413F2E}"/>
                  </a:ext>
                </a:extLst>
              </p:cNvPr>
              <p:cNvSpPr/>
              <p:nvPr/>
            </p:nvSpPr>
            <p:spPr>
              <a:xfrm>
                <a:off x="1677537" y="3810481"/>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𝑥</m:t>
                          </m:r>
                        </m:e>
                        <m:sub>
                          <m:r>
                            <a:rPr lang="fr-FR" b="0" i="1" smtClean="0">
                              <a:solidFill>
                                <a:schemeClr val="tx1"/>
                              </a:solidFill>
                              <a:latin typeface="Cambria Math" panose="02040503050406030204" pitchFamily="18" charset="0"/>
                            </a:rPr>
                            <m:t>1</m:t>
                          </m:r>
                        </m:sub>
                      </m:sSub>
                    </m:oMath>
                  </m:oMathPara>
                </a14:m>
                <a:endParaRPr lang="fr-FR" dirty="0">
                  <a:solidFill>
                    <a:schemeClr val="tx1"/>
                  </a:solidFill>
                </a:endParaRPr>
              </a:p>
            </p:txBody>
          </p:sp>
        </mc:Choice>
        <mc:Fallback>
          <p:sp>
            <p:nvSpPr>
              <p:cNvPr id="6" name="Ellipse 5">
                <a:extLst>
                  <a:ext uri="{FF2B5EF4-FFF2-40B4-BE49-F238E27FC236}">
                    <a16:creationId xmlns:a14="http://schemas.microsoft.com/office/drawing/2010/main" xmlns="" xmlns:a16="http://schemas.microsoft.com/office/drawing/2014/main" id="{A6621B6E-FAFF-EA49-AA9D-D9EF5B413F2E}"/>
                  </a:ext>
                </a:extLst>
              </p:cNvPr>
              <p:cNvSpPr>
                <a:spLocks noRot="1" noChangeAspect="1" noMove="1" noResize="1" noEditPoints="1" noAdjustHandles="1" noChangeArrowheads="1" noChangeShapeType="1" noTextEdit="1"/>
              </p:cNvSpPr>
              <p:nvPr/>
            </p:nvSpPr>
            <p:spPr>
              <a:xfrm>
                <a:off x="1677537" y="3810481"/>
                <a:ext cx="540000" cy="540000"/>
              </a:xfrm>
              <a:prstGeom prst="ellipse">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 xmlns:a14="http://schemas.microsoft.com/office/drawing/2010/main" Requires="a14">
          <p:sp>
            <p:nvSpPr>
              <p:cNvPr id="7" name="Ellipse 6">
                <a:extLst>
                  <a:ext uri="{FF2B5EF4-FFF2-40B4-BE49-F238E27FC236}">
                    <a16:creationId xmlns:a16="http://schemas.microsoft.com/office/drawing/2014/main" id="{D2A82327-4391-BD47-81A3-D369C5F2D20B}"/>
                  </a:ext>
                </a:extLst>
              </p:cNvPr>
              <p:cNvSpPr/>
              <p:nvPr/>
            </p:nvSpPr>
            <p:spPr>
              <a:xfrm>
                <a:off x="1677537" y="5152115"/>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fr-FR" i="1" smtClean="0">
                              <a:solidFill>
                                <a:schemeClr val="tx1"/>
                              </a:solidFill>
                              <a:latin typeface="Cambria Math" panose="02040503050406030204" pitchFamily="18" charset="0"/>
                            </a:rPr>
                          </m:ctrlPr>
                        </m:sSubPr>
                        <m:e>
                          <m:r>
                            <a:rPr lang="fr-FR" b="0" i="1" smtClean="0">
                              <a:solidFill>
                                <a:schemeClr val="tx1"/>
                              </a:solidFill>
                              <a:latin typeface="Cambria Math" panose="02040503050406030204" pitchFamily="18" charset="0"/>
                            </a:rPr>
                            <m:t>𝑥</m:t>
                          </m:r>
                        </m:e>
                        <m:sub>
                          <m:r>
                            <a:rPr lang="fr-FR" b="0" i="1" smtClean="0">
                              <a:solidFill>
                                <a:schemeClr val="tx1"/>
                              </a:solidFill>
                              <a:latin typeface="Cambria Math" panose="02040503050406030204" pitchFamily="18" charset="0"/>
                            </a:rPr>
                            <m:t>2</m:t>
                          </m:r>
                        </m:sub>
                      </m:sSub>
                    </m:oMath>
                  </m:oMathPara>
                </a14:m>
                <a:endParaRPr lang="fr-FR" dirty="0">
                  <a:solidFill>
                    <a:schemeClr val="tx1"/>
                  </a:solidFill>
                </a:endParaRPr>
              </a:p>
            </p:txBody>
          </p:sp>
        </mc:Choice>
        <mc:Fallback>
          <p:sp>
            <p:nvSpPr>
              <p:cNvPr id="7" name="Ellipse 6">
                <a:extLst>
                  <a:ext uri="{FF2B5EF4-FFF2-40B4-BE49-F238E27FC236}">
                    <a16:creationId xmlns:a14="http://schemas.microsoft.com/office/drawing/2010/main" xmlns="" xmlns:a16="http://schemas.microsoft.com/office/drawing/2014/main" id="{D2A82327-4391-BD47-81A3-D369C5F2D20B}"/>
                  </a:ext>
                </a:extLst>
              </p:cNvPr>
              <p:cNvSpPr>
                <a:spLocks noRot="1" noChangeAspect="1" noMove="1" noResize="1" noEditPoints="1" noAdjustHandles="1" noChangeArrowheads="1" noChangeShapeType="1" noTextEdit="1"/>
              </p:cNvSpPr>
              <p:nvPr/>
            </p:nvSpPr>
            <p:spPr>
              <a:xfrm>
                <a:off x="1677537" y="5152115"/>
                <a:ext cx="540000" cy="540000"/>
              </a:xfrm>
              <a:prstGeom prst="ellipse">
                <a:avLst/>
              </a:prstGeom>
              <a:blipFill>
                <a:blip r:embed="rId5"/>
                <a:stretch>
                  <a:fillRect/>
                </a:stretch>
              </a:blipFill>
            </p:spPr>
            <p:txBody>
              <a:bodyPr/>
              <a:lstStyle/>
              <a:p>
                <a:r>
                  <a:rPr lang="fr-FR">
                    <a:noFill/>
                  </a:rPr>
                  <a:t> </a:t>
                </a:r>
              </a:p>
            </p:txBody>
          </p:sp>
        </mc:Fallback>
      </mc:AlternateContent>
      <p:sp>
        <p:nvSpPr>
          <p:cNvPr id="8" name="Ellipse 7">
            <a:extLst>
              <a:ext uri="{FF2B5EF4-FFF2-40B4-BE49-F238E27FC236}">
                <a16:creationId xmlns="" xmlns:a16="http://schemas.microsoft.com/office/drawing/2014/main" id="{41E5EAEC-8FD9-2C41-A9A3-7E76D2E1197A}"/>
              </a:ext>
            </a:extLst>
          </p:cNvPr>
          <p:cNvSpPr/>
          <p:nvPr/>
        </p:nvSpPr>
        <p:spPr>
          <a:xfrm>
            <a:off x="5724577" y="3860967"/>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9" name="ZoneTexte 8">
                <a:extLst>
                  <a:ext uri="{FF2B5EF4-FFF2-40B4-BE49-F238E27FC236}">
                    <a16:creationId xmlns:a16="http://schemas.microsoft.com/office/drawing/2014/main" id="{F056D4EC-32C3-3C4A-89F2-ED1D38EC7FAB}"/>
                  </a:ext>
                </a:extLst>
              </p:cNvPr>
              <p:cNvSpPr txBox="1"/>
              <p:nvPr/>
            </p:nvSpPr>
            <p:spPr>
              <a:xfrm>
                <a:off x="5801939" y="3981795"/>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9" name="ZoneTexte 8">
                <a:extLst>
                  <a:ext uri="{FF2B5EF4-FFF2-40B4-BE49-F238E27FC236}">
                    <a16:creationId xmlns:a14="http://schemas.microsoft.com/office/drawing/2010/main" xmlns="" xmlns:a16="http://schemas.microsoft.com/office/drawing/2014/main" id="{F056D4EC-32C3-3C4A-89F2-ED1D38EC7FAB}"/>
                  </a:ext>
                </a:extLst>
              </p:cNvPr>
              <p:cNvSpPr txBox="1">
                <a:spLocks noRot="1" noChangeAspect="1" noMove="1" noResize="1" noEditPoints="1" noAdjustHandles="1" noChangeArrowheads="1" noChangeShapeType="1" noTextEdit="1"/>
              </p:cNvSpPr>
              <p:nvPr/>
            </p:nvSpPr>
            <p:spPr>
              <a:xfrm>
                <a:off x="5801939" y="3981795"/>
                <a:ext cx="198003" cy="298159"/>
              </a:xfrm>
              <a:prstGeom prst="rect">
                <a:avLst/>
              </a:prstGeom>
              <a:blipFill>
                <a:blip r:embed="rId6"/>
                <a:stretch>
                  <a:fillRect l="-181250" t="-141667" r="-100000" b="-195833"/>
                </a:stretch>
              </a:blipFill>
            </p:spPr>
            <p:txBody>
              <a:bodyPr/>
              <a:lstStyle/>
              <a:p>
                <a:r>
                  <a:rPr lang="fr-FR">
                    <a:noFill/>
                  </a:rPr>
                  <a:t> </a:t>
                </a:r>
              </a:p>
            </p:txBody>
          </p:sp>
        </mc:Fallback>
      </mc:AlternateContent>
      <p:cxnSp>
        <p:nvCxnSpPr>
          <p:cNvPr id="10" name="Connecteur en arc 9">
            <a:extLst>
              <a:ext uri="{FF2B5EF4-FFF2-40B4-BE49-F238E27FC236}">
                <a16:creationId xmlns="" xmlns:a16="http://schemas.microsoft.com/office/drawing/2014/main" id="{AB5F7DB7-152C-A24C-BD1E-80A6F49830E1}"/>
              </a:ext>
            </a:extLst>
          </p:cNvPr>
          <p:cNvCxnSpPr>
            <a:cxnSpLocks/>
          </p:cNvCxnSpPr>
          <p:nvPr/>
        </p:nvCxnSpPr>
        <p:spPr>
          <a:xfrm rot="5400000" flipH="1" flipV="1">
            <a:off x="5991312" y="4072954"/>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 xmlns:a16="http://schemas.microsoft.com/office/drawing/2014/main" id="{CC132CD6-85DC-7B4B-B172-1A33B1E0CF81}"/>
              </a:ext>
            </a:extLst>
          </p:cNvPr>
          <p:cNvCxnSpPr>
            <a:stCxn id="8" idx="0"/>
            <a:endCxn id="8" idx="4"/>
          </p:cNvCxnSpPr>
          <p:nvPr/>
        </p:nvCxnSpPr>
        <p:spPr>
          <a:xfrm>
            <a:off x="5994577" y="3860967"/>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 xmlns:a16="http://schemas.microsoft.com/office/drawing/2014/main" id="{F5118325-2B52-9B42-8671-31CE794DB1FC}"/>
              </a:ext>
            </a:extLst>
          </p:cNvPr>
          <p:cNvSpPr/>
          <p:nvPr/>
        </p:nvSpPr>
        <p:spPr>
          <a:xfrm>
            <a:off x="9287629" y="3860967"/>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13" name="ZoneTexte 12">
                <a:extLst>
                  <a:ext uri="{FF2B5EF4-FFF2-40B4-BE49-F238E27FC236}">
                    <a16:creationId xmlns:a16="http://schemas.microsoft.com/office/drawing/2014/main" id="{38EA44F0-0614-E74B-B04A-5ED7DD62EDA9}"/>
                  </a:ext>
                </a:extLst>
              </p:cNvPr>
              <p:cNvSpPr txBox="1"/>
              <p:nvPr/>
            </p:nvSpPr>
            <p:spPr>
              <a:xfrm>
                <a:off x="9364991" y="3981795"/>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13" name="ZoneTexte 12">
                <a:extLst>
                  <a:ext uri="{FF2B5EF4-FFF2-40B4-BE49-F238E27FC236}">
                    <a16:creationId xmlns:a14="http://schemas.microsoft.com/office/drawing/2010/main" xmlns="" xmlns:a16="http://schemas.microsoft.com/office/drawing/2014/main" id="{38EA44F0-0614-E74B-B04A-5ED7DD62EDA9}"/>
                  </a:ext>
                </a:extLst>
              </p:cNvPr>
              <p:cNvSpPr txBox="1">
                <a:spLocks noRot="1" noChangeAspect="1" noMove="1" noResize="1" noEditPoints="1" noAdjustHandles="1" noChangeArrowheads="1" noChangeShapeType="1" noTextEdit="1"/>
              </p:cNvSpPr>
              <p:nvPr/>
            </p:nvSpPr>
            <p:spPr>
              <a:xfrm>
                <a:off x="9364991" y="3981795"/>
                <a:ext cx="198003" cy="298159"/>
              </a:xfrm>
              <a:prstGeom prst="rect">
                <a:avLst/>
              </a:prstGeom>
              <a:blipFill>
                <a:blip r:embed="rId7"/>
                <a:stretch>
                  <a:fillRect l="-164706" t="-141667" r="-88235" b="-195833"/>
                </a:stretch>
              </a:blipFill>
            </p:spPr>
            <p:txBody>
              <a:bodyPr/>
              <a:lstStyle/>
              <a:p>
                <a:r>
                  <a:rPr lang="fr-FR">
                    <a:noFill/>
                  </a:rPr>
                  <a:t> </a:t>
                </a:r>
              </a:p>
            </p:txBody>
          </p:sp>
        </mc:Fallback>
      </mc:AlternateContent>
      <p:cxnSp>
        <p:nvCxnSpPr>
          <p:cNvPr id="14" name="Connecteur en arc 13">
            <a:extLst>
              <a:ext uri="{FF2B5EF4-FFF2-40B4-BE49-F238E27FC236}">
                <a16:creationId xmlns="" xmlns:a16="http://schemas.microsoft.com/office/drawing/2014/main" id="{8A9A301E-615B-2643-9567-F1807198F036}"/>
              </a:ext>
            </a:extLst>
          </p:cNvPr>
          <p:cNvCxnSpPr>
            <a:cxnSpLocks/>
          </p:cNvCxnSpPr>
          <p:nvPr/>
        </p:nvCxnSpPr>
        <p:spPr>
          <a:xfrm rot="5400000" flipH="1" flipV="1">
            <a:off x="9554364" y="4072954"/>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necteur droit 14">
            <a:extLst>
              <a:ext uri="{FF2B5EF4-FFF2-40B4-BE49-F238E27FC236}">
                <a16:creationId xmlns="" xmlns:a16="http://schemas.microsoft.com/office/drawing/2014/main" id="{69913127-4A40-6C47-B87A-0E061D66A1B6}"/>
              </a:ext>
            </a:extLst>
          </p:cNvPr>
          <p:cNvCxnSpPr>
            <a:stCxn id="12" idx="0"/>
            <a:endCxn id="12" idx="4"/>
          </p:cNvCxnSpPr>
          <p:nvPr/>
        </p:nvCxnSpPr>
        <p:spPr>
          <a:xfrm>
            <a:off x="9557629" y="3860967"/>
            <a:ext cx="0" cy="540000"/>
          </a:xfrm>
          <a:prstGeom prst="line">
            <a:avLst/>
          </a:prstGeom>
        </p:spPr>
        <p:style>
          <a:lnRef idx="1">
            <a:schemeClr val="accent1"/>
          </a:lnRef>
          <a:fillRef idx="0">
            <a:schemeClr val="accent1"/>
          </a:fillRef>
          <a:effectRef idx="0">
            <a:schemeClr val="accent1"/>
          </a:effectRef>
          <a:fontRef idx="minor">
            <a:schemeClr val="tx1"/>
          </a:fontRef>
        </p:style>
      </p:cxnSp>
      <p:sp>
        <p:nvSpPr>
          <p:cNvPr id="16" name="Ellipse 15">
            <a:extLst>
              <a:ext uri="{FF2B5EF4-FFF2-40B4-BE49-F238E27FC236}">
                <a16:creationId xmlns="" xmlns:a16="http://schemas.microsoft.com/office/drawing/2014/main" id="{7D878DD3-7D43-5A4D-84E2-7A2F56F80332}"/>
              </a:ext>
            </a:extLst>
          </p:cNvPr>
          <p:cNvSpPr/>
          <p:nvPr/>
        </p:nvSpPr>
        <p:spPr>
          <a:xfrm>
            <a:off x="5726740" y="517773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solidFill>
            </a:endParaRPr>
          </a:p>
        </p:txBody>
      </p:sp>
      <mc:AlternateContent xmlns:mc="http://schemas.openxmlformats.org/markup-compatibility/2006">
        <mc:Choice xmlns="" xmlns:a14="http://schemas.microsoft.com/office/drawing/2010/main" Requires="a14">
          <p:sp>
            <p:nvSpPr>
              <p:cNvPr id="17" name="ZoneTexte 16">
                <a:extLst>
                  <a:ext uri="{FF2B5EF4-FFF2-40B4-BE49-F238E27FC236}">
                    <a16:creationId xmlns:a16="http://schemas.microsoft.com/office/drawing/2014/main" id="{AA9B4B60-A5AA-454A-8034-E6A69CD1C2A3}"/>
                  </a:ext>
                </a:extLst>
              </p:cNvPr>
              <p:cNvSpPr txBox="1"/>
              <p:nvPr/>
            </p:nvSpPr>
            <p:spPr>
              <a:xfrm>
                <a:off x="5804102" y="5298562"/>
                <a:ext cx="198003" cy="298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fr-FR" sz="800" i="1" smtClean="0">
                              <a:latin typeface="Cambria Math" panose="02040503050406030204" pitchFamily="18" charset="0"/>
                            </a:rPr>
                          </m:ctrlPr>
                        </m:naryPr>
                        <m:sub/>
                        <m:sup/>
                        <m:e>
                          <m:r>
                            <a:rPr lang="fr-FR" sz="800" b="0" i="1" smtClean="0">
                              <a:latin typeface="Cambria Math" panose="02040503050406030204" pitchFamily="18" charset="0"/>
                            </a:rPr>
                            <m:t> </m:t>
                          </m:r>
                        </m:e>
                      </m:nary>
                    </m:oMath>
                  </m:oMathPara>
                </a14:m>
                <a:endParaRPr lang="fr-FR" sz="800" dirty="0"/>
              </a:p>
            </p:txBody>
          </p:sp>
        </mc:Choice>
        <mc:Fallback>
          <p:sp>
            <p:nvSpPr>
              <p:cNvPr id="17" name="ZoneTexte 16">
                <a:extLst>
                  <a:ext uri="{FF2B5EF4-FFF2-40B4-BE49-F238E27FC236}">
                    <a16:creationId xmlns:a14="http://schemas.microsoft.com/office/drawing/2010/main" xmlns="" xmlns:a16="http://schemas.microsoft.com/office/drawing/2014/main" id="{AA9B4B60-A5AA-454A-8034-E6A69CD1C2A3}"/>
                  </a:ext>
                </a:extLst>
              </p:cNvPr>
              <p:cNvSpPr txBox="1">
                <a:spLocks noRot="1" noChangeAspect="1" noMove="1" noResize="1" noEditPoints="1" noAdjustHandles="1" noChangeArrowheads="1" noChangeShapeType="1" noTextEdit="1"/>
              </p:cNvSpPr>
              <p:nvPr/>
            </p:nvSpPr>
            <p:spPr>
              <a:xfrm>
                <a:off x="5804102" y="5298562"/>
                <a:ext cx="198003" cy="298159"/>
              </a:xfrm>
              <a:prstGeom prst="rect">
                <a:avLst/>
              </a:prstGeom>
              <a:blipFill>
                <a:blip r:embed="rId8"/>
                <a:stretch>
                  <a:fillRect l="-170588" t="-132000" r="-88235" b="-188000"/>
                </a:stretch>
              </a:blipFill>
            </p:spPr>
            <p:txBody>
              <a:bodyPr/>
              <a:lstStyle/>
              <a:p>
                <a:r>
                  <a:rPr lang="fr-FR">
                    <a:noFill/>
                  </a:rPr>
                  <a:t> </a:t>
                </a:r>
              </a:p>
            </p:txBody>
          </p:sp>
        </mc:Fallback>
      </mc:AlternateContent>
      <p:cxnSp>
        <p:nvCxnSpPr>
          <p:cNvPr id="18" name="Connecteur en arc 17">
            <a:extLst>
              <a:ext uri="{FF2B5EF4-FFF2-40B4-BE49-F238E27FC236}">
                <a16:creationId xmlns="" xmlns:a16="http://schemas.microsoft.com/office/drawing/2014/main" id="{FB4A547C-14F7-3C45-96DC-4FBE48162AD5}"/>
              </a:ext>
            </a:extLst>
          </p:cNvPr>
          <p:cNvCxnSpPr>
            <a:cxnSpLocks/>
          </p:cNvCxnSpPr>
          <p:nvPr/>
        </p:nvCxnSpPr>
        <p:spPr>
          <a:xfrm rot="5400000" flipH="1" flipV="1">
            <a:off x="5993475" y="5389721"/>
            <a:ext cx="251999" cy="162000"/>
          </a:xfrm>
          <a:prstGeom prst="curvedConnector3">
            <a:avLst>
              <a:gd name="adj1" fmla="val 43497"/>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 xmlns:a16="http://schemas.microsoft.com/office/drawing/2014/main" id="{250584B5-8CFD-7642-A4D3-821B40D4FF00}"/>
              </a:ext>
            </a:extLst>
          </p:cNvPr>
          <p:cNvCxnSpPr>
            <a:stCxn id="16" idx="0"/>
            <a:endCxn id="16" idx="4"/>
          </p:cNvCxnSpPr>
          <p:nvPr/>
        </p:nvCxnSpPr>
        <p:spPr>
          <a:xfrm>
            <a:off x="5996740" y="5177734"/>
            <a:ext cx="0" cy="5400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 xmlns:a14="http://schemas.microsoft.com/office/drawing/2010/main" Requires="a14">
          <p:sp>
            <p:nvSpPr>
              <p:cNvPr id="20" name="Ellipse 19">
                <a:extLst>
                  <a:ext uri="{FF2B5EF4-FFF2-40B4-BE49-F238E27FC236}">
                    <a16:creationId xmlns:a16="http://schemas.microsoft.com/office/drawing/2014/main" id="{BDAA8290-620E-A24D-9B3D-2E9E9891D5FA}"/>
                  </a:ext>
                </a:extLst>
              </p:cNvPr>
              <p:cNvSpPr/>
              <p:nvPr/>
            </p:nvSpPr>
            <p:spPr>
              <a:xfrm>
                <a:off x="5732105" y="254420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b="0" i="1" smtClean="0">
                          <a:solidFill>
                            <a:schemeClr val="tx1"/>
                          </a:solidFill>
                          <a:latin typeface="Cambria Math" panose="02040503050406030204" pitchFamily="18" charset="0"/>
                        </a:rPr>
                        <m:t>1</m:t>
                      </m:r>
                    </m:oMath>
                  </m:oMathPara>
                </a14:m>
                <a:endParaRPr lang="fr-FR" dirty="0">
                  <a:solidFill>
                    <a:schemeClr val="tx1"/>
                  </a:solidFill>
                </a:endParaRPr>
              </a:p>
            </p:txBody>
          </p:sp>
        </mc:Choice>
        <mc:Fallback>
          <p:sp>
            <p:nvSpPr>
              <p:cNvPr id="20" name="Ellipse 19">
                <a:extLst>
                  <a:ext uri="{FF2B5EF4-FFF2-40B4-BE49-F238E27FC236}">
                    <a16:creationId xmlns:a14="http://schemas.microsoft.com/office/drawing/2010/main" xmlns="" xmlns:a16="http://schemas.microsoft.com/office/drawing/2014/main" id="{BDAA8290-620E-A24D-9B3D-2E9E9891D5FA}"/>
                  </a:ext>
                </a:extLst>
              </p:cNvPr>
              <p:cNvSpPr>
                <a:spLocks noRot="1" noChangeAspect="1" noMove="1" noResize="1" noEditPoints="1" noAdjustHandles="1" noChangeArrowheads="1" noChangeShapeType="1" noTextEdit="1"/>
              </p:cNvSpPr>
              <p:nvPr/>
            </p:nvSpPr>
            <p:spPr>
              <a:xfrm>
                <a:off x="5732105" y="2544200"/>
                <a:ext cx="540000" cy="540000"/>
              </a:xfrm>
              <a:prstGeom prst="ellipse">
                <a:avLst/>
              </a:prstGeom>
              <a:blipFill>
                <a:blip r:embed="rId9"/>
                <a:stretch>
                  <a:fillRect/>
                </a:stretch>
              </a:blipFill>
            </p:spPr>
            <p:txBody>
              <a:bodyPr/>
              <a:lstStyle/>
              <a:p>
                <a:r>
                  <a:rPr lang="fr-FR">
                    <a:noFill/>
                  </a:rPr>
                  <a:t> </a:t>
                </a:r>
              </a:p>
            </p:txBody>
          </p:sp>
        </mc:Fallback>
      </mc:AlternateContent>
      <p:cxnSp>
        <p:nvCxnSpPr>
          <p:cNvPr id="21" name="Connecteur droit avec flèche 20">
            <a:extLst>
              <a:ext uri="{FF2B5EF4-FFF2-40B4-BE49-F238E27FC236}">
                <a16:creationId xmlns="" xmlns:a16="http://schemas.microsoft.com/office/drawing/2014/main" id="{6779AF7A-AE3A-ED4B-B8AA-2FB446AA76BA}"/>
              </a:ext>
            </a:extLst>
          </p:cNvPr>
          <p:cNvCxnSpPr>
            <a:cxnSpLocks/>
            <a:stCxn id="5" idx="6"/>
            <a:endCxn id="8" idx="2"/>
          </p:cNvCxnSpPr>
          <p:nvPr/>
        </p:nvCxnSpPr>
        <p:spPr>
          <a:xfrm>
            <a:off x="2226146" y="2769530"/>
            <a:ext cx="3498431" cy="136143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 xmlns:a16="http://schemas.microsoft.com/office/drawing/2014/main" id="{53BE2628-E55A-B442-A3EA-81FB14E13FD2}"/>
              </a:ext>
            </a:extLst>
          </p:cNvPr>
          <p:cNvCxnSpPr>
            <a:cxnSpLocks/>
            <a:stCxn id="5" idx="6"/>
            <a:endCxn id="16" idx="2"/>
          </p:cNvCxnSpPr>
          <p:nvPr/>
        </p:nvCxnSpPr>
        <p:spPr>
          <a:xfrm>
            <a:off x="2226146" y="2769530"/>
            <a:ext cx="3500594" cy="267820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droit avec flèche 22">
            <a:extLst>
              <a:ext uri="{FF2B5EF4-FFF2-40B4-BE49-F238E27FC236}">
                <a16:creationId xmlns="" xmlns:a16="http://schemas.microsoft.com/office/drawing/2014/main" id="{C2A76AB8-6911-E741-BEF7-422D68D4B227}"/>
              </a:ext>
            </a:extLst>
          </p:cNvPr>
          <p:cNvCxnSpPr>
            <a:cxnSpLocks/>
            <a:stCxn id="7" idx="6"/>
            <a:endCxn id="16" idx="2"/>
          </p:cNvCxnSpPr>
          <p:nvPr/>
        </p:nvCxnSpPr>
        <p:spPr>
          <a:xfrm>
            <a:off x="2217537" y="5422115"/>
            <a:ext cx="3509203" cy="2561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 xmlns:a16="http://schemas.microsoft.com/office/drawing/2014/main" id="{9E1974E7-547C-6740-BEA0-5FBB52411D1B}"/>
              </a:ext>
            </a:extLst>
          </p:cNvPr>
          <p:cNvCxnSpPr>
            <a:cxnSpLocks/>
            <a:stCxn id="7" idx="6"/>
            <a:endCxn id="8" idx="2"/>
          </p:cNvCxnSpPr>
          <p:nvPr/>
        </p:nvCxnSpPr>
        <p:spPr>
          <a:xfrm flipV="1">
            <a:off x="2217537" y="4130967"/>
            <a:ext cx="3507040" cy="129114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eur droit avec flèche 24">
            <a:extLst>
              <a:ext uri="{FF2B5EF4-FFF2-40B4-BE49-F238E27FC236}">
                <a16:creationId xmlns="" xmlns:a16="http://schemas.microsoft.com/office/drawing/2014/main" id="{97478D46-BC02-2049-9AE0-32F3E9273567}"/>
              </a:ext>
            </a:extLst>
          </p:cNvPr>
          <p:cNvCxnSpPr>
            <a:cxnSpLocks/>
            <a:stCxn id="6" idx="6"/>
            <a:endCxn id="8" idx="2"/>
          </p:cNvCxnSpPr>
          <p:nvPr/>
        </p:nvCxnSpPr>
        <p:spPr>
          <a:xfrm>
            <a:off x="2217537" y="4080481"/>
            <a:ext cx="3507040" cy="5048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25">
            <a:extLst>
              <a:ext uri="{FF2B5EF4-FFF2-40B4-BE49-F238E27FC236}">
                <a16:creationId xmlns="" xmlns:a16="http://schemas.microsoft.com/office/drawing/2014/main" id="{8155580C-CAF5-6745-823A-9602EECAEDB2}"/>
              </a:ext>
            </a:extLst>
          </p:cNvPr>
          <p:cNvCxnSpPr>
            <a:cxnSpLocks/>
            <a:stCxn id="6" idx="6"/>
            <a:endCxn id="16" idx="2"/>
          </p:cNvCxnSpPr>
          <p:nvPr/>
        </p:nvCxnSpPr>
        <p:spPr>
          <a:xfrm>
            <a:off x="2217537" y="4080481"/>
            <a:ext cx="3509203" cy="136725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 xmlns:a16="http://schemas.microsoft.com/office/drawing/2014/main" id="{322678D2-5439-7E48-8C40-81A468CF89C0}"/>
              </a:ext>
            </a:extLst>
          </p:cNvPr>
          <p:cNvCxnSpPr>
            <a:cxnSpLocks/>
            <a:stCxn id="20" idx="6"/>
            <a:endCxn id="12" idx="2"/>
          </p:cNvCxnSpPr>
          <p:nvPr/>
        </p:nvCxnSpPr>
        <p:spPr>
          <a:xfrm>
            <a:off x="6272105" y="2814200"/>
            <a:ext cx="3015524" cy="13167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 xmlns:a16="http://schemas.microsoft.com/office/drawing/2014/main" id="{9B4962F8-8A7B-7B43-87F9-D08806F2E7D1}"/>
              </a:ext>
            </a:extLst>
          </p:cNvPr>
          <p:cNvCxnSpPr>
            <a:cxnSpLocks/>
            <a:stCxn id="8" idx="6"/>
            <a:endCxn id="12" idx="2"/>
          </p:cNvCxnSpPr>
          <p:nvPr/>
        </p:nvCxnSpPr>
        <p:spPr>
          <a:xfrm>
            <a:off x="6264577" y="4130967"/>
            <a:ext cx="302305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eur droit avec flèche 28">
            <a:extLst>
              <a:ext uri="{FF2B5EF4-FFF2-40B4-BE49-F238E27FC236}">
                <a16:creationId xmlns="" xmlns:a16="http://schemas.microsoft.com/office/drawing/2014/main" id="{D33316B2-C979-F747-9E6C-FD2AEBA4C70B}"/>
              </a:ext>
            </a:extLst>
          </p:cNvPr>
          <p:cNvCxnSpPr>
            <a:cxnSpLocks/>
            <a:stCxn id="16" idx="6"/>
            <a:endCxn id="12" idx="2"/>
          </p:cNvCxnSpPr>
          <p:nvPr/>
        </p:nvCxnSpPr>
        <p:spPr>
          <a:xfrm flipV="1">
            <a:off x="6266740" y="4130967"/>
            <a:ext cx="3020889" cy="131676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 xmlns:a16="http://schemas.microsoft.com/office/drawing/2014/main" id="{9D18C45C-CD7B-FC4A-8854-6307870FE27F}"/>
              </a:ext>
            </a:extLst>
          </p:cNvPr>
          <p:cNvCxnSpPr>
            <a:cxnSpLocks/>
          </p:cNvCxnSpPr>
          <p:nvPr/>
        </p:nvCxnSpPr>
        <p:spPr>
          <a:xfrm>
            <a:off x="935298" y="5447641"/>
            <a:ext cx="63832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onnecteur droit avec flèche 43">
            <a:extLst>
              <a:ext uri="{FF2B5EF4-FFF2-40B4-BE49-F238E27FC236}">
                <a16:creationId xmlns="" xmlns:a16="http://schemas.microsoft.com/office/drawing/2014/main" id="{06172B0C-6A5B-D747-AF7C-0807A7A1B4A5}"/>
              </a:ext>
            </a:extLst>
          </p:cNvPr>
          <p:cNvCxnSpPr>
            <a:cxnSpLocks/>
          </p:cNvCxnSpPr>
          <p:nvPr/>
        </p:nvCxnSpPr>
        <p:spPr>
          <a:xfrm>
            <a:off x="935298" y="4108632"/>
            <a:ext cx="638320"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447559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30BB0774-624D-BD45-A16D-E1FA3E5F3A6C}"/>
              </a:ext>
            </a:extLst>
          </p:cNvPr>
          <p:cNvSpPr>
            <a:spLocks noGrp="1"/>
          </p:cNvSpPr>
          <p:nvPr>
            <p:ph type="title"/>
          </p:nvPr>
        </p:nvSpPr>
        <p:spPr>
          <a:xfrm>
            <a:off x="838200" y="365126"/>
            <a:ext cx="10515600" cy="579092"/>
          </a:xfrm>
        </p:spPr>
        <p:txBody>
          <a:bodyPr>
            <a:normAutofit/>
          </a:bodyPr>
          <a:lstStyle/>
          <a:p>
            <a:r>
              <a:rPr lang="fr-FR" sz="3200" dirty="0"/>
              <a:t>2. Généralités sur les réseaux de neurones.</a:t>
            </a:r>
          </a:p>
        </p:txBody>
      </p:sp>
      <p:pic>
        <p:nvPicPr>
          <p:cNvPr id="5" name="Graphique 4" descr="Thermomètre">
            <a:extLst>
              <a:ext uri="{FF2B5EF4-FFF2-40B4-BE49-F238E27FC236}">
                <a16:creationId xmlns="" xmlns:a16="http://schemas.microsoft.com/office/drawing/2014/main" id="{DDC0D468-E7B1-1840-8FF7-20414D3546C7}"/>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10519144" y="5131319"/>
            <a:ext cx="1080000" cy="1080000"/>
          </a:xfrm>
          <a:prstGeom prst="rect">
            <a:avLst/>
          </a:prstGeom>
        </p:spPr>
      </p:pic>
      <p:pic>
        <p:nvPicPr>
          <p:cNvPr id="1026" name="Picture 2"/>
          <p:cNvPicPr>
            <a:picLocks noChangeAspect="1" noChangeArrowheads="1"/>
          </p:cNvPicPr>
          <p:nvPr/>
        </p:nvPicPr>
        <p:blipFill>
          <a:blip r:embed="rId6"/>
          <a:srcRect/>
          <a:stretch>
            <a:fillRect/>
          </a:stretch>
        </p:blipFill>
        <p:spPr bwMode="auto">
          <a:xfrm>
            <a:off x="822325" y="2843213"/>
            <a:ext cx="10545763" cy="1171575"/>
          </a:xfrm>
          <a:prstGeom prst="rect">
            <a:avLst/>
          </a:prstGeom>
          <a:noFill/>
          <a:ln w="9525">
            <a:noFill/>
            <a:miter lim="800000"/>
            <a:headEnd/>
            <a:tailEnd/>
          </a:ln>
          <a:effectLst/>
        </p:spPr>
      </p:pic>
    </p:spTree>
    <p:extLst>
      <p:ext uri="{BB962C8B-B14F-4D97-AF65-F5344CB8AC3E}">
        <p14:creationId xmlns="" xmlns:p14="http://schemas.microsoft.com/office/powerpoint/2010/main" val="37477630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11859</TotalTime>
  <Words>423</Words>
  <Application>Microsoft Office PowerPoint</Application>
  <PresentationFormat>Personnalisé</PresentationFormat>
  <Paragraphs>93</Paragraphs>
  <Slides>13</Slides>
  <Notes>12</Notes>
  <HiddenSlides>0</HiddenSlides>
  <MMClips>0</MMClips>
  <ScaleCrop>false</ScaleCrop>
  <HeadingPairs>
    <vt:vector size="4" baseType="variant">
      <vt:variant>
        <vt:lpstr>Thème</vt:lpstr>
      </vt:variant>
      <vt:variant>
        <vt:i4>1</vt:i4>
      </vt:variant>
      <vt:variant>
        <vt:lpstr>Titres des diapositives</vt:lpstr>
      </vt:variant>
      <vt:variant>
        <vt:i4>13</vt:i4>
      </vt:variant>
    </vt:vector>
  </HeadingPairs>
  <TitlesOfParts>
    <vt:vector size="14" baseType="lpstr">
      <vt:lpstr>Thème Office</vt:lpstr>
      <vt:lpstr>Diapositive 1</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lpstr>2. Généralités sur les réseaux de neurones.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Compléments</dc:title>
  <dc:creator>Alioune Nar SAMBE</dc:creator>
  <cp:lastModifiedBy>Alioune Nar SAMBE</cp:lastModifiedBy>
  <cp:revision>672</cp:revision>
  <dcterms:created xsi:type="dcterms:W3CDTF">2020-01-13T10:04:26Z</dcterms:created>
  <dcterms:modified xsi:type="dcterms:W3CDTF">2025-01-05T01:36:40Z</dcterms:modified>
</cp:coreProperties>
</file>