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661" r:id="rId3"/>
    <p:sldId id="494" r:id="rId4"/>
    <p:sldId id="495" r:id="rId5"/>
    <p:sldId id="504" r:id="rId6"/>
    <p:sldId id="505" r:id="rId7"/>
    <p:sldId id="545" r:id="rId8"/>
    <p:sldId id="546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20" r:id="rId18"/>
    <p:sldId id="53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D268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0"/>
    <p:restoredTop sz="87771"/>
  </p:normalViewPr>
  <p:slideViewPr>
    <p:cSldViewPr snapToGrid="0" snapToObjects="1">
      <p:cViewPr>
        <p:scale>
          <a:sx n="80" d="100"/>
          <a:sy n="80" d="100"/>
        </p:scale>
        <p:origin x="-113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9" d="100"/>
        <a:sy n="2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F178F-7622-1546-B79E-78CE2518F6F6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20C9-3D05-0E4B-B857-BF7434F561C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15249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65707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9551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77502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1149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5304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10752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06870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09009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9134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3718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Merci Wikipédia, c’est rare pour le souligner. Bien que la qualité s’améliore très nettement, du moins en ce qui concerne les articles scientifiques.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8013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060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37160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5709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850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83843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20C9-3D05-0E4B-B857-BF7434F561CE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225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1763BC-7D7B-5940-85ED-3A4905A6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F0164672-C10A-C64D-8191-3FFA56FE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58368DC-BF7C-1140-A977-377DB053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21906CE2-0932-0A47-A0EA-19E25BF9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E6728579-59C9-6D4A-97CA-E020821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651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7852A25-93B9-724A-BCB9-C49C1468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D7DE8164-28F9-F44D-AB03-A58CB3D8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BA86362-98BC-714D-9908-F4D76DBE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5DBC89B-676E-1D43-9728-CDFF16D5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C83F8D6D-1846-6C45-B487-05DCDD39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605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92B4BE87-2A63-1646-B793-5F9BE0909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2A6F99A9-0550-9546-B77C-4458BC7BD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AEF9523-D0CE-B245-A461-809959E3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5ACE3414-E8B6-6F40-B9C6-AF106A6B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02F3813-30EE-B842-B240-17DC87FF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0576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FB160C7-85E0-F947-8AE7-CA0BEA19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524A782-CB0B-584E-8EDF-FE9B25033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674B2F84-829F-434A-BA54-F2BD61DD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7189BE6C-EEB5-434C-B6DC-FA6F5440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31C538B6-8DD2-6447-8885-8636F716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6253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BE2BE53-56EF-AD4F-A41F-E3D47791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EF2353C7-2314-1541-95BD-9655CF777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9BDD190E-6755-8D4A-95F5-24666B46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B78114-32B1-5D42-BBE9-3B927446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FA7DDE3-146E-874A-AD8D-A1D1E315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3062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1D0B881-FDA6-2E4C-A2EC-8171B6AB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41CDC962-7BB1-194C-9465-FF2FD1B1C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B7C413B1-5C8E-0F4B-A8E4-C7E444AE1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09DECF8-57AE-5545-8757-DA9EDA34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EECE86C0-A2F9-BC48-B7CE-1F1C9ED4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51D86887-DB73-6744-BAA9-CB02BC5E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5359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8BF6EBD-922B-E247-AF24-C85E8159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786CB4A3-0BAC-4245-9BFD-49CD63AA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0EB2FE4E-1A5D-604D-B7DB-4A87CE6BB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F5A6601C-7159-354D-91C7-E6A36A6F6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510AE8EA-45C4-0148-9625-C0C3B09E4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ECCAB563-EE42-0945-96DA-270CF3AC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45862AD8-79A8-1C4C-B16F-5510E812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96F2DB35-5234-9845-B03B-97BED6D1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0534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5C86D4A-FEA2-9B40-9243-1ADCB30F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9CA85891-417C-A443-8271-A3403205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F03A25F3-92DC-1045-A6F1-85218E16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80069821-9275-5E4D-AEBD-213C32C3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59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3E3FE65A-9A0D-9C47-938E-2DB07C11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F734CADD-4DF2-EF4B-B887-E3F32A2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12030251-5E7E-9E47-8495-4F9EA30E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1926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47805CC-970C-2343-9C42-4281ED4D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F8C963DF-1A58-304F-B874-F4C6B4CD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5E3D1A37-8F0E-2D49-A789-462877571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B7096968-0003-8647-8576-2CC4C487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383F5D9-7388-354E-909A-DE08EE72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F7739B27-1D92-DA48-98A2-52708C45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934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99177A2-DE17-2948-A7E5-EC350653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71A0EE04-4DC2-AE40-8B41-862DD87DC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A2F7896B-D42D-EA42-A3A9-E5AE3C16D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D121C395-BC3A-0948-9275-806C3831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D3C82CBB-662C-0F4B-9535-78592E2E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E33BE34E-CE70-3548-A5D5-A41F1AFB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0814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4F58FF2F-250E-DC45-B624-E6613DFE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83A90E5-7C00-DD4B-A4DC-45FC4AB8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C6C9F80-8C77-0347-B0F4-971C7DFD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2E3A-36B9-4048-977C-292BA01EF045}" type="datetimeFigureOut">
              <a:rPr lang="fr-FR" smtClean="0"/>
              <a:pPr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1436555-A75E-4D42-8A7B-256E5853E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5613FBE4-E386-0F4B-B099-8AD02E2EC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B942D-F351-9E45-AF72-609C904AC9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3322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="" xmlns:a16="http://schemas.microsoft.com/office/drawing/2014/main" id="{BD19F237-25C9-1F47-8920-E19996E7924B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="" xmlns:a16="http://schemas.microsoft.com/office/drawing/2014/main" id="{E278B2CB-6C2C-6040-B41D-17DF6B1B4AA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Perceptron et neurone artificiel.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Généralités sur les réseaux de neurones.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Descente de gradient et rétropropagation.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Compléments sur la structure des réseaux.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Réseaux de neurones convolutifs.</a:t>
            </a:r>
          </a:p>
        </p:txBody>
      </p:sp>
    </p:spTree>
    <p:extLst>
      <p:ext uri="{BB962C8B-B14F-4D97-AF65-F5344CB8AC3E}">
        <p14:creationId xmlns="" xmlns:p14="http://schemas.microsoft.com/office/powerpoint/2010/main" val="129971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Algorithme de descente du gradient : exemple basique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5BDA3A-6212-544B-B805-4EB65362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2172874"/>
            <a:ext cx="7353191" cy="432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1EDCC5A-BBDC-064E-8D7A-486A57F3957D}"/>
              </a:ext>
            </a:extLst>
          </p:cNvPr>
          <p:cNvSpPr txBox="1"/>
          <p:nvPr/>
        </p:nvSpPr>
        <p:spPr>
          <a:xfrm>
            <a:off x="493950" y="2379907"/>
            <a:ext cx="449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dérivée est encore négative, on se déplace de nouveau vers la droite.</a:t>
            </a:r>
          </a:p>
          <a:p>
            <a:endParaRPr lang="fr-FR" sz="2400" dirty="0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8127321E-4247-3D4C-BB83-D5CC8FD14DA9}"/>
              </a:ext>
            </a:extLst>
          </p:cNvPr>
          <p:cNvSpPr>
            <a:spLocks noChangeAspect="1"/>
          </p:cNvSpPr>
          <p:nvPr/>
        </p:nvSpPr>
        <p:spPr>
          <a:xfrm flipV="1">
            <a:off x="6248401" y="3285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50DBFE97-253C-3040-8975-01E5A452077F}"/>
              </a:ext>
            </a:extLst>
          </p:cNvPr>
          <p:cNvSpPr>
            <a:spLocks noChangeAspect="1"/>
          </p:cNvSpPr>
          <p:nvPr/>
        </p:nvSpPr>
        <p:spPr>
          <a:xfrm flipV="1">
            <a:off x="6408000" y="390806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FAD9340C-3B21-BF44-8B0B-71B65E9C4DA4}"/>
              </a:ext>
            </a:extLst>
          </p:cNvPr>
          <p:cNvSpPr>
            <a:spLocks noChangeAspect="1"/>
          </p:cNvSpPr>
          <p:nvPr/>
        </p:nvSpPr>
        <p:spPr>
          <a:xfrm flipV="1">
            <a:off x="6624000" y="4532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0B1A92E-D2A8-0640-8860-A43EEAD9AFB6}"/>
              </a:ext>
            </a:extLst>
          </p:cNvPr>
          <p:cNvSpPr>
            <a:spLocks noChangeAspect="1"/>
          </p:cNvSpPr>
          <p:nvPr/>
        </p:nvSpPr>
        <p:spPr>
          <a:xfrm flipV="1">
            <a:off x="6879266" y="504291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1950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Algorithme de descente du gradient : exemple basique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5BDA3A-6212-544B-B805-4EB65362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2172874"/>
            <a:ext cx="7353191" cy="432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1EDCC5A-BBDC-064E-8D7A-486A57F3957D}"/>
              </a:ext>
            </a:extLst>
          </p:cNvPr>
          <p:cNvSpPr txBox="1"/>
          <p:nvPr/>
        </p:nvSpPr>
        <p:spPr>
          <a:xfrm>
            <a:off x="493950" y="2379907"/>
            <a:ext cx="449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dérivée est encore négative, on se déplace de nouveau vers la droite.</a:t>
            </a:r>
          </a:p>
          <a:p>
            <a:endParaRPr lang="fr-FR" sz="2400" dirty="0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8127321E-4247-3D4C-BB83-D5CC8FD14DA9}"/>
              </a:ext>
            </a:extLst>
          </p:cNvPr>
          <p:cNvSpPr>
            <a:spLocks noChangeAspect="1"/>
          </p:cNvSpPr>
          <p:nvPr/>
        </p:nvSpPr>
        <p:spPr>
          <a:xfrm flipV="1">
            <a:off x="6248401" y="3285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50DBFE97-253C-3040-8975-01E5A452077F}"/>
              </a:ext>
            </a:extLst>
          </p:cNvPr>
          <p:cNvSpPr>
            <a:spLocks noChangeAspect="1"/>
          </p:cNvSpPr>
          <p:nvPr/>
        </p:nvSpPr>
        <p:spPr>
          <a:xfrm flipV="1">
            <a:off x="6408000" y="390806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FAD9340C-3B21-BF44-8B0B-71B65E9C4DA4}"/>
              </a:ext>
            </a:extLst>
          </p:cNvPr>
          <p:cNvSpPr>
            <a:spLocks noChangeAspect="1"/>
          </p:cNvSpPr>
          <p:nvPr/>
        </p:nvSpPr>
        <p:spPr>
          <a:xfrm flipV="1">
            <a:off x="6624000" y="4532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0B1A92E-D2A8-0640-8860-A43EEAD9AFB6}"/>
              </a:ext>
            </a:extLst>
          </p:cNvPr>
          <p:cNvSpPr>
            <a:spLocks noChangeAspect="1"/>
          </p:cNvSpPr>
          <p:nvPr/>
        </p:nvSpPr>
        <p:spPr>
          <a:xfrm flipV="1">
            <a:off x="6879266" y="504291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4780EB80-33D0-DB45-A8FA-A1B664F73A8F}"/>
              </a:ext>
            </a:extLst>
          </p:cNvPr>
          <p:cNvSpPr>
            <a:spLocks noChangeAspect="1"/>
          </p:cNvSpPr>
          <p:nvPr/>
        </p:nvSpPr>
        <p:spPr>
          <a:xfrm flipV="1">
            <a:off x="7164000" y="542677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3277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Algorithme de descente du gradient : exemple basique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5BDA3A-6212-544B-B805-4EB65362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2172874"/>
            <a:ext cx="7353191" cy="432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1EDCC5A-BBDC-064E-8D7A-486A57F3957D}"/>
              </a:ext>
            </a:extLst>
          </p:cNvPr>
          <p:cNvSpPr txBox="1"/>
          <p:nvPr/>
        </p:nvSpPr>
        <p:spPr>
          <a:xfrm>
            <a:off x="493950" y="2379907"/>
            <a:ext cx="449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dérivée est encore négative, on se déplace de nouveau vers la droite.</a:t>
            </a:r>
          </a:p>
          <a:p>
            <a:endParaRPr lang="fr-FR" sz="2400" dirty="0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8127321E-4247-3D4C-BB83-D5CC8FD14DA9}"/>
              </a:ext>
            </a:extLst>
          </p:cNvPr>
          <p:cNvSpPr>
            <a:spLocks noChangeAspect="1"/>
          </p:cNvSpPr>
          <p:nvPr/>
        </p:nvSpPr>
        <p:spPr>
          <a:xfrm flipV="1">
            <a:off x="6248401" y="3285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50DBFE97-253C-3040-8975-01E5A452077F}"/>
              </a:ext>
            </a:extLst>
          </p:cNvPr>
          <p:cNvSpPr>
            <a:spLocks noChangeAspect="1"/>
          </p:cNvSpPr>
          <p:nvPr/>
        </p:nvSpPr>
        <p:spPr>
          <a:xfrm flipV="1">
            <a:off x="6408000" y="390806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FAD9340C-3B21-BF44-8B0B-71B65E9C4DA4}"/>
              </a:ext>
            </a:extLst>
          </p:cNvPr>
          <p:cNvSpPr>
            <a:spLocks noChangeAspect="1"/>
          </p:cNvSpPr>
          <p:nvPr/>
        </p:nvSpPr>
        <p:spPr>
          <a:xfrm flipV="1">
            <a:off x="6624000" y="4532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0B1A92E-D2A8-0640-8860-A43EEAD9AFB6}"/>
              </a:ext>
            </a:extLst>
          </p:cNvPr>
          <p:cNvSpPr>
            <a:spLocks noChangeAspect="1"/>
          </p:cNvSpPr>
          <p:nvPr/>
        </p:nvSpPr>
        <p:spPr>
          <a:xfrm flipV="1">
            <a:off x="6879266" y="504291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4780EB80-33D0-DB45-A8FA-A1B664F73A8F}"/>
              </a:ext>
            </a:extLst>
          </p:cNvPr>
          <p:cNvSpPr>
            <a:spLocks noChangeAspect="1"/>
          </p:cNvSpPr>
          <p:nvPr/>
        </p:nvSpPr>
        <p:spPr>
          <a:xfrm flipV="1">
            <a:off x="7164000" y="542677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30767C5B-50BC-BF4A-A8C3-9D484880CB57}"/>
              </a:ext>
            </a:extLst>
          </p:cNvPr>
          <p:cNvSpPr>
            <a:spLocks noChangeAspect="1"/>
          </p:cNvSpPr>
          <p:nvPr/>
        </p:nvSpPr>
        <p:spPr>
          <a:xfrm flipV="1">
            <a:off x="7453424" y="5652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9304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Algorithme de descente du gradient : exemple basique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5BDA3A-6212-544B-B805-4EB65362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2172874"/>
            <a:ext cx="7353191" cy="432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1EDCC5A-BBDC-064E-8D7A-486A57F3957D}"/>
              </a:ext>
            </a:extLst>
          </p:cNvPr>
          <p:cNvSpPr txBox="1"/>
          <p:nvPr/>
        </p:nvSpPr>
        <p:spPr>
          <a:xfrm>
            <a:off x="493950" y="2379907"/>
            <a:ext cx="449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dérivée est encore négative, on se déplace de nouveau vers la droite.</a:t>
            </a:r>
          </a:p>
          <a:p>
            <a:endParaRPr lang="fr-FR" sz="2400" dirty="0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8127321E-4247-3D4C-BB83-D5CC8FD14DA9}"/>
              </a:ext>
            </a:extLst>
          </p:cNvPr>
          <p:cNvSpPr>
            <a:spLocks noChangeAspect="1"/>
          </p:cNvSpPr>
          <p:nvPr/>
        </p:nvSpPr>
        <p:spPr>
          <a:xfrm flipV="1">
            <a:off x="6248401" y="3285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50DBFE97-253C-3040-8975-01E5A452077F}"/>
              </a:ext>
            </a:extLst>
          </p:cNvPr>
          <p:cNvSpPr>
            <a:spLocks noChangeAspect="1"/>
          </p:cNvSpPr>
          <p:nvPr/>
        </p:nvSpPr>
        <p:spPr>
          <a:xfrm flipV="1">
            <a:off x="6408000" y="390806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FAD9340C-3B21-BF44-8B0B-71B65E9C4DA4}"/>
              </a:ext>
            </a:extLst>
          </p:cNvPr>
          <p:cNvSpPr>
            <a:spLocks noChangeAspect="1"/>
          </p:cNvSpPr>
          <p:nvPr/>
        </p:nvSpPr>
        <p:spPr>
          <a:xfrm flipV="1">
            <a:off x="6624000" y="4532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0B1A92E-D2A8-0640-8860-A43EEAD9AFB6}"/>
              </a:ext>
            </a:extLst>
          </p:cNvPr>
          <p:cNvSpPr>
            <a:spLocks noChangeAspect="1"/>
          </p:cNvSpPr>
          <p:nvPr/>
        </p:nvSpPr>
        <p:spPr>
          <a:xfrm flipV="1">
            <a:off x="6879266" y="504291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4780EB80-33D0-DB45-A8FA-A1B664F73A8F}"/>
              </a:ext>
            </a:extLst>
          </p:cNvPr>
          <p:cNvSpPr>
            <a:spLocks noChangeAspect="1"/>
          </p:cNvSpPr>
          <p:nvPr/>
        </p:nvSpPr>
        <p:spPr>
          <a:xfrm flipV="1">
            <a:off x="7164000" y="542677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30767C5B-50BC-BF4A-A8C3-9D484880CB57}"/>
              </a:ext>
            </a:extLst>
          </p:cNvPr>
          <p:cNvSpPr>
            <a:spLocks noChangeAspect="1"/>
          </p:cNvSpPr>
          <p:nvPr/>
        </p:nvSpPr>
        <p:spPr>
          <a:xfrm flipV="1">
            <a:off x="7453424" y="5652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9313A434-CCF7-B148-8347-C6A1C8CD5ABA}"/>
              </a:ext>
            </a:extLst>
          </p:cNvPr>
          <p:cNvSpPr>
            <a:spLocks noChangeAspect="1"/>
          </p:cNvSpPr>
          <p:nvPr/>
        </p:nvSpPr>
        <p:spPr>
          <a:xfrm flipV="1">
            <a:off x="7697973" y="5760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504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Algorithme de descente du gradient : exemple basique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5BDA3A-6212-544B-B805-4EB65362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2172874"/>
            <a:ext cx="7353191" cy="432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1EDCC5A-BBDC-064E-8D7A-486A57F3957D}"/>
              </a:ext>
            </a:extLst>
          </p:cNvPr>
          <p:cNvSpPr txBox="1"/>
          <p:nvPr/>
        </p:nvSpPr>
        <p:spPr>
          <a:xfrm>
            <a:off x="493950" y="2379907"/>
            <a:ext cx="449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dérivée est encore négative, on se déplace de nouveau vers la droite.</a:t>
            </a:r>
          </a:p>
          <a:p>
            <a:endParaRPr lang="fr-FR" sz="2400" dirty="0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8127321E-4247-3D4C-BB83-D5CC8FD14DA9}"/>
              </a:ext>
            </a:extLst>
          </p:cNvPr>
          <p:cNvSpPr>
            <a:spLocks noChangeAspect="1"/>
          </p:cNvSpPr>
          <p:nvPr/>
        </p:nvSpPr>
        <p:spPr>
          <a:xfrm flipV="1">
            <a:off x="6248401" y="3285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50DBFE97-253C-3040-8975-01E5A452077F}"/>
              </a:ext>
            </a:extLst>
          </p:cNvPr>
          <p:cNvSpPr>
            <a:spLocks noChangeAspect="1"/>
          </p:cNvSpPr>
          <p:nvPr/>
        </p:nvSpPr>
        <p:spPr>
          <a:xfrm flipV="1">
            <a:off x="6408000" y="390806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FAD9340C-3B21-BF44-8B0B-71B65E9C4DA4}"/>
              </a:ext>
            </a:extLst>
          </p:cNvPr>
          <p:cNvSpPr>
            <a:spLocks noChangeAspect="1"/>
          </p:cNvSpPr>
          <p:nvPr/>
        </p:nvSpPr>
        <p:spPr>
          <a:xfrm flipV="1">
            <a:off x="6624000" y="4532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0B1A92E-D2A8-0640-8860-A43EEAD9AFB6}"/>
              </a:ext>
            </a:extLst>
          </p:cNvPr>
          <p:cNvSpPr>
            <a:spLocks noChangeAspect="1"/>
          </p:cNvSpPr>
          <p:nvPr/>
        </p:nvSpPr>
        <p:spPr>
          <a:xfrm flipV="1">
            <a:off x="6879266" y="504291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4780EB80-33D0-DB45-A8FA-A1B664F73A8F}"/>
              </a:ext>
            </a:extLst>
          </p:cNvPr>
          <p:cNvSpPr>
            <a:spLocks noChangeAspect="1"/>
          </p:cNvSpPr>
          <p:nvPr/>
        </p:nvSpPr>
        <p:spPr>
          <a:xfrm flipV="1">
            <a:off x="7164000" y="542677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30767C5B-50BC-BF4A-A8C3-9D484880CB57}"/>
              </a:ext>
            </a:extLst>
          </p:cNvPr>
          <p:cNvSpPr>
            <a:spLocks noChangeAspect="1"/>
          </p:cNvSpPr>
          <p:nvPr/>
        </p:nvSpPr>
        <p:spPr>
          <a:xfrm flipV="1">
            <a:off x="7453424" y="5652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9313A434-CCF7-B148-8347-C6A1C8CD5ABA}"/>
              </a:ext>
            </a:extLst>
          </p:cNvPr>
          <p:cNvSpPr>
            <a:spLocks noChangeAspect="1"/>
          </p:cNvSpPr>
          <p:nvPr/>
        </p:nvSpPr>
        <p:spPr>
          <a:xfrm flipV="1">
            <a:off x="7697973" y="5760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F0E7C2F3-DF26-1F4B-9457-DF9BEEB59143}"/>
              </a:ext>
            </a:extLst>
          </p:cNvPr>
          <p:cNvSpPr>
            <a:spLocks noChangeAspect="1"/>
          </p:cNvSpPr>
          <p:nvPr/>
        </p:nvSpPr>
        <p:spPr>
          <a:xfrm flipV="1">
            <a:off x="7884000" y="5814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5718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Algorithme de descente du gradient : exemple basique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5BDA3A-6212-544B-B805-4EB65362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2172874"/>
            <a:ext cx="7353191" cy="432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1EDCC5A-BBDC-064E-8D7A-486A57F3957D}"/>
              </a:ext>
            </a:extLst>
          </p:cNvPr>
          <p:cNvSpPr txBox="1"/>
          <p:nvPr/>
        </p:nvSpPr>
        <p:spPr>
          <a:xfrm>
            <a:off x="493950" y="2379907"/>
            <a:ext cx="449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dérivée est encore négative, on se déplace de nouveau vers la droite.</a:t>
            </a:r>
          </a:p>
          <a:p>
            <a:endParaRPr lang="fr-FR" sz="2400" dirty="0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8127321E-4247-3D4C-BB83-D5CC8FD14DA9}"/>
              </a:ext>
            </a:extLst>
          </p:cNvPr>
          <p:cNvSpPr>
            <a:spLocks noChangeAspect="1"/>
          </p:cNvSpPr>
          <p:nvPr/>
        </p:nvSpPr>
        <p:spPr>
          <a:xfrm flipV="1">
            <a:off x="6248401" y="3285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50DBFE97-253C-3040-8975-01E5A452077F}"/>
              </a:ext>
            </a:extLst>
          </p:cNvPr>
          <p:cNvSpPr>
            <a:spLocks noChangeAspect="1"/>
          </p:cNvSpPr>
          <p:nvPr/>
        </p:nvSpPr>
        <p:spPr>
          <a:xfrm flipV="1">
            <a:off x="6408000" y="390806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FAD9340C-3B21-BF44-8B0B-71B65E9C4DA4}"/>
              </a:ext>
            </a:extLst>
          </p:cNvPr>
          <p:cNvSpPr>
            <a:spLocks noChangeAspect="1"/>
          </p:cNvSpPr>
          <p:nvPr/>
        </p:nvSpPr>
        <p:spPr>
          <a:xfrm flipV="1">
            <a:off x="6624000" y="4532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0B1A92E-D2A8-0640-8860-A43EEAD9AFB6}"/>
              </a:ext>
            </a:extLst>
          </p:cNvPr>
          <p:cNvSpPr>
            <a:spLocks noChangeAspect="1"/>
          </p:cNvSpPr>
          <p:nvPr/>
        </p:nvSpPr>
        <p:spPr>
          <a:xfrm flipV="1">
            <a:off x="6879266" y="504291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4780EB80-33D0-DB45-A8FA-A1B664F73A8F}"/>
              </a:ext>
            </a:extLst>
          </p:cNvPr>
          <p:cNvSpPr>
            <a:spLocks noChangeAspect="1"/>
          </p:cNvSpPr>
          <p:nvPr/>
        </p:nvSpPr>
        <p:spPr>
          <a:xfrm flipV="1">
            <a:off x="7164000" y="542677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30767C5B-50BC-BF4A-A8C3-9D484880CB57}"/>
              </a:ext>
            </a:extLst>
          </p:cNvPr>
          <p:cNvSpPr>
            <a:spLocks noChangeAspect="1"/>
          </p:cNvSpPr>
          <p:nvPr/>
        </p:nvSpPr>
        <p:spPr>
          <a:xfrm flipV="1">
            <a:off x="7453424" y="5652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9313A434-CCF7-B148-8347-C6A1C8CD5ABA}"/>
              </a:ext>
            </a:extLst>
          </p:cNvPr>
          <p:cNvSpPr>
            <a:spLocks noChangeAspect="1"/>
          </p:cNvSpPr>
          <p:nvPr/>
        </p:nvSpPr>
        <p:spPr>
          <a:xfrm flipV="1">
            <a:off x="7697973" y="5760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F0E7C2F3-DF26-1F4B-9457-DF9BEEB59143}"/>
              </a:ext>
            </a:extLst>
          </p:cNvPr>
          <p:cNvSpPr>
            <a:spLocks noChangeAspect="1"/>
          </p:cNvSpPr>
          <p:nvPr/>
        </p:nvSpPr>
        <p:spPr>
          <a:xfrm flipV="1">
            <a:off x="7884000" y="5814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8D9A7243-CFF7-6843-B379-89CFB7AD7A6F}"/>
              </a:ext>
            </a:extLst>
          </p:cNvPr>
          <p:cNvSpPr>
            <a:spLocks noChangeAspect="1"/>
          </p:cNvSpPr>
          <p:nvPr/>
        </p:nvSpPr>
        <p:spPr>
          <a:xfrm flipV="1">
            <a:off x="8029071" y="5832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3229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Algorithme de descente du gradient : exemple basique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5BDA3A-6212-544B-B805-4EB65362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2172874"/>
            <a:ext cx="7353191" cy="432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1EDCC5A-BBDC-064E-8D7A-486A57F3957D}"/>
              </a:ext>
            </a:extLst>
          </p:cNvPr>
          <p:cNvSpPr txBox="1"/>
          <p:nvPr/>
        </p:nvSpPr>
        <p:spPr>
          <a:xfrm>
            <a:off x="493950" y="2379907"/>
            <a:ext cx="4492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La dérivée est encore négative, on se déplace de nouveau vers la droite.</a:t>
            </a:r>
          </a:p>
          <a:p>
            <a:endParaRPr lang="fr-FR" sz="2400" dirty="0"/>
          </a:p>
          <a:p>
            <a:r>
              <a:rPr lang="fr-FR" sz="2400" dirty="0"/>
              <a:t>Fin de l’algorithme.</a:t>
            </a:r>
          </a:p>
          <a:p>
            <a:endParaRPr lang="fr-FR" sz="2400" dirty="0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8127321E-4247-3D4C-BB83-D5CC8FD14DA9}"/>
              </a:ext>
            </a:extLst>
          </p:cNvPr>
          <p:cNvSpPr>
            <a:spLocks noChangeAspect="1"/>
          </p:cNvSpPr>
          <p:nvPr/>
        </p:nvSpPr>
        <p:spPr>
          <a:xfrm flipV="1">
            <a:off x="6248401" y="3285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50DBFE97-253C-3040-8975-01E5A452077F}"/>
              </a:ext>
            </a:extLst>
          </p:cNvPr>
          <p:cNvSpPr>
            <a:spLocks noChangeAspect="1"/>
          </p:cNvSpPr>
          <p:nvPr/>
        </p:nvSpPr>
        <p:spPr>
          <a:xfrm flipV="1">
            <a:off x="6408000" y="390806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FAD9340C-3B21-BF44-8B0B-71B65E9C4DA4}"/>
              </a:ext>
            </a:extLst>
          </p:cNvPr>
          <p:cNvSpPr>
            <a:spLocks noChangeAspect="1"/>
          </p:cNvSpPr>
          <p:nvPr/>
        </p:nvSpPr>
        <p:spPr>
          <a:xfrm flipV="1">
            <a:off x="6624000" y="4532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0B1A92E-D2A8-0640-8860-A43EEAD9AFB6}"/>
              </a:ext>
            </a:extLst>
          </p:cNvPr>
          <p:cNvSpPr>
            <a:spLocks noChangeAspect="1"/>
          </p:cNvSpPr>
          <p:nvPr/>
        </p:nvSpPr>
        <p:spPr>
          <a:xfrm flipV="1">
            <a:off x="6879266" y="504291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="" xmlns:a16="http://schemas.microsoft.com/office/drawing/2014/main" id="{4780EB80-33D0-DB45-A8FA-A1B664F73A8F}"/>
              </a:ext>
            </a:extLst>
          </p:cNvPr>
          <p:cNvSpPr>
            <a:spLocks noChangeAspect="1"/>
          </p:cNvSpPr>
          <p:nvPr/>
        </p:nvSpPr>
        <p:spPr>
          <a:xfrm flipV="1">
            <a:off x="7164000" y="542677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30767C5B-50BC-BF4A-A8C3-9D484880CB57}"/>
              </a:ext>
            </a:extLst>
          </p:cNvPr>
          <p:cNvSpPr>
            <a:spLocks noChangeAspect="1"/>
          </p:cNvSpPr>
          <p:nvPr/>
        </p:nvSpPr>
        <p:spPr>
          <a:xfrm flipV="1">
            <a:off x="7453424" y="5652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9313A434-CCF7-B148-8347-C6A1C8CD5ABA}"/>
              </a:ext>
            </a:extLst>
          </p:cNvPr>
          <p:cNvSpPr>
            <a:spLocks noChangeAspect="1"/>
          </p:cNvSpPr>
          <p:nvPr/>
        </p:nvSpPr>
        <p:spPr>
          <a:xfrm flipV="1">
            <a:off x="7697973" y="5760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F0E7C2F3-DF26-1F4B-9457-DF9BEEB59143}"/>
              </a:ext>
            </a:extLst>
          </p:cNvPr>
          <p:cNvSpPr>
            <a:spLocks noChangeAspect="1"/>
          </p:cNvSpPr>
          <p:nvPr/>
        </p:nvSpPr>
        <p:spPr>
          <a:xfrm flipV="1">
            <a:off x="7884000" y="5814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8D9A7243-CFF7-6843-B379-89CFB7AD7A6F}"/>
              </a:ext>
            </a:extLst>
          </p:cNvPr>
          <p:cNvSpPr>
            <a:spLocks noChangeAspect="1"/>
          </p:cNvSpPr>
          <p:nvPr/>
        </p:nvSpPr>
        <p:spPr>
          <a:xfrm flipV="1">
            <a:off x="8029071" y="5832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222AC8FB-8FE1-7E4F-BF1A-ED34F9E20AAA}"/>
              </a:ext>
            </a:extLst>
          </p:cNvPr>
          <p:cNvSpPr>
            <a:spLocks noChangeAspect="1"/>
          </p:cNvSpPr>
          <p:nvPr/>
        </p:nvSpPr>
        <p:spPr>
          <a:xfrm flipV="1">
            <a:off x="8172000" y="5850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3985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71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Rétropropagation de l’erreur : principe général </a:t>
                </a:r>
              </a:p>
              <a:p>
                <a:endParaRPr lang="fr-FR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On va appliquer l’algorithme du gradient à la fonction de coût du réseau afin de faire les mises à jour des poids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Pour cela il faut calculer les dérivées partielles de la fonction de coût par rapport à chacun des poids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712957"/>
              </a:xfrm>
              <a:prstGeom prst="rect">
                <a:avLst/>
              </a:prstGeom>
              <a:blipFill>
                <a:blip r:embed="rId3"/>
                <a:stretch>
                  <a:fillRect l="-844" t="-1075" r="-8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061206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Rétropropagation de l’erreur : exemple basique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432D9402-6986-9D4D-9CC4-1CF6E017F7C2}"/>
                  </a:ext>
                </a:extLst>
              </p:cNvPr>
              <p:cNvSpPr/>
              <p:nvPr/>
            </p:nvSpPr>
            <p:spPr>
              <a:xfrm>
                <a:off x="1686146" y="2499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Ellipse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32D9402-6986-9D4D-9CC4-1CF6E017F7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146" y="2499530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A6621B6E-FAFF-EA49-AA9D-D9EF5B413F2E}"/>
                  </a:ext>
                </a:extLst>
              </p:cNvPr>
              <p:cNvSpPr/>
              <p:nvPr/>
            </p:nvSpPr>
            <p:spPr>
              <a:xfrm>
                <a:off x="1677537" y="3810481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Ellipse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6621B6E-FAFF-EA49-AA9D-D9EF5B413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537" y="3810481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2A82327-4391-BD47-81A3-D369C5F2D20B}"/>
                  </a:ext>
                </a:extLst>
              </p:cNvPr>
              <p:cNvSpPr/>
              <p:nvPr/>
            </p:nvSpPr>
            <p:spPr>
              <a:xfrm>
                <a:off x="1677537" y="5152115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2A82327-4391-BD47-81A3-D369C5F2D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537" y="5152115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41E5EAEC-8FD9-2C41-A9A3-7E76D2E1197A}"/>
              </a:ext>
            </a:extLst>
          </p:cNvPr>
          <p:cNvSpPr/>
          <p:nvPr/>
        </p:nvSpPr>
        <p:spPr>
          <a:xfrm>
            <a:off x="5724577" y="386096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056D4EC-32C3-3C4A-89F2-ED1D38EC7FAB}"/>
                  </a:ext>
                </a:extLst>
              </p:cNvPr>
              <p:cNvSpPr txBox="1"/>
              <p:nvPr/>
            </p:nvSpPr>
            <p:spPr>
              <a:xfrm>
                <a:off x="5801939" y="3981795"/>
                <a:ext cx="198003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056D4EC-32C3-3C4A-89F2-ED1D38EC7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939" y="3981795"/>
                <a:ext cx="198003" cy="298159"/>
              </a:xfrm>
              <a:prstGeom prst="rect">
                <a:avLst/>
              </a:prstGeom>
              <a:blipFill>
                <a:blip r:embed="rId6"/>
                <a:stretch>
                  <a:fillRect l="-181250" t="-141667" r="-100000" b="-195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en arc 9">
            <a:extLst>
              <a:ext uri="{FF2B5EF4-FFF2-40B4-BE49-F238E27FC236}">
                <a16:creationId xmlns="" xmlns:a16="http://schemas.microsoft.com/office/drawing/2014/main" id="{AB5F7DB7-152C-A24C-BD1E-80A6F49830E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91312" y="4072954"/>
            <a:ext cx="251999" cy="162000"/>
          </a:xfrm>
          <a:prstGeom prst="curvedConnector3">
            <a:avLst>
              <a:gd name="adj1" fmla="val 4349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CC132CD6-85DC-7B4B-B172-1A33B1E0CF81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5994577" y="3860967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="" xmlns:a16="http://schemas.microsoft.com/office/drawing/2014/main" id="{F5118325-2B52-9B42-8671-31CE794DB1FC}"/>
              </a:ext>
            </a:extLst>
          </p:cNvPr>
          <p:cNvSpPr/>
          <p:nvPr/>
        </p:nvSpPr>
        <p:spPr>
          <a:xfrm>
            <a:off x="9287629" y="386096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8EA44F0-0614-E74B-B04A-5ED7DD62EDA9}"/>
                  </a:ext>
                </a:extLst>
              </p:cNvPr>
              <p:cNvSpPr txBox="1"/>
              <p:nvPr/>
            </p:nvSpPr>
            <p:spPr>
              <a:xfrm>
                <a:off x="9364991" y="3981795"/>
                <a:ext cx="198003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8EA44F0-0614-E74B-B04A-5ED7DD62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991" y="3981795"/>
                <a:ext cx="198003" cy="298159"/>
              </a:xfrm>
              <a:prstGeom prst="rect">
                <a:avLst/>
              </a:prstGeom>
              <a:blipFill>
                <a:blip r:embed="rId7"/>
                <a:stretch>
                  <a:fillRect l="-164706" t="-141667" r="-88235" b="-1958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en arc 13">
            <a:extLst>
              <a:ext uri="{FF2B5EF4-FFF2-40B4-BE49-F238E27FC236}">
                <a16:creationId xmlns="" xmlns:a16="http://schemas.microsoft.com/office/drawing/2014/main" id="{8A9A301E-615B-2643-9567-F1807198F0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54364" y="4072954"/>
            <a:ext cx="251999" cy="162000"/>
          </a:xfrm>
          <a:prstGeom prst="curvedConnector3">
            <a:avLst>
              <a:gd name="adj1" fmla="val 4349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="" xmlns:a16="http://schemas.microsoft.com/office/drawing/2014/main" id="{69913127-4A40-6C47-B87A-0E061D66A1B6}"/>
              </a:ext>
            </a:extLst>
          </p:cNvPr>
          <p:cNvCxnSpPr>
            <a:stCxn id="12" idx="0"/>
            <a:endCxn id="12" idx="4"/>
          </p:cNvCxnSpPr>
          <p:nvPr/>
        </p:nvCxnSpPr>
        <p:spPr>
          <a:xfrm>
            <a:off x="9557629" y="3860967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7D878DD3-7D43-5A4D-84E2-7A2F56F80332}"/>
              </a:ext>
            </a:extLst>
          </p:cNvPr>
          <p:cNvSpPr/>
          <p:nvPr/>
        </p:nvSpPr>
        <p:spPr>
          <a:xfrm>
            <a:off x="5726740" y="51777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A9B4B60-A5AA-454A-8034-E6A69CD1C2A3}"/>
                  </a:ext>
                </a:extLst>
              </p:cNvPr>
              <p:cNvSpPr txBox="1"/>
              <p:nvPr/>
            </p:nvSpPr>
            <p:spPr>
              <a:xfrm>
                <a:off x="5804102" y="5298562"/>
                <a:ext cx="198003" cy="298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A9B4B60-A5AA-454A-8034-E6A69CD1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02" y="5298562"/>
                <a:ext cx="198003" cy="298159"/>
              </a:xfrm>
              <a:prstGeom prst="rect">
                <a:avLst/>
              </a:prstGeom>
              <a:blipFill>
                <a:blip r:embed="rId8"/>
                <a:stretch>
                  <a:fillRect l="-170588" t="-132000" r="-88235" b="-18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en arc 17">
            <a:extLst>
              <a:ext uri="{FF2B5EF4-FFF2-40B4-BE49-F238E27FC236}">
                <a16:creationId xmlns="" xmlns:a16="http://schemas.microsoft.com/office/drawing/2014/main" id="{FB4A547C-14F7-3C45-96DC-4FBE48162A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93475" y="5389721"/>
            <a:ext cx="251999" cy="162000"/>
          </a:xfrm>
          <a:prstGeom prst="curvedConnector3">
            <a:avLst>
              <a:gd name="adj1" fmla="val 4349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="" xmlns:a16="http://schemas.microsoft.com/office/drawing/2014/main" id="{250584B5-8CFD-7642-A4D3-821B40D4FF00}"/>
              </a:ext>
            </a:extLst>
          </p:cNvPr>
          <p:cNvCxnSpPr>
            <a:stCxn id="16" idx="0"/>
            <a:endCxn id="16" idx="4"/>
          </p:cNvCxnSpPr>
          <p:nvPr/>
        </p:nvCxnSpPr>
        <p:spPr>
          <a:xfrm>
            <a:off x="5996740" y="5177734"/>
            <a:ext cx="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BDAA8290-620E-A24D-9B3D-2E9E9891D5FA}"/>
                  </a:ext>
                </a:extLst>
              </p:cNvPr>
              <p:cNvSpPr/>
              <p:nvPr/>
            </p:nvSpPr>
            <p:spPr>
              <a:xfrm>
                <a:off x="5732105" y="254420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Ellipse 1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DAA8290-620E-A24D-9B3D-2E9E9891D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05" y="2544200"/>
                <a:ext cx="540000" cy="54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="" xmlns:a16="http://schemas.microsoft.com/office/drawing/2014/main" id="{6779AF7A-AE3A-ED4B-B8AA-2FB446AA76B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226146" y="2769530"/>
            <a:ext cx="3498431" cy="13614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="" xmlns:a16="http://schemas.microsoft.com/office/drawing/2014/main" id="{53BE2628-E55A-B442-A3EA-81FB14E13FD2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2226146" y="2769530"/>
            <a:ext cx="3500594" cy="26782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="" xmlns:a16="http://schemas.microsoft.com/office/drawing/2014/main" id="{C2A76AB8-6911-E741-BEF7-422D68D4B227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2217537" y="5422115"/>
            <a:ext cx="3509203" cy="2561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="" xmlns:a16="http://schemas.microsoft.com/office/drawing/2014/main" id="{9E1974E7-547C-6740-BEA0-5FBB52411D1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217537" y="4130967"/>
            <a:ext cx="3507040" cy="129114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97478D46-BC02-2049-9AE0-32F3E927356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2217537" y="4080481"/>
            <a:ext cx="3507040" cy="504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="" xmlns:a16="http://schemas.microsoft.com/office/drawing/2014/main" id="{8155580C-CAF5-6745-823A-9602EECAEDB2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2217537" y="4080481"/>
            <a:ext cx="3509203" cy="13672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="" xmlns:a16="http://schemas.microsoft.com/office/drawing/2014/main" id="{322678D2-5439-7E48-8C40-81A468CF89C0}"/>
              </a:ext>
            </a:extLst>
          </p:cNvPr>
          <p:cNvCxnSpPr>
            <a:cxnSpLocks/>
            <a:stCxn id="20" idx="6"/>
            <a:endCxn id="12" idx="2"/>
          </p:cNvCxnSpPr>
          <p:nvPr/>
        </p:nvCxnSpPr>
        <p:spPr>
          <a:xfrm>
            <a:off x="6272105" y="2814200"/>
            <a:ext cx="3015524" cy="1316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="" xmlns:a16="http://schemas.microsoft.com/office/drawing/2014/main" id="{9B4962F8-8A7B-7B43-87F9-D08806F2E7D1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6264577" y="4130967"/>
            <a:ext cx="302305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="" xmlns:a16="http://schemas.microsoft.com/office/drawing/2014/main" id="{D33316B2-C979-F747-9E6C-FD2AEBA4C70B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 flipV="1">
            <a:off x="6266740" y="4130967"/>
            <a:ext cx="3020889" cy="13167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7F84E703-B26E-114F-AEA2-3C14D560874C}"/>
                  </a:ext>
                </a:extLst>
              </p:cNvPr>
              <p:cNvSpPr txBox="1"/>
              <p:nvPr/>
            </p:nvSpPr>
            <p:spPr>
              <a:xfrm>
                <a:off x="8759058" y="1452134"/>
                <a:ext cx="2413591" cy="144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Fonction d’activation pour les 3 neurones : 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F84E703-B26E-114F-AEA2-3C14D560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058" y="1452134"/>
                <a:ext cx="2413591" cy="1448345"/>
              </a:xfrm>
              <a:prstGeom prst="rect">
                <a:avLst/>
              </a:prstGeom>
              <a:blipFill>
                <a:blip r:embed="rId10"/>
                <a:stretch>
                  <a:fillRect l="-2094" t="-870" b="-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="" xmlns:a16="http://schemas.microsoft.com/office/drawing/2014/main" id="{9D18C45C-CD7B-FC4A-8854-6307870FE27F}"/>
              </a:ext>
            </a:extLst>
          </p:cNvPr>
          <p:cNvCxnSpPr>
            <a:cxnSpLocks/>
          </p:cNvCxnSpPr>
          <p:nvPr/>
        </p:nvCxnSpPr>
        <p:spPr>
          <a:xfrm>
            <a:off x="935298" y="5447641"/>
            <a:ext cx="63832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="" xmlns:a16="http://schemas.microsoft.com/office/drawing/2014/main" id="{06172B0C-6A5B-D747-AF7C-0807A7A1B4A5}"/>
              </a:ext>
            </a:extLst>
          </p:cNvPr>
          <p:cNvCxnSpPr>
            <a:cxnSpLocks/>
          </p:cNvCxnSpPr>
          <p:nvPr/>
        </p:nvCxnSpPr>
        <p:spPr>
          <a:xfrm>
            <a:off x="935298" y="4108632"/>
            <a:ext cx="63832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5407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63DCD69-AC2C-CF4D-96EB-FEF7530E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3. Descente de gradient et rétropropagation.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427857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5001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Gradient d’une fonction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Soit une fonction de plusieurs variables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gradient de cette fonction est le vecteur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400" dirty="0"/>
                  <a:t> défini par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fr-F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5001241"/>
              </a:xfrm>
              <a:prstGeom prst="rect">
                <a:avLst/>
              </a:prstGeom>
              <a:blipFill>
                <a:blip r:embed="rId3"/>
                <a:stretch>
                  <a:fillRect l="-844" t="-10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76910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Gradient d’une fonction</a:t>
            </a:r>
          </a:p>
        </p:txBody>
      </p:sp>
      <p:pic>
        <p:nvPicPr>
          <p:cNvPr id="5" name="Image 4" descr="Une image contenant table, orange, assis, noir&#10;&#10;Description générée automatiquement">
            <a:extLst>
              <a:ext uri="{FF2B5EF4-FFF2-40B4-BE49-F238E27FC236}">
                <a16:creationId xmlns="" xmlns:a16="http://schemas.microsoft.com/office/drawing/2014/main" id="{7EB5C77B-CA9B-5946-BC78-35F78AC4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41" y="1977656"/>
            <a:ext cx="5584800" cy="4680000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7BA3868-665A-3546-BA16-271CDB4C284A}"/>
                  </a:ext>
                </a:extLst>
              </p:cNvPr>
              <p:cNvSpPr txBox="1"/>
              <p:nvPr/>
            </p:nvSpPr>
            <p:spPr>
              <a:xfrm>
                <a:off x="844826" y="2610884"/>
                <a:ext cx="497313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4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400" dirty="0"/>
              </a:p>
              <a:p>
                <a:endParaRPr lang="fr-FR" sz="2400" dirty="0"/>
              </a:p>
              <a:p>
                <a:r>
                  <a:rPr lang="fr-FR" sz="2400" dirty="0"/>
                  <a:t>Le champ de gradient est représenté dans le plan horizontal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2400" dirty="0"/>
              </a:p>
              <a:p>
                <a:endParaRPr lang="fr-FR" sz="2400" dirty="0"/>
              </a:p>
              <a:p>
                <a:r>
                  <a:rPr lang="fr-FR" sz="2400" dirty="0"/>
                  <a:t>La surface est celle d’équation</a:t>
                </a:r>
              </a:p>
              <a:p>
                <a:pPr algn="ctr"/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7BA3868-665A-3546-BA16-271CDB4C2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2610884"/>
                <a:ext cx="4973134" cy="2677656"/>
              </a:xfrm>
              <a:prstGeom prst="rect">
                <a:avLst/>
              </a:prstGeom>
              <a:blipFill>
                <a:blip r:embed="rId4"/>
                <a:stretch>
                  <a:fillRect l="-1786" b="-18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8912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3152CB-BDD8-AE4B-B6A0-1123451FB363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68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Algorithme de descente du gradient : pseudo pseudo code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On se donne une constante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2400" dirty="0"/>
                  <a:t> qui va être le taux d’apprentissage de l’algorithme.</a:t>
                </a:r>
              </a:p>
              <a:p>
                <a:endParaRPr lang="fr-F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dirty="0"/>
                  <a:t>Soit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/>
                  <a:t> arbitraire,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fr-F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dirty="0"/>
                  <a:t>Tant Que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fr-FR" sz="2400" dirty="0"/>
                  <a:t> </a:t>
                </a:r>
              </a:p>
              <a:p>
                <a:pPr lvl="1"/>
                <a:r>
                  <a:rPr lang="fr-FR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fr-FR" sz="2400" dirty="0"/>
              </a:p>
              <a:p>
                <a:pPr lvl="1"/>
                <a:r>
                  <a:rPr lang="fr-FR" sz="2400" dirty="0"/>
                  <a:t>	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+=1</m:t>
                    </m:r>
                  </m:oMath>
                </a14:m>
                <a:endParaRPr lang="fr-FR" sz="2400" dirty="0"/>
              </a:p>
              <a:p>
                <a:endParaRPr lang="fr-FR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fr-FR" sz="2400" dirty="0"/>
                  <a:t>Retourner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fr-FR" sz="2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83152CB-BDD8-AE4B-B6A0-1123451F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683590"/>
              </a:xfrm>
              <a:prstGeom prst="rect">
                <a:avLst/>
              </a:prstGeom>
              <a:blipFill>
                <a:blip r:embed="rId3"/>
                <a:stretch>
                  <a:fillRect l="-844" t="-1084" b="-2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8060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Algorithme de descente du gradient : exemple basique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5BDA3A-6212-544B-B805-4EB65362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2172874"/>
            <a:ext cx="7353191" cy="432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1EDCC5A-BBDC-064E-8D7A-486A57F3957D}"/>
              </a:ext>
            </a:extLst>
          </p:cNvPr>
          <p:cNvSpPr txBox="1"/>
          <p:nvPr/>
        </p:nvSpPr>
        <p:spPr>
          <a:xfrm>
            <a:off x="493950" y="2379907"/>
            <a:ext cx="4492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Imaginons que l’on ait cette fonction à minimiser.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="" xmlns:p14="http://schemas.microsoft.com/office/powerpoint/2010/main" val="352225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Algorithme de descente du gradient : exemple basique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5BDA3A-6212-544B-B805-4EB65362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2172874"/>
            <a:ext cx="7353191" cy="4320000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1EDCC5A-BBDC-064E-8D7A-486A57F3957D}"/>
                  </a:ext>
                </a:extLst>
              </p:cNvPr>
              <p:cNvSpPr txBox="1"/>
              <p:nvPr/>
            </p:nvSpPr>
            <p:spPr>
              <a:xfrm>
                <a:off x="493950" y="2379907"/>
                <a:ext cx="4492720" cy="85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On part donc d’un point choisi aléatoirement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1EDCC5A-BBDC-064E-8D7A-486A57F39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0" y="2379907"/>
                <a:ext cx="4492720" cy="856004"/>
              </a:xfrm>
              <a:prstGeom prst="rect">
                <a:avLst/>
              </a:prstGeom>
              <a:blipFill>
                <a:blip r:embed="rId4"/>
                <a:stretch>
                  <a:fillRect l="-1972" t="-4348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8127321E-4247-3D4C-BB83-D5CC8FD14DA9}"/>
              </a:ext>
            </a:extLst>
          </p:cNvPr>
          <p:cNvSpPr>
            <a:spLocks noChangeAspect="1"/>
          </p:cNvSpPr>
          <p:nvPr/>
        </p:nvSpPr>
        <p:spPr>
          <a:xfrm flipV="1">
            <a:off x="6248401" y="3285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1BCF994-D8E0-C746-ABFC-CAB7378E20D6}"/>
                  </a:ext>
                </a:extLst>
              </p:cNvPr>
              <p:cNvSpPr txBox="1"/>
              <p:nvPr/>
            </p:nvSpPr>
            <p:spPr>
              <a:xfrm>
                <a:off x="6207267" y="6477259"/>
                <a:ext cx="43621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BCF994-D8E0-C746-ABFC-CAB7378E2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267" y="6477259"/>
                <a:ext cx="436210" cy="295594"/>
              </a:xfrm>
              <a:prstGeom prst="rect">
                <a:avLst/>
              </a:prstGeom>
              <a:blipFill>
                <a:blip r:embed="rId5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="" xmlns:a16="http://schemas.microsoft.com/office/drawing/2014/main" id="{24F8C9EA-F331-0D46-8871-8DDEC2797CB2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293401" y="3284999"/>
            <a:ext cx="36000" cy="313199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8257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Algorithme de descente du gradient : exemple basique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5BDA3A-6212-544B-B805-4EB65362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2172874"/>
            <a:ext cx="7353191" cy="4320000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1EDCC5A-BBDC-064E-8D7A-486A57F3957D}"/>
                  </a:ext>
                </a:extLst>
              </p:cNvPr>
              <p:cNvSpPr txBox="1"/>
              <p:nvPr/>
            </p:nvSpPr>
            <p:spPr>
              <a:xfrm>
                <a:off x="493950" y="2379907"/>
                <a:ext cx="4492720" cy="315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On calcule le gradient en ce point,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la dérivée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fr-FR" sz="2400" dirty="0"/>
                  <a:t>.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Elle est négative, donc on va se déplacer un peu vers la droite en posant </a:t>
                </a:r>
                <a:endParaRPr lang="fr-F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endParaRPr lang="fr-FR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1EDCC5A-BBDC-064E-8D7A-486A57F39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0" y="2379907"/>
                <a:ext cx="4492720" cy="3156249"/>
              </a:xfrm>
              <a:prstGeom prst="rect">
                <a:avLst/>
              </a:prstGeom>
              <a:blipFill>
                <a:blip r:embed="rId4"/>
                <a:stretch>
                  <a:fillRect l="-1972" t="-1606" r="-11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8127321E-4247-3D4C-BB83-D5CC8FD14DA9}"/>
              </a:ext>
            </a:extLst>
          </p:cNvPr>
          <p:cNvSpPr>
            <a:spLocks noChangeAspect="1"/>
          </p:cNvSpPr>
          <p:nvPr/>
        </p:nvSpPr>
        <p:spPr>
          <a:xfrm flipV="1">
            <a:off x="6248401" y="3285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31BCF994-D8E0-C746-ABFC-CAB7378E20D6}"/>
                  </a:ext>
                </a:extLst>
              </p:cNvPr>
              <p:cNvSpPr txBox="1"/>
              <p:nvPr/>
            </p:nvSpPr>
            <p:spPr>
              <a:xfrm>
                <a:off x="5971790" y="6492874"/>
                <a:ext cx="43621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BCF994-D8E0-C746-ABFC-CAB7378E2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790" y="6492874"/>
                <a:ext cx="436210" cy="295594"/>
              </a:xfrm>
              <a:prstGeom prst="rect">
                <a:avLst/>
              </a:prstGeom>
              <a:blipFill>
                <a:blip r:embed="rId5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94E290B0-F0C2-EC47-A041-6C990ED034CB}"/>
              </a:ext>
            </a:extLst>
          </p:cNvPr>
          <p:cNvSpPr>
            <a:spLocks noChangeAspect="1"/>
          </p:cNvSpPr>
          <p:nvPr/>
        </p:nvSpPr>
        <p:spPr>
          <a:xfrm flipV="1">
            <a:off x="6408000" y="390806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0E5538D6-C3C9-F74C-A57A-A07D910EF861}"/>
              </a:ext>
            </a:extLst>
          </p:cNvPr>
          <p:cNvCxnSpPr>
            <a:cxnSpLocks/>
          </p:cNvCxnSpPr>
          <p:nvPr/>
        </p:nvCxnSpPr>
        <p:spPr>
          <a:xfrm>
            <a:off x="6454506" y="3953067"/>
            <a:ext cx="36000" cy="246600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61F1ECA-AE8F-D146-94CB-DD02ADE2CE36}"/>
                  </a:ext>
                </a:extLst>
              </p:cNvPr>
              <p:cNvSpPr txBox="1"/>
              <p:nvPr/>
            </p:nvSpPr>
            <p:spPr>
              <a:xfrm>
                <a:off x="6474540" y="6496322"/>
                <a:ext cx="43621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E61F1ECA-AE8F-D146-94CB-DD02ADE2C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540" y="6496322"/>
                <a:ext cx="436210" cy="295594"/>
              </a:xfrm>
              <a:prstGeom prst="rect">
                <a:avLst/>
              </a:prstGeom>
              <a:blipFill>
                <a:blip r:embed="rId6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="" xmlns:a16="http://schemas.microsoft.com/office/drawing/2014/main" id="{FBDF4B44-3E4D-DF40-AFF7-8ED951B0D81A}"/>
              </a:ext>
            </a:extLst>
          </p:cNvPr>
          <p:cNvCxnSpPr>
            <a:cxnSpLocks/>
          </p:cNvCxnSpPr>
          <p:nvPr/>
        </p:nvCxnSpPr>
        <p:spPr>
          <a:xfrm>
            <a:off x="6293401" y="3284999"/>
            <a:ext cx="36000" cy="313199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7878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0BB0774-624D-BD45-A16D-E1FA3E5F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2"/>
          </a:xfrm>
        </p:spPr>
        <p:txBody>
          <a:bodyPr>
            <a:normAutofit/>
          </a:bodyPr>
          <a:lstStyle/>
          <a:p>
            <a:r>
              <a:rPr lang="fr-FR" sz="3200" dirty="0"/>
              <a:t>3. Descente de gradient et rétropropagation.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183152CB-BDD8-AE4B-B6A0-1123451FB363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Algorithme de descente du gradient : exemple basique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195BDA3A-6212-544B-B805-4EB65362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2172874"/>
            <a:ext cx="7353191" cy="432000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8127321E-4247-3D4C-BB83-D5CC8FD14DA9}"/>
              </a:ext>
            </a:extLst>
          </p:cNvPr>
          <p:cNvSpPr>
            <a:spLocks noChangeAspect="1"/>
          </p:cNvSpPr>
          <p:nvPr/>
        </p:nvSpPr>
        <p:spPr>
          <a:xfrm flipV="1">
            <a:off x="6248401" y="328500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50DBFE97-253C-3040-8975-01E5A452077F}"/>
              </a:ext>
            </a:extLst>
          </p:cNvPr>
          <p:cNvSpPr>
            <a:spLocks noChangeAspect="1"/>
          </p:cNvSpPr>
          <p:nvPr/>
        </p:nvSpPr>
        <p:spPr>
          <a:xfrm flipV="1">
            <a:off x="6408000" y="390806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FAD9340C-3B21-BF44-8B0B-71B65E9C4DA4}"/>
              </a:ext>
            </a:extLst>
          </p:cNvPr>
          <p:cNvSpPr>
            <a:spLocks noChangeAspect="1"/>
          </p:cNvSpPr>
          <p:nvPr/>
        </p:nvSpPr>
        <p:spPr>
          <a:xfrm flipV="1">
            <a:off x="6624000" y="453255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B5A9F8D-24EE-DF4A-9013-250F6A418AF9}"/>
                  </a:ext>
                </a:extLst>
              </p:cNvPr>
              <p:cNvSpPr txBox="1"/>
              <p:nvPr/>
            </p:nvSpPr>
            <p:spPr>
              <a:xfrm>
                <a:off x="493950" y="2379907"/>
                <a:ext cx="4492720" cy="3156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On calcule le gradient au point courant, </a:t>
                </a:r>
                <a:r>
                  <a:rPr lang="fr-FR" sz="2400" i="1" dirty="0"/>
                  <a:t>i.e.</a:t>
                </a:r>
                <a:r>
                  <a:rPr lang="fr-FR" sz="2400" dirty="0"/>
                  <a:t> la dérivée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fr-FR" sz="2400" dirty="0"/>
                  <a:t>.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Elle est négative, donc on va se déplacer un peu vers la droite en posant </a:t>
                </a:r>
                <a:endParaRPr lang="fr-F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fr-FR" sz="2400" dirty="0"/>
                  <a:t>.</a:t>
                </a:r>
              </a:p>
              <a:p>
                <a:endParaRPr lang="fr-FR" sz="24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B5A9F8D-24EE-DF4A-9013-250F6A418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0" y="2379907"/>
                <a:ext cx="4492720" cy="3156249"/>
              </a:xfrm>
              <a:prstGeom prst="rect">
                <a:avLst/>
              </a:prstGeom>
              <a:blipFill>
                <a:blip r:embed="rId4"/>
                <a:stretch>
                  <a:fillRect l="-1972" t="-1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65A1576E-7FC2-6449-B9DA-5E32077F1AF5}"/>
              </a:ext>
            </a:extLst>
          </p:cNvPr>
          <p:cNvCxnSpPr>
            <a:cxnSpLocks/>
          </p:cNvCxnSpPr>
          <p:nvPr/>
        </p:nvCxnSpPr>
        <p:spPr>
          <a:xfrm>
            <a:off x="6293401" y="3284999"/>
            <a:ext cx="36000" cy="3131999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="" xmlns:a16="http://schemas.microsoft.com/office/drawing/2014/main" id="{43B109AF-F42C-B44A-BA88-D19FA466523A}"/>
              </a:ext>
            </a:extLst>
          </p:cNvPr>
          <p:cNvCxnSpPr>
            <a:cxnSpLocks/>
          </p:cNvCxnSpPr>
          <p:nvPr/>
        </p:nvCxnSpPr>
        <p:spPr>
          <a:xfrm>
            <a:off x="6454506" y="3953067"/>
            <a:ext cx="36000" cy="246600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ADC0005-3BCA-5F4F-990B-34E920226627}"/>
                  </a:ext>
                </a:extLst>
              </p:cNvPr>
              <p:cNvSpPr txBox="1"/>
              <p:nvPr/>
            </p:nvSpPr>
            <p:spPr>
              <a:xfrm>
                <a:off x="5886622" y="6503507"/>
                <a:ext cx="43621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CADC0005-3BCA-5F4F-990B-34E92022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622" y="6503507"/>
                <a:ext cx="436210" cy="295594"/>
              </a:xfrm>
              <a:prstGeom prst="rect">
                <a:avLst/>
              </a:prstGeom>
              <a:blipFill>
                <a:blip r:embed="rId5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B0CC235-5242-BA47-814B-6044D5BE4148}"/>
                  </a:ext>
                </a:extLst>
              </p:cNvPr>
              <p:cNvSpPr txBox="1"/>
              <p:nvPr/>
            </p:nvSpPr>
            <p:spPr>
              <a:xfrm>
                <a:off x="6314941" y="6506955"/>
                <a:ext cx="43621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B0CC235-5242-BA47-814B-6044D5BE4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941" y="6506955"/>
                <a:ext cx="436210" cy="295594"/>
              </a:xfrm>
              <a:prstGeom prst="rect">
                <a:avLst/>
              </a:prstGeom>
              <a:blipFill>
                <a:blip r:embed="rId6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="" xmlns:a16="http://schemas.microsoft.com/office/drawing/2014/main" id="{B4D42D16-F057-4848-A77C-CEB1BC8E4E22}"/>
              </a:ext>
            </a:extLst>
          </p:cNvPr>
          <p:cNvCxnSpPr>
            <a:cxnSpLocks/>
          </p:cNvCxnSpPr>
          <p:nvPr/>
        </p:nvCxnSpPr>
        <p:spPr>
          <a:xfrm>
            <a:off x="6670797" y="4587399"/>
            <a:ext cx="36000" cy="183600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9B94197-BB42-0743-A538-92EF29750EB1}"/>
                  </a:ext>
                </a:extLst>
              </p:cNvPr>
              <p:cNvSpPr txBox="1"/>
              <p:nvPr/>
            </p:nvSpPr>
            <p:spPr>
              <a:xfrm>
                <a:off x="6748675" y="6492874"/>
                <a:ext cx="43621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09B94197-BB42-0743-A538-92EF29750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75" y="6492874"/>
                <a:ext cx="436210" cy="295594"/>
              </a:xfrm>
              <a:prstGeom prst="rect">
                <a:avLst/>
              </a:prstGeom>
              <a:blipFill>
                <a:blip r:embed="rId7"/>
                <a:stretch>
                  <a:fillRect l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7698896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11859</TotalTime>
  <Words>426</Words>
  <Application>Microsoft Office PowerPoint</Application>
  <PresentationFormat>Personnalisé</PresentationFormat>
  <Paragraphs>85</Paragraphs>
  <Slides>18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Diapositive 1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  <vt:lpstr>3. Descente de gradient et rétropropagation.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Compléments</dc:title>
  <dc:creator>Alioune Nar SAMBE</dc:creator>
  <cp:lastModifiedBy>Alioune Nar SAMBE</cp:lastModifiedBy>
  <cp:revision>674</cp:revision>
  <dcterms:created xsi:type="dcterms:W3CDTF">2020-01-13T10:04:26Z</dcterms:created>
  <dcterms:modified xsi:type="dcterms:W3CDTF">2025-01-05T01:38:25Z</dcterms:modified>
</cp:coreProperties>
</file>