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663" r:id="rId3"/>
    <p:sldId id="568" r:id="rId4"/>
    <p:sldId id="601" r:id="rId5"/>
    <p:sldId id="602" r:id="rId6"/>
    <p:sldId id="603" r:id="rId7"/>
    <p:sldId id="605" r:id="rId8"/>
    <p:sldId id="611" r:id="rId9"/>
    <p:sldId id="612" r:id="rId10"/>
    <p:sldId id="613" r:id="rId11"/>
    <p:sldId id="614" r:id="rId12"/>
    <p:sldId id="616" r:id="rId13"/>
    <p:sldId id="617" r:id="rId14"/>
    <p:sldId id="618" r:id="rId15"/>
    <p:sldId id="619" r:id="rId16"/>
    <p:sldId id="620" r:id="rId17"/>
    <p:sldId id="615" r:id="rId18"/>
    <p:sldId id="606" r:id="rId19"/>
    <p:sldId id="621" r:id="rId20"/>
    <p:sldId id="622" r:id="rId21"/>
    <p:sldId id="625" r:id="rId22"/>
    <p:sldId id="626" r:id="rId23"/>
    <p:sldId id="623" r:id="rId24"/>
    <p:sldId id="633" r:id="rId25"/>
    <p:sldId id="638" r:id="rId26"/>
    <p:sldId id="639" r:id="rId27"/>
    <p:sldId id="640" r:id="rId28"/>
    <p:sldId id="641" r:id="rId29"/>
    <p:sldId id="642" r:id="rId30"/>
    <p:sldId id="643" r:id="rId31"/>
    <p:sldId id="63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D26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0"/>
    <p:restoredTop sz="87771"/>
  </p:normalViewPr>
  <p:slideViewPr>
    <p:cSldViewPr snapToGrid="0" snapToObjects="1">
      <p:cViewPr>
        <p:scale>
          <a:sx n="80" d="100"/>
          <a:sy n="80" d="100"/>
        </p:scale>
        <p:origin x="-1133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178F-7622-1546-B79E-78CE2518F6F6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20C9-3D05-0E4B-B857-BF7434F561C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5249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ishack.in/tutorials/image-convolution-example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0521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375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9018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78724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25481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1183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0940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11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1455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tiré de Wikipédia.</a:t>
            </a:r>
          </a:p>
          <a:p>
            <a:r>
              <a:rPr lang="fr-FR" dirty="0"/>
              <a:t>En changeant le positionnement des « 2 » on construit facilement des noyaux pouvant détecter des lignes verticales ou diagonales.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68042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l’image : </a:t>
            </a:r>
            <a:r>
              <a:rPr lang="fr-FR" dirty="0">
                <a:hlinkClick r:id="rId3"/>
              </a:rPr>
              <a:t>https://aishack.in/tutorials/image-convolution-examples/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366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52557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14347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52109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54503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anglais « Max Pooling » et « Average Pooling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174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52518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1516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9625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44249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74310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4504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 penser à Waldo pour appréhender ces deux points. Voir slide suivant.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95446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partie « classification » est bien sûr complètement connectée.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966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4688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8671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5431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8633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71356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NB » pour Noir et Blanc, c’est-à-dire que l’image n’a pas de profondeur. Que la taille du résultat soit la même que celle du noyau est une coïncidence évidemment.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0767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1763BC-7D7B-5940-85ED-3A4905A6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F0164672-C10A-C64D-8191-3FFA56FE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58368DC-BF7C-1140-A977-377DB053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1906CE2-0932-0A47-A0EA-19E25BF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6728579-59C9-6D4A-97CA-E020821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651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7852A25-93B9-724A-BCB9-C49C1468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D7DE8164-28F9-F44D-AB03-A58CB3D8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BA86362-98BC-714D-9908-F4D76DB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5DBC89B-676E-1D43-9728-CDFF16D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83F8D6D-1846-6C45-B487-05DCDD39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605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2B4BE87-2A63-1646-B793-5F9BE090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2A6F99A9-0550-9546-B77C-4458BC7B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AEF9523-D0CE-B245-A461-809959E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ACE3414-E8B6-6F40-B9C6-AF106A6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02F3813-30EE-B842-B240-17DC87F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0576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B160C7-85E0-F947-8AE7-CA0BEA19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524A782-CB0B-584E-8EDF-FE9B2503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74B2F84-829F-434A-BA54-F2BD61DD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189BE6C-EEB5-434C-B6DC-FA6F5440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1C538B6-8DD2-6447-8885-8636F716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253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BE2BE53-56EF-AD4F-A41F-E3D4779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F2353C7-2314-1541-95BD-9655CF77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BDD190E-6755-8D4A-95F5-24666B46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B78114-32B1-5D42-BBE9-3B927446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FA7DDE3-146E-874A-AD8D-A1D1E315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3062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1D0B881-FDA6-2E4C-A2EC-8171B6AB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1CDC962-7BB1-194C-9465-FF2FD1B1C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B7C413B1-5C8E-0F4B-A8E4-C7E444AE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09DECF8-57AE-5545-8757-DA9EDA34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ECE86C0-A2F9-BC48-B7CE-1F1C9ED4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1D86887-DB73-6744-BAA9-CB02BC5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35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8BF6EBD-922B-E247-AF24-C85E8159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86CB4A3-0BAC-4245-9BFD-49CD63AA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EB2FE4E-1A5D-604D-B7DB-4A87CE6BB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5A6601C-7159-354D-91C7-E6A36A6F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510AE8EA-45C4-0148-9625-C0C3B09E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ECCAB563-EE42-0945-96DA-270CF3AC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45862AD8-79A8-1C4C-B16F-5510E812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96F2DB35-5234-9845-B03B-97BED6D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534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C86D4A-FEA2-9B40-9243-1ADCB30F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9CA85891-417C-A443-8271-A3403205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F03A25F3-92DC-1045-A6F1-85218E16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0069821-9275-5E4D-AEBD-213C32C3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59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E3FE65A-9A0D-9C47-938E-2DB07C11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F734CADD-4DF2-EF4B-B887-E3F32A2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2030251-5E7E-9E47-8495-4F9EA30E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1926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47805CC-970C-2343-9C42-4281ED4D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8C963DF-1A58-304F-B874-F4C6B4CD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E3D1A37-8F0E-2D49-A789-462877571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B7096968-0003-8647-8576-2CC4C48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383F5D9-7388-354E-909A-DE08EE7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7739B27-1D92-DA48-98A2-52708C45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934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99177A2-DE17-2948-A7E5-EC350653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71A0EE04-4DC2-AE40-8B41-862DD87D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2F7896B-D42D-EA42-A3A9-E5AE3C16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121C395-BC3A-0948-9275-806C3831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3C82CBB-662C-0F4B-9535-78592E2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E33BE34E-CE70-3548-A5D5-A41F1AFB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081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4F58FF2F-250E-DC45-B624-E6613DFE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83A90E5-7C00-DD4B-A4DC-45FC4AB8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C6C9F80-8C77-0347-B0F4-971C7DFD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1436555-A75E-4D42-8A7B-256E5853E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613FBE4-E386-0F4B-B099-8AD02E2EC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32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="" xmlns:a16="http://schemas.microsoft.com/office/drawing/2014/main" id="{BD19F237-25C9-1F47-8920-E19996E7924B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="" xmlns:a16="http://schemas.microsoft.com/office/drawing/2014/main" id="{E278B2CB-6C2C-6040-B41D-17DF6B1B4AA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Perceptron et neurone artificiel.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Généralités sur les réseaux de neurones.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Descente de gradient et rétropropagation.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Compléments sur la structure des réseaux.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Réseaux de neurones convolutifs.</a:t>
            </a:r>
          </a:p>
        </p:txBody>
      </p:sp>
    </p:spTree>
    <p:extLst>
      <p:ext uri="{BB962C8B-B14F-4D97-AF65-F5344CB8AC3E}">
        <p14:creationId xmlns="" xmlns:p14="http://schemas.microsoft.com/office/powerpoint/2010/main" val="12997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506806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7588748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0244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6428987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3354546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654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1516578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2464058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0417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4010084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4785128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311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2510979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1058562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1285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1074009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9601021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171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446383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5228978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726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final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7230019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067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interprétation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Selon les valeurs et la taille du noyau on détectera tel ou tel motif.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Noyaux les plus interprétables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Détections de lignes (horizontales, verticales, diagonales, etc.).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Détection de contours.</a:t>
            </a:r>
          </a:p>
        </p:txBody>
      </p:sp>
      <p:pic>
        <p:nvPicPr>
          <p:cNvPr id="5" name="Graphique 4" descr="Pinceau">
            <a:extLst>
              <a:ext uri="{FF2B5EF4-FFF2-40B4-BE49-F238E27FC236}">
                <a16:creationId xmlns="" xmlns:a16="http://schemas.microsoft.com/office/drawing/2014/main" id="{55B814AD-2757-4B42-B8B8-1B9666260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2819" y="512905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48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de détection de lignes horizontales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B92D2DEF-13C6-1143-A3C8-4BE7D267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0697520"/>
              </p:ext>
            </p:extLst>
          </p:nvPr>
        </p:nvGraphicFramePr>
        <p:xfrm>
          <a:off x="1710071" y="2286814"/>
          <a:ext cx="1745510" cy="176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02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="" xmlns:a16="http://schemas.microsoft.com/office/drawing/2014/main" id="{493F37B0-F1C3-ED44-9391-31438FBDB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9135135"/>
              </p:ext>
            </p:extLst>
          </p:nvPr>
        </p:nvGraphicFramePr>
        <p:xfrm>
          <a:off x="1710071" y="4728984"/>
          <a:ext cx="1745510" cy="176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02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="" xmlns:a16="http://schemas.microsoft.com/office/drawing/2014/main" id="{E93FE404-91CF-B041-9E3A-E48B71082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161360"/>
              </p:ext>
            </p:extLst>
          </p:nvPr>
        </p:nvGraphicFramePr>
        <p:xfrm>
          <a:off x="4825410" y="2639592"/>
          <a:ext cx="1047306" cy="1058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02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</a:tblGrid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C654486D-3D10-8440-99FC-8E79740B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7699110"/>
              </p:ext>
            </p:extLst>
          </p:nvPr>
        </p:nvGraphicFramePr>
        <p:xfrm>
          <a:off x="4825410" y="5081762"/>
          <a:ext cx="1047306" cy="1058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02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</a:tblGrid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="" xmlns:a16="http://schemas.microsoft.com/office/drawing/2014/main" id="{B32326D1-1633-4F46-9E03-24BCD558F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3886296"/>
              </p:ext>
            </p:extLst>
          </p:nvPr>
        </p:nvGraphicFramePr>
        <p:xfrm>
          <a:off x="9050080" y="2640650"/>
          <a:ext cx="1047306" cy="1058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02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</a:tblGrid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="" xmlns:a16="http://schemas.microsoft.com/office/drawing/2014/main" id="{41925732-423E-524C-A158-B008BC5B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9998629"/>
              </p:ext>
            </p:extLst>
          </p:nvPr>
        </p:nvGraphicFramePr>
        <p:xfrm>
          <a:off x="9050080" y="5081762"/>
          <a:ext cx="1047306" cy="1058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02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349102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</a:tblGrid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11" name="Flèche vers la droite 10">
            <a:extLst>
              <a:ext uri="{FF2B5EF4-FFF2-40B4-BE49-F238E27FC236}">
                <a16:creationId xmlns="" xmlns:a16="http://schemas.microsoft.com/office/drawing/2014/main" id="{BEFACCA5-0271-4E42-9979-531170AF5D85}"/>
              </a:ext>
            </a:extLst>
          </p:cNvPr>
          <p:cNvSpPr/>
          <p:nvPr/>
        </p:nvSpPr>
        <p:spPr>
          <a:xfrm>
            <a:off x="6775598" y="3063066"/>
            <a:ext cx="1371600" cy="21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="" xmlns:a16="http://schemas.microsoft.com/office/drawing/2014/main" id="{84B5367C-B1C4-F546-9A83-B77F6A9DEDA0}"/>
              </a:ext>
            </a:extLst>
          </p:cNvPr>
          <p:cNvSpPr/>
          <p:nvPr/>
        </p:nvSpPr>
        <p:spPr>
          <a:xfrm>
            <a:off x="6775598" y="5505236"/>
            <a:ext cx="1371600" cy="21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21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63DCD69-AC2C-CF4D-96EB-FEF7530E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5. Réseaux de neurones convolutifs.</a:t>
            </a:r>
          </a:p>
        </p:txBody>
      </p:sp>
    </p:spTree>
    <p:extLst>
      <p:ext uri="{BB962C8B-B14F-4D97-AF65-F5344CB8AC3E}">
        <p14:creationId xmlns="" xmlns:p14="http://schemas.microsoft.com/office/powerpoint/2010/main" val="227985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de détection de lignes horizontales</a:t>
            </a:r>
          </a:p>
        </p:txBody>
      </p:sp>
      <p:pic>
        <p:nvPicPr>
          <p:cNvPr id="5" name="Image 4" descr="Une image contenant bâtiment, extérieur, maison, photo&#10;&#10;Description générée automatiquement">
            <a:extLst>
              <a:ext uri="{FF2B5EF4-FFF2-40B4-BE49-F238E27FC236}">
                <a16:creationId xmlns="" xmlns:a16="http://schemas.microsoft.com/office/drawing/2014/main" id="{C93E1AF4-13DD-514F-B0A9-3B7C4E35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3039170"/>
            <a:ext cx="5930900" cy="238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484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lien avec les neurones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produit par l’application d’un noyau de convolution sur une image est en fait une couche de neurones.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valeurs du noyau en question sont alors des poids au sens classique des réseaux de neurones.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couche obtenue n’est pas complètement connectée car le noyau apporte de la localité.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bien sûr appliquer une fonction d’activation en sortie de cette couche, ReLU étant fréquemment choisie.</a:t>
            </a:r>
          </a:p>
        </p:txBody>
      </p:sp>
    </p:spTree>
    <p:extLst>
      <p:ext uri="{BB962C8B-B14F-4D97-AF65-F5344CB8AC3E}">
        <p14:creationId xmlns="" xmlns:p14="http://schemas.microsoft.com/office/powerpoint/2010/main" val="320146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lien avec les neurones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Rappel de l’exemple numérique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887971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7526176"/>
              </p:ext>
            </p:extLst>
          </p:nvPr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7749282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3110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choix du noyau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Même si certains noyaux sont facilement interprétables, on ne fixe pas leurs valeurs </a:t>
            </a:r>
            <a:r>
              <a:rPr lang="fr-FR" sz="2400" i="1" dirty="0"/>
              <a:t>a priori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valeurs du noyau en question, </a:t>
            </a:r>
            <a:r>
              <a:rPr lang="fr-FR" sz="2400" i="1" dirty="0"/>
              <a:t>i.e. </a:t>
            </a:r>
            <a:r>
              <a:rPr lang="fr-FR" sz="2400" dirty="0"/>
              <a:t>les poids, sont déterminés comme tout les autres poids d’un réseau, par rétropropagation.</a:t>
            </a:r>
          </a:p>
        </p:txBody>
      </p:sp>
      <p:pic>
        <p:nvPicPr>
          <p:cNvPr id="5" name="Graphique 4" descr="Ligne fléchée : demi-tour horizontal">
            <a:extLst>
              <a:ext uri="{FF2B5EF4-FFF2-40B4-BE49-F238E27FC236}">
                <a16:creationId xmlns="" xmlns:a16="http://schemas.microsoft.com/office/drawing/2014/main" id="{697FF98F-E10F-484C-A376-BC2FD89B5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2939" y="524716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2488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Regroupement par maximum ou moyenne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est ici de réduire les dimensions d’une image en calculant localement le maximum ou la moyenne des pixels d’une petite portion de l’image.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Comme pour la convolution, on peut voir cette opération comme le déplacement d’une petite fenêtre sur une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Cette opération peut également réduire les risques d’overfitting.</a:t>
            </a:r>
          </a:p>
        </p:txBody>
      </p:sp>
      <p:pic>
        <p:nvPicPr>
          <p:cNvPr id="5" name="Graphique 4" descr="Fenêtre de navigateur">
            <a:extLst>
              <a:ext uri="{FF2B5EF4-FFF2-40B4-BE49-F238E27FC236}">
                <a16:creationId xmlns="" xmlns:a16="http://schemas.microsoft.com/office/drawing/2014/main" id="{8556943A-49F0-1644-8FEE-3E92412E3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1815" y="533456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1299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Regroupement par maximum : exemple numérique</a:t>
                </a:r>
              </a:p>
              <a:p>
                <a:endParaRPr lang="fr-FR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Considérons une image NB de taille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fr-FR" sz="2400" dirty="0"/>
                  <a:t>, une fenêtre de taille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 et un décalage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 :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1569660"/>
              </a:xfrm>
              <a:prstGeom prst="rect">
                <a:avLst/>
              </a:prstGeom>
              <a:blipFill>
                <a:blip r:embed="rId3"/>
                <a:stretch>
                  <a:fillRect l="-844" t="-3226" b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4959842"/>
              </p:ext>
            </p:extLst>
          </p:nvPr>
        </p:nvGraphicFramePr>
        <p:xfrm>
          <a:off x="2010783" y="3579392"/>
          <a:ext cx="2304192" cy="230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347208"/>
              </p:ext>
            </p:extLst>
          </p:nvPr>
        </p:nvGraphicFramePr>
        <p:xfrm>
          <a:off x="8368173" y="4156347"/>
          <a:ext cx="1152096" cy="115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5655774" y="4611263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2835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Regroupement par maximum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maximums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7057963"/>
              </p:ext>
            </p:extLst>
          </p:nvPr>
        </p:nvGraphicFramePr>
        <p:xfrm>
          <a:off x="2010783" y="3579392"/>
          <a:ext cx="2304192" cy="230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5731204"/>
              </p:ext>
            </p:extLst>
          </p:nvPr>
        </p:nvGraphicFramePr>
        <p:xfrm>
          <a:off x="8368173" y="4156347"/>
          <a:ext cx="1152096" cy="115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5655774" y="4611263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7643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Regroupement par maximum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maximums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5454019"/>
              </p:ext>
            </p:extLst>
          </p:nvPr>
        </p:nvGraphicFramePr>
        <p:xfrm>
          <a:off x="2010783" y="3579392"/>
          <a:ext cx="2304192" cy="230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396678"/>
              </p:ext>
            </p:extLst>
          </p:nvPr>
        </p:nvGraphicFramePr>
        <p:xfrm>
          <a:off x="8368173" y="4156347"/>
          <a:ext cx="1152096" cy="115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5655774" y="4611263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3028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Regroupement par maximum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maximums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138346"/>
              </p:ext>
            </p:extLst>
          </p:nvPr>
        </p:nvGraphicFramePr>
        <p:xfrm>
          <a:off x="2010783" y="3579392"/>
          <a:ext cx="2304192" cy="230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880732"/>
              </p:ext>
            </p:extLst>
          </p:nvPr>
        </p:nvGraphicFramePr>
        <p:xfrm>
          <a:off x="8368173" y="4156347"/>
          <a:ext cx="1152096" cy="115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5655774" y="4611263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523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Regroupement par maximum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maximums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116422"/>
              </p:ext>
            </p:extLst>
          </p:nvPr>
        </p:nvGraphicFramePr>
        <p:xfrm>
          <a:off x="2010783" y="3579392"/>
          <a:ext cx="2304192" cy="230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9425068"/>
              </p:ext>
            </p:extLst>
          </p:nvPr>
        </p:nvGraphicFramePr>
        <p:xfrm>
          <a:off x="8368173" y="4156347"/>
          <a:ext cx="1152096" cy="115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5655774" y="4611263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31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Reconnaissance d’images : limites des réseaux complètements connectés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Grand nombre de neurones dans la couche d’entrée : par exemple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fr-FR" sz="2400" dirty="0"/>
                  <a:t> pour une image couleur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fr-FR" sz="2400" dirty="0"/>
                  <a:t> pixels sur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fr-FR" sz="2400" dirty="0"/>
                  <a:t> pixels.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Par suite explosion du nombre de neurones dans les couches cachées.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 soucis : ne prend pas en compte les relations spatiales entre les variables, ce qui est fâcheux pour trouver des motifs dans les images.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3"/>
                <a:stretch>
                  <a:fillRect l="-844" t="-1481" b="-2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que 6" descr="Appareil photo">
            <a:extLst>
              <a:ext uri="{FF2B5EF4-FFF2-40B4-BE49-F238E27FC236}">
                <a16:creationId xmlns="" xmlns:a16="http://schemas.microsoft.com/office/drawing/2014/main" id="{9B1A8DDC-02AF-394D-8314-86FFFB800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8349" y="51833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3005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Regroupement par maximum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final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7176324"/>
              </p:ext>
            </p:extLst>
          </p:nvPr>
        </p:nvGraphicFramePr>
        <p:xfrm>
          <a:off x="2010783" y="3579392"/>
          <a:ext cx="2304192" cy="230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70143488"/>
              </p:ext>
            </p:extLst>
          </p:nvPr>
        </p:nvGraphicFramePr>
        <p:xfrm>
          <a:off x="8368173" y="4156347"/>
          <a:ext cx="1152096" cy="115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5655774" y="4611263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046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</a:t>
            </a:r>
            <a:r>
              <a:rPr lang="fr-FR" sz="3200" dirty="0" smtClean="0"/>
              <a:t>FAITES MOI UN MODELE IA avec le </a:t>
            </a:r>
            <a:r>
              <a:rPr lang="fr-FR" sz="3200" dirty="0" err="1" smtClean="0"/>
              <a:t>schema</a:t>
            </a:r>
            <a:r>
              <a:rPr lang="fr-FR" sz="3200" dirty="0" smtClean="0"/>
              <a:t> suivant:</a:t>
            </a:r>
            <a:endParaRPr lang="fr-FR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BAF1DB3-1AFC-E14D-83C6-730568BAB23C}"/>
              </a:ext>
            </a:extLst>
          </p:cNvPr>
          <p:cNvSpPr/>
          <p:nvPr/>
        </p:nvSpPr>
        <p:spPr>
          <a:xfrm>
            <a:off x="284242" y="3123675"/>
            <a:ext cx="861237" cy="8825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75F5B53-9194-2549-AC50-F82999850A88}"/>
              </a:ext>
            </a:extLst>
          </p:cNvPr>
          <p:cNvSpPr/>
          <p:nvPr/>
        </p:nvSpPr>
        <p:spPr>
          <a:xfrm>
            <a:off x="382852" y="3222285"/>
            <a:ext cx="861237" cy="882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12F6DF6-C6A2-1949-8097-0F59ED88C4FD}"/>
              </a:ext>
            </a:extLst>
          </p:cNvPr>
          <p:cNvSpPr/>
          <p:nvPr/>
        </p:nvSpPr>
        <p:spPr>
          <a:xfrm>
            <a:off x="481462" y="3320895"/>
            <a:ext cx="861237" cy="882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B49C6-B352-1344-90B6-42B06201B0DE}"/>
              </a:ext>
            </a:extLst>
          </p:cNvPr>
          <p:cNvSpPr/>
          <p:nvPr/>
        </p:nvSpPr>
        <p:spPr>
          <a:xfrm>
            <a:off x="1815914" y="3006420"/>
            <a:ext cx="861237" cy="882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B406322-E63A-0D40-B671-367B138E8AC9}"/>
              </a:ext>
            </a:extLst>
          </p:cNvPr>
          <p:cNvSpPr/>
          <p:nvPr/>
        </p:nvSpPr>
        <p:spPr>
          <a:xfrm>
            <a:off x="1914524" y="3105030"/>
            <a:ext cx="861237" cy="882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69CF386-3713-F447-BF04-D79378B32229}"/>
              </a:ext>
            </a:extLst>
          </p:cNvPr>
          <p:cNvSpPr/>
          <p:nvPr/>
        </p:nvSpPr>
        <p:spPr>
          <a:xfrm>
            <a:off x="2013134" y="3203640"/>
            <a:ext cx="861237" cy="882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7982AFD-1BB0-5A41-90F3-98D0BD958CA2}"/>
              </a:ext>
            </a:extLst>
          </p:cNvPr>
          <p:cNvSpPr/>
          <p:nvPr/>
        </p:nvSpPr>
        <p:spPr>
          <a:xfrm>
            <a:off x="2111744" y="3302250"/>
            <a:ext cx="861237" cy="882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4373AFC-6442-454E-BC0F-9EBF1B2A0925}"/>
              </a:ext>
            </a:extLst>
          </p:cNvPr>
          <p:cNvSpPr/>
          <p:nvPr/>
        </p:nvSpPr>
        <p:spPr>
          <a:xfrm>
            <a:off x="2210354" y="3400860"/>
            <a:ext cx="861237" cy="882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2DBCD6D-9583-3847-A715-3F7BD61B0279}"/>
              </a:ext>
            </a:extLst>
          </p:cNvPr>
          <p:cNvSpPr/>
          <p:nvPr/>
        </p:nvSpPr>
        <p:spPr>
          <a:xfrm>
            <a:off x="2308964" y="3499470"/>
            <a:ext cx="861237" cy="882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5843041-BEE6-BD4F-82AB-773583B4E711}"/>
              </a:ext>
            </a:extLst>
          </p:cNvPr>
          <p:cNvSpPr>
            <a:spLocks noChangeAspect="1"/>
          </p:cNvSpPr>
          <p:nvPr/>
        </p:nvSpPr>
        <p:spPr>
          <a:xfrm>
            <a:off x="3496445" y="3126312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C43AAA0-F615-1244-82D5-65481AFFFDA3}"/>
              </a:ext>
            </a:extLst>
          </p:cNvPr>
          <p:cNvSpPr>
            <a:spLocks noChangeAspect="1"/>
          </p:cNvSpPr>
          <p:nvPr/>
        </p:nvSpPr>
        <p:spPr>
          <a:xfrm>
            <a:off x="3595055" y="3224922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2A957EE-B5F3-D340-9BB2-DC8B20ED0A71}"/>
              </a:ext>
            </a:extLst>
          </p:cNvPr>
          <p:cNvSpPr>
            <a:spLocks noChangeAspect="1"/>
          </p:cNvSpPr>
          <p:nvPr/>
        </p:nvSpPr>
        <p:spPr>
          <a:xfrm>
            <a:off x="3693665" y="3323532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B4F1603-FDA8-284D-88BC-4D5CFDAD582A}"/>
              </a:ext>
            </a:extLst>
          </p:cNvPr>
          <p:cNvSpPr>
            <a:spLocks noChangeAspect="1"/>
          </p:cNvSpPr>
          <p:nvPr/>
        </p:nvSpPr>
        <p:spPr>
          <a:xfrm>
            <a:off x="3792275" y="3422142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5F2EE1F-52C8-5940-ACA3-4F348C249A1A}"/>
              </a:ext>
            </a:extLst>
          </p:cNvPr>
          <p:cNvSpPr>
            <a:spLocks noChangeAspect="1"/>
          </p:cNvSpPr>
          <p:nvPr/>
        </p:nvSpPr>
        <p:spPr>
          <a:xfrm>
            <a:off x="3890885" y="3520752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C829277-352B-5848-A8A4-571966A0AFA0}"/>
              </a:ext>
            </a:extLst>
          </p:cNvPr>
          <p:cNvSpPr>
            <a:spLocks noChangeAspect="1"/>
          </p:cNvSpPr>
          <p:nvPr/>
        </p:nvSpPr>
        <p:spPr>
          <a:xfrm>
            <a:off x="3989495" y="3619362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DDBC3420-FF49-D441-A45E-A978A8F88000}"/>
              </a:ext>
            </a:extLst>
          </p:cNvPr>
          <p:cNvSpPr>
            <a:spLocks noChangeAspect="1"/>
          </p:cNvSpPr>
          <p:nvPr/>
        </p:nvSpPr>
        <p:spPr>
          <a:xfrm>
            <a:off x="4667678" y="2814271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DC29DC3D-106A-6E48-8F7E-D95A838A789F}"/>
              </a:ext>
            </a:extLst>
          </p:cNvPr>
          <p:cNvSpPr>
            <a:spLocks noChangeAspect="1"/>
          </p:cNvSpPr>
          <p:nvPr/>
        </p:nvSpPr>
        <p:spPr>
          <a:xfrm>
            <a:off x="4766288" y="2912881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16854600-CF40-384B-9384-B48D4FAF7BBF}"/>
              </a:ext>
            </a:extLst>
          </p:cNvPr>
          <p:cNvSpPr>
            <a:spLocks noChangeAspect="1"/>
          </p:cNvSpPr>
          <p:nvPr/>
        </p:nvSpPr>
        <p:spPr>
          <a:xfrm>
            <a:off x="4864898" y="3011491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EE1E7651-58F9-AC4B-BD26-94DC7783CC61}"/>
              </a:ext>
            </a:extLst>
          </p:cNvPr>
          <p:cNvSpPr>
            <a:spLocks noChangeAspect="1"/>
          </p:cNvSpPr>
          <p:nvPr/>
        </p:nvSpPr>
        <p:spPr>
          <a:xfrm>
            <a:off x="4963508" y="3110101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6F62020F-C499-2047-8E4A-63D20E2874A8}"/>
              </a:ext>
            </a:extLst>
          </p:cNvPr>
          <p:cNvSpPr>
            <a:spLocks noChangeAspect="1"/>
          </p:cNvSpPr>
          <p:nvPr/>
        </p:nvSpPr>
        <p:spPr>
          <a:xfrm>
            <a:off x="5062118" y="3208711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C5A7D525-21C1-A34F-842C-FD7D953A7EFD}"/>
              </a:ext>
            </a:extLst>
          </p:cNvPr>
          <p:cNvSpPr>
            <a:spLocks noChangeAspect="1"/>
          </p:cNvSpPr>
          <p:nvPr/>
        </p:nvSpPr>
        <p:spPr>
          <a:xfrm>
            <a:off x="5160728" y="3307321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1B3E28CF-4449-E04B-B75D-5AC806DC0E7B}"/>
              </a:ext>
            </a:extLst>
          </p:cNvPr>
          <p:cNvSpPr>
            <a:spLocks noChangeAspect="1"/>
          </p:cNvSpPr>
          <p:nvPr/>
        </p:nvSpPr>
        <p:spPr>
          <a:xfrm>
            <a:off x="5235774" y="3388845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A58F7B41-7121-F447-B9AA-E3CF1C22AE38}"/>
              </a:ext>
            </a:extLst>
          </p:cNvPr>
          <p:cNvSpPr>
            <a:spLocks noChangeAspect="1"/>
          </p:cNvSpPr>
          <p:nvPr/>
        </p:nvSpPr>
        <p:spPr>
          <a:xfrm>
            <a:off x="5334384" y="3487455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82790F5-1A0D-AD48-8E0E-8D8B5B0C9557}"/>
              </a:ext>
            </a:extLst>
          </p:cNvPr>
          <p:cNvSpPr>
            <a:spLocks noChangeAspect="1"/>
          </p:cNvSpPr>
          <p:nvPr/>
        </p:nvSpPr>
        <p:spPr>
          <a:xfrm>
            <a:off x="5432994" y="3586065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BEA21FBE-F5C5-C349-B7F9-6B5D27C8C5DC}"/>
              </a:ext>
            </a:extLst>
          </p:cNvPr>
          <p:cNvSpPr>
            <a:spLocks noChangeAspect="1"/>
          </p:cNvSpPr>
          <p:nvPr/>
        </p:nvSpPr>
        <p:spPr>
          <a:xfrm>
            <a:off x="5531604" y="3684675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D50B912-4148-C24F-AABB-67B72C928178}"/>
              </a:ext>
            </a:extLst>
          </p:cNvPr>
          <p:cNvSpPr>
            <a:spLocks noChangeAspect="1"/>
          </p:cNvSpPr>
          <p:nvPr/>
        </p:nvSpPr>
        <p:spPr>
          <a:xfrm>
            <a:off x="5630214" y="3783285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1C995927-17E9-234E-BB33-DA41D43F3B28}"/>
              </a:ext>
            </a:extLst>
          </p:cNvPr>
          <p:cNvSpPr>
            <a:spLocks noChangeAspect="1"/>
          </p:cNvSpPr>
          <p:nvPr/>
        </p:nvSpPr>
        <p:spPr>
          <a:xfrm>
            <a:off x="5728824" y="3881895"/>
            <a:ext cx="432000" cy="44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4480C0CA-A467-7A4E-8D34-078F6CD57F6D}"/>
              </a:ext>
            </a:extLst>
          </p:cNvPr>
          <p:cNvSpPr>
            <a:spLocks noChangeAspect="1"/>
          </p:cNvSpPr>
          <p:nvPr/>
        </p:nvSpPr>
        <p:spPr>
          <a:xfrm>
            <a:off x="6154855" y="2871681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46030AA9-5878-4C4A-94A3-599A096B3FA4}"/>
              </a:ext>
            </a:extLst>
          </p:cNvPr>
          <p:cNvSpPr>
            <a:spLocks noChangeAspect="1"/>
          </p:cNvSpPr>
          <p:nvPr/>
        </p:nvSpPr>
        <p:spPr>
          <a:xfrm>
            <a:off x="6253465" y="2970291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3F9BB050-0789-4E42-A542-5FF509FC6B20}"/>
              </a:ext>
            </a:extLst>
          </p:cNvPr>
          <p:cNvSpPr>
            <a:spLocks noChangeAspect="1"/>
          </p:cNvSpPr>
          <p:nvPr/>
        </p:nvSpPr>
        <p:spPr>
          <a:xfrm>
            <a:off x="6352075" y="3068901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5A5ECDD3-C975-3648-ADF2-CE9FD7FF4428}"/>
              </a:ext>
            </a:extLst>
          </p:cNvPr>
          <p:cNvSpPr>
            <a:spLocks noChangeAspect="1"/>
          </p:cNvSpPr>
          <p:nvPr/>
        </p:nvSpPr>
        <p:spPr>
          <a:xfrm>
            <a:off x="6450685" y="3167511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389B0E0B-576E-014B-A106-84029ACF83AC}"/>
              </a:ext>
            </a:extLst>
          </p:cNvPr>
          <p:cNvSpPr>
            <a:spLocks noChangeAspect="1"/>
          </p:cNvSpPr>
          <p:nvPr/>
        </p:nvSpPr>
        <p:spPr>
          <a:xfrm>
            <a:off x="6549295" y="3266121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B5486A93-C43B-094E-9650-3AA408247674}"/>
              </a:ext>
            </a:extLst>
          </p:cNvPr>
          <p:cNvSpPr>
            <a:spLocks noChangeAspect="1"/>
          </p:cNvSpPr>
          <p:nvPr/>
        </p:nvSpPr>
        <p:spPr>
          <a:xfrm>
            <a:off x="6647905" y="3364731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E76A1AA7-2D93-B744-90A5-F57360DA85E7}"/>
              </a:ext>
            </a:extLst>
          </p:cNvPr>
          <p:cNvSpPr>
            <a:spLocks noChangeAspect="1"/>
          </p:cNvSpPr>
          <p:nvPr/>
        </p:nvSpPr>
        <p:spPr>
          <a:xfrm>
            <a:off x="6722951" y="3446255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DBA560E3-46D2-9F47-93AD-0B0EF8FF47A4}"/>
              </a:ext>
            </a:extLst>
          </p:cNvPr>
          <p:cNvSpPr>
            <a:spLocks noChangeAspect="1"/>
          </p:cNvSpPr>
          <p:nvPr/>
        </p:nvSpPr>
        <p:spPr>
          <a:xfrm>
            <a:off x="6821561" y="3544865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BA42B5C6-3C2C-D14A-97A2-8BD1DC57623A}"/>
              </a:ext>
            </a:extLst>
          </p:cNvPr>
          <p:cNvSpPr>
            <a:spLocks noChangeAspect="1"/>
          </p:cNvSpPr>
          <p:nvPr/>
        </p:nvSpPr>
        <p:spPr>
          <a:xfrm>
            <a:off x="6920171" y="3643475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113A87BA-E55F-884D-B262-E3C410CF92E4}"/>
              </a:ext>
            </a:extLst>
          </p:cNvPr>
          <p:cNvSpPr>
            <a:spLocks noChangeAspect="1"/>
          </p:cNvSpPr>
          <p:nvPr/>
        </p:nvSpPr>
        <p:spPr>
          <a:xfrm>
            <a:off x="7018781" y="3742085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E3FECD3A-8F11-5046-B467-84818235D298}"/>
              </a:ext>
            </a:extLst>
          </p:cNvPr>
          <p:cNvSpPr>
            <a:spLocks noChangeAspect="1"/>
          </p:cNvSpPr>
          <p:nvPr/>
        </p:nvSpPr>
        <p:spPr>
          <a:xfrm>
            <a:off x="7117391" y="3840695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9F504303-6527-9C4A-A42B-68B740C1973F}"/>
              </a:ext>
            </a:extLst>
          </p:cNvPr>
          <p:cNvSpPr>
            <a:spLocks noChangeAspect="1"/>
          </p:cNvSpPr>
          <p:nvPr/>
        </p:nvSpPr>
        <p:spPr>
          <a:xfrm>
            <a:off x="7216001" y="3939305"/>
            <a:ext cx="216000" cy="22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="" xmlns:a16="http://schemas.microsoft.com/office/drawing/2014/main" id="{BA30027A-2377-8F46-94A9-0C4FC2601846}"/>
              </a:ext>
            </a:extLst>
          </p:cNvPr>
          <p:cNvSpPr>
            <a:spLocks noChangeAspect="1"/>
          </p:cNvSpPr>
          <p:nvPr/>
        </p:nvSpPr>
        <p:spPr>
          <a:xfrm>
            <a:off x="8411654" y="2534566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="" xmlns:a16="http://schemas.microsoft.com/office/drawing/2014/main" id="{8EA4C02E-982E-3043-9868-AEA622B81568}"/>
              </a:ext>
            </a:extLst>
          </p:cNvPr>
          <p:cNvSpPr>
            <a:spLocks noChangeAspect="1"/>
          </p:cNvSpPr>
          <p:nvPr/>
        </p:nvSpPr>
        <p:spPr>
          <a:xfrm>
            <a:off x="8411656" y="2954958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="" xmlns:a16="http://schemas.microsoft.com/office/drawing/2014/main" id="{D28594E9-02F2-2D4A-B457-5AC413189255}"/>
              </a:ext>
            </a:extLst>
          </p:cNvPr>
          <p:cNvSpPr>
            <a:spLocks noChangeAspect="1"/>
          </p:cNvSpPr>
          <p:nvPr/>
        </p:nvSpPr>
        <p:spPr>
          <a:xfrm>
            <a:off x="8411655" y="3376788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="" xmlns:a16="http://schemas.microsoft.com/office/drawing/2014/main" id="{BF418BB1-A3F1-954B-AA4D-77866F7225FF}"/>
              </a:ext>
            </a:extLst>
          </p:cNvPr>
          <p:cNvSpPr>
            <a:spLocks noChangeAspect="1"/>
          </p:cNvSpPr>
          <p:nvPr/>
        </p:nvSpPr>
        <p:spPr>
          <a:xfrm>
            <a:off x="8397041" y="3793188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="" xmlns:a16="http://schemas.microsoft.com/office/drawing/2014/main" id="{91598A12-3FD9-A548-A470-4FBEDB71C011}"/>
              </a:ext>
            </a:extLst>
          </p:cNvPr>
          <p:cNvSpPr>
            <a:spLocks noChangeAspect="1"/>
          </p:cNvSpPr>
          <p:nvPr/>
        </p:nvSpPr>
        <p:spPr>
          <a:xfrm>
            <a:off x="8397040" y="4213580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="" xmlns:a16="http://schemas.microsoft.com/office/drawing/2014/main" id="{A8A3C109-AFA2-9944-8C41-89E58A9D4941}"/>
              </a:ext>
            </a:extLst>
          </p:cNvPr>
          <p:cNvSpPr>
            <a:spLocks noChangeAspect="1"/>
          </p:cNvSpPr>
          <p:nvPr/>
        </p:nvSpPr>
        <p:spPr>
          <a:xfrm>
            <a:off x="9560070" y="1879513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="" xmlns:a16="http://schemas.microsoft.com/office/drawing/2014/main" id="{1E8FD56C-9856-1F42-B9B9-EFF97CA5C724}"/>
              </a:ext>
            </a:extLst>
          </p:cNvPr>
          <p:cNvSpPr>
            <a:spLocks noChangeAspect="1"/>
          </p:cNvSpPr>
          <p:nvPr/>
        </p:nvSpPr>
        <p:spPr>
          <a:xfrm>
            <a:off x="9560072" y="2299905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="" xmlns:a16="http://schemas.microsoft.com/office/drawing/2014/main" id="{884DA99E-3F58-9743-B198-B7B5FAC4C100}"/>
              </a:ext>
            </a:extLst>
          </p:cNvPr>
          <p:cNvSpPr>
            <a:spLocks noChangeAspect="1"/>
          </p:cNvSpPr>
          <p:nvPr/>
        </p:nvSpPr>
        <p:spPr>
          <a:xfrm>
            <a:off x="9560071" y="2721735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="" xmlns:a16="http://schemas.microsoft.com/office/drawing/2014/main" id="{082F529B-6E2F-AE47-90FA-E1F173CF8EE4}"/>
              </a:ext>
            </a:extLst>
          </p:cNvPr>
          <p:cNvSpPr>
            <a:spLocks noChangeAspect="1"/>
          </p:cNvSpPr>
          <p:nvPr/>
        </p:nvSpPr>
        <p:spPr>
          <a:xfrm>
            <a:off x="9545457" y="3138135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="" xmlns:a16="http://schemas.microsoft.com/office/drawing/2014/main" id="{587AD3D9-E12F-D746-BB55-D198CD5B487A}"/>
              </a:ext>
            </a:extLst>
          </p:cNvPr>
          <p:cNvSpPr>
            <a:spLocks noChangeAspect="1"/>
          </p:cNvSpPr>
          <p:nvPr/>
        </p:nvSpPr>
        <p:spPr>
          <a:xfrm>
            <a:off x="9545456" y="3558527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7" name="Ellipse 106">
            <a:extLst>
              <a:ext uri="{FF2B5EF4-FFF2-40B4-BE49-F238E27FC236}">
                <a16:creationId xmlns="" xmlns:a16="http://schemas.microsoft.com/office/drawing/2014/main" id="{673647B0-8DFC-8A47-8B9B-87FFCB0AC67E}"/>
              </a:ext>
            </a:extLst>
          </p:cNvPr>
          <p:cNvSpPr>
            <a:spLocks noChangeAspect="1"/>
          </p:cNvSpPr>
          <p:nvPr/>
        </p:nvSpPr>
        <p:spPr>
          <a:xfrm>
            <a:off x="9560070" y="3976679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="" xmlns:a16="http://schemas.microsoft.com/office/drawing/2014/main" id="{18DD8BB0-12E2-8E42-8C82-788DCAA7F908}"/>
              </a:ext>
            </a:extLst>
          </p:cNvPr>
          <p:cNvSpPr>
            <a:spLocks noChangeAspect="1"/>
          </p:cNvSpPr>
          <p:nvPr/>
        </p:nvSpPr>
        <p:spPr>
          <a:xfrm>
            <a:off x="9561165" y="4400629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="" xmlns:a16="http://schemas.microsoft.com/office/drawing/2014/main" id="{F3BA7A4B-E807-3640-8DDB-FABD08A2AFC6}"/>
              </a:ext>
            </a:extLst>
          </p:cNvPr>
          <p:cNvSpPr>
            <a:spLocks noChangeAspect="1"/>
          </p:cNvSpPr>
          <p:nvPr/>
        </p:nvSpPr>
        <p:spPr>
          <a:xfrm>
            <a:off x="10156798" y="2720166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="" xmlns:a16="http://schemas.microsoft.com/office/drawing/2014/main" id="{AAFBC7F5-2C4F-9A47-BA38-62E95593ABF4}"/>
              </a:ext>
            </a:extLst>
          </p:cNvPr>
          <p:cNvSpPr>
            <a:spLocks noChangeAspect="1"/>
          </p:cNvSpPr>
          <p:nvPr/>
        </p:nvSpPr>
        <p:spPr>
          <a:xfrm>
            <a:off x="10156797" y="3141996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="" xmlns:a16="http://schemas.microsoft.com/office/drawing/2014/main" id="{BAF356E6-CECB-5F43-8F61-72FC8CED0CFE}"/>
              </a:ext>
            </a:extLst>
          </p:cNvPr>
          <p:cNvSpPr>
            <a:spLocks noChangeAspect="1"/>
          </p:cNvSpPr>
          <p:nvPr/>
        </p:nvSpPr>
        <p:spPr>
          <a:xfrm>
            <a:off x="10142183" y="3558396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="" xmlns:a16="http://schemas.microsoft.com/office/drawing/2014/main" id="{D725F47B-D8FE-5947-BFE4-6F95C8BEBD8F}"/>
              </a:ext>
            </a:extLst>
          </p:cNvPr>
          <p:cNvSpPr>
            <a:spLocks noChangeAspect="1"/>
          </p:cNvSpPr>
          <p:nvPr/>
        </p:nvSpPr>
        <p:spPr>
          <a:xfrm>
            <a:off x="10142182" y="3978788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="" xmlns:a16="http://schemas.microsoft.com/office/drawing/2014/main" id="{8A3F37D1-9ABC-2445-91D2-25FE42379C99}"/>
              </a:ext>
            </a:extLst>
          </p:cNvPr>
          <p:cNvSpPr>
            <a:spLocks noChangeAspect="1"/>
          </p:cNvSpPr>
          <p:nvPr/>
        </p:nvSpPr>
        <p:spPr>
          <a:xfrm>
            <a:off x="11360791" y="2945055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="" xmlns:a16="http://schemas.microsoft.com/office/drawing/2014/main" id="{EA0769CB-5A58-8A47-B6D8-9E28BCAE6B0C}"/>
              </a:ext>
            </a:extLst>
          </p:cNvPr>
          <p:cNvSpPr>
            <a:spLocks noChangeAspect="1"/>
          </p:cNvSpPr>
          <p:nvPr/>
        </p:nvSpPr>
        <p:spPr>
          <a:xfrm>
            <a:off x="11360790" y="3366885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="" xmlns:a16="http://schemas.microsoft.com/office/drawing/2014/main" id="{F311D934-A5C5-8F4E-852A-A8F6E7E4C265}"/>
              </a:ext>
            </a:extLst>
          </p:cNvPr>
          <p:cNvSpPr>
            <a:spLocks noChangeAspect="1"/>
          </p:cNvSpPr>
          <p:nvPr/>
        </p:nvSpPr>
        <p:spPr>
          <a:xfrm>
            <a:off x="11346176" y="3783285"/>
            <a:ext cx="251999" cy="2519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="" xmlns:a16="http://schemas.microsoft.com/office/drawing/2014/main" id="{A674EC30-A760-8C41-B9FC-0776025B408C}"/>
              </a:ext>
            </a:extLst>
          </p:cNvPr>
          <p:cNvSpPr txBox="1"/>
          <p:nvPr/>
        </p:nvSpPr>
        <p:spPr>
          <a:xfrm>
            <a:off x="317140" y="4885545"/>
            <a:ext cx="82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endParaRPr lang="fr-FR" dirty="0"/>
          </a:p>
        </p:txBody>
      </p:sp>
      <p:sp>
        <p:nvSpPr>
          <p:cNvPr id="117" name="ZoneTexte 116">
            <a:extLst>
              <a:ext uri="{FF2B5EF4-FFF2-40B4-BE49-F238E27FC236}">
                <a16:creationId xmlns="" xmlns:a16="http://schemas.microsoft.com/office/drawing/2014/main" id="{F41C7347-9367-A249-A66E-C0E099458487}"/>
              </a:ext>
            </a:extLst>
          </p:cNvPr>
          <p:cNvSpPr txBox="1"/>
          <p:nvPr/>
        </p:nvSpPr>
        <p:spPr>
          <a:xfrm>
            <a:off x="1710466" y="4885545"/>
            <a:ext cx="145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Convolution</a:t>
            </a:r>
            <a:endParaRPr lang="fr-FR" dirty="0"/>
          </a:p>
        </p:txBody>
      </p:sp>
      <p:sp>
        <p:nvSpPr>
          <p:cNvPr id="118" name="ZoneTexte 117">
            <a:extLst>
              <a:ext uri="{FF2B5EF4-FFF2-40B4-BE49-F238E27FC236}">
                <a16:creationId xmlns="" xmlns:a16="http://schemas.microsoft.com/office/drawing/2014/main" id="{AF283C85-7FF4-9748-8096-85575CF20D1E}"/>
              </a:ext>
            </a:extLst>
          </p:cNvPr>
          <p:cNvSpPr txBox="1"/>
          <p:nvPr/>
        </p:nvSpPr>
        <p:spPr>
          <a:xfrm>
            <a:off x="5206950" y="4885545"/>
            <a:ext cx="145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Convolution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="" xmlns:a16="http://schemas.microsoft.com/office/drawing/2014/main" id="{DE1AD0A3-89CA-344D-9045-1E9F20EF7B31}"/>
              </a:ext>
            </a:extLst>
          </p:cNvPr>
          <p:cNvSpPr txBox="1"/>
          <p:nvPr/>
        </p:nvSpPr>
        <p:spPr>
          <a:xfrm>
            <a:off x="3755279" y="4885545"/>
            <a:ext cx="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Pooling</a:t>
            </a:r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="" xmlns:a16="http://schemas.microsoft.com/office/drawing/2014/main" id="{AE7F984F-32D9-5748-84B2-B39C37DB8933}"/>
              </a:ext>
            </a:extLst>
          </p:cNvPr>
          <p:cNvSpPr txBox="1"/>
          <p:nvPr/>
        </p:nvSpPr>
        <p:spPr>
          <a:xfrm>
            <a:off x="6778581" y="4885545"/>
            <a:ext cx="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Pooling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="" xmlns:a16="http://schemas.microsoft.com/office/drawing/2014/main" id="{70D8F43B-98F0-6A4B-AF61-80F96D9B1DFF}"/>
              </a:ext>
            </a:extLst>
          </p:cNvPr>
          <p:cNvSpPr txBox="1"/>
          <p:nvPr/>
        </p:nvSpPr>
        <p:spPr>
          <a:xfrm>
            <a:off x="8188592" y="4885765"/>
            <a:ext cx="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Flatten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="" xmlns:a16="http://schemas.microsoft.com/office/drawing/2014/main" id="{F633B840-ADE9-C94A-80EF-67AC82CB4D9C}"/>
              </a:ext>
            </a:extLst>
          </p:cNvPr>
          <p:cNvSpPr txBox="1"/>
          <p:nvPr/>
        </p:nvSpPr>
        <p:spPr>
          <a:xfrm>
            <a:off x="9598603" y="4885545"/>
            <a:ext cx="102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Couches cachées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="" xmlns:a16="http://schemas.microsoft.com/office/drawing/2014/main" id="{7FDA078A-306C-034D-9E6A-7DE3F3D5A248}"/>
              </a:ext>
            </a:extLst>
          </p:cNvPr>
          <p:cNvSpPr txBox="1"/>
          <p:nvPr/>
        </p:nvSpPr>
        <p:spPr>
          <a:xfrm>
            <a:off x="11058005" y="4885545"/>
            <a:ext cx="82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="" xmlns:a16="http://schemas.microsoft.com/office/drawing/2014/main" id="{00F4976E-0357-0248-A8D5-8332366B7955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Réseau de neurone convolutif : structure générale</a:t>
            </a:r>
          </a:p>
        </p:txBody>
      </p:sp>
      <p:sp>
        <p:nvSpPr>
          <p:cNvPr id="138" name="Parenthèse ouvrante 137">
            <a:extLst>
              <a:ext uri="{FF2B5EF4-FFF2-40B4-BE49-F238E27FC236}">
                <a16:creationId xmlns="" xmlns:a16="http://schemas.microsoft.com/office/drawing/2014/main" id="{BF9E6CB3-8258-9C43-8021-738F13DF41A2}"/>
              </a:ext>
            </a:extLst>
          </p:cNvPr>
          <p:cNvSpPr/>
          <p:nvPr/>
        </p:nvSpPr>
        <p:spPr>
          <a:xfrm rot="16200000">
            <a:off x="4330149" y="1640509"/>
            <a:ext cx="144000" cy="823581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Parenthèse ouvrante 138">
            <a:extLst>
              <a:ext uri="{FF2B5EF4-FFF2-40B4-BE49-F238E27FC236}">
                <a16:creationId xmlns="" xmlns:a16="http://schemas.microsoft.com/office/drawing/2014/main" id="{16C32FF0-80BE-2942-9D50-72198C2F05AE}"/>
              </a:ext>
            </a:extLst>
          </p:cNvPr>
          <p:cNvSpPr/>
          <p:nvPr/>
        </p:nvSpPr>
        <p:spPr>
          <a:xfrm rot="16200000">
            <a:off x="10155795" y="4210414"/>
            <a:ext cx="144000" cy="30960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>
            <a:extLst>
              <a:ext uri="{FF2B5EF4-FFF2-40B4-BE49-F238E27FC236}">
                <a16:creationId xmlns="" xmlns:a16="http://schemas.microsoft.com/office/drawing/2014/main" id="{152DC15C-0C1C-BC44-BF1A-90173D919FFC}"/>
              </a:ext>
            </a:extLst>
          </p:cNvPr>
          <p:cNvSpPr txBox="1"/>
          <p:nvPr/>
        </p:nvSpPr>
        <p:spPr>
          <a:xfrm>
            <a:off x="3416589" y="6025634"/>
            <a:ext cx="278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Extraction des informations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="" xmlns:a16="http://schemas.microsoft.com/office/drawing/2014/main" id="{7210B314-07F1-9641-BAC1-FB898C923CA4}"/>
              </a:ext>
            </a:extLst>
          </p:cNvPr>
          <p:cNvSpPr txBox="1"/>
          <p:nvPr/>
        </p:nvSpPr>
        <p:spPr>
          <a:xfrm>
            <a:off x="9489591" y="6029133"/>
            <a:ext cx="155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5716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Reconnaissance d’images : attendus du réseau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Invariance par translation : on doit pouvoir détecter l’objet cherché quelle que soit sa position dans l’image.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Recherche locale : on se concentre sur des « petites » portions de l’image en ignorant les éléments éloignés.</a:t>
            </a:r>
          </a:p>
        </p:txBody>
      </p:sp>
      <p:pic>
        <p:nvPicPr>
          <p:cNvPr id="5" name="Graphique 4" descr="Loupe">
            <a:extLst>
              <a:ext uri="{FF2B5EF4-FFF2-40B4-BE49-F238E27FC236}">
                <a16:creationId xmlns="" xmlns:a16="http://schemas.microsoft.com/office/drawing/2014/main" id="{5311A5A0-32E9-CA4C-AAAD-B566A643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410" y="51727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0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Reconnaissance d’images : where is Waldo?</a:t>
            </a:r>
          </a:p>
        </p:txBody>
      </p:sp>
      <p:pic>
        <p:nvPicPr>
          <p:cNvPr id="5" name="Image 4" descr="Une image contenant bâtiment, très coloré&#10;&#10;Description générée automatiquement">
            <a:extLst>
              <a:ext uri="{FF2B5EF4-FFF2-40B4-BE49-F238E27FC236}">
                <a16:creationId xmlns="" xmlns:a16="http://schemas.microsoft.com/office/drawing/2014/main" id="{4ED58453-24D8-FC4C-A8B7-9C090D3F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7" y="2172874"/>
            <a:ext cx="7001835" cy="432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82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une solution aux attendus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rechercher des motifs dans une image on va utiliser un noyau.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s’agit d’un tableau de poids dont les dimensions sont inférieures à celles de l’image.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 décalages successifs, ce noyau va « inspecter » toutes les portions de l’image.</a:t>
            </a:r>
          </a:p>
        </p:txBody>
      </p:sp>
      <p:pic>
        <p:nvPicPr>
          <p:cNvPr id="5" name="Graphique 4" descr="Inspecteur">
            <a:extLst>
              <a:ext uri="{FF2B5EF4-FFF2-40B4-BE49-F238E27FC236}">
                <a16:creationId xmlns="" xmlns:a16="http://schemas.microsoft.com/office/drawing/2014/main" id="{1F11B485-569B-A046-89BE-7DB969B0D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7084" y="52259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478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Noyau de convolution : exemple numérique</a:t>
                </a:r>
              </a:p>
              <a:p>
                <a:endParaRPr lang="fr-FR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Considérons une image NB de taille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fr-FR" sz="2400" dirty="0"/>
                  <a:t>, un noyau de taille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400" dirty="0"/>
                  <a:t> et un décalage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: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1569660"/>
              </a:xfrm>
              <a:prstGeom prst="rect">
                <a:avLst/>
              </a:prstGeom>
              <a:blipFill>
                <a:blip r:embed="rId3"/>
                <a:stretch>
                  <a:fillRect l="-844" t="-3226" b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1096710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0216827"/>
              </p:ext>
            </p:extLst>
          </p:nvPr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247065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162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5594928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5766970"/>
              </p:ext>
            </p:extLst>
          </p:nvPr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3367290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569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5. Réseaux de neurones convolutifs.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Noyau de convolution : exemple numérique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résultat va s’obtenir par décalages successifs et calculs de produits scalaires :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0334AE88-834A-454A-BA56-4679A395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8585937"/>
              </p:ext>
            </p:extLst>
          </p:nvPr>
        </p:nvGraphicFramePr>
        <p:xfrm>
          <a:off x="838200" y="3201214"/>
          <a:ext cx="2880240" cy="28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11829517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3480863918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926770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99684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7B8F06A5-4BA8-F04C-AD91-9F6355F8130B}"/>
              </a:ext>
            </a:extLst>
          </p:cNvPr>
          <p:cNvGraphicFramePr>
            <a:graphicFrameLocks noGrp="1"/>
          </p:cNvGraphicFramePr>
          <p:nvPr/>
        </p:nvGraphicFramePr>
        <p:xfrm>
          <a:off x="4988441" y="3778168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="" xmlns:a16="http://schemas.microsoft.com/office/drawing/2014/main" id="{0E9E0908-1BFD-EC45-9644-B97B70A5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5245961"/>
              </p:ext>
            </p:extLst>
          </p:nvPr>
        </p:nvGraphicFramePr>
        <p:xfrm>
          <a:off x="9723474" y="3778167"/>
          <a:ext cx="1728144" cy="173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48">
                  <a:extLst>
                    <a:ext uri="{9D8B030D-6E8A-4147-A177-3AD203B41FA5}">
                      <a16:colId xmlns="" xmlns:a16="http://schemas.microsoft.com/office/drawing/2014/main" val="1953150119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1018760683"/>
                    </a:ext>
                  </a:extLst>
                </a:gridCol>
                <a:gridCol w="576048">
                  <a:extLst>
                    <a:ext uri="{9D8B030D-6E8A-4147-A177-3AD203B41FA5}">
                      <a16:colId xmlns="" xmlns:a16="http://schemas.microsoft.com/office/drawing/2014/main" val="2942303191"/>
                    </a:ext>
                  </a:extLst>
                </a:gridCol>
              </a:tblGrid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052277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493056"/>
                  </a:ext>
                </a:extLst>
              </a:tr>
              <a:tr h="576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4856473"/>
                  </a:ext>
                </a:extLst>
              </a:tr>
            </a:tbl>
          </a:graphicData>
        </a:graphic>
      </p:graphicFrame>
      <p:sp>
        <p:nvSpPr>
          <p:cNvPr id="9" name="Flèche vers la droite 8">
            <a:extLst>
              <a:ext uri="{FF2B5EF4-FFF2-40B4-BE49-F238E27FC236}">
                <a16:creationId xmlns="" xmlns:a16="http://schemas.microsoft.com/office/drawing/2014/main" id="{AA0E6169-2F63-CB45-A8FD-8ABBA51907C3}"/>
              </a:ext>
            </a:extLst>
          </p:cNvPr>
          <p:cNvSpPr/>
          <p:nvPr/>
        </p:nvSpPr>
        <p:spPr>
          <a:xfrm>
            <a:off x="7534229" y="4517598"/>
            <a:ext cx="1371600" cy="2520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06454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11856</TotalTime>
  <Words>1731</Words>
  <Application>Microsoft Office PowerPoint</Application>
  <PresentationFormat>Personnalisé</PresentationFormat>
  <Paragraphs>921</Paragraphs>
  <Slides>31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Diapositive 1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Réseaux de neurones convolutifs.</vt:lpstr>
      <vt:lpstr>5. FAITES MOI UN MODELE IA avec le schema suivant: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Compléments</dc:title>
  <dc:creator>Alioune Nar SAMBE</dc:creator>
  <cp:lastModifiedBy>Alioune Nar SAMBE</cp:lastModifiedBy>
  <cp:revision>672</cp:revision>
  <dcterms:created xsi:type="dcterms:W3CDTF">2020-01-13T10:04:26Z</dcterms:created>
  <dcterms:modified xsi:type="dcterms:W3CDTF">2025-01-05T01:40:24Z</dcterms:modified>
</cp:coreProperties>
</file>