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76" r:id="rId2"/>
    <p:sldId id="287" r:id="rId3"/>
    <p:sldId id="277" r:id="rId4"/>
    <p:sldId id="288" r:id="rId5"/>
    <p:sldId id="289" r:id="rId6"/>
    <p:sldId id="290" r:id="rId7"/>
    <p:sldId id="259" r:id="rId8"/>
    <p:sldId id="291" r:id="rId9"/>
    <p:sldId id="292" r:id="rId10"/>
    <p:sldId id="278" r:id="rId11"/>
    <p:sldId id="260" r:id="rId12"/>
    <p:sldId id="257" r:id="rId13"/>
    <p:sldId id="265" r:id="rId14"/>
    <p:sldId id="268" r:id="rId15"/>
    <p:sldId id="269" r:id="rId16"/>
    <p:sldId id="279" r:id="rId17"/>
    <p:sldId id="280" r:id="rId18"/>
    <p:sldId id="270" r:id="rId19"/>
    <p:sldId id="272" r:id="rId20"/>
    <p:sldId id="273" r:id="rId21"/>
    <p:sldId id="281" r:id="rId22"/>
    <p:sldId id="286" r:id="rId23"/>
    <p:sldId id="284" r:id="rId24"/>
    <p:sldId id="282" r:id="rId25"/>
    <p:sldId id="263" r:id="rId26"/>
  </p:sldIdLst>
  <p:sldSz cx="18288000" cy="10287000"/>
  <p:notesSz cx="6858000" cy="9144000"/>
  <p:embeddedFontLst>
    <p:embeddedFont>
      <p:font typeface="Ubuntu Sans" pitchFamily="2" charset="0"/>
      <p:regular r:id="rId28"/>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9804" autoAdjust="0"/>
  </p:normalViewPr>
  <p:slideViewPr>
    <p:cSldViewPr>
      <p:cViewPr varScale="1">
        <p:scale>
          <a:sx n="50" d="100"/>
          <a:sy n="50" d="100"/>
        </p:scale>
        <p:origin x="1517"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D2378-E3C3-48E5-8C90-8B5738585636}" type="datetimeFigureOut">
              <a:rPr lang="LID4096" smtClean="0"/>
              <a:t>11/07/2024</a:t>
            </a:fld>
            <a:endParaRPr lang="LID4096"/>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A0E29-9DCE-4C0D-B7A6-CCE970C64770}" type="slidenum">
              <a:rPr lang="LID4096" smtClean="0"/>
              <a:t>‹N°›</a:t>
            </a:fld>
            <a:endParaRPr lang="LID4096"/>
          </a:p>
        </p:txBody>
      </p:sp>
    </p:spTree>
    <p:extLst>
      <p:ext uri="{BB962C8B-B14F-4D97-AF65-F5344CB8AC3E}">
        <p14:creationId xmlns:p14="http://schemas.microsoft.com/office/powerpoint/2010/main" val="195164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spc="516" dirty="0">
                <a:solidFill>
                  <a:srgbClr val="000000"/>
                </a:solidFill>
                <a:latin typeface="Ubuntu Sans" pitchFamily="2" charset="0"/>
                <a:ea typeface="Codec Pro ExtraBold"/>
                <a:cs typeface="Codec Pro ExtraBold"/>
                <a:sym typeface="Codec Pro ExtraBold"/>
              </a:rPr>
              <a:t>Dans un contexte où la gestion des données de santé est complexe et vulnérable aux fraudes, les systèmes actuels manquent de transparence et d'efficacité, exposant les patients à des risques, notamment la contrefaçon des médicaments. Cette dernière est particulièrement préoccupante dans les pays en développement, où environ 10 % des médicaments sont contrefaits. La blockchain, avec son registre distribué et infalsifiable, pourrait révolutionner le suivi des médicaments, renforçant ainsi la sécurité et la confiance des patients grâce à une meilleure traçabilité et à l'automatisation des vérifications de conformité. Notre étude explore ces avantages et les défis actuels du système.</a:t>
            </a:r>
          </a:p>
          <a:p>
            <a:endParaRPr lang="LID4096" dirty="0"/>
          </a:p>
        </p:txBody>
      </p:sp>
      <p:sp>
        <p:nvSpPr>
          <p:cNvPr id="4" name="Espace réservé du numéro de diapositive 3"/>
          <p:cNvSpPr>
            <a:spLocks noGrp="1"/>
          </p:cNvSpPr>
          <p:nvPr>
            <p:ph type="sldNum" sz="quarter" idx="5"/>
          </p:nvPr>
        </p:nvSpPr>
        <p:spPr/>
        <p:txBody>
          <a:bodyPr/>
          <a:lstStyle/>
          <a:p>
            <a:fld id="{0A1A0E29-9DCE-4C0D-B7A6-CCE970C64770}" type="slidenum">
              <a:rPr lang="LID4096" smtClean="0"/>
              <a:t>3</a:t>
            </a:fld>
            <a:endParaRPr lang="LID4096"/>
          </a:p>
        </p:txBody>
      </p:sp>
    </p:spTree>
    <p:extLst>
      <p:ext uri="{BB962C8B-B14F-4D97-AF65-F5344CB8AC3E}">
        <p14:creationId xmlns:p14="http://schemas.microsoft.com/office/powerpoint/2010/main" val="211676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dirty="0"/>
          </a:p>
        </p:txBody>
      </p:sp>
      <p:sp>
        <p:nvSpPr>
          <p:cNvPr id="4" name="Espace réservé du numéro de diapositive 3"/>
          <p:cNvSpPr>
            <a:spLocks noGrp="1"/>
          </p:cNvSpPr>
          <p:nvPr>
            <p:ph type="sldNum" sz="quarter" idx="5"/>
          </p:nvPr>
        </p:nvSpPr>
        <p:spPr/>
        <p:txBody>
          <a:bodyPr/>
          <a:lstStyle/>
          <a:p>
            <a:fld id="{0A1A0E29-9DCE-4C0D-B7A6-CCE970C64770}" type="slidenum">
              <a:rPr lang="LID4096" smtClean="0"/>
              <a:t>7</a:t>
            </a:fld>
            <a:endParaRPr lang="LID4096"/>
          </a:p>
        </p:txBody>
      </p:sp>
    </p:spTree>
    <p:extLst>
      <p:ext uri="{BB962C8B-B14F-4D97-AF65-F5344CB8AC3E}">
        <p14:creationId xmlns:p14="http://schemas.microsoft.com/office/powerpoint/2010/main" val="318571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dirty="0"/>
          </a:p>
        </p:txBody>
      </p:sp>
      <p:sp>
        <p:nvSpPr>
          <p:cNvPr id="4" name="Espace réservé du numéro de diapositive 3"/>
          <p:cNvSpPr>
            <a:spLocks noGrp="1"/>
          </p:cNvSpPr>
          <p:nvPr>
            <p:ph type="sldNum" sz="quarter" idx="5"/>
          </p:nvPr>
        </p:nvSpPr>
        <p:spPr/>
        <p:txBody>
          <a:bodyPr/>
          <a:lstStyle/>
          <a:p>
            <a:fld id="{0A1A0E29-9DCE-4C0D-B7A6-CCE970C64770}" type="slidenum">
              <a:rPr lang="LID4096" smtClean="0"/>
              <a:t>12</a:t>
            </a:fld>
            <a:endParaRPr lang="LID4096"/>
          </a:p>
        </p:txBody>
      </p:sp>
    </p:spTree>
    <p:extLst>
      <p:ext uri="{BB962C8B-B14F-4D97-AF65-F5344CB8AC3E}">
        <p14:creationId xmlns:p14="http://schemas.microsoft.com/office/powerpoint/2010/main" val="175540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4003E-A67F-900A-4545-ED943CB529B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784DAAC-3C4B-BAEC-4122-3021ACE6E9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EFFF6F8-5F90-8D2B-BE02-5B8B754EE96D}"/>
              </a:ext>
            </a:extLst>
          </p:cNvPr>
          <p:cNvSpPr>
            <a:spLocks noGrp="1"/>
          </p:cNvSpPr>
          <p:nvPr>
            <p:ph type="body" idx="1"/>
          </p:nvPr>
        </p:nvSpPr>
        <p:spPr/>
        <p:txBody>
          <a:bodyPr/>
          <a:lstStyle/>
          <a:p>
            <a:endParaRPr lang="LID4096" dirty="0"/>
          </a:p>
        </p:txBody>
      </p:sp>
      <p:sp>
        <p:nvSpPr>
          <p:cNvPr id="4" name="Espace réservé du numéro de diapositive 3">
            <a:extLst>
              <a:ext uri="{FF2B5EF4-FFF2-40B4-BE49-F238E27FC236}">
                <a16:creationId xmlns:a16="http://schemas.microsoft.com/office/drawing/2014/main" id="{86D9E783-6155-F967-76CB-25EB9F7F058C}"/>
              </a:ext>
            </a:extLst>
          </p:cNvPr>
          <p:cNvSpPr>
            <a:spLocks noGrp="1"/>
          </p:cNvSpPr>
          <p:nvPr>
            <p:ph type="sldNum" sz="quarter" idx="5"/>
          </p:nvPr>
        </p:nvSpPr>
        <p:spPr/>
        <p:txBody>
          <a:bodyPr/>
          <a:lstStyle/>
          <a:p>
            <a:fld id="{0A1A0E29-9DCE-4C0D-B7A6-CCE970C64770}" type="slidenum">
              <a:rPr lang="LID4096" smtClean="0"/>
              <a:t>13</a:t>
            </a:fld>
            <a:endParaRPr lang="LID4096"/>
          </a:p>
        </p:txBody>
      </p:sp>
    </p:spTree>
    <p:extLst>
      <p:ext uri="{BB962C8B-B14F-4D97-AF65-F5344CB8AC3E}">
        <p14:creationId xmlns:p14="http://schemas.microsoft.com/office/powerpoint/2010/main" val="309049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BA3D8-A4AE-B37A-1710-6E56153DD0F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7FCCC1-19D0-9D51-C98A-E5A6EF25832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30471CC-69B1-820E-243B-3249D83A561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54B935B6-F489-86DC-EC11-65C0A647B807}"/>
              </a:ext>
            </a:extLst>
          </p:cNvPr>
          <p:cNvSpPr>
            <a:spLocks noGrp="1"/>
          </p:cNvSpPr>
          <p:nvPr>
            <p:ph type="sldNum" sz="quarter" idx="5"/>
          </p:nvPr>
        </p:nvSpPr>
        <p:spPr/>
        <p:txBody>
          <a:bodyPr/>
          <a:lstStyle/>
          <a:p>
            <a:fld id="{0A1A0E29-9DCE-4C0D-B7A6-CCE970C64770}" type="slidenum">
              <a:rPr lang="LID4096" smtClean="0"/>
              <a:t>23</a:t>
            </a:fld>
            <a:endParaRPr lang="LID4096"/>
          </a:p>
        </p:txBody>
      </p:sp>
    </p:spTree>
    <p:extLst>
      <p:ext uri="{BB962C8B-B14F-4D97-AF65-F5344CB8AC3E}">
        <p14:creationId xmlns:p14="http://schemas.microsoft.com/office/powerpoint/2010/main" val="163414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8.sv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E1ED1AF0-712F-E6A6-1700-88DE3E460E96}"/>
            </a:ext>
          </a:extLst>
        </p:cNvPr>
        <p:cNvGrpSpPr/>
        <p:nvPr/>
      </p:nvGrpSpPr>
      <p:grpSpPr>
        <a:xfrm>
          <a:off x="0" y="0"/>
          <a:ext cx="0" cy="0"/>
          <a:chOff x="0" y="0"/>
          <a:chExt cx="0" cy="0"/>
        </a:xfrm>
      </p:grpSpPr>
      <p:pic>
        <p:nvPicPr>
          <p:cNvPr id="13" name="Image 12">
            <a:extLst>
              <a:ext uri="{FF2B5EF4-FFF2-40B4-BE49-F238E27FC236}">
                <a16:creationId xmlns:a16="http://schemas.microsoft.com/office/drawing/2014/main" id="{282D401A-BF98-5433-36AD-D7C0AF233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6633" y="2130166"/>
            <a:ext cx="8234727" cy="8234727"/>
          </a:xfrm>
          <a:prstGeom prst="rect">
            <a:avLst/>
          </a:prstGeom>
        </p:spPr>
      </p:pic>
      <p:sp>
        <p:nvSpPr>
          <p:cNvPr id="6" name="TextBox 6">
            <a:extLst>
              <a:ext uri="{FF2B5EF4-FFF2-40B4-BE49-F238E27FC236}">
                <a16:creationId xmlns:a16="http://schemas.microsoft.com/office/drawing/2014/main" id="{706DDD62-0FD1-EA05-A533-B25C1EB60D94}"/>
              </a:ext>
            </a:extLst>
          </p:cNvPr>
          <p:cNvSpPr txBox="1"/>
          <p:nvPr/>
        </p:nvSpPr>
        <p:spPr>
          <a:xfrm>
            <a:off x="12547406" y="8012850"/>
            <a:ext cx="5853823" cy="1894108"/>
          </a:xfrm>
          <a:prstGeom prst="rect">
            <a:avLst/>
          </a:prstGeom>
        </p:spPr>
        <p:txBody>
          <a:bodyPr wrap="square" lIns="0" tIns="0" rIns="0" bIns="0" rtlCol="0" anchor="t">
            <a:spAutoFit/>
          </a:bodyPr>
          <a:lstStyle/>
          <a:p>
            <a:pPr>
              <a:lnSpc>
                <a:spcPts val="3032"/>
              </a:lnSpc>
            </a:pPr>
            <a:r>
              <a:rPr lang="en-US" sz="2000" b="1" spc="108" dirty="0" err="1">
                <a:solidFill>
                  <a:srgbClr val="FFFFFF"/>
                </a:solidFill>
                <a:latin typeface="Ubuntu Sans" pitchFamily="2" charset="0"/>
                <a:ea typeface="Canva Sans 1"/>
                <a:cs typeface="Canva Sans 1"/>
                <a:sym typeface="Canva Sans 1"/>
              </a:rPr>
              <a:t>Présenté</a:t>
            </a:r>
            <a:r>
              <a:rPr lang="en-US" sz="2000" b="1" spc="108" dirty="0">
                <a:solidFill>
                  <a:srgbClr val="FFFFFF"/>
                </a:solidFill>
                <a:latin typeface="Ubuntu Sans" pitchFamily="2" charset="0"/>
                <a:ea typeface="Canva Sans 1"/>
                <a:cs typeface="Canva Sans 1"/>
                <a:sym typeface="Canva Sans 1"/>
              </a:rPr>
              <a:t> par: </a:t>
            </a:r>
          </a:p>
          <a:p>
            <a:pPr>
              <a:lnSpc>
                <a:spcPts val="3032"/>
              </a:lnSpc>
            </a:pPr>
            <a:r>
              <a:rPr lang="en-US" sz="2000" b="1" spc="108" dirty="0">
                <a:solidFill>
                  <a:srgbClr val="FFFFFF"/>
                </a:solidFill>
                <a:latin typeface="Ubuntu Sans" pitchFamily="2" charset="0"/>
                <a:ea typeface="Canva Sans 1"/>
                <a:cs typeface="Canva Sans 1"/>
                <a:sym typeface="Canva Sans 1"/>
              </a:rPr>
              <a:t>1- TOTON D. A. Lionel</a:t>
            </a:r>
          </a:p>
          <a:p>
            <a:pPr>
              <a:lnSpc>
                <a:spcPts val="3032"/>
              </a:lnSpc>
            </a:pPr>
            <a:r>
              <a:rPr lang="en-US" sz="2000" b="1" spc="108" dirty="0">
                <a:solidFill>
                  <a:srgbClr val="FFFFFF"/>
                </a:solidFill>
                <a:latin typeface="Ubuntu Sans" pitchFamily="2" charset="0"/>
                <a:ea typeface="Canva Sans 1"/>
                <a:cs typeface="Canva Sans 1"/>
                <a:sym typeface="Canva Sans 1"/>
              </a:rPr>
              <a:t>2- GAUTHE </a:t>
            </a:r>
            <a:r>
              <a:rPr lang="en-US" sz="2000" b="1" spc="108" dirty="0" err="1">
                <a:solidFill>
                  <a:srgbClr val="FFFFFF"/>
                </a:solidFill>
                <a:latin typeface="Ubuntu Sans" pitchFamily="2" charset="0"/>
                <a:ea typeface="Canva Sans 1"/>
                <a:cs typeface="Canva Sans 1"/>
                <a:sym typeface="Canva Sans 1"/>
              </a:rPr>
              <a:t>Orphé-Do'neil</a:t>
            </a:r>
            <a:r>
              <a:rPr lang="en-US" sz="2000" b="1" spc="108" dirty="0">
                <a:solidFill>
                  <a:srgbClr val="FFFFFF"/>
                </a:solidFill>
                <a:latin typeface="Ubuntu Sans" pitchFamily="2" charset="0"/>
                <a:ea typeface="Canva Sans 1"/>
                <a:cs typeface="Canva Sans 1"/>
                <a:sym typeface="Canva Sans 1"/>
              </a:rPr>
              <a:t> Christian </a:t>
            </a:r>
            <a:r>
              <a:rPr lang="en-US" sz="2000" b="1" spc="108" dirty="0" err="1">
                <a:solidFill>
                  <a:srgbClr val="FFFFFF"/>
                </a:solidFill>
                <a:latin typeface="Ubuntu Sans" pitchFamily="2" charset="0"/>
                <a:ea typeface="Canva Sans 1"/>
                <a:cs typeface="Canva Sans 1"/>
                <a:sym typeface="Canva Sans 1"/>
              </a:rPr>
              <a:t>Yélohin</a:t>
            </a:r>
            <a:r>
              <a:rPr lang="en-US" sz="2000" b="1" spc="108" dirty="0">
                <a:solidFill>
                  <a:srgbClr val="FFFFFF"/>
                </a:solidFill>
                <a:latin typeface="Ubuntu Sans" pitchFamily="2" charset="0"/>
                <a:ea typeface="Canva Sans 1"/>
                <a:cs typeface="Canva Sans 1"/>
                <a:sym typeface="Canva Sans 1"/>
              </a:rPr>
              <a:t> </a:t>
            </a:r>
          </a:p>
          <a:p>
            <a:pPr>
              <a:lnSpc>
                <a:spcPts val="3032"/>
              </a:lnSpc>
            </a:pPr>
            <a:r>
              <a:rPr lang="en-US" sz="2000" b="1" spc="108" dirty="0">
                <a:solidFill>
                  <a:srgbClr val="FFFFFF"/>
                </a:solidFill>
                <a:latin typeface="Ubuntu Sans" pitchFamily="2" charset="0"/>
                <a:ea typeface="Canva Sans 1"/>
                <a:cs typeface="Canva Sans 1"/>
                <a:sym typeface="Canva Sans 1"/>
              </a:rPr>
              <a:t>3- KIKI </a:t>
            </a:r>
            <a:r>
              <a:rPr lang="en-US" sz="2000" b="1" spc="108" dirty="0" err="1">
                <a:solidFill>
                  <a:srgbClr val="FFFFFF"/>
                </a:solidFill>
                <a:latin typeface="Ubuntu Sans" pitchFamily="2" charset="0"/>
                <a:ea typeface="Canva Sans 1"/>
                <a:cs typeface="Canva Sans 1"/>
                <a:sym typeface="Canva Sans 1"/>
              </a:rPr>
              <a:t>Elfried</a:t>
            </a:r>
            <a:r>
              <a:rPr lang="en-US" sz="2000" b="1" spc="108" dirty="0">
                <a:solidFill>
                  <a:srgbClr val="FFFFFF"/>
                </a:solidFill>
                <a:latin typeface="Ubuntu Sans" pitchFamily="2" charset="0"/>
                <a:ea typeface="Canva Sans 1"/>
                <a:cs typeface="Canva Sans 1"/>
                <a:sym typeface="Canva Sans 1"/>
              </a:rPr>
              <a:t> Kenneth</a:t>
            </a:r>
          </a:p>
          <a:p>
            <a:pPr>
              <a:lnSpc>
                <a:spcPts val="3032"/>
              </a:lnSpc>
            </a:pPr>
            <a:r>
              <a:rPr lang="en-US" sz="2000" b="1" spc="108" dirty="0">
                <a:solidFill>
                  <a:srgbClr val="FFFFFF"/>
                </a:solidFill>
                <a:latin typeface="Ubuntu Sans" pitchFamily="2" charset="0"/>
                <a:ea typeface="Canva Sans 1"/>
                <a:cs typeface="Canva Sans 1"/>
                <a:sym typeface="Canva Sans 1"/>
              </a:rPr>
              <a:t>4- TOUDOGUIN Gérard</a:t>
            </a:r>
          </a:p>
        </p:txBody>
      </p:sp>
      <p:sp>
        <p:nvSpPr>
          <p:cNvPr id="9" name="TextBox 9">
            <a:extLst>
              <a:ext uri="{FF2B5EF4-FFF2-40B4-BE49-F238E27FC236}">
                <a16:creationId xmlns:a16="http://schemas.microsoft.com/office/drawing/2014/main" id="{51C5B9D9-B86A-889B-564F-A9118895CFD1}"/>
              </a:ext>
            </a:extLst>
          </p:cNvPr>
          <p:cNvSpPr txBox="1"/>
          <p:nvPr/>
        </p:nvSpPr>
        <p:spPr>
          <a:xfrm>
            <a:off x="3886200" y="662750"/>
            <a:ext cx="2384878" cy="690574"/>
          </a:xfrm>
          <a:prstGeom prst="rect">
            <a:avLst/>
          </a:prstGeom>
        </p:spPr>
        <p:txBody>
          <a:bodyPr wrap="square" lIns="0" tIns="0" rIns="0" bIns="0" rtlCol="0" anchor="t">
            <a:spAutoFit/>
          </a:bodyPr>
          <a:lstStyle/>
          <a:p>
            <a:pPr algn="l">
              <a:lnSpc>
                <a:spcPts val="5076"/>
              </a:lnSpc>
            </a:pPr>
            <a:r>
              <a:rPr lang="en-US" sz="6000" b="1" spc="287" dirty="0">
                <a:solidFill>
                  <a:srgbClr val="0068B3"/>
                </a:solidFill>
                <a:latin typeface="Ubuntu Sans" pitchFamily="2" charset="0"/>
                <a:ea typeface="Codec Pro ExtraBold"/>
                <a:cs typeface="Codec Pro ExtraBold"/>
                <a:sym typeface="Codec Pro ExtraBold"/>
              </a:rPr>
              <a:t>PLAN</a:t>
            </a:r>
          </a:p>
        </p:txBody>
      </p:sp>
      <p:sp>
        <p:nvSpPr>
          <p:cNvPr id="10" name="TextBox 10">
            <a:extLst>
              <a:ext uri="{FF2B5EF4-FFF2-40B4-BE49-F238E27FC236}">
                <a16:creationId xmlns:a16="http://schemas.microsoft.com/office/drawing/2014/main" id="{DD328F7B-F6D6-7638-44DE-7CB09D061C97}"/>
              </a:ext>
            </a:extLst>
          </p:cNvPr>
          <p:cNvSpPr txBox="1"/>
          <p:nvPr/>
        </p:nvSpPr>
        <p:spPr>
          <a:xfrm>
            <a:off x="732905" y="2644562"/>
            <a:ext cx="5776401" cy="495520"/>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 Contexte</a:t>
            </a:r>
          </a:p>
        </p:txBody>
      </p:sp>
      <p:sp>
        <p:nvSpPr>
          <p:cNvPr id="7" name="Freeform 7">
            <a:extLst>
              <a:ext uri="{FF2B5EF4-FFF2-40B4-BE49-F238E27FC236}">
                <a16:creationId xmlns:a16="http://schemas.microsoft.com/office/drawing/2014/main" id="{5ED1999F-5BCD-D2BB-D594-F48F7E2AE4FE}"/>
              </a:ext>
            </a:extLst>
          </p:cNvPr>
          <p:cNvSpPr/>
          <p:nvPr/>
        </p:nvSpPr>
        <p:spPr>
          <a:xfrm rot="7682761">
            <a:off x="11652667" y="8014187"/>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TextBox 10">
            <a:extLst>
              <a:ext uri="{FF2B5EF4-FFF2-40B4-BE49-F238E27FC236}">
                <a16:creationId xmlns:a16="http://schemas.microsoft.com/office/drawing/2014/main" id="{92576285-0573-EC2A-3711-9503538ADC12}"/>
              </a:ext>
            </a:extLst>
          </p:cNvPr>
          <p:cNvSpPr txBox="1"/>
          <p:nvPr/>
        </p:nvSpPr>
        <p:spPr>
          <a:xfrm>
            <a:off x="737821" y="3332442"/>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II- Sécurisation et Confidentialité des 	Données de Santé</a:t>
            </a:r>
          </a:p>
        </p:txBody>
      </p:sp>
      <p:sp>
        <p:nvSpPr>
          <p:cNvPr id="4" name="TextBox 10">
            <a:extLst>
              <a:ext uri="{FF2B5EF4-FFF2-40B4-BE49-F238E27FC236}">
                <a16:creationId xmlns:a16="http://schemas.microsoft.com/office/drawing/2014/main" id="{3F9AC4BC-13A9-2873-9118-E5C692F07E12}"/>
              </a:ext>
            </a:extLst>
          </p:cNvPr>
          <p:cNvSpPr txBox="1"/>
          <p:nvPr/>
        </p:nvSpPr>
        <p:spPr>
          <a:xfrm>
            <a:off x="737822" y="4432319"/>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III- Interopérabilité et Gestion Unifiée des 	Dossiers Médicaux</a:t>
            </a:r>
          </a:p>
        </p:txBody>
      </p:sp>
      <p:sp>
        <p:nvSpPr>
          <p:cNvPr id="8" name="TextBox 10">
            <a:extLst>
              <a:ext uri="{FF2B5EF4-FFF2-40B4-BE49-F238E27FC236}">
                <a16:creationId xmlns:a16="http://schemas.microsoft.com/office/drawing/2014/main" id="{6E7EA27F-26F6-4668-297F-8E0DF2A7E8F3}"/>
              </a:ext>
            </a:extLst>
          </p:cNvPr>
          <p:cNvSpPr txBox="1"/>
          <p:nvPr/>
        </p:nvSpPr>
        <p:spPr>
          <a:xfrm>
            <a:off x="737821" y="5574403"/>
            <a:ext cx="9056834"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IV- Traçabilité et Lutte Contre la 	Contrefaçon 	des Médicaments</a:t>
            </a:r>
          </a:p>
        </p:txBody>
      </p:sp>
      <p:sp>
        <p:nvSpPr>
          <p:cNvPr id="11" name="TextBox 10">
            <a:extLst>
              <a:ext uri="{FF2B5EF4-FFF2-40B4-BE49-F238E27FC236}">
                <a16:creationId xmlns:a16="http://schemas.microsoft.com/office/drawing/2014/main" id="{AFAB3D84-C61B-0D59-0CB8-7066E0D339B2}"/>
              </a:ext>
            </a:extLst>
          </p:cNvPr>
          <p:cNvSpPr txBox="1"/>
          <p:nvPr/>
        </p:nvSpPr>
        <p:spPr>
          <a:xfrm>
            <a:off x="708325" y="6773075"/>
            <a:ext cx="9086330"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 Remboursements Médicaux et Réduction 	des Fraudes</a:t>
            </a:r>
          </a:p>
        </p:txBody>
      </p:sp>
      <p:sp>
        <p:nvSpPr>
          <p:cNvPr id="14" name="TextBox 10">
            <a:extLst>
              <a:ext uri="{FF2B5EF4-FFF2-40B4-BE49-F238E27FC236}">
                <a16:creationId xmlns:a16="http://schemas.microsoft.com/office/drawing/2014/main" id="{61D36F7E-1901-8642-2D94-9DD294D5E4C9}"/>
              </a:ext>
            </a:extLst>
          </p:cNvPr>
          <p:cNvSpPr txBox="1"/>
          <p:nvPr/>
        </p:nvSpPr>
        <p:spPr>
          <a:xfrm>
            <a:off x="732906" y="8002571"/>
            <a:ext cx="9061750" cy="1049518"/>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VI- Limites et Défis de l’Intégration de la 	Blockchain</a:t>
            </a:r>
          </a:p>
        </p:txBody>
      </p:sp>
      <p:pic>
        <p:nvPicPr>
          <p:cNvPr id="15" name="Image 14">
            <a:extLst>
              <a:ext uri="{FF2B5EF4-FFF2-40B4-BE49-F238E27FC236}">
                <a16:creationId xmlns:a16="http://schemas.microsoft.com/office/drawing/2014/main" id="{F3100257-4197-F072-3A07-87A691F5C5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994062">
            <a:off x="-2905022" y="-2685035"/>
            <a:ext cx="5157648" cy="5157648"/>
          </a:xfrm>
          <a:prstGeom prst="rect">
            <a:avLst/>
          </a:prstGeom>
        </p:spPr>
      </p:pic>
      <p:pic>
        <p:nvPicPr>
          <p:cNvPr id="17" name="Image 16">
            <a:extLst>
              <a:ext uri="{FF2B5EF4-FFF2-40B4-BE49-F238E27FC236}">
                <a16:creationId xmlns:a16="http://schemas.microsoft.com/office/drawing/2014/main" id="{2DE6EB3C-BF64-C93E-6D76-8DBBAEF24C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34" y="2036168"/>
            <a:ext cx="1301310" cy="1301310"/>
          </a:xfrm>
          <a:prstGeom prst="rect">
            <a:avLst/>
          </a:prstGeom>
        </p:spPr>
      </p:pic>
      <p:sp>
        <p:nvSpPr>
          <p:cNvPr id="3" name="TextBox 10">
            <a:extLst>
              <a:ext uri="{FF2B5EF4-FFF2-40B4-BE49-F238E27FC236}">
                <a16:creationId xmlns:a16="http://schemas.microsoft.com/office/drawing/2014/main" id="{8B79BF2A-12BE-CA7A-9F96-66C6F4871D02}"/>
              </a:ext>
            </a:extLst>
          </p:cNvPr>
          <p:cNvSpPr txBox="1"/>
          <p:nvPr/>
        </p:nvSpPr>
        <p:spPr>
          <a:xfrm>
            <a:off x="742738" y="9159836"/>
            <a:ext cx="9051917" cy="495520"/>
          </a:xfrm>
          <a:prstGeom prst="rect">
            <a:avLst/>
          </a:prstGeom>
        </p:spPr>
        <p:txBody>
          <a:bodyPr wrap="square" lIns="0" tIns="0" rIns="0" bIns="0" rtlCol="0" anchor="t">
            <a:spAutoFit/>
          </a:bodyPr>
          <a:lstStyle/>
          <a:p>
            <a:pPr algn="l">
              <a:lnSpc>
                <a:spcPct val="150000"/>
              </a:lnSpc>
            </a:pPr>
            <a:r>
              <a:rPr lang="fr-FR" sz="2400" b="1" spc="516" dirty="0">
                <a:solidFill>
                  <a:srgbClr val="000000"/>
                </a:solidFill>
                <a:latin typeface="Ubuntu Sans" pitchFamily="2" charset="0"/>
                <a:ea typeface="Codec Pro ExtraBold"/>
                <a:cs typeface="Codec Pro ExtraBold"/>
                <a:sym typeface="Codec Pro ExtraBold"/>
              </a:rPr>
              <a:t>VII- Simulation</a:t>
            </a:r>
          </a:p>
        </p:txBody>
      </p:sp>
    </p:spTree>
    <p:extLst>
      <p:ext uri="{BB962C8B-B14F-4D97-AF65-F5344CB8AC3E}">
        <p14:creationId xmlns:p14="http://schemas.microsoft.com/office/powerpoint/2010/main" val="3611211255"/>
      </p:ext>
    </p:extLst>
  </p:cSld>
  <p:clrMapOvr>
    <a:masterClrMapping/>
  </p:clrMapOvr>
  <mc:AlternateContent xmlns:mc="http://schemas.openxmlformats.org/markup-compatibility/2006" xmlns:p14="http://schemas.microsoft.com/office/powerpoint/2010/main">
    <mc:Choice Requires="p14">
      <p:transition spd="slow" p14:dur="1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08D9582A-F857-925B-EE0F-F39B52A699C3}"/>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A2C60FE3-A28A-3810-A365-BEF853A2C435}"/>
              </a:ext>
            </a:extLst>
          </p:cNvPr>
          <p:cNvSpPr txBox="1"/>
          <p:nvPr/>
        </p:nvSpPr>
        <p:spPr>
          <a:xfrm>
            <a:off x="4792458" y="419100"/>
            <a:ext cx="7639121" cy="654025"/>
          </a:xfrm>
          <a:prstGeom prst="rect">
            <a:avLst/>
          </a:prstGeom>
        </p:spPr>
        <p:txBody>
          <a:bodyPr wrap="square" lIns="0" tIns="0" rIns="0" bIns="0" rtlCol="0" anchor="t">
            <a:spAutoFit/>
          </a:bodyPr>
          <a:lstStyle/>
          <a:p>
            <a:pPr algn="l">
              <a:lnSpc>
                <a:spcPts val="5076"/>
              </a:lnSpc>
            </a:pPr>
            <a:r>
              <a:rPr lang="en-US" sz="4800" b="1" spc="287" dirty="0">
                <a:solidFill>
                  <a:srgbClr val="0068B3"/>
                </a:solidFill>
                <a:latin typeface="Ubuntu Sans" pitchFamily="2" charset="0"/>
                <a:ea typeface="Codec Pro ExtraBold"/>
                <a:cs typeface="Codec Pro ExtraBold"/>
                <a:sym typeface="Codec Pro ExtraBold"/>
              </a:rPr>
              <a:t>CONTEXTE suite et fin </a:t>
            </a:r>
          </a:p>
        </p:txBody>
      </p:sp>
      <p:sp>
        <p:nvSpPr>
          <p:cNvPr id="10" name="TextBox 10">
            <a:extLst>
              <a:ext uri="{FF2B5EF4-FFF2-40B4-BE49-F238E27FC236}">
                <a16:creationId xmlns:a16="http://schemas.microsoft.com/office/drawing/2014/main" id="{652704D7-5E6F-F9DB-7F96-EBCB4D4C91FC}"/>
              </a:ext>
            </a:extLst>
          </p:cNvPr>
          <p:cNvSpPr txBox="1"/>
          <p:nvPr/>
        </p:nvSpPr>
        <p:spPr>
          <a:xfrm>
            <a:off x="1447800" y="1714500"/>
            <a:ext cx="15316200" cy="7697492"/>
          </a:xfrm>
          <a:prstGeom prst="rect">
            <a:avLst/>
          </a:prstGeom>
        </p:spPr>
        <p:txBody>
          <a:bodyPr wrap="square" lIns="0" tIns="0" rIns="0" bIns="0" rtlCol="0" anchor="t">
            <a:spAutoFit/>
          </a:bodyPr>
          <a:lstStyle/>
          <a:p>
            <a:pPr algn="just">
              <a:lnSpc>
                <a:spcPct val="150000"/>
              </a:lnSpc>
            </a:pPr>
            <a:r>
              <a:rPr lang="fr-FR" sz="2400" b="1" spc="516" dirty="0">
                <a:solidFill>
                  <a:srgbClr val="000000"/>
                </a:solidFill>
                <a:latin typeface="Ubuntu Sans" pitchFamily="2" charset="0"/>
                <a:ea typeface="Codec Pro ExtraBold"/>
                <a:cs typeface="Codec Pro ExtraBold"/>
                <a:sym typeface="Codec Pro ExtraBold"/>
              </a:rPr>
              <a:t>Le projet nourrit une forte volonté de faciliter la mise en place des mesures d’accompagnement pour l’accès des producteurs (agriculteurs, éleveurs, transformatrices, etc.) au financement agricole (garantie et crédit), le projet a réalisé la Cartographie des structures de financement agricole accessibles et ayant les aptitudes à opérationnaliser les meilleures pratiques fiduciaires et les critères de couvrement des risques dans les communes de Djougou, </a:t>
            </a:r>
            <a:r>
              <a:rPr lang="fr-FR" sz="2400" b="1" spc="516" dirty="0" err="1">
                <a:solidFill>
                  <a:srgbClr val="000000"/>
                </a:solidFill>
                <a:latin typeface="Ubuntu Sans" pitchFamily="2" charset="0"/>
                <a:ea typeface="Codec Pro ExtraBold"/>
                <a:cs typeface="Codec Pro ExtraBold"/>
                <a:sym typeface="Codec Pro ExtraBold"/>
              </a:rPr>
              <a:t>Ouaké</a:t>
            </a:r>
            <a:r>
              <a:rPr lang="fr-FR" sz="2400" b="1" spc="516" dirty="0">
                <a:solidFill>
                  <a:srgbClr val="000000"/>
                </a:solidFill>
                <a:latin typeface="Ubuntu Sans" pitchFamily="2" charset="0"/>
                <a:ea typeface="Codec Pro ExtraBold"/>
                <a:cs typeface="Codec Pro ExtraBold"/>
                <a:sym typeface="Codec Pro ExtraBold"/>
              </a:rPr>
              <a:t>, </a:t>
            </a:r>
            <a:r>
              <a:rPr lang="fr-FR" sz="2400" b="1" spc="516" dirty="0" err="1">
                <a:solidFill>
                  <a:srgbClr val="000000"/>
                </a:solidFill>
                <a:latin typeface="Ubuntu Sans" pitchFamily="2" charset="0"/>
                <a:ea typeface="Codec Pro ExtraBold"/>
                <a:cs typeface="Codec Pro ExtraBold"/>
                <a:sym typeface="Codec Pro ExtraBold"/>
              </a:rPr>
              <a:t>Copargo</a:t>
            </a:r>
            <a:r>
              <a:rPr lang="fr-FR" sz="2400" b="1" spc="516" dirty="0">
                <a:solidFill>
                  <a:srgbClr val="000000"/>
                </a:solidFill>
                <a:latin typeface="Ubuntu Sans" pitchFamily="2" charset="0"/>
                <a:ea typeface="Codec Pro ExtraBold"/>
                <a:cs typeface="Codec Pro ExtraBold"/>
                <a:sym typeface="Codec Pro ExtraBold"/>
              </a:rPr>
              <a:t> et Malanville. Cette cartographie permettra de mettre en place un mécanisme de financement fiable et transparent dont la mise en œuvre devra lever cette contrainte d’incrédibilité, avec l’appui des différentes parties prenantes impliquées (UGP, SFD, ATDA à travers les cellules communales, bénéficiaires, etc.). Pour ce faire, le </a:t>
            </a:r>
            <a:r>
              <a:rPr lang="fr-FR" sz="2400" b="1" spc="516" dirty="0" err="1">
                <a:solidFill>
                  <a:srgbClr val="000000"/>
                </a:solidFill>
                <a:latin typeface="Ubuntu Sans" pitchFamily="2" charset="0"/>
                <a:ea typeface="Codec Pro ExtraBold"/>
                <a:cs typeface="Codec Pro ExtraBold"/>
                <a:sym typeface="Codec Pro ExtraBold"/>
              </a:rPr>
              <a:t>PRRéCAZ</a:t>
            </a:r>
            <a:r>
              <a:rPr lang="fr-FR" sz="2400" b="1" spc="516" dirty="0">
                <a:solidFill>
                  <a:srgbClr val="000000"/>
                </a:solidFill>
                <a:latin typeface="Ubuntu Sans" pitchFamily="2" charset="0"/>
                <a:ea typeface="Codec Pro ExtraBold"/>
                <a:cs typeface="Codec Pro ExtraBold"/>
                <a:sym typeface="Codec Pro ExtraBold"/>
              </a:rPr>
              <a:t> a jugé nécessaire de faire recours à l’expertise d’un spécialiste des questions de financement agricole pour l’élaboration dudit mécanisme.</a:t>
            </a:r>
          </a:p>
        </p:txBody>
      </p:sp>
      <p:pic>
        <p:nvPicPr>
          <p:cNvPr id="2" name="Image 1">
            <a:extLst>
              <a:ext uri="{FF2B5EF4-FFF2-40B4-BE49-F238E27FC236}">
                <a16:creationId xmlns:a16="http://schemas.microsoft.com/office/drawing/2014/main" id="{C4A130D8-BC6F-95F2-9543-1AA9D0ED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176863">
            <a:off x="-3071116" y="-2575816"/>
            <a:ext cx="4484257" cy="4484257"/>
          </a:xfrm>
          <a:prstGeom prst="rect">
            <a:avLst/>
          </a:prstGeom>
        </p:spPr>
      </p:pic>
    </p:spTree>
    <p:extLst>
      <p:ext uri="{BB962C8B-B14F-4D97-AF65-F5344CB8AC3E}">
        <p14:creationId xmlns:p14="http://schemas.microsoft.com/office/powerpoint/2010/main" val="2414282635"/>
      </p:ext>
    </p:extLst>
  </p:cSld>
  <p:clrMapOvr>
    <a:masterClrMapping/>
  </p:clrMapOvr>
  <p:transition spd="med">
    <p:pull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4" name="Freeform 4"/>
          <p:cNvSpPr/>
          <p:nvPr/>
        </p:nvSpPr>
        <p:spPr>
          <a:xfrm>
            <a:off x="6602890" y="2341724"/>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5" name="Freeform 5"/>
          <p:cNvSpPr/>
          <p:nvPr/>
        </p:nvSpPr>
        <p:spPr>
          <a:xfrm>
            <a:off x="6603682" y="4329005"/>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6" name="Freeform 6"/>
          <p:cNvSpPr/>
          <p:nvPr/>
        </p:nvSpPr>
        <p:spPr>
          <a:xfrm>
            <a:off x="6603682" y="6593953"/>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7" name="Freeform 7"/>
          <p:cNvSpPr/>
          <p:nvPr/>
        </p:nvSpPr>
        <p:spPr>
          <a:xfrm>
            <a:off x="6835780" y="6889228"/>
            <a:ext cx="1062581" cy="1080258"/>
          </a:xfrm>
          <a:custGeom>
            <a:avLst/>
            <a:gdLst/>
            <a:ahLst/>
            <a:cxnLst/>
            <a:rect l="l" t="t" r="r" b="b"/>
            <a:pathLst>
              <a:path w="1062581" h="1080258">
                <a:moveTo>
                  <a:pt x="0" y="0"/>
                </a:moveTo>
                <a:lnTo>
                  <a:pt x="1062581" y="0"/>
                </a:lnTo>
                <a:lnTo>
                  <a:pt x="1062581" y="1080258"/>
                </a:lnTo>
                <a:lnTo>
                  <a:pt x="0" y="1080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6941116" y="4623582"/>
            <a:ext cx="923330" cy="1011617"/>
          </a:xfrm>
          <a:custGeom>
            <a:avLst/>
            <a:gdLst/>
            <a:ahLst/>
            <a:cxnLst/>
            <a:rect l="l" t="t" r="r" b="b"/>
            <a:pathLst>
              <a:path w="923330" h="1011617">
                <a:moveTo>
                  <a:pt x="0" y="0"/>
                </a:moveTo>
                <a:lnTo>
                  <a:pt x="923330" y="0"/>
                </a:lnTo>
                <a:lnTo>
                  <a:pt x="923330" y="1011617"/>
                </a:lnTo>
                <a:lnTo>
                  <a:pt x="0" y="10116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6940324" y="2672344"/>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LID4096" dirty="0"/>
          </a:p>
        </p:txBody>
      </p:sp>
      <p:sp>
        <p:nvSpPr>
          <p:cNvPr id="10" name="Freeform 10"/>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8355072" y="3032761"/>
            <a:ext cx="8116268" cy="627736"/>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Un registre complet des bénéficiaires par catégories de besoins (production, élevage, transformation, commercialisation) est établi.</a:t>
            </a:r>
            <a:endParaRPr lang="en-US" sz="2000" spc="18" dirty="0">
              <a:solidFill>
                <a:srgbClr val="231F20"/>
              </a:solidFill>
              <a:latin typeface="Ubuntu Sans" pitchFamily="2" charset="0"/>
              <a:ea typeface="Canva Sans 1"/>
              <a:cs typeface="Canva Sans 1"/>
              <a:sym typeface="Canva Sans 1"/>
            </a:endParaRPr>
          </a:p>
        </p:txBody>
      </p:sp>
      <p:sp>
        <p:nvSpPr>
          <p:cNvPr id="12" name="TextBox 12"/>
          <p:cNvSpPr txBox="1"/>
          <p:nvPr/>
        </p:nvSpPr>
        <p:spPr>
          <a:xfrm>
            <a:off x="8355072" y="2662734"/>
            <a:ext cx="801237" cy="300467"/>
          </a:xfrm>
          <a:prstGeom prst="rect">
            <a:avLst/>
          </a:prstGeom>
        </p:spPr>
        <p:txBody>
          <a:bodyPr lIns="0" tIns="0" rIns="0" bIns="0" rtlCol="0" anchor="t">
            <a:spAutoFit/>
          </a:bodyPr>
          <a:lstStyle/>
          <a:p>
            <a:pPr marL="0" lvl="0" indent="0" algn="l">
              <a:lnSpc>
                <a:spcPts val="2520"/>
              </a:lnSpc>
            </a:pPr>
            <a:r>
              <a:rPr lang="en-US" sz="1800" b="1" spc="18">
                <a:solidFill>
                  <a:srgbClr val="231F20"/>
                </a:solidFill>
                <a:latin typeface="Ubuntu Sans" pitchFamily="2" charset="0"/>
                <a:ea typeface="Canva Sans 1 Bold"/>
                <a:cs typeface="Canva Sans 1 Bold"/>
                <a:sym typeface="Canva Sans 1 Bold"/>
              </a:rPr>
              <a:t>nº 01</a:t>
            </a:r>
          </a:p>
        </p:txBody>
      </p:sp>
      <p:sp>
        <p:nvSpPr>
          <p:cNvPr id="13" name="TextBox 13"/>
          <p:cNvSpPr txBox="1"/>
          <p:nvPr/>
        </p:nvSpPr>
        <p:spPr>
          <a:xfrm>
            <a:off x="8355864" y="5143647"/>
            <a:ext cx="8484336"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Des formes d'entreprises adaptées et leurs modes de financement associés sont définis, facilitant un accès équitable au financement agricole.</a:t>
            </a:r>
            <a:endParaRPr lang="en-US" sz="2000" spc="18" dirty="0">
              <a:solidFill>
                <a:srgbClr val="231F20"/>
              </a:solidFill>
              <a:latin typeface="Ubuntu Sans" pitchFamily="2" charset="0"/>
              <a:ea typeface="Canva Sans 1"/>
              <a:cs typeface="Canva Sans 1"/>
              <a:sym typeface="Canva Sans 1"/>
            </a:endParaRPr>
          </a:p>
        </p:txBody>
      </p:sp>
      <p:sp>
        <p:nvSpPr>
          <p:cNvPr id="14" name="TextBox 14"/>
          <p:cNvSpPr txBox="1"/>
          <p:nvPr/>
        </p:nvSpPr>
        <p:spPr>
          <a:xfrm>
            <a:off x="8355072" y="4510678"/>
            <a:ext cx="801237" cy="300467"/>
          </a:xfrm>
          <a:prstGeom prst="rect">
            <a:avLst/>
          </a:prstGeom>
        </p:spPr>
        <p:txBody>
          <a:bodyPr lIns="0" tIns="0" rIns="0" bIns="0" rtlCol="0" anchor="t">
            <a:spAutoFit/>
          </a:bodyPr>
          <a:lstStyle/>
          <a:p>
            <a:pPr marL="0" lvl="0" indent="0" algn="l">
              <a:lnSpc>
                <a:spcPts val="2520"/>
              </a:lnSpc>
            </a:pPr>
            <a:r>
              <a:rPr lang="en-US" sz="1800" b="1" spc="18" dirty="0">
                <a:solidFill>
                  <a:srgbClr val="231F20"/>
                </a:solidFill>
                <a:latin typeface="Ubuntu Sans" pitchFamily="2" charset="0"/>
                <a:ea typeface="Canva Sans 1 Bold"/>
                <a:cs typeface="Canva Sans 1 Bold"/>
                <a:sym typeface="Canva Sans 1 Bold"/>
              </a:rPr>
              <a:t> nº 02</a:t>
            </a:r>
          </a:p>
        </p:txBody>
      </p:sp>
      <p:sp>
        <p:nvSpPr>
          <p:cNvPr id="15" name="TextBox 15"/>
          <p:cNvSpPr txBox="1"/>
          <p:nvPr/>
        </p:nvSpPr>
        <p:spPr>
          <a:xfrm>
            <a:off x="8582880" y="7200900"/>
            <a:ext cx="8763000"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Contributions de toutes les parties impliquées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ATDA, SFD, banques, FNDA, etc.) collectées, avec une attention particulière sur l’inclusion de genre.</a:t>
            </a:r>
          </a:p>
        </p:txBody>
      </p:sp>
      <p:sp>
        <p:nvSpPr>
          <p:cNvPr id="16" name="TextBox 16"/>
          <p:cNvSpPr txBox="1"/>
          <p:nvPr/>
        </p:nvSpPr>
        <p:spPr>
          <a:xfrm>
            <a:off x="8355864" y="6565124"/>
            <a:ext cx="801237" cy="300467"/>
          </a:xfrm>
          <a:prstGeom prst="rect">
            <a:avLst/>
          </a:prstGeom>
        </p:spPr>
        <p:txBody>
          <a:bodyPr lIns="0" tIns="0" rIns="0" bIns="0" rtlCol="0" anchor="t">
            <a:spAutoFit/>
          </a:bodyPr>
          <a:lstStyle/>
          <a:p>
            <a:pPr marL="0" lvl="0" indent="0" algn="l">
              <a:lnSpc>
                <a:spcPts val="2520"/>
              </a:lnSpc>
            </a:pPr>
            <a:r>
              <a:rPr lang="en-US" sz="1800" b="1" spc="18">
                <a:solidFill>
                  <a:srgbClr val="231F20"/>
                </a:solidFill>
                <a:latin typeface="Ubuntu Sans" pitchFamily="2" charset="0"/>
                <a:ea typeface="Canva Sans 1 Bold"/>
                <a:cs typeface="Canva Sans 1 Bold"/>
                <a:sym typeface="Canva Sans 1 Bold"/>
              </a:rPr>
              <a:t>nº 03</a:t>
            </a:r>
          </a:p>
        </p:txBody>
      </p:sp>
      <p:sp>
        <p:nvSpPr>
          <p:cNvPr id="17" name="TextBox 17"/>
          <p:cNvSpPr txBox="1"/>
          <p:nvPr/>
        </p:nvSpPr>
        <p:spPr>
          <a:xfrm>
            <a:off x="1143000" y="615892"/>
            <a:ext cx="14762962" cy="1083374"/>
          </a:xfrm>
          <a:prstGeom prst="rect">
            <a:avLst/>
          </a:prstGeom>
        </p:spPr>
        <p:txBody>
          <a:bodyPr wrap="square" lIns="0" tIns="0" rIns="0" bIns="0" rtlCol="0" anchor="t">
            <a:spAutoFit/>
          </a:bodyPr>
          <a:lstStyle/>
          <a:p>
            <a:pPr algn="ctr">
              <a:lnSpc>
                <a:spcPts val="9624"/>
              </a:lnSpc>
              <a:spcBef>
                <a:spcPct val="0"/>
              </a:spcBef>
            </a:pPr>
            <a:r>
              <a:rPr lang="fr-FR" sz="4800" b="1" spc="348" dirty="0">
                <a:solidFill>
                  <a:srgbClr val="0068B3"/>
                </a:solidFill>
                <a:latin typeface="Ubuntu Sans" pitchFamily="2" charset="0"/>
                <a:ea typeface="Canva Sans 1 Bold"/>
                <a:cs typeface="Canva Sans 1 Bold"/>
                <a:sym typeface="Canva Sans 1 Bold"/>
              </a:rPr>
              <a:t>Résultats Attendus de la Mission</a:t>
            </a:r>
            <a:endParaRPr lang="en-US" sz="4800" b="1" spc="348" dirty="0">
              <a:solidFill>
                <a:srgbClr val="0068B3"/>
              </a:solidFill>
              <a:latin typeface="Ubuntu Sans" pitchFamily="2" charset="0"/>
              <a:ea typeface="Canva Sans 1 Bold"/>
              <a:cs typeface="Canva Sans 1 Bold"/>
              <a:sym typeface="Canva Sans 1 Bold"/>
            </a:endParaRPr>
          </a:p>
        </p:txBody>
      </p:sp>
      <p:sp>
        <p:nvSpPr>
          <p:cNvPr id="19" name="TextBox 19"/>
          <p:cNvSpPr txBox="1"/>
          <p:nvPr/>
        </p:nvSpPr>
        <p:spPr>
          <a:xfrm>
            <a:off x="9156309" y="2604337"/>
            <a:ext cx="7315031" cy="356235"/>
          </a:xfrm>
          <a:prstGeom prst="rect">
            <a:avLst/>
          </a:prstGeom>
        </p:spPr>
        <p:txBody>
          <a:bodyPr lIns="0" tIns="0" rIns="0" bIns="0" rtlCol="0" anchor="t">
            <a:spAutoFit/>
          </a:bodyPr>
          <a:lstStyle/>
          <a:p>
            <a:pPr marL="0" lvl="0" indent="0" algn="l">
              <a:lnSpc>
                <a:spcPts val="2940"/>
              </a:lnSpc>
            </a:pPr>
            <a:r>
              <a:rPr lang="en-US" sz="2100" b="1" spc="21" dirty="0" err="1">
                <a:solidFill>
                  <a:srgbClr val="231F20"/>
                </a:solidFill>
                <a:latin typeface="Ubuntu Sans" pitchFamily="2" charset="0"/>
                <a:ea typeface="Canva Sans 1 Bold"/>
                <a:cs typeface="Canva Sans 1 Bold"/>
                <a:sym typeface="Canva Sans 1 Bold"/>
              </a:rPr>
              <a:t>Répertoire</a:t>
            </a:r>
            <a:r>
              <a:rPr lang="en-US" sz="2100" b="1" spc="21" dirty="0">
                <a:solidFill>
                  <a:srgbClr val="231F20"/>
                </a:solidFill>
                <a:latin typeface="Ubuntu Sans" pitchFamily="2" charset="0"/>
                <a:ea typeface="Canva Sans 1 Bold"/>
                <a:cs typeface="Canva Sans 1 Bold"/>
                <a:sym typeface="Canva Sans 1 Bold"/>
              </a:rPr>
              <a:t> des </a:t>
            </a:r>
            <a:r>
              <a:rPr lang="en-US" sz="2100" b="1" spc="21" dirty="0" err="1">
                <a:solidFill>
                  <a:srgbClr val="231F20"/>
                </a:solidFill>
                <a:latin typeface="Ubuntu Sans" pitchFamily="2" charset="0"/>
                <a:ea typeface="Canva Sans 1 Bold"/>
                <a:cs typeface="Canva Sans 1 Bold"/>
                <a:sym typeface="Canva Sans 1 Bold"/>
              </a:rPr>
              <a:t>Acteurs</a:t>
            </a:r>
            <a:r>
              <a:rPr lang="en-US" sz="2100" b="1" spc="21" dirty="0">
                <a:solidFill>
                  <a:srgbClr val="231F20"/>
                </a:solidFill>
                <a:latin typeface="Ubuntu Sans" pitchFamily="2" charset="0"/>
                <a:ea typeface="Canva Sans 1 Bold"/>
                <a:cs typeface="Canva Sans 1 Bold"/>
                <a:sym typeface="Canva Sans 1 Bold"/>
              </a:rPr>
              <a:t> </a:t>
            </a:r>
            <a:r>
              <a:rPr lang="en-US" sz="2100" b="1" spc="21" dirty="0" err="1">
                <a:solidFill>
                  <a:srgbClr val="231F20"/>
                </a:solidFill>
                <a:latin typeface="Ubuntu Sans" pitchFamily="2" charset="0"/>
                <a:ea typeface="Canva Sans 1 Bold"/>
                <a:cs typeface="Canva Sans 1 Bold"/>
                <a:sym typeface="Canva Sans 1 Bold"/>
              </a:rPr>
              <a:t>Bénéficiaires</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0" name="TextBox 20"/>
          <p:cNvSpPr txBox="1"/>
          <p:nvPr/>
        </p:nvSpPr>
        <p:spPr>
          <a:xfrm>
            <a:off x="9156309" y="4501153"/>
            <a:ext cx="8189571" cy="348942"/>
          </a:xfrm>
          <a:prstGeom prst="rect">
            <a:avLst/>
          </a:prstGeom>
        </p:spPr>
        <p:txBody>
          <a:bodyPr wrap="square"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Propositions de Formes d'Entreprises et Modes de Financement</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1" name="TextBox 21"/>
          <p:cNvSpPr txBox="1"/>
          <p:nvPr/>
        </p:nvSpPr>
        <p:spPr>
          <a:xfrm>
            <a:off x="9157101" y="6555853"/>
            <a:ext cx="7315823" cy="356235"/>
          </a:xfrm>
          <a:prstGeom prst="rect">
            <a:avLst/>
          </a:prstGeom>
        </p:spPr>
        <p:txBody>
          <a:bodyPr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Recueil des Suggestions des Parties Prenantes</a:t>
            </a:r>
            <a:endParaRPr lang="en-US" sz="2100" b="1" spc="21" dirty="0">
              <a:solidFill>
                <a:srgbClr val="231F20"/>
              </a:solidFill>
              <a:latin typeface="Ubuntu Sans" pitchFamily="2" charset="0"/>
              <a:ea typeface="Canva Sans 1 Bold"/>
              <a:cs typeface="Canva Sans 1 Bold"/>
              <a:sym typeface="Canva Sans 1 Bold"/>
            </a:endParaRPr>
          </a:p>
        </p:txBody>
      </p:sp>
      <p:sp>
        <p:nvSpPr>
          <p:cNvPr id="26" name="Freeform 6">
            <a:extLst>
              <a:ext uri="{FF2B5EF4-FFF2-40B4-BE49-F238E27FC236}">
                <a16:creationId xmlns:a16="http://schemas.microsoft.com/office/drawing/2014/main" id="{EFB0FECA-497F-1D29-BF3D-EB6F50601E88}"/>
              </a:ext>
            </a:extLst>
          </p:cNvPr>
          <p:cNvSpPr/>
          <p:nvPr/>
        </p:nvSpPr>
        <p:spPr>
          <a:xfrm>
            <a:off x="6603682" y="8511032"/>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27" name="Freeform 7">
            <a:extLst>
              <a:ext uri="{FF2B5EF4-FFF2-40B4-BE49-F238E27FC236}">
                <a16:creationId xmlns:a16="http://schemas.microsoft.com/office/drawing/2014/main" id="{F82F1384-B29E-B882-70C9-C26CFF75C5E2}"/>
              </a:ext>
            </a:extLst>
          </p:cNvPr>
          <p:cNvSpPr/>
          <p:nvPr/>
        </p:nvSpPr>
        <p:spPr>
          <a:xfrm>
            <a:off x="6835780" y="8806307"/>
            <a:ext cx="1062581" cy="1080258"/>
          </a:xfrm>
          <a:custGeom>
            <a:avLst/>
            <a:gdLst/>
            <a:ahLst/>
            <a:cxnLst/>
            <a:rect l="l" t="t" r="r" b="b"/>
            <a:pathLst>
              <a:path w="1062581" h="1080258">
                <a:moveTo>
                  <a:pt x="0" y="0"/>
                </a:moveTo>
                <a:lnTo>
                  <a:pt x="1062581" y="0"/>
                </a:lnTo>
                <a:lnTo>
                  <a:pt x="1062581" y="1080258"/>
                </a:lnTo>
                <a:lnTo>
                  <a:pt x="0" y="10802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TextBox 15">
            <a:extLst>
              <a:ext uri="{FF2B5EF4-FFF2-40B4-BE49-F238E27FC236}">
                <a16:creationId xmlns:a16="http://schemas.microsoft.com/office/drawing/2014/main" id="{3ABE297A-04E2-B30E-AAEF-2AC117F3D50A}"/>
              </a:ext>
            </a:extLst>
          </p:cNvPr>
          <p:cNvSpPr txBox="1"/>
          <p:nvPr/>
        </p:nvSpPr>
        <p:spPr>
          <a:xfrm>
            <a:off x="8582880" y="8928376"/>
            <a:ext cx="9019320" cy="941733"/>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Un dispositif de soutien complet est disponible, couvrant le parcours du projet (de l’idée au suivi post-financement) pour garantir la viabilité des partenariats et le recouvrement des créances.</a:t>
            </a:r>
          </a:p>
        </p:txBody>
      </p:sp>
      <p:sp>
        <p:nvSpPr>
          <p:cNvPr id="29" name="TextBox 16">
            <a:extLst>
              <a:ext uri="{FF2B5EF4-FFF2-40B4-BE49-F238E27FC236}">
                <a16:creationId xmlns:a16="http://schemas.microsoft.com/office/drawing/2014/main" id="{42397DA7-F4F3-8056-5194-AC172B62FB23}"/>
              </a:ext>
            </a:extLst>
          </p:cNvPr>
          <p:cNvSpPr txBox="1"/>
          <p:nvPr/>
        </p:nvSpPr>
        <p:spPr>
          <a:xfrm>
            <a:off x="8355864" y="8482203"/>
            <a:ext cx="801237" cy="300467"/>
          </a:xfrm>
          <a:prstGeom prst="rect">
            <a:avLst/>
          </a:prstGeom>
        </p:spPr>
        <p:txBody>
          <a:bodyPr lIns="0" tIns="0" rIns="0" bIns="0" rtlCol="0" anchor="t">
            <a:spAutoFit/>
          </a:bodyPr>
          <a:lstStyle/>
          <a:p>
            <a:pPr marL="0" lvl="0" indent="0" algn="l">
              <a:lnSpc>
                <a:spcPts val="2520"/>
              </a:lnSpc>
            </a:pPr>
            <a:r>
              <a:rPr lang="en-US" sz="1800" b="1" spc="18" dirty="0">
                <a:solidFill>
                  <a:srgbClr val="231F20"/>
                </a:solidFill>
                <a:latin typeface="Ubuntu Sans" pitchFamily="2" charset="0"/>
                <a:ea typeface="Canva Sans 1 Bold"/>
                <a:cs typeface="Canva Sans 1 Bold"/>
                <a:sym typeface="Canva Sans 1 Bold"/>
              </a:rPr>
              <a:t>nº 04</a:t>
            </a:r>
          </a:p>
        </p:txBody>
      </p:sp>
      <p:sp>
        <p:nvSpPr>
          <p:cNvPr id="30" name="TextBox 21">
            <a:extLst>
              <a:ext uri="{FF2B5EF4-FFF2-40B4-BE49-F238E27FC236}">
                <a16:creationId xmlns:a16="http://schemas.microsoft.com/office/drawing/2014/main" id="{4357D077-FA80-684D-A238-8AF1D2A07FC5}"/>
              </a:ext>
            </a:extLst>
          </p:cNvPr>
          <p:cNvSpPr txBox="1"/>
          <p:nvPr/>
        </p:nvSpPr>
        <p:spPr>
          <a:xfrm>
            <a:off x="9157101" y="8472932"/>
            <a:ext cx="7315823" cy="356235"/>
          </a:xfrm>
          <a:prstGeom prst="rect">
            <a:avLst/>
          </a:prstGeom>
        </p:spPr>
        <p:txBody>
          <a:bodyPr lIns="0" tIns="0" rIns="0" bIns="0" rtlCol="0" anchor="t">
            <a:spAutoFit/>
          </a:bodyPr>
          <a:lstStyle/>
          <a:p>
            <a:pPr marL="0" lvl="0" indent="0" algn="l">
              <a:lnSpc>
                <a:spcPts val="2940"/>
              </a:lnSpc>
            </a:pPr>
            <a:r>
              <a:rPr lang="fr-FR" sz="2100" b="1" spc="21" dirty="0">
                <a:solidFill>
                  <a:srgbClr val="231F20"/>
                </a:solidFill>
                <a:latin typeface="Ubuntu Sans" pitchFamily="2" charset="0"/>
                <a:ea typeface="Canva Sans 1 Bold"/>
                <a:cs typeface="Canva Sans 1 Bold"/>
                <a:sym typeface="Canva Sans 1 Bold"/>
              </a:rPr>
              <a:t>Mécanisme d’Accompagnement Souple</a:t>
            </a:r>
            <a:endParaRPr lang="en-US" sz="2100" b="1" spc="21" dirty="0">
              <a:solidFill>
                <a:srgbClr val="231F20"/>
              </a:solidFill>
              <a:latin typeface="Ubuntu Sans" pitchFamily="2" charset="0"/>
              <a:ea typeface="Canva Sans 1 Bold"/>
              <a:cs typeface="Canva Sans 1 Bold"/>
              <a:sym typeface="Canva Sans 1 Bold"/>
            </a:endParaRPr>
          </a:p>
        </p:txBody>
      </p:sp>
      <p:pic>
        <p:nvPicPr>
          <p:cNvPr id="2" name="Image 1">
            <a:extLst>
              <a:ext uri="{FF2B5EF4-FFF2-40B4-BE49-F238E27FC236}">
                <a16:creationId xmlns:a16="http://schemas.microsoft.com/office/drawing/2014/main" id="{E9CC1969-F6C5-70A1-EA03-23FBEE6DF4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302288" y="2604337"/>
            <a:ext cx="8234727" cy="8234727"/>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544818" cy="10287000"/>
            <a:chOff x="0" y="0"/>
            <a:chExt cx="1460363" cy="2709333"/>
          </a:xfrm>
          <a:solidFill>
            <a:srgbClr val="0068B3"/>
          </a:solidFill>
        </p:grpSpPr>
        <p:sp>
          <p:nvSpPr>
            <p:cNvPr id="3" name="Freeform 3"/>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grpFill/>
          </p:spPr>
        </p:sp>
        <p:sp>
          <p:nvSpPr>
            <p:cNvPr id="4" name="TextBox 4"/>
            <p:cNvSpPr txBox="1"/>
            <p:nvPr/>
          </p:nvSpPr>
          <p:spPr>
            <a:xfrm>
              <a:off x="0" y="-57150"/>
              <a:ext cx="1460363" cy="2766483"/>
            </a:xfrm>
            <a:prstGeom prst="rect">
              <a:avLst/>
            </a:prstGeom>
            <a:grpFill/>
          </p:spPr>
          <p:txBody>
            <a:bodyPr lIns="50800" tIns="50800" rIns="50800" bIns="50800" rtlCol="0" anchor="ctr"/>
            <a:lstStyle/>
            <a:p>
              <a:pPr algn="ctr">
                <a:lnSpc>
                  <a:spcPts val="3632"/>
                </a:lnSpc>
              </a:pPr>
              <a:endParaRPr>
                <a:latin typeface="Ubuntu Sans" pitchFamily="2" charset="0"/>
              </a:endParaRPr>
            </a:p>
          </p:txBody>
        </p:sp>
      </p:grpSp>
      <p:grpSp>
        <p:nvGrpSpPr>
          <p:cNvPr id="8" name="Group 8"/>
          <p:cNvGrpSpPr/>
          <p:nvPr/>
        </p:nvGrpSpPr>
        <p:grpSpPr>
          <a:xfrm>
            <a:off x="6248400" y="434689"/>
            <a:ext cx="4435342" cy="1260683"/>
            <a:chOff x="0" y="0"/>
            <a:chExt cx="1671701" cy="475157"/>
          </a:xfrm>
        </p:grpSpPr>
        <p:sp>
          <p:nvSpPr>
            <p:cNvPr id="9" name="Freeform 9"/>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10" name="TextBox 10"/>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err="1">
                  <a:solidFill>
                    <a:srgbClr val="FFFFFF"/>
                  </a:solidFill>
                  <a:latin typeface="Ubuntu Sans" pitchFamily="2" charset="0"/>
                  <a:ea typeface="Canva Sans 2"/>
                  <a:cs typeface="Canva Sans 2"/>
                  <a:sym typeface="Canva Sans 2"/>
                </a:rPr>
                <a:t>Risques</a:t>
              </a:r>
              <a:r>
                <a:rPr lang="en-US" sz="1899" b="1" spc="18" dirty="0">
                  <a:solidFill>
                    <a:srgbClr val="FFFFFF"/>
                  </a:solidFill>
                  <a:latin typeface="Ubuntu Sans" pitchFamily="2" charset="0"/>
                  <a:ea typeface="Canva Sans 2"/>
                  <a:cs typeface="Canva Sans 2"/>
                  <a:sym typeface="Canva Sans 2"/>
                </a:rPr>
                <a:t> </a:t>
              </a:r>
              <a:r>
                <a:rPr lang="en-US" sz="1899" b="1" spc="18" dirty="0" err="1">
                  <a:solidFill>
                    <a:srgbClr val="FFFFFF"/>
                  </a:solidFill>
                  <a:latin typeface="Ubuntu Sans" pitchFamily="2" charset="0"/>
                  <a:ea typeface="Canva Sans 2"/>
                  <a:cs typeface="Canva Sans 2"/>
                  <a:sym typeface="Canva Sans 2"/>
                </a:rPr>
                <a:t>Sécuritaires</a:t>
              </a:r>
              <a:endParaRPr lang="en-US" sz="1899" b="1" spc="18" dirty="0">
                <a:solidFill>
                  <a:srgbClr val="FFFFFF"/>
                </a:solidFill>
                <a:latin typeface="Ubuntu Sans" pitchFamily="2" charset="0"/>
                <a:ea typeface="Canva Sans 2"/>
                <a:cs typeface="Canva Sans 2"/>
                <a:sym typeface="Canva Sans 2"/>
              </a:endParaRPr>
            </a:p>
          </p:txBody>
        </p:sp>
      </p:grpSp>
      <p:grpSp>
        <p:nvGrpSpPr>
          <p:cNvPr id="14" name="Group 14"/>
          <p:cNvGrpSpPr/>
          <p:nvPr/>
        </p:nvGrpSpPr>
        <p:grpSpPr>
          <a:xfrm>
            <a:off x="6248400" y="5091559"/>
            <a:ext cx="4854090" cy="1324361"/>
            <a:chOff x="0" y="0"/>
            <a:chExt cx="1829529" cy="499158"/>
          </a:xfrm>
        </p:grpSpPr>
        <p:sp>
          <p:nvSpPr>
            <p:cNvPr id="15" name="Freeform 15"/>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16" name="TextBox 16"/>
            <p:cNvSpPr txBox="1"/>
            <p:nvPr/>
          </p:nvSpPr>
          <p:spPr>
            <a:xfrm>
              <a:off x="0" y="-38100"/>
              <a:ext cx="1829529" cy="537258"/>
            </a:xfrm>
            <a:prstGeom prst="rect">
              <a:avLst/>
            </a:prstGeom>
          </p:spPr>
          <p:txBody>
            <a:bodyPr lIns="50800" tIns="50800" rIns="50800" bIns="50800" rtlCol="0" anchor="ctr"/>
            <a:lstStyle/>
            <a:p>
              <a:pPr algn="ctr">
                <a:lnSpc>
                  <a:spcPts val="2659"/>
                </a:lnSpc>
              </a:pPr>
              <a:r>
                <a:rPr lang="fr-FR" sz="1899" b="1" spc="18" dirty="0">
                  <a:solidFill>
                    <a:srgbClr val="FFFFFF"/>
                  </a:solidFill>
                  <a:latin typeface="Ubuntu Sans" pitchFamily="2" charset="0"/>
                  <a:ea typeface="Canva Sans 2"/>
                  <a:cs typeface="Canva Sans 2"/>
                  <a:sym typeface="Canva Sans 2"/>
                </a:rPr>
                <a:t>Rapport de Démarrage</a:t>
              </a:r>
              <a:endParaRPr lang="en-US" sz="1899" b="1" spc="18" dirty="0">
                <a:solidFill>
                  <a:srgbClr val="FFFFFF"/>
                </a:solidFill>
                <a:latin typeface="Ubuntu Sans" pitchFamily="2" charset="0"/>
                <a:ea typeface="Canva Sans 2"/>
                <a:cs typeface="Canva Sans 2"/>
                <a:sym typeface="Canva Sans 2"/>
              </a:endParaRPr>
            </a:p>
          </p:txBody>
        </p:sp>
      </p:grpSp>
      <p:sp>
        <p:nvSpPr>
          <p:cNvPr id="27" name="TextBox 27"/>
          <p:cNvSpPr txBox="1"/>
          <p:nvPr/>
        </p:nvSpPr>
        <p:spPr>
          <a:xfrm>
            <a:off x="0" y="4309874"/>
            <a:ext cx="5544818" cy="1664751"/>
          </a:xfrm>
          <a:prstGeom prst="rect">
            <a:avLst/>
          </a:prstGeom>
        </p:spPr>
        <p:txBody>
          <a:bodyPr wrap="square" lIns="0" tIns="0" rIns="0" bIns="0" rtlCol="0" anchor="t">
            <a:spAutoFit/>
          </a:bodyPr>
          <a:lstStyle/>
          <a:p>
            <a:pPr algn="l">
              <a:lnSpc>
                <a:spcPts val="6669"/>
              </a:lnSpc>
              <a:spcBef>
                <a:spcPct val="0"/>
              </a:spcBef>
            </a:pPr>
            <a:r>
              <a:rPr lang="en-US" sz="4833" b="1" spc="241" dirty="0">
                <a:solidFill>
                  <a:srgbClr val="FDFBFB"/>
                </a:solidFill>
                <a:latin typeface="Ubuntu Sans" pitchFamily="2" charset="0"/>
                <a:ea typeface="Canva Sans 1 Bold"/>
                <a:cs typeface="Canva Sans 1 Bold"/>
                <a:sym typeface="Canva Sans 1 Bold"/>
              </a:rPr>
              <a:t>Observations sur le TDR</a:t>
            </a:r>
          </a:p>
        </p:txBody>
      </p:sp>
      <p:grpSp>
        <p:nvGrpSpPr>
          <p:cNvPr id="47" name="Group 8">
            <a:extLst>
              <a:ext uri="{FF2B5EF4-FFF2-40B4-BE49-F238E27FC236}">
                <a16:creationId xmlns:a16="http://schemas.microsoft.com/office/drawing/2014/main" id="{A327CB12-AD08-16DA-E71A-D8AC60B05CFC}"/>
              </a:ext>
            </a:extLst>
          </p:cNvPr>
          <p:cNvGrpSpPr/>
          <p:nvPr/>
        </p:nvGrpSpPr>
        <p:grpSpPr>
          <a:xfrm>
            <a:off x="13030200" y="444041"/>
            <a:ext cx="4435342" cy="1260683"/>
            <a:chOff x="0" y="0"/>
            <a:chExt cx="1671701" cy="475157"/>
          </a:xfrm>
        </p:grpSpPr>
        <p:sp>
          <p:nvSpPr>
            <p:cNvPr id="48" name="Freeform 9">
              <a:extLst>
                <a:ext uri="{FF2B5EF4-FFF2-40B4-BE49-F238E27FC236}">
                  <a16:creationId xmlns:a16="http://schemas.microsoft.com/office/drawing/2014/main" id="{9F94D78C-B358-0519-886C-FF0CBB2E501A}"/>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49" name="TextBox 10">
              <a:extLst>
                <a:ext uri="{FF2B5EF4-FFF2-40B4-BE49-F238E27FC236}">
                  <a16:creationId xmlns:a16="http://schemas.microsoft.com/office/drawing/2014/main" id="{910B99E2-7DDD-BED2-FA06-C87325C5730C}"/>
                </a:ext>
              </a:extLst>
            </p:cNvPr>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a:solidFill>
                    <a:srgbClr val="FFFFFF"/>
                  </a:solidFill>
                  <a:latin typeface="Ubuntu Sans" pitchFamily="2" charset="0"/>
                  <a:ea typeface="Canva Sans 2"/>
                  <a:cs typeface="Canva Sans 2"/>
                  <a:sym typeface="Canva Sans 2"/>
                </a:rPr>
                <a:t>Absence de Diagnostic Initial</a:t>
              </a:r>
            </a:p>
          </p:txBody>
        </p:sp>
      </p:grpSp>
      <p:grpSp>
        <p:nvGrpSpPr>
          <p:cNvPr id="50" name="Group 8">
            <a:extLst>
              <a:ext uri="{FF2B5EF4-FFF2-40B4-BE49-F238E27FC236}">
                <a16:creationId xmlns:a16="http://schemas.microsoft.com/office/drawing/2014/main" id="{3130B83B-4BA7-1ECE-D1D5-BBC902D95139}"/>
              </a:ext>
            </a:extLst>
          </p:cNvPr>
          <p:cNvGrpSpPr/>
          <p:nvPr/>
        </p:nvGrpSpPr>
        <p:grpSpPr>
          <a:xfrm>
            <a:off x="13030200" y="5178341"/>
            <a:ext cx="4435342" cy="1260683"/>
            <a:chOff x="0" y="0"/>
            <a:chExt cx="1671701" cy="475157"/>
          </a:xfrm>
        </p:grpSpPr>
        <p:sp>
          <p:nvSpPr>
            <p:cNvPr id="51" name="Freeform 9">
              <a:extLst>
                <a:ext uri="{FF2B5EF4-FFF2-40B4-BE49-F238E27FC236}">
                  <a16:creationId xmlns:a16="http://schemas.microsoft.com/office/drawing/2014/main" id="{743AE4AC-6C16-4B25-D36A-C6E0FCEF7533}"/>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52" name="TextBox 10">
              <a:extLst>
                <a:ext uri="{FF2B5EF4-FFF2-40B4-BE49-F238E27FC236}">
                  <a16:creationId xmlns:a16="http://schemas.microsoft.com/office/drawing/2014/main" id="{59FA9C7F-8BDD-2A16-833B-C7B21479AE6A}"/>
                </a:ext>
              </a:extLst>
            </p:cNvPr>
            <p:cNvSpPr txBox="1"/>
            <p:nvPr/>
          </p:nvSpPr>
          <p:spPr>
            <a:xfrm>
              <a:off x="0" y="-38100"/>
              <a:ext cx="1671701" cy="513257"/>
            </a:xfrm>
            <a:prstGeom prst="rect">
              <a:avLst/>
            </a:prstGeom>
          </p:spPr>
          <p:txBody>
            <a:bodyPr lIns="50800" tIns="50800" rIns="50800" bIns="50800" rtlCol="0" anchor="ctr"/>
            <a:lstStyle/>
            <a:p>
              <a:pPr algn="ctr">
                <a:lnSpc>
                  <a:spcPts val="2659"/>
                </a:lnSpc>
              </a:pPr>
              <a:r>
                <a:rPr lang="en-US" sz="1899" b="1" spc="18" dirty="0" err="1">
                  <a:solidFill>
                    <a:srgbClr val="FFFFFF"/>
                  </a:solidFill>
                  <a:latin typeface="Ubuntu Sans" pitchFamily="2" charset="0"/>
                  <a:ea typeface="Canva Sans 2"/>
                  <a:cs typeface="Canva Sans 2"/>
                  <a:sym typeface="Canva Sans 2"/>
                </a:rPr>
                <a:t>Disponibilité</a:t>
              </a:r>
              <a:r>
                <a:rPr lang="en-US" sz="1899" b="1" spc="18" dirty="0">
                  <a:solidFill>
                    <a:srgbClr val="FFFFFF"/>
                  </a:solidFill>
                  <a:latin typeface="Ubuntu Sans" pitchFamily="2" charset="0"/>
                  <a:ea typeface="Canva Sans 2"/>
                  <a:cs typeface="Canva Sans 2"/>
                  <a:sym typeface="Canva Sans 2"/>
                </a:rPr>
                <a:t> des </a:t>
              </a:r>
              <a:r>
                <a:rPr lang="en-US" sz="1899" b="1" spc="18" dirty="0" err="1">
                  <a:solidFill>
                    <a:srgbClr val="FFFFFF"/>
                  </a:solidFill>
                  <a:latin typeface="Ubuntu Sans" pitchFamily="2" charset="0"/>
                  <a:ea typeface="Canva Sans 2"/>
                  <a:cs typeface="Canva Sans 2"/>
                  <a:sym typeface="Canva Sans 2"/>
                </a:rPr>
                <a:t>Acteurs</a:t>
              </a:r>
              <a:endParaRPr lang="en-US" sz="1899" b="1" spc="18" dirty="0">
                <a:solidFill>
                  <a:srgbClr val="FFFFFF"/>
                </a:solidFill>
                <a:latin typeface="Ubuntu Sans" pitchFamily="2" charset="0"/>
                <a:ea typeface="Canva Sans 2"/>
                <a:cs typeface="Canva Sans 2"/>
                <a:sym typeface="Canva Sans 2"/>
              </a:endParaRPr>
            </a:p>
          </p:txBody>
        </p:sp>
      </p:grpSp>
      <p:sp>
        <p:nvSpPr>
          <p:cNvPr id="53" name="TextBox 13">
            <a:extLst>
              <a:ext uri="{FF2B5EF4-FFF2-40B4-BE49-F238E27FC236}">
                <a16:creationId xmlns:a16="http://schemas.microsoft.com/office/drawing/2014/main" id="{3FF5CCF2-9978-56FB-4569-8B46ECC5A463}"/>
              </a:ext>
            </a:extLst>
          </p:cNvPr>
          <p:cNvSpPr txBox="1"/>
          <p:nvPr/>
        </p:nvSpPr>
        <p:spPr>
          <a:xfrm>
            <a:off x="6248400" y="2046672"/>
            <a:ext cx="5082690" cy="2551339"/>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La zone d’intervention étant située au nord du Bénin, il existe un risque lié au djihadisme dans les environs du Parc W du </a:t>
            </a:r>
            <a:r>
              <a:rPr lang="fr-FR" sz="2000" spc="18" dirty="0" err="1">
                <a:solidFill>
                  <a:srgbClr val="231F20"/>
                </a:solidFill>
                <a:latin typeface="Ubuntu Sans" pitchFamily="2" charset="0"/>
                <a:ea typeface="Canva Sans 1"/>
                <a:cs typeface="Canva Sans 1"/>
                <a:sym typeface="Canva Sans 1"/>
              </a:rPr>
              <a:t>Pendjari</a:t>
            </a:r>
            <a:r>
              <a:rPr lang="fr-FR" sz="2000" spc="18" dirty="0">
                <a:solidFill>
                  <a:srgbClr val="231F20"/>
                </a:solidFill>
                <a:latin typeface="Ubuntu Sans" pitchFamily="2" charset="0"/>
                <a:ea typeface="Canva Sans 1"/>
                <a:cs typeface="Canva Sans 1"/>
                <a:sym typeface="Canva Sans 1"/>
              </a:rPr>
              <a:t>.</a:t>
            </a: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Intégrer une gestion de risque pour les déplacements, s'appuyant sur l’expérience du Consultant en zones sahéliennes. </a:t>
            </a:r>
          </a:p>
        </p:txBody>
      </p:sp>
      <p:sp>
        <p:nvSpPr>
          <p:cNvPr id="54" name="TextBox 13">
            <a:extLst>
              <a:ext uri="{FF2B5EF4-FFF2-40B4-BE49-F238E27FC236}">
                <a16:creationId xmlns:a16="http://schemas.microsoft.com/office/drawing/2014/main" id="{925C763A-4B6D-E670-ABD0-A90534030EC4}"/>
              </a:ext>
            </a:extLst>
          </p:cNvPr>
          <p:cNvSpPr txBox="1"/>
          <p:nvPr/>
        </p:nvSpPr>
        <p:spPr>
          <a:xfrm>
            <a:off x="12998245" y="2286443"/>
            <a:ext cx="5082690" cy="1589538"/>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Les TDR mentionnent uniquement une « prise de connaissance ».</a:t>
            </a: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Inclure un diagnostic documentaire, entretiens et observations pour un état des lieux actualisé. </a:t>
            </a:r>
          </a:p>
        </p:txBody>
      </p:sp>
      <p:sp>
        <p:nvSpPr>
          <p:cNvPr id="55" name="TextBox 13">
            <a:extLst>
              <a:ext uri="{FF2B5EF4-FFF2-40B4-BE49-F238E27FC236}">
                <a16:creationId xmlns:a16="http://schemas.microsoft.com/office/drawing/2014/main" id="{67DBD741-3B66-034F-F9F3-71FA22F97012}"/>
              </a:ext>
            </a:extLst>
          </p:cNvPr>
          <p:cNvSpPr txBox="1"/>
          <p:nvPr/>
        </p:nvSpPr>
        <p:spPr>
          <a:xfrm>
            <a:off x="13062155" y="6487780"/>
            <a:ext cx="5082690" cy="2230739"/>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L’indisponibilité potentielle des producteurs n'est pas mentionnée.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Assurer le soutien des agents de terrain pour faciliter la collecte de données et la tenue des focus groups et entretiens. </a:t>
            </a:r>
          </a:p>
        </p:txBody>
      </p:sp>
      <p:sp>
        <p:nvSpPr>
          <p:cNvPr id="56" name="TextBox 13">
            <a:extLst>
              <a:ext uri="{FF2B5EF4-FFF2-40B4-BE49-F238E27FC236}">
                <a16:creationId xmlns:a16="http://schemas.microsoft.com/office/drawing/2014/main" id="{D20B5257-E8B2-8AA5-870B-824F98398B17}"/>
              </a:ext>
            </a:extLst>
          </p:cNvPr>
          <p:cNvSpPr txBox="1"/>
          <p:nvPr/>
        </p:nvSpPr>
        <p:spPr>
          <a:xfrm>
            <a:off x="6248400" y="6808381"/>
            <a:ext cx="5082690" cy="1910138"/>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Le premier livrable spécifie une « Note méthodologique détaillée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Proposition : </a:t>
            </a:r>
            <a:r>
              <a:rPr lang="fr-FR" sz="2000" spc="18" dirty="0">
                <a:solidFill>
                  <a:srgbClr val="231F20"/>
                </a:solidFill>
                <a:latin typeface="Ubuntu Sans" pitchFamily="2" charset="0"/>
                <a:ea typeface="Canva Sans 1"/>
                <a:cs typeface="Canva Sans 1"/>
                <a:sym typeface="Canva Sans 1"/>
              </a:rPr>
              <a:t>Fournir un rapport de démarrage après la séance de cadrage.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DB168-607F-ABB2-1D2C-BF557D3725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EF2A28D-F850-B2AB-7C72-C22B4D43EEC6}"/>
              </a:ext>
            </a:extLst>
          </p:cNvPr>
          <p:cNvGrpSpPr/>
          <p:nvPr/>
        </p:nvGrpSpPr>
        <p:grpSpPr>
          <a:xfrm>
            <a:off x="0" y="0"/>
            <a:ext cx="5544818" cy="10287000"/>
            <a:chOff x="0" y="0"/>
            <a:chExt cx="1460363" cy="2709333"/>
          </a:xfrm>
          <a:solidFill>
            <a:srgbClr val="0068B3"/>
          </a:solidFill>
        </p:grpSpPr>
        <p:sp>
          <p:nvSpPr>
            <p:cNvPr id="3" name="Freeform 3">
              <a:extLst>
                <a:ext uri="{FF2B5EF4-FFF2-40B4-BE49-F238E27FC236}">
                  <a16:creationId xmlns:a16="http://schemas.microsoft.com/office/drawing/2014/main" id="{9618011F-94D8-8C43-40B1-2DA05F9528B5}"/>
                </a:ext>
              </a:extLst>
            </p:cNvPr>
            <p:cNvSpPr/>
            <p:nvPr/>
          </p:nvSpPr>
          <p:spPr>
            <a:xfrm>
              <a:off x="0" y="0"/>
              <a:ext cx="1460363" cy="2709333"/>
            </a:xfrm>
            <a:custGeom>
              <a:avLst/>
              <a:gdLst/>
              <a:ahLst/>
              <a:cxnLst/>
              <a:rect l="l" t="t" r="r" b="b"/>
              <a:pathLst>
                <a:path w="1460363" h="2709333">
                  <a:moveTo>
                    <a:pt x="0" y="0"/>
                  </a:moveTo>
                  <a:lnTo>
                    <a:pt x="1460363" y="0"/>
                  </a:lnTo>
                  <a:lnTo>
                    <a:pt x="1460363" y="2709333"/>
                  </a:lnTo>
                  <a:lnTo>
                    <a:pt x="0" y="2709333"/>
                  </a:lnTo>
                  <a:close/>
                </a:path>
              </a:pathLst>
            </a:custGeom>
            <a:grpFill/>
          </p:spPr>
          <p:txBody>
            <a:bodyPr/>
            <a:lstStyle/>
            <a:p>
              <a:endParaRPr lang="LID4096" dirty="0"/>
            </a:p>
          </p:txBody>
        </p:sp>
        <p:sp>
          <p:nvSpPr>
            <p:cNvPr id="4" name="TextBox 4">
              <a:extLst>
                <a:ext uri="{FF2B5EF4-FFF2-40B4-BE49-F238E27FC236}">
                  <a16:creationId xmlns:a16="http://schemas.microsoft.com/office/drawing/2014/main" id="{D65CCADE-21F9-5E41-C2BE-711527B13CA9}"/>
                </a:ext>
              </a:extLst>
            </p:cNvPr>
            <p:cNvSpPr txBox="1"/>
            <p:nvPr/>
          </p:nvSpPr>
          <p:spPr>
            <a:xfrm>
              <a:off x="0" y="-57150"/>
              <a:ext cx="1460363" cy="2766483"/>
            </a:xfrm>
            <a:prstGeom prst="rect">
              <a:avLst/>
            </a:prstGeom>
            <a:grpFill/>
          </p:spPr>
          <p:txBody>
            <a:bodyPr lIns="50800" tIns="50800" rIns="50800" bIns="50800" rtlCol="0" anchor="ctr"/>
            <a:lstStyle/>
            <a:p>
              <a:pPr algn="ctr">
                <a:lnSpc>
                  <a:spcPts val="3632"/>
                </a:lnSpc>
              </a:pPr>
              <a:endParaRPr>
                <a:latin typeface="Ubuntu Sans" pitchFamily="2" charset="0"/>
              </a:endParaRPr>
            </a:p>
          </p:txBody>
        </p:sp>
      </p:grpSp>
      <p:sp>
        <p:nvSpPr>
          <p:cNvPr id="27" name="TextBox 27">
            <a:extLst>
              <a:ext uri="{FF2B5EF4-FFF2-40B4-BE49-F238E27FC236}">
                <a16:creationId xmlns:a16="http://schemas.microsoft.com/office/drawing/2014/main" id="{ECBE0687-68EF-AC55-65DC-FC19315AF8D6}"/>
              </a:ext>
            </a:extLst>
          </p:cNvPr>
          <p:cNvSpPr txBox="1"/>
          <p:nvPr/>
        </p:nvSpPr>
        <p:spPr>
          <a:xfrm>
            <a:off x="0" y="4309874"/>
            <a:ext cx="5544818" cy="805542"/>
          </a:xfrm>
          <a:prstGeom prst="rect">
            <a:avLst/>
          </a:prstGeom>
        </p:spPr>
        <p:txBody>
          <a:bodyPr wrap="square" lIns="0" tIns="0" rIns="0" bIns="0" rtlCol="0" anchor="t">
            <a:spAutoFit/>
          </a:bodyPr>
          <a:lstStyle/>
          <a:p>
            <a:pPr algn="ctr">
              <a:lnSpc>
                <a:spcPts val="6669"/>
              </a:lnSpc>
              <a:spcBef>
                <a:spcPct val="0"/>
              </a:spcBef>
            </a:pPr>
            <a:r>
              <a:rPr lang="en-US" sz="4833" b="1" spc="241" dirty="0">
                <a:solidFill>
                  <a:srgbClr val="FDFBFB"/>
                </a:solidFill>
                <a:latin typeface="Ubuntu Sans" pitchFamily="2" charset="0"/>
                <a:ea typeface="Canva Sans 1 Bold"/>
                <a:cs typeface="Canva Sans 1 Bold"/>
                <a:sym typeface="Canva Sans 1 Bold"/>
              </a:rPr>
              <a:t>Les 06 étapes</a:t>
            </a:r>
          </a:p>
        </p:txBody>
      </p:sp>
      <p:grpSp>
        <p:nvGrpSpPr>
          <p:cNvPr id="47" name="Group 8">
            <a:extLst>
              <a:ext uri="{FF2B5EF4-FFF2-40B4-BE49-F238E27FC236}">
                <a16:creationId xmlns:a16="http://schemas.microsoft.com/office/drawing/2014/main" id="{0ABDBB2E-D004-5CE2-C4FC-862977C6137B}"/>
              </a:ext>
            </a:extLst>
          </p:cNvPr>
          <p:cNvGrpSpPr/>
          <p:nvPr/>
        </p:nvGrpSpPr>
        <p:grpSpPr>
          <a:xfrm>
            <a:off x="13182600" y="1521070"/>
            <a:ext cx="4435342" cy="1361770"/>
            <a:chOff x="0" y="-38100"/>
            <a:chExt cx="1671701" cy="513257"/>
          </a:xfrm>
        </p:grpSpPr>
        <p:sp>
          <p:nvSpPr>
            <p:cNvPr id="48" name="Freeform 9">
              <a:extLst>
                <a:ext uri="{FF2B5EF4-FFF2-40B4-BE49-F238E27FC236}">
                  <a16:creationId xmlns:a16="http://schemas.microsoft.com/office/drawing/2014/main" id="{519D9D6E-B1CF-1EB1-85F0-C0874588B877}"/>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a:latin typeface="Ubuntu Sans" pitchFamily="2" charset="0"/>
              </a:endParaRPr>
            </a:p>
          </p:txBody>
        </p:sp>
        <p:sp>
          <p:nvSpPr>
            <p:cNvPr id="49" name="TextBox 10">
              <a:extLst>
                <a:ext uri="{FF2B5EF4-FFF2-40B4-BE49-F238E27FC236}">
                  <a16:creationId xmlns:a16="http://schemas.microsoft.com/office/drawing/2014/main" id="{8355ECF7-4AD3-DA5F-3477-1223A979C4D2}"/>
                </a:ext>
              </a:extLst>
            </p:cNvPr>
            <p:cNvSpPr txBox="1"/>
            <p:nvPr/>
          </p:nvSpPr>
          <p:spPr>
            <a:xfrm>
              <a:off x="373362" y="-38100"/>
              <a:ext cx="1298339" cy="5132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Collecte de Fonds Documentaire et Visites de Terrains</a:t>
              </a:r>
              <a:endParaRPr lang="en-US" sz="1899" b="1" spc="18" dirty="0">
                <a:solidFill>
                  <a:srgbClr val="FFFFFF"/>
                </a:solidFill>
                <a:latin typeface="Ubuntu Sans" pitchFamily="2" charset="0"/>
                <a:ea typeface="Canva Sans 2"/>
                <a:cs typeface="Canva Sans 2"/>
                <a:sym typeface="Canva Sans 2"/>
              </a:endParaRPr>
            </a:p>
          </p:txBody>
        </p:sp>
      </p:grpSp>
      <p:grpSp>
        <p:nvGrpSpPr>
          <p:cNvPr id="32" name="Groupe 31">
            <a:extLst>
              <a:ext uri="{FF2B5EF4-FFF2-40B4-BE49-F238E27FC236}">
                <a16:creationId xmlns:a16="http://schemas.microsoft.com/office/drawing/2014/main" id="{9BD716C1-078B-D529-5A1D-A5057F55F0B9}"/>
              </a:ext>
            </a:extLst>
          </p:cNvPr>
          <p:cNvGrpSpPr/>
          <p:nvPr/>
        </p:nvGrpSpPr>
        <p:grpSpPr>
          <a:xfrm>
            <a:off x="6096000" y="1565480"/>
            <a:ext cx="4435342" cy="1361770"/>
            <a:chOff x="5943600" y="775213"/>
            <a:chExt cx="4435342" cy="1361770"/>
          </a:xfrm>
        </p:grpSpPr>
        <p:grpSp>
          <p:nvGrpSpPr>
            <p:cNvPr id="8" name="Group 8">
              <a:extLst>
                <a:ext uri="{FF2B5EF4-FFF2-40B4-BE49-F238E27FC236}">
                  <a16:creationId xmlns:a16="http://schemas.microsoft.com/office/drawing/2014/main" id="{65AF4E50-0EDB-9853-1212-6E5694BFE8C8}"/>
                </a:ext>
              </a:extLst>
            </p:cNvPr>
            <p:cNvGrpSpPr/>
            <p:nvPr/>
          </p:nvGrpSpPr>
          <p:grpSpPr>
            <a:xfrm>
              <a:off x="5943600" y="775213"/>
              <a:ext cx="4435342" cy="1361770"/>
              <a:chOff x="0" y="-38100"/>
              <a:chExt cx="1671701" cy="513257"/>
            </a:xfrm>
          </p:grpSpPr>
          <p:sp>
            <p:nvSpPr>
              <p:cNvPr id="9" name="Freeform 9">
                <a:extLst>
                  <a:ext uri="{FF2B5EF4-FFF2-40B4-BE49-F238E27FC236}">
                    <a16:creationId xmlns:a16="http://schemas.microsoft.com/office/drawing/2014/main" id="{E7397C85-8585-D763-B2A9-61B8F8ED56CA}"/>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b="1">
                  <a:latin typeface="Ubuntu Sans" pitchFamily="2" charset="0"/>
                </a:endParaRPr>
              </a:p>
            </p:txBody>
          </p:sp>
          <p:sp>
            <p:nvSpPr>
              <p:cNvPr id="10" name="TextBox 10">
                <a:extLst>
                  <a:ext uri="{FF2B5EF4-FFF2-40B4-BE49-F238E27FC236}">
                    <a16:creationId xmlns:a16="http://schemas.microsoft.com/office/drawing/2014/main" id="{0D3A74D9-D67D-4104-5A9D-AFFC4BC288CA}"/>
                  </a:ext>
                </a:extLst>
              </p:cNvPr>
              <p:cNvSpPr txBox="1"/>
              <p:nvPr/>
            </p:nvSpPr>
            <p:spPr>
              <a:xfrm>
                <a:off x="402082" y="-38100"/>
                <a:ext cx="1269619" cy="5132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Préparation et Organisation de la Mission</a:t>
                </a:r>
                <a:endParaRPr lang="en-US" sz="1899" b="1" spc="18" dirty="0">
                  <a:solidFill>
                    <a:srgbClr val="FFFFFF"/>
                  </a:solidFill>
                  <a:latin typeface="Ubuntu Sans" pitchFamily="2" charset="0"/>
                  <a:ea typeface="Canva Sans 2"/>
                  <a:cs typeface="Canva Sans 2"/>
                  <a:sym typeface="Canva Sans 2"/>
                </a:endParaRPr>
              </a:p>
            </p:txBody>
          </p:sp>
        </p:grpSp>
        <p:sp>
          <p:nvSpPr>
            <p:cNvPr id="23" name="TextBox 27">
              <a:extLst>
                <a:ext uri="{FF2B5EF4-FFF2-40B4-BE49-F238E27FC236}">
                  <a16:creationId xmlns:a16="http://schemas.microsoft.com/office/drawing/2014/main" id="{B8940CC2-B70D-1104-58B6-DE7D3A7AA503}"/>
                </a:ext>
              </a:extLst>
            </p:cNvPr>
            <p:cNvSpPr txBox="1"/>
            <p:nvPr/>
          </p:nvSpPr>
          <p:spPr>
            <a:xfrm>
              <a:off x="5947981" y="1185432"/>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01</a:t>
              </a:r>
            </a:p>
          </p:txBody>
        </p:sp>
      </p:grpSp>
      <p:sp>
        <p:nvSpPr>
          <p:cNvPr id="24" name="TextBox 27">
            <a:extLst>
              <a:ext uri="{FF2B5EF4-FFF2-40B4-BE49-F238E27FC236}">
                <a16:creationId xmlns:a16="http://schemas.microsoft.com/office/drawing/2014/main" id="{8009C962-59F1-6121-4A94-19E8F14C147A}"/>
              </a:ext>
            </a:extLst>
          </p:cNvPr>
          <p:cNvSpPr txBox="1"/>
          <p:nvPr/>
        </p:nvSpPr>
        <p:spPr>
          <a:xfrm>
            <a:off x="13182600" y="188074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02</a:t>
            </a:r>
          </a:p>
        </p:txBody>
      </p:sp>
      <p:grpSp>
        <p:nvGrpSpPr>
          <p:cNvPr id="39" name="Groupe 38">
            <a:extLst>
              <a:ext uri="{FF2B5EF4-FFF2-40B4-BE49-F238E27FC236}">
                <a16:creationId xmlns:a16="http://schemas.microsoft.com/office/drawing/2014/main" id="{463A8762-8EAF-2A43-900B-A3BF2E2D4B8E}"/>
              </a:ext>
            </a:extLst>
          </p:cNvPr>
          <p:cNvGrpSpPr/>
          <p:nvPr/>
        </p:nvGrpSpPr>
        <p:grpSpPr>
          <a:xfrm>
            <a:off x="6096000" y="4479099"/>
            <a:ext cx="4329764" cy="1425448"/>
            <a:chOff x="6338236" y="4769536"/>
            <a:chExt cx="4329764" cy="1425448"/>
          </a:xfrm>
        </p:grpSpPr>
        <p:grpSp>
          <p:nvGrpSpPr>
            <p:cNvPr id="14" name="Group 14">
              <a:extLst>
                <a:ext uri="{FF2B5EF4-FFF2-40B4-BE49-F238E27FC236}">
                  <a16:creationId xmlns:a16="http://schemas.microsoft.com/office/drawing/2014/main" id="{2C9078DC-C0E0-95CB-D401-3946C187D360}"/>
                </a:ext>
              </a:extLst>
            </p:cNvPr>
            <p:cNvGrpSpPr/>
            <p:nvPr/>
          </p:nvGrpSpPr>
          <p:grpSpPr>
            <a:xfrm>
              <a:off x="6351638" y="4769536"/>
              <a:ext cx="4316362" cy="1425448"/>
              <a:chOff x="0" y="-38100"/>
              <a:chExt cx="1829529" cy="537258"/>
            </a:xfrm>
          </p:grpSpPr>
          <p:sp>
            <p:nvSpPr>
              <p:cNvPr id="15" name="Freeform 15">
                <a:extLst>
                  <a:ext uri="{FF2B5EF4-FFF2-40B4-BE49-F238E27FC236}">
                    <a16:creationId xmlns:a16="http://schemas.microsoft.com/office/drawing/2014/main" id="{6F85395E-6C4C-7819-99C1-682470C6B9A6}"/>
                  </a:ext>
                </a:extLst>
              </p:cNvPr>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16" name="TextBox 16">
                <a:extLst>
                  <a:ext uri="{FF2B5EF4-FFF2-40B4-BE49-F238E27FC236}">
                    <a16:creationId xmlns:a16="http://schemas.microsoft.com/office/drawing/2014/main" id="{59E7B1F2-3DAB-78DB-CC47-BA81484B235F}"/>
                  </a:ext>
                </a:extLst>
              </p:cNvPr>
              <p:cNvSpPr txBox="1"/>
              <p:nvPr/>
            </p:nvSpPr>
            <p:spPr>
              <a:xfrm>
                <a:off x="404770" y="-38100"/>
                <a:ext cx="1368149" cy="537258"/>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Élaboration du Mécanisme d'Accès aux Financements</a:t>
                </a:r>
                <a:endParaRPr lang="en-US" sz="1899" b="1" spc="18" dirty="0">
                  <a:solidFill>
                    <a:srgbClr val="FFFFFF"/>
                  </a:solidFill>
                  <a:latin typeface="Ubuntu Sans" pitchFamily="2" charset="0"/>
                  <a:ea typeface="Canva Sans 2"/>
                  <a:cs typeface="Canva Sans 2"/>
                  <a:sym typeface="Canva Sans 2"/>
                </a:endParaRPr>
              </a:p>
            </p:txBody>
          </p:sp>
        </p:grpSp>
        <p:sp>
          <p:nvSpPr>
            <p:cNvPr id="25" name="TextBox 27">
              <a:extLst>
                <a:ext uri="{FF2B5EF4-FFF2-40B4-BE49-F238E27FC236}">
                  <a16:creationId xmlns:a16="http://schemas.microsoft.com/office/drawing/2014/main" id="{6082F171-674C-B273-21EB-91EFB21886B5}"/>
                </a:ext>
              </a:extLst>
            </p:cNvPr>
            <p:cNvSpPr txBox="1"/>
            <p:nvPr/>
          </p:nvSpPr>
          <p:spPr>
            <a:xfrm>
              <a:off x="6338236" y="5211594"/>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grpSp>
      <p:grpSp>
        <p:nvGrpSpPr>
          <p:cNvPr id="41" name="Groupe 40">
            <a:extLst>
              <a:ext uri="{FF2B5EF4-FFF2-40B4-BE49-F238E27FC236}">
                <a16:creationId xmlns:a16="http://schemas.microsoft.com/office/drawing/2014/main" id="{039FC675-A5C6-54F4-7FEE-43F65783E7FC}"/>
              </a:ext>
            </a:extLst>
          </p:cNvPr>
          <p:cNvGrpSpPr/>
          <p:nvPr/>
        </p:nvGrpSpPr>
        <p:grpSpPr>
          <a:xfrm>
            <a:off x="6158446" y="8014213"/>
            <a:ext cx="4854090" cy="1425448"/>
            <a:chOff x="6006046" y="7223946"/>
            <a:chExt cx="4854090" cy="1425448"/>
          </a:xfrm>
        </p:grpSpPr>
        <p:grpSp>
          <p:nvGrpSpPr>
            <p:cNvPr id="28" name="Group 14">
              <a:extLst>
                <a:ext uri="{FF2B5EF4-FFF2-40B4-BE49-F238E27FC236}">
                  <a16:creationId xmlns:a16="http://schemas.microsoft.com/office/drawing/2014/main" id="{24874DBB-D0C3-CC79-624E-871085A63703}"/>
                </a:ext>
              </a:extLst>
            </p:cNvPr>
            <p:cNvGrpSpPr/>
            <p:nvPr/>
          </p:nvGrpSpPr>
          <p:grpSpPr>
            <a:xfrm>
              <a:off x="6006046" y="7223946"/>
              <a:ext cx="4854090" cy="1425448"/>
              <a:chOff x="0" y="-38100"/>
              <a:chExt cx="1829529" cy="537258"/>
            </a:xfrm>
          </p:grpSpPr>
          <p:sp>
            <p:nvSpPr>
              <p:cNvPr id="29" name="Freeform 15">
                <a:extLst>
                  <a:ext uri="{FF2B5EF4-FFF2-40B4-BE49-F238E27FC236}">
                    <a16:creationId xmlns:a16="http://schemas.microsoft.com/office/drawing/2014/main" id="{AC2C02E8-9F90-D25E-8E67-193CAB88C577}"/>
                  </a:ext>
                </a:extLst>
              </p:cNvPr>
              <p:cNvSpPr/>
              <p:nvPr/>
            </p:nvSpPr>
            <p:spPr>
              <a:xfrm>
                <a:off x="0" y="0"/>
                <a:ext cx="1829529" cy="499158"/>
              </a:xfrm>
              <a:custGeom>
                <a:avLst/>
                <a:gdLst/>
                <a:ahLst/>
                <a:cxnLst/>
                <a:rect l="l" t="t" r="r" b="b"/>
                <a:pathLst>
                  <a:path w="1829529" h="499158">
                    <a:moveTo>
                      <a:pt x="1626329" y="0"/>
                    </a:moveTo>
                    <a:cubicBezTo>
                      <a:pt x="1738554" y="0"/>
                      <a:pt x="1829529" y="111740"/>
                      <a:pt x="1829529" y="249579"/>
                    </a:cubicBezTo>
                    <a:cubicBezTo>
                      <a:pt x="1829529" y="387418"/>
                      <a:pt x="1738554" y="499158"/>
                      <a:pt x="1626329" y="499158"/>
                    </a:cubicBezTo>
                    <a:lnTo>
                      <a:pt x="203200" y="499158"/>
                    </a:lnTo>
                    <a:cubicBezTo>
                      <a:pt x="90976" y="499158"/>
                      <a:pt x="0" y="387418"/>
                      <a:pt x="0" y="249579"/>
                    </a:cubicBezTo>
                    <a:cubicBezTo>
                      <a:pt x="0" y="111740"/>
                      <a:pt x="90976" y="0"/>
                      <a:pt x="203200" y="0"/>
                    </a:cubicBezTo>
                    <a:close/>
                  </a:path>
                </a:pathLst>
              </a:custGeom>
              <a:solidFill>
                <a:srgbClr val="0068B3"/>
              </a:solidFill>
            </p:spPr>
            <p:txBody>
              <a:bodyPr/>
              <a:lstStyle/>
              <a:p>
                <a:endParaRPr lang="LID4096" dirty="0"/>
              </a:p>
            </p:txBody>
          </p:sp>
          <p:sp>
            <p:nvSpPr>
              <p:cNvPr id="30" name="TextBox 16">
                <a:extLst>
                  <a:ext uri="{FF2B5EF4-FFF2-40B4-BE49-F238E27FC236}">
                    <a16:creationId xmlns:a16="http://schemas.microsoft.com/office/drawing/2014/main" id="{DBA44DA3-770F-C87E-1260-7272B7F94357}"/>
                  </a:ext>
                </a:extLst>
              </p:cNvPr>
              <p:cNvSpPr txBox="1"/>
              <p:nvPr/>
            </p:nvSpPr>
            <p:spPr>
              <a:xfrm>
                <a:off x="461380" y="-38100"/>
                <a:ext cx="1368149" cy="537258"/>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Animation de l'Atelier de Validation</a:t>
                </a:r>
              </a:p>
            </p:txBody>
          </p:sp>
        </p:grpSp>
        <p:sp>
          <p:nvSpPr>
            <p:cNvPr id="31" name="TextBox 27">
              <a:extLst>
                <a:ext uri="{FF2B5EF4-FFF2-40B4-BE49-F238E27FC236}">
                  <a16:creationId xmlns:a16="http://schemas.microsoft.com/office/drawing/2014/main" id="{0505B611-EAE8-97C8-6EE7-19622F3003BF}"/>
                </a:ext>
              </a:extLst>
            </p:cNvPr>
            <p:cNvSpPr txBox="1"/>
            <p:nvPr/>
          </p:nvSpPr>
          <p:spPr>
            <a:xfrm>
              <a:off x="6116130" y="7666004"/>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05</a:t>
              </a:r>
            </a:p>
          </p:txBody>
        </p:sp>
      </p:grpSp>
      <p:grpSp>
        <p:nvGrpSpPr>
          <p:cNvPr id="40" name="Groupe 39">
            <a:extLst>
              <a:ext uri="{FF2B5EF4-FFF2-40B4-BE49-F238E27FC236}">
                <a16:creationId xmlns:a16="http://schemas.microsoft.com/office/drawing/2014/main" id="{F14477C3-4A91-DD09-8162-847B13FBCBC1}"/>
              </a:ext>
            </a:extLst>
          </p:cNvPr>
          <p:cNvGrpSpPr/>
          <p:nvPr/>
        </p:nvGrpSpPr>
        <p:grpSpPr>
          <a:xfrm>
            <a:off x="13162936" y="4580186"/>
            <a:ext cx="4435342" cy="1260683"/>
            <a:chOff x="13004232" y="5178356"/>
            <a:chExt cx="4435342" cy="1260683"/>
          </a:xfrm>
        </p:grpSpPr>
        <p:grpSp>
          <p:nvGrpSpPr>
            <p:cNvPr id="50" name="Group 8">
              <a:extLst>
                <a:ext uri="{FF2B5EF4-FFF2-40B4-BE49-F238E27FC236}">
                  <a16:creationId xmlns:a16="http://schemas.microsoft.com/office/drawing/2014/main" id="{28251537-2AC6-26BE-9AD7-1E89BDF8A044}"/>
                </a:ext>
              </a:extLst>
            </p:cNvPr>
            <p:cNvGrpSpPr/>
            <p:nvPr/>
          </p:nvGrpSpPr>
          <p:grpSpPr>
            <a:xfrm>
              <a:off x="13004232" y="5178356"/>
              <a:ext cx="4435342" cy="1260683"/>
              <a:chOff x="0" y="0"/>
              <a:chExt cx="1671701" cy="475157"/>
            </a:xfrm>
          </p:grpSpPr>
          <p:sp>
            <p:nvSpPr>
              <p:cNvPr id="51" name="Freeform 9">
                <a:extLst>
                  <a:ext uri="{FF2B5EF4-FFF2-40B4-BE49-F238E27FC236}">
                    <a16:creationId xmlns:a16="http://schemas.microsoft.com/office/drawing/2014/main" id="{0B99E7B7-D755-F8C4-5E0F-6672B3D792BE}"/>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52" name="TextBox 10">
                <a:extLst>
                  <a:ext uri="{FF2B5EF4-FFF2-40B4-BE49-F238E27FC236}">
                    <a16:creationId xmlns:a16="http://schemas.microsoft.com/office/drawing/2014/main" id="{E65D904C-32B7-E7D5-E0D7-0AE4BEEE38E1}"/>
                  </a:ext>
                </a:extLst>
              </p:cNvPr>
              <p:cNvSpPr txBox="1"/>
              <p:nvPr/>
            </p:nvSpPr>
            <p:spPr>
              <a:xfrm>
                <a:off x="488242" y="0"/>
                <a:ext cx="1183459" cy="4751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Développement du Plan de Mise en Œuvre et Suivi</a:t>
                </a:r>
                <a:endParaRPr lang="en-US" sz="1899" b="1" spc="18" dirty="0">
                  <a:solidFill>
                    <a:srgbClr val="FFFFFF"/>
                  </a:solidFill>
                  <a:latin typeface="Ubuntu Sans" pitchFamily="2" charset="0"/>
                  <a:ea typeface="Canva Sans 2"/>
                  <a:cs typeface="Canva Sans 2"/>
                  <a:sym typeface="Canva Sans 2"/>
                </a:endParaRPr>
              </a:p>
            </p:txBody>
          </p:sp>
        </p:grpSp>
        <p:sp>
          <p:nvSpPr>
            <p:cNvPr id="33" name="TextBox 27">
              <a:extLst>
                <a:ext uri="{FF2B5EF4-FFF2-40B4-BE49-F238E27FC236}">
                  <a16:creationId xmlns:a16="http://schemas.microsoft.com/office/drawing/2014/main" id="{F9F9F61C-AFD5-76D6-B2ED-7821930DA1B0}"/>
                </a:ext>
              </a:extLst>
            </p:cNvPr>
            <p:cNvSpPr txBox="1"/>
            <p:nvPr/>
          </p:nvSpPr>
          <p:spPr>
            <a:xfrm>
              <a:off x="13149951" y="5482260"/>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04</a:t>
              </a:r>
            </a:p>
          </p:txBody>
        </p:sp>
      </p:grpSp>
      <p:grpSp>
        <p:nvGrpSpPr>
          <p:cNvPr id="42" name="Groupe 41">
            <a:extLst>
              <a:ext uri="{FF2B5EF4-FFF2-40B4-BE49-F238E27FC236}">
                <a16:creationId xmlns:a16="http://schemas.microsoft.com/office/drawing/2014/main" id="{7831CC3E-A06D-C234-1DFA-3D2AB6125F1A}"/>
              </a:ext>
            </a:extLst>
          </p:cNvPr>
          <p:cNvGrpSpPr/>
          <p:nvPr/>
        </p:nvGrpSpPr>
        <p:grpSpPr>
          <a:xfrm>
            <a:off x="12954000" y="8115300"/>
            <a:ext cx="4435342" cy="1260683"/>
            <a:chOff x="12809508" y="7223946"/>
            <a:chExt cx="4435342" cy="1260683"/>
          </a:xfrm>
        </p:grpSpPr>
        <p:grpSp>
          <p:nvGrpSpPr>
            <p:cNvPr id="35" name="Group 8">
              <a:extLst>
                <a:ext uri="{FF2B5EF4-FFF2-40B4-BE49-F238E27FC236}">
                  <a16:creationId xmlns:a16="http://schemas.microsoft.com/office/drawing/2014/main" id="{8DE291A7-CF48-A1F1-577F-D375B8A36F20}"/>
                </a:ext>
              </a:extLst>
            </p:cNvPr>
            <p:cNvGrpSpPr/>
            <p:nvPr/>
          </p:nvGrpSpPr>
          <p:grpSpPr>
            <a:xfrm>
              <a:off x="12809508" y="7223946"/>
              <a:ext cx="4435342" cy="1260683"/>
              <a:chOff x="0" y="0"/>
              <a:chExt cx="1671701" cy="475157"/>
            </a:xfrm>
          </p:grpSpPr>
          <p:sp>
            <p:nvSpPr>
              <p:cNvPr id="36" name="Freeform 9">
                <a:extLst>
                  <a:ext uri="{FF2B5EF4-FFF2-40B4-BE49-F238E27FC236}">
                    <a16:creationId xmlns:a16="http://schemas.microsoft.com/office/drawing/2014/main" id="{370BB069-97B0-1981-B668-6A3D6D6B5BCC}"/>
                  </a:ext>
                </a:extLst>
              </p:cNvPr>
              <p:cNvSpPr/>
              <p:nvPr/>
            </p:nvSpPr>
            <p:spPr>
              <a:xfrm>
                <a:off x="0" y="0"/>
                <a:ext cx="1671701" cy="475157"/>
              </a:xfrm>
              <a:custGeom>
                <a:avLst/>
                <a:gdLst/>
                <a:ahLst/>
                <a:cxnLst/>
                <a:rect l="l" t="t" r="r" b="b"/>
                <a:pathLst>
                  <a:path w="1671701" h="475157">
                    <a:moveTo>
                      <a:pt x="1468501" y="0"/>
                    </a:moveTo>
                    <a:cubicBezTo>
                      <a:pt x="1580725" y="0"/>
                      <a:pt x="1671701" y="106368"/>
                      <a:pt x="1671701" y="237579"/>
                    </a:cubicBezTo>
                    <a:cubicBezTo>
                      <a:pt x="1671701" y="368790"/>
                      <a:pt x="1580725" y="475157"/>
                      <a:pt x="1468501" y="475157"/>
                    </a:cubicBezTo>
                    <a:lnTo>
                      <a:pt x="203200" y="475157"/>
                    </a:lnTo>
                    <a:cubicBezTo>
                      <a:pt x="90976" y="475157"/>
                      <a:pt x="0" y="368790"/>
                      <a:pt x="0" y="237579"/>
                    </a:cubicBezTo>
                    <a:cubicBezTo>
                      <a:pt x="0" y="106368"/>
                      <a:pt x="90976" y="0"/>
                      <a:pt x="203200" y="0"/>
                    </a:cubicBezTo>
                    <a:close/>
                  </a:path>
                </a:pathLst>
              </a:custGeom>
              <a:solidFill>
                <a:srgbClr val="0068B3"/>
              </a:solidFill>
            </p:spPr>
            <p:txBody>
              <a:bodyPr/>
              <a:lstStyle/>
              <a:p>
                <a:endParaRPr lang="LID4096" dirty="0">
                  <a:latin typeface="Ubuntu Sans" pitchFamily="2" charset="0"/>
                </a:endParaRPr>
              </a:p>
            </p:txBody>
          </p:sp>
          <p:sp>
            <p:nvSpPr>
              <p:cNvPr id="37" name="TextBox 10">
                <a:extLst>
                  <a:ext uri="{FF2B5EF4-FFF2-40B4-BE49-F238E27FC236}">
                    <a16:creationId xmlns:a16="http://schemas.microsoft.com/office/drawing/2014/main" id="{18B8FA0B-73B0-8B07-CC72-D8A1C5375710}"/>
                  </a:ext>
                </a:extLst>
              </p:cNvPr>
              <p:cNvSpPr txBox="1"/>
              <p:nvPr/>
            </p:nvSpPr>
            <p:spPr>
              <a:xfrm>
                <a:off x="488242" y="0"/>
                <a:ext cx="1183459" cy="475157"/>
              </a:xfrm>
              <a:prstGeom prst="rect">
                <a:avLst/>
              </a:prstGeom>
            </p:spPr>
            <p:txBody>
              <a:bodyPr lIns="50800" tIns="50800" rIns="50800" bIns="50800" rtlCol="0" anchor="ctr"/>
              <a:lstStyle/>
              <a:p>
                <a:pPr>
                  <a:lnSpc>
                    <a:spcPts val="2659"/>
                  </a:lnSpc>
                </a:pPr>
                <a:r>
                  <a:rPr lang="fr-FR" sz="1899" b="1" spc="18" dirty="0">
                    <a:solidFill>
                      <a:srgbClr val="FFFFFF"/>
                    </a:solidFill>
                    <a:latin typeface="Ubuntu Sans" pitchFamily="2" charset="0"/>
                    <a:ea typeface="Canva Sans 2"/>
                    <a:cs typeface="Canva Sans 2"/>
                    <a:sym typeface="Canva Sans 2"/>
                  </a:rPr>
                  <a:t>Dépôt du Rapport Final Validé</a:t>
                </a:r>
              </a:p>
            </p:txBody>
          </p:sp>
        </p:grpSp>
        <p:sp>
          <p:nvSpPr>
            <p:cNvPr id="38" name="TextBox 27">
              <a:extLst>
                <a:ext uri="{FF2B5EF4-FFF2-40B4-BE49-F238E27FC236}">
                  <a16:creationId xmlns:a16="http://schemas.microsoft.com/office/drawing/2014/main" id="{3C04E3B9-412D-919D-49AD-E21EBDBD24E9}"/>
                </a:ext>
              </a:extLst>
            </p:cNvPr>
            <p:cNvSpPr txBox="1"/>
            <p:nvPr/>
          </p:nvSpPr>
          <p:spPr>
            <a:xfrm>
              <a:off x="13010536" y="7533078"/>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06</a:t>
              </a:r>
            </a:p>
          </p:txBody>
        </p:sp>
      </p:grpSp>
      <p:sp>
        <p:nvSpPr>
          <p:cNvPr id="5" name="TextBox 24">
            <a:extLst>
              <a:ext uri="{FF2B5EF4-FFF2-40B4-BE49-F238E27FC236}">
                <a16:creationId xmlns:a16="http://schemas.microsoft.com/office/drawing/2014/main" id="{61CBB270-5CF6-A185-7260-B19C36D1D76A}"/>
              </a:ext>
            </a:extLst>
          </p:cNvPr>
          <p:cNvSpPr txBox="1"/>
          <p:nvPr/>
        </p:nvSpPr>
        <p:spPr>
          <a:xfrm>
            <a:off x="6241491" y="197923"/>
            <a:ext cx="9728590" cy="808042"/>
          </a:xfrm>
          <a:prstGeom prst="rect">
            <a:avLst/>
          </a:prstGeom>
        </p:spPr>
        <p:txBody>
          <a:bodyPr lIns="0" tIns="0" rIns="0" bIns="0" rtlCol="0" anchor="t">
            <a:spAutoFit/>
          </a:bodyPr>
          <a:lstStyle/>
          <a:p>
            <a:pPr marL="0" lvl="0" indent="0" algn="ctr">
              <a:lnSpc>
                <a:spcPts val="6669"/>
              </a:lnSpc>
              <a:spcBef>
                <a:spcPct val="0"/>
              </a:spcBef>
            </a:pPr>
            <a:r>
              <a:rPr lang="en-US" sz="4833" b="1" spc="241" dirty="0">
                <a:solidFill>
                  <a:srgbClr val="0068B3"/>
                </a:solidFill>
                <a:latin typeface="Ubuntu Sans" pitchFamily="2" charset="0"/>
                <a:ea typeface="Canva Sans 1 Bold"/>
                <a:cs typeface="Canva Sans 1 Bold"/>
                <a:sym typeface="Canva Sans 1 Bold"/>
              </a:rPr>
              <a:t>METHODOLOGIE</a:t>
            </a:r>
          </a:p>
        </p:txBody>
      </p:sp>
    </p:spTree>
    <p:extLst>
      <p:ext uri="{BB962C8B-B14F-4D97-AF65-F5344CB8AC3E}">
        <p14:creationId xmlns:p14="http://schemas.microsoft.com/office/powerpoint/2010/main" val="126322443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0202B848-BD03-EE58-7158-8FD02B17EB29}"/>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2A11F04B-4C44-E37A-A8E2-541F100997B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60F307B6-F5D3-B485-9F31-3CCC9CA25C08}"/>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75AC0A9B-86B6-4D39-97A0-BABF84EAB0DC}"/>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0A278C02-79D2-7E55-13F5-A801738E4214}"/>
              </a:ext>
            </a:extLst>
          </p:cNvPr>
          <p:cNvSpPr txBox="1"/>
          <p:nvPr/>
        </p:nvSpPr>
        <p:spPr>
          <a:xfrm>
            <a:off x="2523444" y="695767"/>
            <a:ext cx="13411200" cy="1070037"/>
          </a:xfrm>
          <a:prstGeom prst="rect">
            <a:avLst/>
          </a:prstGeom>
        </p:spPr>
        <p:txBody>
          <a:bodyPr wrap="square" lIns="0" tIns="0" rIns="0" bIns="0" rtlCol="0" anchor="t">
            <a:spAutoFit/>
          </a:bodyPr>
          <a:lstStyle/>
          <a:p>
            <a:pPr algn="ctr">
              <a:lnSpc>
                <a:spcPts val="9624"/>
              </a:lnSpc>
              <a:spcBef>
                <a:spcPct val="0"/>
              </a:spcBef>
            </a:pPr>
            <a:r>
              <a:rPr lang="fr-FR" sz="4400" b="1" spc="348" dirty="0">
                <a:solidFill>
                  <a:srgbClr val="0068B3"/>
                </a:solidFill>
                <a:latin typeface="Ubuntu Sans" pitchFamily="2" charset="0"/>
                <a:ea typeface="Canva Sans 1 Bold"/>
                <a:cs typeface="Canva Sans 1 Bold"/>
                <a:sym typeface="Canva Sans 1 Bold"/>
              </a:rPr>
              <a:t>Préparation et Organisation de la Mission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72649955-8F9C-70C6-7ADF-0B7FCA9C2103}"/>
              </a:ext>
            </a:extLst>
          </p:cNvPr>
          <p:cNvSpPr txBox="1"/>
          <p:nvPr/>
        </p:nvSpPr>
        <p:spPr>
          <a:xfrm>
            <a:off x="6955582" y="2506967"/>
            <a:ext cx="9431506"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Harmoniser les points de vue et valider l'approche du Consultant.</a:t>
            </a:r>
            <a:endParaRPr lang="en-US" sz="2000" spc="18" dirty="0">
              <a:solidFill>
                <a:srgbClr val="231F20"/>
              </a:solidFill>
              <a:latin typeface="Ubuntu Sans" pitchFamily="2" charset="0"/>
              <a:ea typeface="Canva Sans 1"/>
              <a:cs typeface="Canva Sans 1"/>
              <a:sym typeface="Canva Sans 1"/>
            </a:endParaRPr>
          </a:p>
        </p:txBody>
      </p:sp>
      <p:sp>
        <p:nvSpPr>
          <p:cNvPr id="3" name="TextBox 11">
            <a:extLst>
              <a:ext uri="{FF2B5EF4-FFF2-40B4-BE49-F238E27FC236}">
                <a16:creationId xmlns:a16="http://schemas.microsoft.com/office/drawing/2014/main" id="{E9F51D72-CA14-2868-F835-7D6307041659}"/>
              </a:ext>
            </a:extLst>
          </p:cNvPr>
          <p:cNvSpPr txBox="1"/>
          <p:nvPr/>
        </p:nvSpPr>
        <p:spPr>
          <a:xfrm>
            <a:off x="6955582" y="3271346"/>
            <a:ext cx="8851055" cy="3192541"/>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Rencontre avec le commanditaire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pour discuter de la méthodologie proposée.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Ajustement des éléments méthodologiques en intégrant les observations pertinentes.</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Vérification de la cohérence entre les étapes et les résultats attendus.</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Signature du contrat de prestation pour démarrer la mission.</a:t>
            </a:r>
            <a:endParaRPr lang="en-US" sz="2000" spc="18" dirty="0">
              <a:solidFill>
                <a:srgbClr val="231F20"/>
              </a:solidFill>
              <a:latin typeface="Ubuntu Sans" pitchFamily="2" charset="0"/>
              <a:ea typeface="Canva Sans 1"/>
              <a:cs typeface="Canva Sans 1"/>
              <a:sym typeface="Canva Sans 1"/>
            </a:endParaRPr>
          </a:p>
        </p:txBody>
      </p:sp>
      <p:pic>
        <p:nvPicPr>
          <p:cNvPr id="5" name="Image 4">
            <a:extLst>
              <a:ext uri="{FF2B5EF4-FFF2-40B4-BE49-F238E27FC236}">
                <a16:creationId xmlns:a16="http://schemas.microsoft.com/office/drawing/2014/main" id="{B55364BE-813D-E521-D892-8751FD05F9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3281406802"/>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AADA9F57-D175-C3F0-0376-970B60516DB5}"/>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D54BAFCB-9B19-9797-7BA9-4BE8CCF25C9D}"/>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0C5FF143-FFE3-4CAD-8C4F-E0A3D53C9541}"/>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4860AEA1-B9C7-D93B-7AA8-F8636FA38D18}"/>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AF262BF2-159A-BFF5-7421-432056BF62FC}"/>
              </a:ext>
            </a:extLst>
          </p:cNvPr>
          <p:cNvSpPr txBox="1"/>
          <p:nvPr/>
        </p:nvSpPr>
        <p:spPr>
          <a:xfrm>
            <a:off x="2490810" y="1099519"/>
            <a:ext cx="10659156" cy="1354217"/>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 Collecte de Fonds Documentaire et Visites de Terrain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5C8953BA-67D5-A42E-535A-3BD1AE90A872}"/>
              </a:ext>
            </a:extLst>
          </p:cNvPr>
          <p:cNvSpPr txBox="1"/>
          <p:nvPr/>
        </p:nvSpPr>
        <p:spPr>
          <a:xfrm>
            <a:off x="639543" y="3763325"/>
            <a:ext cx="4923057" cy="627736"/>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Documenter et approfondir la mission à partir des données existantes.</a:t>
            </a:r>
            <a:endParaRPr lang="en-US" sz="2000" spc="18" dirty="0">
              <a:solidFill>
                <a:srgbClr val="231F20"/>
              </a:solidFill>
              <a:latin typeface="Ubuntu Sans" pitchFamily="2" charset="0"/>
              <a:ea typeface="Canva Sans 1"/>
              <a:cs typeface="Canva Sans 1"/>
              <a:sym typeface="Canva Sans 1"/>
            </a:endParaRPr>
          </a:p>
        </p:txBody>
      </p:sp>
      <p:sp>
        <p:nvSpPr>
          <p:cNvPr id="3" name="TextBox 11">
            <a:extLst>
              <a:ext uri="{FF2B5EF4-FFF2-40B4-BE49-F238E27FC236}">
                <a16:creationId xmlns:a16="http://schemas.microsoft.com/office/drawing/2014/main" id="{35491028-6224-139F-9F3B-FE5FBE7CAB1C}"/>
              </a:ext>
            </a:extLst>
          </p:cNvPr>
          <p:cNvSpPr txBox="1"/>
          <p:nvPr/>
        </p:nvSpPr>
        <p:spPr>
          <a:xfrm>
            <a:off x="639543" y="4746058"/>
            <a:ext cx="5532657" cy="2871940"/>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Consultation des bases de données et documents liés à l'agriculture et aux actions du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Inventaire des sources pour obtenir un aperçu complet du financement agricole et des réalisations actuelles. </a:t>
            </a:r>
          </a:p>
        </p:txBody>
      </p:sp>
      <p:sp>
        <p:nvSpPr>
          <p:cNvPr id="6" name="TextBox 11">
            <a:extLst>
              <a:ext uri="{FF2B5EF4-FFF2-40B4-BE49-F238E27FC236}">
                <a16:creationId xmlns:a16="http://schemas.microsoft.com/office/drawing/2014/main" id="{71588830-262C-7B52-3413-CD4A0A273E1A}"/>
              </a:ext>
            </a:extLst>
          </p:cNvPr>
          <p:cNvSpPr txBox="1"/>
          <p:nvPr/>
        </p:nvSpPr>
        <p:spPr>
          <a:xfrm>
            <a:off x="7598259" y="3744275"/>
            <a:ext cx="4923057" cy="627736"/>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Recueillir des informations directes auprès des acteurs sur le terrain.</a:t>
            </a:r>
            <a:endParaRPr lang="en-US" sz="2000" spc="18" dirty="0">
              <a:solidFill>
                <a:srgbClr val="231F20"/>
              </a:solidFill>
              <a:latin typeface="Ubuntu Sans" pitchFamily="2" charset="0"/>
              <a:ea typeface="Canva Sans 1"/>
              <a:cs typeface="Canva Sans 1"/>
              <a:sym typeface="Canva Sans 1"/>
            </a:endParaRPr>
          </a:p>
        </p:txBody>
      </p:sp>
      <p:sp>
        <p:nvSpPr>
          <p:cNvPr id="7" name="TextBox 11">
            <a:extLst>
              <a:ext uri="{FF2B5EF4-FFF2-40B4-BE49-F238E27FC236}">
                <a16:creationId xmlns:a16="http://schemas.microsoft.com/office/drawing/2014/main" id="{3FE6054C-E041-A198-6C35-1139391FA763}"/>
              </a:ext>
            </a:extLst>
          </p:cNvPr>
          <p:cNvSpPr txBox="1"/>
          <p:nvPr/>
        </p:nvSpPr>
        <p:spPr>
          <a:xfrm>
            <a:off x="7598259" y="4727008"/>
            <a:ext cx="7169646" cy="3513141"/>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Actions clés :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Entretiens et Focus Groups : Discussions avec les bénéficiaires et acteurs du financement agricole.</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Collecte de Données : Élaboration d’une typologie des entreprises bénéficiaires, basée sur leurs besoins spécifiques (statut, taille, type de garantie, financement souhaité, etc.).</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Analyse SWOT : Identifier les forces, faiblesses, opportunités, et menaces pour les acteurs et dispositifs de financement. </a:t>
            </a:r>
          </a:p>
        </p:txBody>
      </p:sp>
      <p:sp>
        <p:nvSpPr>
          <p:cNvPr id="8" name="TextBox 11">
            <a:extLst>
              <a:ext uri="{FF2B5EF4-FFF2-40B4-BE49-F238E27FC236}">
                <a16:creationId xmlns:a16="http://schemas.microsoft.com/office/drawing/2014/main" id="{8297E055-B487-52BC-AA18-D840AA54D084}"/>
              </a:ext>
            </a:extLst>
          </p:cNvPr>
          <p:cNvSpPr txBox="1"/>
          <p:nvPr/>
        </p:nvSpPr>
        <p:spPr>
          <a:xfrm>
            <a:off x="7598258" y="3077166"/>
            <a:ext cx="4923057"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 Visites de Terrain</a:t>
            </a:r>
            <a:endParaRPr lang="en-US" sz="2000" spc="18" dirty="0">
              <a:solidFill>
                <a:srgbClr val="231F20"/>
              </a:solidFill>
              <a:latin typeface="Ubuntu Sans" pitchFamily="2" charset="0"/>
              <a:ea typeface="Canva Sans 1"/>
              <a:cs typeface="Canva Sans 1"/>
              <a:sym typeface="Canva Sans 1"/>
            </a:endParaRPr>
          </a:p>
        </p:txBody>
      </p:sp>
      <p:sp>
        <p:nvSpPr>
          <p:cNvPr id="11" name="TextBox 11">
            <a:extLst>
              <a:ext uri="{FF2B5EF4-FFF2-40B4-BE49-F238E27FC236}">
                <a16:creationId xmlns:a16="http://schemas.microsoft.com/office/drawing/2014/main" id="{B7DEA0A0-C827-893C-313B-1FE75B21DDE3}"/>
              </a:ext>
            </a:extLst>
          </p:cNvPr>
          <p:cNvSpPr txBox="1"/>
          <p:nvPr/>
        </p:nvSpPr>
        <p:spPr>
          <a:xfrm>
            <a:off x="550375" y="3046232"/>
            <a:ext cx="4923057"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Recherche Documentaire</a:t>
            </a:r>
            <a:endParaRPr lang="en-US" sz="2000" spc="18" dirty="0">
              <a:solidFill>
                <a:srgbClr val="231F20"/>
              </a:solidFill>
              <a:latin typeface="Ubuntu Sans" pitchFamily="2" charset="0"/>
              <a:ea typeface="Canva Sans 1"/>
              <a:cs typeface="Canva Sans 1"/>
              <a:sym typeface="Canva Sans 1"/>
            </a:endParaRPr>
          </a:p>
        </p:txBody>
      </p:sp>
      <p:pic>
        <p:nvPicPr>
          <p:cNvPr id="5" name="Image 4">
            <a:extLst>
              <a:ext uri="{FF2B5EF4-FFF2-40B4-BE49-F238E27FC236}">
                <a16:creationId xmlns:a16="http://schemas.microsoft.com/office/drawing/2014/main" id="{8E0BE657-EAE2-E23D-AA52-0D1CE01F99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628901"/>
            <a:ext cx="8234727" cy="8119911"/>
          </a:xfrm>
          <a:prstGeom prst="rect">
            <a:avLst/>
          </a:prstGeom>
        </p:spPr>
      </p:pic>
    </p:spTree>
    <p:extLst>
      <p:ext uri="{BB962C8B-B14F-4D97-AF65-F5344CB8AC3E}">
        <p14:creationId xmlns:p14="http://schemas.microsoft.com/office/powerpoint/2010/main" val="2321347012"/>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41649279-A4BE-B0B7-4996-7F3943BC5F83}"/>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ECF2F3F6-B095-8721-2600-44200E5600A5}"/>
              </a:ext>
            </a:extLst>
          </p:cNvPr>
          <p:cNvSpPr/>
          <p:nvPr/>
        </p:nvSpPr>
        <p:spPr>
          <a:xfrm>
            <a:off x="746222" y="896479"/>
            <a:ext cx="1598198" cy="1601885"/>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E8433C29-B546-F1D9-BBC5-10CDF793BFA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8AF54DDC-1FC2-F26B-B89E-A478AEE7AA7D}"/>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47C97F83-CCA7-0561-37C3-D7DA373F1C6E}"/>
              </a:ext>
            </a:extLst>
          </p:cNvPr>
          <p:cNvSpPr txBox="1"/>
          <p:nvPr/>
        </p:nvSpPr>
        <p:spPr>
          <a:xfrm>
            <a:off x="2006986" y="896479"/>
            <a:ext cx="13704070" cy="2031325"/>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Elaboration du mécanisme de soutien pour l’accès au financement et de son plan de mise en œuvre</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FB0279F1-1820-6C5D-1D30-6BED1A10BE2A}"/>
              </a:ext>
            </a:extLst>
          </p:cNvPr>
          <p:cNvSpPr txBox="1"/>
          <p:nvPr/>
        </p:nvSpPr>
        <p:spPr>
          <a:xfrm>
            <a:off x="6781800" y="3086100"/>
            <a:ext cx="11049000" cy="6876241"/>
          </a:xfrm>
          <a:prstGeom prst="rect">
            <a:avLst/>
          </a:prstGeom>
        </p:spPr>
        <p:txBody>
          <a:bodyPr wrap="square" lIns="0" tIns="0" rIns="0" bIns="0" rtlCol="0" anchor="t">
            <a:spAutoFit/>
          </a:bodyPr>
          <a:lstStyle/>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Objectif : </a:t>
            </a:r>
            <a:r>
              <a:rPr lang="fr-FR" sz="2000" spc="18" dirty="0">
                <a:solidFill>
                  <a:srgbClr val="231F20"/>
                </a:solidFill>
                <a:latin typeface="Ubuntu Sans" pitchFamily="2" charset="0"/>
                <a:ea typeface="Canva Sans 1"/>
                <a:cs typeface="Canva Sans 1"/>
                <a:sym typeface="Canva Sans 1"/>
              </a:rPr>
              <a:t>Rédiger un rapport provisoire contenant un mécanisme de soutien pour le financement des entreprises agricoles dans leurs activités d'extension, en s'appuyant sur les données collectées.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Étapes Clés :</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Analyse SWOT</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t>
            </a:r>
            <a:r>
              <a:rPr lang="fr-FR" sz="2000" spc="18" dirty="0">
                <a:solidFill>
                  <a:srgbClr val="231F20"/>
                </a:solidFill>
                <a:latin typeface="Ubuntu Sans" pitchFamily="2" charset="0"/>
                <a:ea typeface="Canva Sans 1"/>
                <a:cs typeface="Canva Sans 1"/>
                <a:sym typeface="Canva Sans 1"/>
              </a:rPr>
              <a:t>Forces et Faiblesses (facteurs internes)</a:t>
            </a:r>
          </a:p>
          <a:p>
            <a:pPr marL="0" lvl="0" indent="0" algn="l">
              <a:lnSpc>
                <a:spcPct val="150000"/>
              </a:lnSpc>
            </a:pPr>
            <a:r>
              <a:rPr lang="fr-FR" sz="2000" spc="18" dirty="0">
                <a:solidFill>
                  <a:srgbClr val="231F20"/>
                </a:solidFill>
                <a:latin typeface="Ubuntu Sans" pitchFamily="2" charset="0"/>
                <a:ea typeface="Canva Sans 1"/>
                <a:cs typeface="Canva Sans 1"/>
                <a:sym typeface="Canva Sans 1"/>
              </a:rPr>
              <a:t>		Opportunités et Menaces (facteurs externes)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Matrice d'Orientation Stratégique (MOS)</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		</a:t>
            </a:r>
            <a:r>
              <a:rPr lang="fr-FR" sz="2000" spc="18" dirty="0">
                <a:solidFill>
                  <a:srgbClr val="231F20"/>
                </a:solidFill>
                <a:latin typeface="Ubuntu Sans" pitchFamily="2" charset="0"/>
                <a:ea typeface="Canva Sans 1"/>
                <a:cs typeface="Canva Sans 1"/>
                <a:sym typeface="Canva Sans 1"/>
              </a:rPr>
              <a:t>Définir des stratégies en tenant compte des contextes locaux et des normes de financement.</a:t>
            </a:r>
          </a:p>
          <a:p>
            <a:pPr marL="0" lvl="0" indent="0" algn="l">
              <a:lnSpc>
                <a:spcPct val="150000"/>
              </a:lnSpc>
            </a:pPr>
            <a:r>
              <a:rPr lang="fr-FR" sz="2000" b="1" spc="18" dirty="0">
                <a:solidFill>
                  <a:srgbClr val="231F20"/>
                </a:solidFill>
                <a:latin typeface="Ubuntu Sans" pitchFamily="2" charset="0"/>
                <a:ea typeface="Canva Sans 1"/>
                <a:cs typeface="Canva Sans 1"/>
                <a:sym typeface="Canva Sans 1"/>
              </a:rPr>
              <a:t>Aspects Transversaux :</a:t>
            </a:r>
            <a:br>
              <a:rPr lang="fr-FR" sz="2000" b="1" spc="18" dirty="0">
                <a:solidFill>
                  <a:srgbClr val="231F20"/>
                </a:solidFill>
                <a:latin typeface="Ubuntu Sans" pitchFamily="2" charset="0"/>
                <a:ea typeface="Canva Sans 1"/>
                <a:cs typeface="Canva Sans 1"/>
                <a:sym typeface="Canva Sans 1"/>
              </a:rPr>
            </a:br>
            <a:r>
              <a:rPr lang="fr-FR" sz="2000" b="1" spc="18" dirty="0">
                <a:solidFill>
                  <a:srgbClr val="231F20"/>
                </a:solidFill>
                <a:latin typeface="Ubuntu Sans" pitchFamily="2" charset="0"/>
                <a:ea typeface="Canva Sans 1"/>
                <a:cs typeface="Canva Sans 1"/>
                <a:sym typeface="Canva Sans 1"/>
              </a:rPr>
              <a:t>	Développement de Partenariats : </a:t>
            </a:r>
            <a:r>
              <a:rPr lang="fr-FR" sz="2000" spc="18" dirty="0">
                <a:solidFill>
                  <a:srgbClr val="231F20"/>
                </a:solidFill>
                <a:latin typeface="Ubuntu Sans" pitchFamily="2" charset="0"/>
                <a:ea typeface="Canva Sans 1"/>
                <a:cs typeface="Canva Sans 1"/>
                <a:sym typeface="Canva Sans 1"/>
              </a:rPr>
              <a:t>Relations de confiance pour un réseau d’affaires 			gagnant-gagnant.</a:t>
            </a:r>
          </a:p>
          <a:p>
            <a:pPr marL="0" lvl="0" indent="0" algn="l">
              <a:lnSpc>
                <a:spcPct val="150000"/>
              </a:lnSpc>
            </a:pPr>
            <a:r>
              <a:rPr lang="fr-FR" sz="2000" spc="18" dirty="0">
                <a:solidFill>
                  <a:srgbClr val="231F20"/>
                </a:solidFill>
                <a:latin typeface="Ubuntu Sans" pitchFamily="2" charset="0"/>
                <a:ea typeface="Canva Sans 1"/>
                <a:cs typeface="Canva Sans 1"/>
                <a:sym typeface="Canva Sans 1"/>
              </a:rPr>
              <a:t>	</a:t>
            </a:r>
            <a:r>
              <a:rPr lang="fr-FR" sz="2000" b="1" spc="18" dirty="0">
                <a:solidFill>
                  <a:srgbClr val="231F20"/>
                </a:solidFill>
                <a:latin typeface="Ubuntu Sans" pitchFamily="2" charset="0"/>
                <a:ea typeface="Canva Sans 1"/>
                <a:cs typeface="Canva Sans 1"/>
                <a:sym typeface="Canva Sans 1"/>
              </a:rPr>
              <a:t>Dimensions Sociales, de Genre, et Environnementales : </a:t>
            </a:r>
            <a:r>
              <a:rPr lang="fr-FR" sz="2000" spc="18" dirty="0">
                <a:solidFill>
                  <a:srgbClr val="231F20"/>
                </a:solidFill>
                <a:latin typeface="Ubuntu Sans" pitchFamily="2" charset="0"/>
                <a:ea typeface="Canva Sans 1"/>
                <a:cs typeface="Canva Sans 1"/>
                <a:sym typeface="Canva Sans 1"/>
              </a:rPr>
              <a:t>Intégration des aspects pour 			un développement durable.</a:t>
            </a:r>
            <a:endParaRPr lang="en-US" sz="2000" spc="18" dirty="0">
              <a:solidFill>
                <a:srgbClr val="231F20"/>
              </a:solidFill>
              <a:latin typeface="Ubuntu Sans" pitchFamily="2" charset="0"/>
              <a:ea typeface="Canva Sans 1"/>
              <a:cs typeface="Canva Sans 1"/>
              <a:sym typeface="Canva Sans 1"/>
            </a:endParaRPr>
          </a:p>
        </p:txBody>
      </p:sp>
      <p:pic>
        <p:nvPicPr>
          <p:cNvPr id="2" name="Image 1">
            <a:extLst>
              <a:ext uri="{FF2B5EF4-FFF2-40B4-BE49-F238E27FC236}">
                <a16:creationId xmlns:a16="http://schemas.microsoft.com/office/drawing/2014/main" id="{B19AA7DB-516D-E017-297E-135D47BEA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1376432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26F33223-CFB5-6350-BBA3-9E00FB43BFA0}"/>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B52F101D-2BFA-4836-57D2-24305A2A0293}"/>
              </a:ext>
            </a:extLst>
          </p:cNvPr>
          <p:cNvSpPr/>
          <p:nvPr/>
        </p:nvSpPr>
        <p:spPr>
          <a:xfrm>
            <a:off x="746222" y="896479"/>
            <a:ext cx="1598198" cy="1601885"/>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B507733A-928B-17F3-86C5-AFA302224D3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92AFB840-D6F2-401B-3C0F-7AF2B4975162}"/>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534E4626-903B-5CF4-3F6C-0B3347CE005A}"/>
              </a:ext>
            </a:extLst>
          </p:cNvPr>
          <p:cNvSpPr txBox="1"/>
          <p:nvPr/>
        </p:nvSpPr>
        <p:spPr>
          <a:xfrm>
            <a:off x="2006986" y="896479"/>
            <a:ext cx="13704070" cy="2031325"/>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Elaboration du mécanisme de soutien pour l’accès au financement et de son plan de mise en œuvre (Contenu)</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FE88D0E9-CC3E-46D9-CCEF-B82FFFFAE442}"/>
              </a:ext>
            </a:extLst>
          </p:cNvPr>
          <p:cNvSpPr txBox="1"/>
          <p:nvPr/>
        </p:nvSpPr>
        <p:spPr>
          <a:xfrm>
            <a:off x="6934200" y="3238500"/>
            <a:ext cx="9942839" cy="6589496"/>
          </a:xfrm>
          <a:prstGeom prst="rect">
            <a:avLst/>
          </a:prstGeom>
        </p:spPr>
        <p:txBody>
          <a:bodyPr wrap="square" lIns="0" tIns="0" rIns="0" bIns="0" rtlCol="0" anchor="t">
            <a:spAutoFit/>
          </a:bodyPr>
          <a:lstStyle/>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Clarification du concept de financement des éleveurs, 	producteurs et petits exploitants à la base,</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Défis majeurs à relever en matière d’accès au financement des 	éleveurs, producteurs et petits exploitants </a:t>
            </a:r>
            <a:r>
              <a:rPr lang="fr-FR" sz="2400" spc="18" dirty="0" err="1">
                <a:solidFill>
                  <a:srgbClr val="231F20"/>
                </a:solidFill>
                <a:latin typeface="Ubuntu Sans" pitchFamily="2" charset="0"/>
                <a:ea typeface="Canva Sans 1"/>
                <a:cs typeface="Canva Sans 1"/>
                <a:sym typeface="Canva Sans 1"/>
              </a:rPr>
              <a:t>etc</a:t>
            </a:r>
            <a:r>
              <a:rPr lang="fr-FR" sz="2400" spc="18" dirty="0">
                <a:solidFill>
                  <a:srgbClr val="231F20"/>
                </a:solidFill>
                <a:latin typeface="Ubuntu Sans" pitchFamily="2" charset="0"/>
                <a:ea typeface="Canva Sans 1"/>
                <a:cs typeface="Canva Sans 1"/>
                <a:sym typeface="Canva Sans 1"/>
              </a:rPr>
              <a:t> … </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Cadre logique retraçant la logique d’intervention,</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Actions prioritaires : professionnalisation des demandeurs de 	financement, accompagnement des acteurs de financement (de l	’idée jusqu’au financement), amélioration de l’offre de 	financement, suivi post financement, durabilité entrepreneuriale</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Plan d’action triennal  </a:t>
            </a:r>
          </a:p>
          <a:p>
            <a:pPr marL="342900" lvl="0" indent="-342900" algn="l">
              <a:lnSpc>
                <a:spcPct val="150000"/>
              </a:lnSpc>
              <a:buFont typeface="Wingdings" panose="05000000000000000000" pitchFamily="2" charset="2"/>
              <a:buChar char="Ø"/>
            </a:pPr>
            <a:r>
              <a:rPr lang="fr-FR" sz="2400" spc="18" dirty="0">
                <a:solidFill>
                  <a:srgbClr val="231F20"/>
                </a:solidFill>
                <a:latin typeface="Ubuntu Sans" pitchFamily="2" charset="0"/>
                <a:ea typeface="Canva Sans 1"/>
                <a:cs typeface="Canva Sans 1"/>
                <a:sym typeface="Canva Sans 1"/>
              </a:rPr>
              <a:t>-	Mobilisation de ressources (moyens humains, matériels et 	financiers)</a:t>
            </a:r>
          </a:p>
        </p:txBody>
      </p:sp>
      <p:pic>
        <p:nvPicPr>
          <p:cNvPr id="2" name="Image 1">
            <a:extLst>
              <a:ext uri="{FF2B5EF4-FFF2-40B4-BE49-F238E27FC236}">
                <a16:creationId xmlns:a16="http://schemas.microsoft.com/office/drawing/2014/main" id="{EE292D32-892D-C816-8F94-EE76879B93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269864985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8698D453-C177-E729-78CB-2604A53190EE}"/>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F657D65C-1CEB-3A18-8758-C8D16D11F14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E34D8B8C-12C5-EEEE-61BA-A49017E9EBDB}"/>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5C71351F-B991-7E9D-8785-69B6EA23793D}"/>
              </a:ext>
            </a:extLst>
          </p:cNvPr>
          <p:cNvSpPr/>
          <p:nvPr/>
        </p:nvSpPr>
        <p:spPr>
          <a:xfrm rot="-5400000">
            <a:off x="16399378" y="-227355"/>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7332B313-C172-8BCB-D962-FC7F76867A47}"/>
              </a:ext>
            </a:extLst>
          </p:cNvPr>
          <p:cNvSpPr txBox="1"/>
          <p:nvPr/>
        </p:nvSpPr>
        <p:spPr>
          <a:xfrm>
            <a:off x="2526531" y="1047604"/>
            <a:ext cx="12183156" cy="1354217"/>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Animation de l'Atelier de Validation du Rapport Final</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3" name="TextBox 11">
            <a:extLst>
              <a:ext uri="{FF2B5EF4-FFF2-40B4-BE49-F238E27FC236}">
                <a16:creationId xmlns:a16="http://schemas.microsoft.com/office/drawing/2014/main" id="{D68DAB58-EB5D-C84A-3B56-38AC33670E9B}"/>
              </a:ext>
            </a:extLst>
          </p:cNvPr>
          <p:cNvSpPr txBox="1"/>
          <p:nvPr/>
        </p:nvSpPr>
        <p:spPr>
          <a:xfrm>
            <a:off x="6858000" y="2933700"/>
            <a:ext cx="10896600" cy="6589496"/>
          </a:xfrm>
          <a:prstGeom prst="rect">
            <a:avLst/>
          </a:prstGeom>
        </p:spPr>
        <p:txBody>
          <a:bodyPr wrap="square" lIns="0" tIns="0" rIns="0" bIns="0" rtlCol="0" anchor="t">
            <a:spAutoFit/>
          </a:bodyPr>
          <a:lstStyle/>
          <a:p>
            <a:pPr marL="0" lvl="0" indent="0" algn="l">
              <a:lnSpc>
                <a:spcPct val="150000"/>
              </a:lnSpc>
            </a:pPr>
            <a:r>
              <a:rPr lang="fr-FR" sz="2400" b="1" spc="18" dirty="0">
                <a:solidFill>
                  <a:srgbClr val="231F20"/>
                </a:solidFill>
                <a:latin typeface="Ubuntu Sans" pitchFamily="2" charset="0"/>
                <a:ea typeface="Canva Sans 1"/>
                <a:cs typeface="Canva Sans 1"/>
                <a:sym typeface="Canva Sans 1"/>
              </a:rPr>
              <a:t>Objectif : </a:t>
            </a:r>
            <a:r>
              <a:rPr lang="fr-FR" sz="2400" spc="18" dirty="0">
                <a:solidFill>
                  <a:srgbClr val="231F20"/>
                </a:solidFill>
                <a:latin typeface="Ubuntu Sans" pitchFamily="2" charset="0"/>
                <a:ea typeface="Canva Sans 1"/>
                <a:cs typeface="Canva Sans 1"/>
                <a:sym typeface="Canva Sans 1"/>
              </a:rPr>
              <a:t>Valider le rapport provisoire avec les parties prenantes du </a:t>
            </a:r>
            <a:r>
              <a:rPr lang="fr-FR" sz="2400" spc="18" dirty="0" err="1">
                <a:solidFill>
                  <a:srgbClr val="231F20"/>
                </a:solidFill>
                <a:latin typeface="Ubuntu Sans" pitchFamily="2" charset="0"/>
                <a:ea typeface="Canva Sans 1"/>
                <a:cs typeface="Canva Sans 1"/>
                <a:sym typeface="Canva Sans 1"/>
              </a:rPr>
              <a:t>PRRéCAZ</a:t>
            </a:r>
            <a:r>
              <a:rPr lang="fr-FR" sz="2400" spc="18" dirty="0">
                <a:solidFill>
                  <a:srgbClr val="231F20"/>
                </a:solidFill>
                <a:latin typeface="Ubuntu Sans" pitchFamily="2" charset="0"/>
                <a:ea typeface="Canva Sans 1"/>
                <a:cs typeface="Canva Sans 1"/>
                <a:sym typeface="Canva Sans 1"/>
              </a:rPr>
              <a:t>.</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b="1" spc="18" dirty="0">
                <a:solidFill>
                  <a:srgbClr val="231F20"/>
                </a:solidFill>
                <a:latin typeface="Ubuntu Sans" pitchFamily="2" charset="0"/>
                <a:ea typeface="Canva Sans 1"/>
                <a:cs typeface="Canva Sans 1"/>
                <a:sym typeface="Canva Sans 1"/>
              </a:rPr>
              <a:t>Activités :</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Préparation de l’atelier : Organisation des documents, logistique, et communication pour assurer la participation des acteurs clés.</a:t>
            </a: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Animation de l’atelier : Présentation des résultats provisoires et facilitation des discussions pour recueillir les observations et ajustements nécessaires.</a:t>
            </a:r>
            <a:br>
              <a:rPr lang="fr-FR" sz="2400" spc="18" dirty="0">
                <a:solidFill>
                  <a:srgbClr val="231F20"/>
                </a:solidFill>
                <a:latin typeface="Ubuntu Sans" pitchFamily="2" charset="0"/>
                <a:ea typeface="Canva Sans 1"/>
                <a:cs typeface="Canva Sans 1"/>
                <a:sym typeface="Canva Sans 1"/>
              </a:rPr>
            </a:br>
            <a:r>
              <a:rPr lang="fr-FR" sz="2400" spc="18" dirty="0">
                <a:solidFill>
                  <a:srgbClr val="231F20"/>
                </a:solidFill>
                <a:latin typeface="Ubuntu Sans" pitchFamily="2" charset="0"/>
                <a:ea typeface="Canva Sans 1"/>
                <a:cs typeface="Canva Sans 1"/>
                <a:sym typeface="Canva Sans 1"/>
              </a:rPr>
              <a:t>Intégration des observations : Prise en compte des retours pour finaliser le rapport définitif.</a:t>
            </a:r>
          </a:p>
          <a:p>
            <a:pPr marL="0" lvl="0" indent="0" algn="l">
              <a:lnSpc>
                <a:spcPct val="150000"/>
              </a:lnSpc>
            </a:pPr>
            <a:endParaRPr lang="fr-FR" sz="2400" spc="18" dirty="0">
              <a:solidFill>
                <a:srgbClr val="231F20"/>
              </a:solidFill>
              <a:latin typeface="Ubuntu Sans" pitchFamily="2" charset="0"/>
              <a:ea typeface="Canva Sans 1"/>
              <a:cs typeface="Canva Sans 1"/>
              <a:sym typeface="Canva Sans 1"/>
            </a:endParaRPr>
          </a:p>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Livrable : Rapport final validé et remis dans les délais impartis.</a:t>
            </a:r>
            <a:endParaRPr lang="en-US" sz="2400" spc="18" dirty="0">
              <a:solidFill>
                <a:srgbClr val="231F20"/>
              </a:solidFill>
              <a:latin typeface="Ubuntu Sans" pitchFamily="2" charset="0"/>
              <a:ea typeface="Canva Sans 1"/>
              <a:cs typeface="Canva Sans 1"/>
              <a:sym typeface="Canva Sans 1"/>
            </a:endParaRPr>
          </a:p>
        </p:txBody>
      </p:sp>
      <p:pic>
        <p:nvPicPr>
          <p:cNvPr id="2" name="Image 1">
            <a:extLst>
              <a:ext uri="{FF2B5EF4-FFF2-40B4-BE49-F238E27FC236}">
                <a16:creationId xmlns:a16="http://schemas.microsoft.com/office/drawing/2014/main" id="{0330B2F4-7070-12BA-D6F4-08EF3D64F3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772944" y="3467100"/>
            <a:ext cx="8234727" cy="8234727"/>
          </a:xfrm>
          <a:prstGeom prst="rect">
            <a:avLst/>
          </a:prstGeom>
        </p:spPr>
      </p:pic>
    </p:spTree>
    <p:extLst>
      <p:ext uri="{BB962C8B-B14F-4D97-AF65-F5344CB8AC3E}">
        <p14:creationId xmlns:p14="http://schemas.microsoft.com/office/powerpoint/2010/main" val="1434196573"/>
      </p:ext>
    </p:extLst>
  </p:cSld>
  <p:clrMapOvr>
    <a:masterClrMapping/>
  </p:clrMapOvr>
  <p:transition spd="med">
    <p:pull dir="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75373FC6-D8FA-8A49-64B7-402A1A21CCA7}"/>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E5F4F26E-3DD7-859C-AE42-DA0B30D23F21}"/>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A5A31AA0-C308-E4DB-773D-527D2E307419}"/>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130FF70E-C5B8-A9A2-C87B-164276590510}"/>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74CDAC2F-7437-195D-4F80-7227CE70E558}"/>
              </a:ext>
            </a:extLst>
          </p:cNvPr>
          <p:cNvSpPr txBox="1"/>
          <p:nvPr/>
        </p:nvSpPr>
        <p:spPr>
          <a:xfrm>
            <a:off x="2490810" y="1099519"/>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Chronogramme et Livrables</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2" name="TextBox 11">
            <a:extLst>
              <a:ext uri="{FF2B5EF4-FFF2-40B4-BE49-F238E27FC236}">
                <a16:creationId xmlns:a16="http://schemas.microsoft.com/office/drawing/2014/main" id="{ECFF5383-7D6C-476B-856E-74ABB73CCFA3}"/>
              </a:ext>
            </a:extLst>
          </p:cNvPr>
          <p:cNvSpPr txBox="1"/>
          <p:nvPr/>
        </p:nvSpPr>
        <p:spPr>
          <a:xfrm>
            <a:off x="677643" y="3771900"/>
            <a:ext cx="8504457" cy="948337"/>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Contenu : </a:t>
            </a:r>
            <a:r>
              <a:rPr lang="fr-FR" sz="2000" spc="18" dirty="0">
                <a:solidFill>
                  <a:srgbClr val="231F20"/>
                </a:solidFill>
                <a:latin typeface="Ubuntu Sans" pitchFamily="2" charset="0"/>
                <a:ea typeface="Canva Sans 1"/>
                <a:cs typeface="Canva Sans 1"/>
                <a:sym typeface="Canva Sans 1"/>
              </a:rPr>
              <a:t>Note méthodologique détaillée, fonds documentaire (revue de littérature), chronogramme précis, présentation des outils de collecte, résultats et livrables attendus..</a:t>
            </a:r>
            <a:endParaRPr lang="en-US" sz="2000" spc="18" dirty="0">
              <a:solidFill>
                <a:srgbClr val="231F20"/>
              </a:solidFill>
              <a:latin typeface="Ubuntu Sans" pitchFamily="2" charset="0"/>
              <a:ea typeface="Canva Sans 1"/>
              <a:cs typeface="Canva Sans 1"/>
              <a:sym typeface="Canva Sans 1"/>
            </a:endParaRPr>
          </a:p>
        </p:txBody>
      </p:sp>
      <p:sp>
        <p:nvSpPr>
          <p:cNvPr id="11" name="TextBox 11">
            <a:extLst>
              <a:ext uri="{FF2B5EF4-FFF2-40B4-BE49-F238E27FC236}">
                <a16:creationId xmlns:a16="http://schemas.microsoft.com/office/drawing/2014/main" id="{6D52D7CD-D4F9-49B4-A08E-19672AE88C6C}"/>
              </a:ext>
            </a:extLst>
          </p:cNvPr>
          <p:cNvSpPr txBox="1"/>
          <p:nvPr/>
        </p:nvSpPr>
        <p:spPr>
          <a:xfrm>
            <a:off x="550374" y="3046232"/>
            <a:ext cx="7200899"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1: Rapport initial ou rapport de démarrage</a:t>
            </a:r>
            <a:endParaRPr lang="en-US" sz="2000" spc="18" dirty="0">
              <a:solidFill>
                <a:srgbClr val="231F20"/>
              </a:solidFill>
              <a:latin typeface="Ubuntu Sans" pitchFamily="2" charset="0"/>
              <a:ea typeface="Canva Sans 1"/>
              <a:cs typeface="Canva Sans 1"/>
              <a:sym typeface="Canva Sans 1"/>
            </a:endParaRPr>
          </a:p>
        </p:txBody>
      </p:sp>
      <p:sp>
        <p:nvSpPr>
          <p:cNvPr id="5" name="TextBox 11">
            <a:extLst>
              <a:ext uri="{FF2B5EF4-FFF2-40B4-BE49-F238E27FC236}">
                <a16:creationId xmlns:a16="http://schemas.microsoft.com/office/drawing/2014/main" id="{49640332-ACFA-94E4-BA1A-AC275215F83F}"/>
              </a:ext>
            </a:extLst>
          </p:cNvPr>
          <p:cNvSpPr txBox="1"/>
          <p:nvPr/>
        </p:nvSpPr>
        <p:spPr>
          <a:xfrm>
            <a:off x="550375" y="5337444"/>
            <a:ext cx="6081798"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  Rapport provisoire</a:t>
            </a:r>
            <a:endParaRPr lang="en-US" sz="2000" spc="18" dirty="0">
              <a:solidFill>
                <a:srgbClr val="231F20"/>
              </a:solidFill>
              <a:latin typeface="Ubuntu Sans" pitchFamily="2" charset="0"/>
              <a:ea typeface="Canva Sans 1"/>
              <a:cs typeface="Canva Sans 1"/>
              <a:sym typeface="Canva Sans 1"/>
            </a:endParaRPr>
          </a:p>
        </p:txBody>
      </p:sp>
      <p:sp>
        <p:nvSpPr>
          <p:cNvPr id="12" name="TextBox 11">
            <a:extLst>
              <a:ext uri="{FF2B5EF4-FFF2-40B4-BE49-F238E27FC236}">
                <a16:creationId xmlns:a16="http://schemas.microsoft.com/office/drawing/2014/main" id="{3C96C4B5-0E48-67EF-E2D7-6C7407D1BDF8}"/>
              </a:ext>
            </a:extLst>
          </p:cNvPr>
          <p:cNvSpPr txBox="1"/>
          <p:nvPr/>
        </p:nvSpPr>
        <p:spPr>
          <a:xfrm>
            <a:off x="1842578" y="5900040"/>
            <a:ext cx="11568622" cy="3513141"/>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Document de mécanisme de soutien pour l’accès au financement agricole (garantie et crédit) avec des livrables intermédiaires :</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2.1 : </a:t>
            </a:r>
            <a:r>
              <a:rPr lang="fr-FR" sz="2000" spc="18" dirty="0">
                <a:solidFill>
                  <a:srgbClr val="231F20"/>
                </a:solidFill>
                <a:latin typeface="Ubuntu Sans" pitchFamily="2" charset="0"/>
                <a:ea typeface="Canva Sans 1"/>
                <a:cs typeface="Canva Sans 1"/>
                <a:sym typeface="Canva Sans 1"/>
              </a:rPr>
              <a:t>Répertoire des acteurs </a:t>
            </a:r>
            <a:r>
              <a:rPr lang="fr-FR" sz="2000" spc="18" dirty="0" err="1">
                <a:solidFill>
                  <a:srgbClr val="231F20"/>
                </a:solidFill>
                <a:latin typeface="Ubuntu Sans" pitchFamily="2" charset="0"/>
                <a:ea typeface="Canva Sans 1"/>
                <a:cs typeface="Canva Sans 1"/>
                <a:sym typeface="Canva Sans 1"/>
              </a:rPr>
              <a:t>PRRéCAZ</a:t>
            </a:r>
            <a:r>
              <a:rPr lang="fr-FR" sz="2000" spc="18" dirty="0">
                <a:solidFill>
                  <a:srgbClr val="231F20"/>
                </a:solidFill>
                <a:latin typeface="Ubuntu Sans" pitchFamily="2" charset="0"/>
                <a:ea typeface="Canva Sans 1"/>
                <a:cs typeface="Canva Sans 1"/>
                <a:sym typeface="Canva Sans 1"/>
              </a:rPr>
              <a:t> par catégorie d’activités agricoles nécessitant un financement.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2.2 : </a:t>
            </a:r>
            <a:r>
              <a:rPr lang="fr-FR" sz="2000" spc="18" dirty="0">
                <a:solidFill>
                  <a:srgbClr val="231F20"/>
                </a:solidFill>
                <a:latin typeface="Ubuntu Sans" pitchFamily="2" charset="0"/>
                <a:ea typeface="Canva Sans 1"/>
                <a:cs typeface="Canva Sans 1"/>
                <a:sym typeface="Canva Sans 1"/>
              </a:rPr>
              <a:t>Dispositif de financement détaillé par catégorie d’acteurs, incluant plan d’affaires et suivi post-financement.</a:t>
            </a:r>
          </a:p>
          <a:p>
            <a:pPr marL="0" lvl="0" indent="0" algn="l">
              <a:lnSpc>
                <a:spcPts val="2523"/>
              </a:lnSpc>
            </a:pPr>
            <a:endParaRPr lang="fr-FR" sz="2000" spc="18" dirty="0">
              <a:solidFill>
                <a:srgbClr val="231F20"/>
              </a:solidFill>
              <a:latin typeface="Ubuntu Sans" pitchFamily="2" charset="0"/>
              <a:ea typeface="Canva Sans 1"/>
              <a:cs typeface="Canva Sans 1"/>
              <a:sym typeface="Canva Sans 1"/>
            </a:endParaRPr>
          </a:p>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2.3 : </a:t>
            </a:r>
            <a:r>
              <a:rPr lang="fr-FR" sz="2000" spc="18" dirty="0">
                <a:solidFill>
                  <a:srgbClr val="231F20"/>
                </a:solidFill>
                <a:latin typeface="Ubuntu Sans" pitchFamily="2" charset="0"/>
                <a:ea typeface="Canva Sans 1"/>
                <a:cs typeface="Canva Sans 1"/>
                <a:sym typeface="Canva Sans 1"/>
              </a:rPr>
              <a:t>Méthodologie de mise en œuvre avec chronogramme précis des tâches et parties responsables.</a:t>
            </a:r>
            <a:endParaRPr lang="en-US" sz="2000" spc="18" dirty="0">
              <a:solidFill>
                <a:srgbClr val="231F20"/>
              </a:solidFill>
              <a:latin typeface="Ubuntu Sans" pitchFamily="2" charset="0"/>
              <a:ea typeface="Canva Sans 1"/>
              <a:cs typeface="Canva Sans 1"/>
              <a:sym typeface="Canva Sans 1"/>
            </a:endParaRPr>
          </a:p>
        </p:txBody>
      </p:sp>
      <p:pic>
        <p:nvPicPr>
          <p:cNvPr id="3" name="Image 2">
            <a:extLst>
              <a:ext uri="{FF2B5EF4-FFF2-40B4-BE49-F238E27FC236}">
                <a16:creationId xmlns:a16="http://schemas.microsoft.com/office/drawing/2014/main" id="{44231070-0EB9-FC8E-8BEA-BBB772A88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363041551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EBB6A-F075-053D-8286-B90FD5BF0966}"/>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65D7EE36-42D6-31FA-B005-46507480C07E}"/>
              </a:ext>
            </a:extLst>
          </p:cNvPr>
          <p:cNvSpPr txBox="1"/>
          <p:nvPr/>
        </p:nvSpPr>
        <p:spPr>
          <a:xfrm>
            <a:off x="3200400" y="4005252"/>
            <a:ext cx="10409992" cy="936154"/>
          </a:xfrm>
          <a:prstGeom prst="rect">
            <a:avLst/>
          </a:prstGeom>
        </p:spPr>
        <p:txBody>
          <a:bodyPr wrap="square" lIns="0" tIns="0" rIns="0" bIns="0" rtlCol="0" anchor="t">
            <a:spAutoFit/>
          </a:bodyPr>
          <a:lstStyle/>
          <a:p>
            <a:pPr algn="ctr">
              <a:lnSpc>
                <a:spcPts val="7349"/>
              </a:lnSpc>
            </a:pPr>
            <a:r>
              <a:rPr lang="en-US" sz="6600" b="1" i="1" spc="146" dirty="0">
                <a:solidFill>
                  <a:srgbClr val="000000"/>
                </a:solidFill>
                <a:latin typeface="Ubuntu Sans" pitchFamily="2" charset="0"/>
                <a:ea typeface="Codec Pro ExtraBold"/>
                <a:cs typeface="Codec Pro ExtraBold"/>
                <a:sym typeface="Codec Pro ExtraBold"/>
              </a:rPr>
              <a:t>CONTEXTE</a:t>
            </a:r>
          </a:p>
        </p:txBody>
      </p:sp>
      <p:sp>
        <p:nvSpPr>
          <p:cNvPr id="15" name="Freeform 15">
            <a:extLst>
              <a:ext uri="{FF2B5EF4-FFF2-40B4-BE49-F238E27FC236}">
                <a16:creationId xmlns:a16="http://schemas.microsoft.com/office/drawing/2014/main" id="{2A74A9D5-3AAD-2646-9ABD-695DF13E2381}"/>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4EB0DC82-05D9-FEE3-C534-4847BA862E6E}"/>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41602B67-516E-7A16-BC70-FCF30AFAD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030200" y="4473330"/>
            <a:ext cx="8234727" cy="8234727"/>
          </a:xfrm>
          <a:prstGeom prst="rect">
            <a:avLst/>
          </a:prstGeom>
        </p:spPr>
      </p:pic>
      <p:pic>
        <p:nvPicPr>
          <p:cNvPr id="13" name="Image 12">
            <a:extLst>
              <a:ext uri="{FF2B5EF4-FFF2-40B4-BE49-F238E27FC236}">
                <a16:creationId xmlns:a16="http://schemas.microsoft.com/office/drawing/2014/main" id="{B85F4AD6-402A-BC3B-D7E2-C3177F6827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363656D-8E48-B47E-0E21-8230421A1B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713096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7C618-A071-949D-718B-FBBF59667216}"/>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05528A6E-8333-2B81-9DA5-630472326610}"/>
              </a:ext>
            </a:extLst>
          </p:cNvPr>
          <p:cNvSpPr/>
          <p:nvPr/>
        </p:nvSpPr>
        <p:spPr>
          <a:xfrm>
            <a:off x="746222" y="900166"/>
            <a:ext cx="1598198" cy="1598198"/>
          </a:xfrm>
          <a:custGeom>
            <a:avLst/>
            <a:gdLst/>
            <a:ahLst/>
            <a:cxnLst/>
            <a:rect l="l" t="t" r="r" b="b"/>
            <a:pathLst>
              <a:path w="1598198" h="1598198">
                <a:moveTo>
                  <a:pt x="0" y="0"/>
                </a:moveTo>
                <a:lnTo>
                  <a:pt x="1598198" y="0"/>
                </a:lnTo>
                <a:lnTo>
                  <a:pt x="1598198" y="1598198"/>
                </a:lnTo>
                <a:lnTo>
                  <a:pt x="0" y="1598198"/>
                </a:lnTo>
                <a:lnTo>
                  <a:pt x="0" y="0"/>
                </a:lnTo>
                <a:close/>
              </a:path>
            </a:pathLst>
          </a:custGeom>
          <a:solidFill>
            <a:srgbClr val="0068B3"/>
          </a:solidFill>
        </p:spPr>
        <p:txBody>
          <a:bodyPr/>
          <a:lstStyle/>
          <a:p>
            <a:endParaRPr lang="LID4096" dirty="0"/>
          </a:p>
        </p:txBody>
      </p:sp>
      <p:sp>
        <p:nvSpPr>
          <p:cNvPr id="9" name="Freeform 9">
            <a:extLst>
              <a:ext uri="{FF2B5EF4-FFF2-40B4-BE49-F238E27FC236}">
                <a16:creationId xmlns:a16="http://schemas.microsoft.com/office/drawing/2014/main" id="{2A3FB3AD-1DE6-D27B-8F22-D4BC0486493A}"/>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41654579-415B-9FF7-2F97-7DCCD21870D1}"/>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3128297B-8BF9-456A-C1D4-BDBC40D98D02}"/>
              </a:ext>
            </a:extLst>
          </p:cNvPr>
          <p:cNvSpPr txBox="1"/>
          <p:nvPr/>
        </p:nvSpPr>
        <p:spPr>
          <a:xfrm>
            <a:off x="2490810" y="1099519"/>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Chronogramme et Livrables</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5" name="TextBox 11">
            <a:extLst>
              <a:ext uri="{FF2B5EF4-FFF2-40B4-BE49-F238E27FC236}">
                <a16:creationId xmlns:a16="http://schemas.microsoft.com/office/drawing/2014/main" id="{A9A00C11-4862-89F0-E87D-428BB1463AE8}"/>
              </a:ext>
            </a:extLst>
          </p:cNvPr>
          <p:cNvSpPr txBox="1"/>
          <p:nvPr/>
        </p:nvSpPr>
        <p:spPr>
          <a:xfrm>
            <a:off x="727172" y="3333305"/>
            <a:ext cx="6081798" cy="307135"/>
          </a:xfrm>
          <a:prstGeom prst="rect">
            <a:avLst/>
          </a:prstGeom>
        </p:spPr>
        <p:txBody>
          <a:bodyPr wrap="square" lIns="0" tIns="0" rIns="0" bIns="0" rtlCol="0" anchor="t">
            <a:spAutoFit/>
          </a:bodyPr>
          <a:lstStyle/>
          <a:p>
            <a:pPr marL="0" lvl="0" indent="0" algn="l">
              <a:lnSpc>
                <a:spcPts val="2523"/>
              </a:lnSpc>
            </a:pPr>
            <a:r>
              <a:rPr lang="fr-FR" sz="2000" b="1" spc="18" dirty="0">
                <a:solidFill>
                  <a:srgbClr val="231F20"/>
                </a:solidFill>
                <a:latin typeface="Ubuntu Sans" pitchFamily="2" charset="0"/>
                <a:ea typeface="Canva Sans 1"/>
                <a:cs typeface="Canva Sans 1"/>
                <a:sym typeface="Canva Sans 1"/>
              </a:rPr>
              <a:t>Livrable 2:  Rapport final validé</a:t>
            </a:r>
            <a:endParaRPr lang="en-US" sz="2000" spc="18" dirty="0">
              <a:solidFill>
                <a:srgbClr val="231F20"/>
              </a:solidFill>
              <a:latin typeface="Ubuntu Sans" pitchFamily="2" charset="0"/>
              <a:ea typeface="Canva Sans 1"/>
              <a:cs typeface="Canva Sans 1"/>
              <a:sym typeface="Canva Sans 1"/>
            </a:endParaRPr>
          </a:p>
        </p:txBody>
      </p:sp>
      <p:sp>
        <p:nvSpPr>
          <p:cNvPr id="12" name="TextBox 11">
            <a:extLst>
              <a:ext uri="{FF2B5EF4-FFF2-40B4-BE49-F238E27FC236}">
                <a16:creationId xmlns:a16="http://schemas.microsoft.com/office/drawing/2014/main" id="{DF5BC5F1-C0C5-917B-FAB0-569BE3F6C68E}"/>
              </a:ext>
            </a:extLst>
          </p:cNvPr>
          <p:cNvSpPr txBox="1"/>
          <p:nvPr/>
        </p:nvSpPr>
        <p:spPr>
          <a:xfrm>
            <a:off x="2006986" y="4463104"/>
            <a:ext cx="9799857" cy="948337"/>
          </a:xfrm>
          <a:prstGeom prst="rect">
            <a:avLst/>
          </a:prstGeom>
        </p:spPr>
        <p:txBody>
          <a:bodyPr wrap="square" lIns="0" tIns="0" rIns="0" bIns="0" rtlCol="0" anchor="t">
            <a:spAutoFit/>
          </a:bodyPr>
          <a:lstStyle/>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Livrable 3.1 : Rapport de l'atelier de validation intégrant les observations des parties 	prenantes.</a:t>
            </a:r>
          </a:p>
          <a:p>
            <a:pPr marL="0" lvl="0" indent="0" algn="l">
              <a:lnSpc>
                <a:spcPts val="2523"/>
              </a:lnSpc>
            </a:pPr>
            <a:r>
              <a:rPr lang="fr-FR" sz="2000" spc="18" dirty="0">
                <a:solidFill>
                  <a:srgbClr val="231F20"/>
                </a:solidFill>
                <a:latin typeface="Ubuntu Sans" pitchFamily="2" charset="0"/>
                <a:ea typeface="Canva Sans 1"/>
                <a:cs typeface="Canva Sans 1"/>
                <a:sym typeface="Canva Sans 1"/>
              </a:rPr>
              <a:t>Livrable 3.2 : Rapport final validé après ajustements et intégration des observations. </a:t>
            </a:r>
          </a:p>
        </p:txBody>
      </p:sp>
      <p:pic>
        <p:nvPicPr>
          <p:cNvPr id="2" name="Image 1">
            <a:extLst>
              <a:ext uri="{FF2B5EF4-FFF2-40B4-BE49-F238E27FC236}">
                <a16:creationId xmlns:a16="http://schemas.microsoft.com/office/drawing/2014/main" id="{BDCF88CF-A0BF-EA04-8392-DAE63E432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1276742350"/>
      </p:ext>
    </p:extLst>
  </p:cSld>
  <p:clrMapOvr>
    <a:masterClrMapping/>
  </p:clrMapOvr>
  <p:transition spd="med">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63BCD-07D6-5D02-B3F2-4ED2C2EC574C}"/>
            </a:ext>
          </a:extLst>
        </p:cNvPr>
        <p:cNvGrpSpPr/>
        <p:nvPr/>
      </p:nvGrpSpPr>
      <p:grpSpPr>
        <a:xfrm>
          <a:off x="0" y="0"/>
          <a:ext cx="0" cy="0"/>
          <a:chOff x="0" y="0"/>
          <a:chExt cx="0" cy="0"/>
        </a:xfrm>
      </p:grpSpPr>
      <p:grpSp>
        <p:nvGrpSpPr>
          <p:cNvPr id="14" name="Group 14">
            <a:extLst>
              <a:ext uri="{FF2B5EF4-FFF2-40B4-BE49-F238E27FC236}">
                <a16:creationId xmlns:a16="http://schemas.microsoft.com/office/drawing/2014/main" id="{51391C2D-7CCE-64EB-E52B-FD8E376A9D16}"/>
              </a:ext>
            </a:extLst>
          </p:cNvPr>
          <p:cNvGrpSpPr/>
          <p:nvPr/>
        </p:nvGrpSpPr>
        <p:grpSpPr>
          <a:xfrm>
            <a:off x="457200" y="3288743"/>
            <a:ext cx="6700992" cy="697931"/>
            <a:chOff x="0" y="0"/>
            <a:chExt cx="941463" cy="322595"/>
          </a:xfrm>
        </p:grpSpPr>
        <p:sp>
          <p:nvSpPr>
            <p:cNvPr id="15" name="Freeform 15">
              <a:extLst>
                <a:ext uri="{FF2B5EF4-FFF2-40B4-BE49-F238E27FC236}">
                  <a16:creationId xmlns:a16="http://schemas.microsoft.com/office/drawing/2014/main" id="{4003BACC-2ABA-0028-C8D8-84CBB4354581}"/>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6" name="TextBox 16">
              <a:extLst>
                <a:ext uri="{FF2B5EF4-FFF2-40B4-BE49-F238E27FC236}">
                  <a16:creationId xmlns:a16="http://schemas.microsoft.com/office/drawing/2014/main" id="{A963229E-5E64-8E82-6778-6E03B27B1B1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Séance de cadrage et collecte de documentation </a:t>
              </a:r>
            </a:p>
          </p:txBody>
        </p:sp>
      </p:grpSp>
      <p:sp>
        <p:nvSpPr>
          <p:cNvPr id="29" name="TextBox 29">
            <a:extLst>
              <a:ext uri="{FF2B5EF4-FFF2-40B4-BE49-F238E27FC236}">
                <a16:creationId xmlns:a16="http://schemas.microsoft.com/office/drawing/2014/main" id="{4AF11C78-4C2D-B1EF-1E1A-786BC4405B39}"/>
              </a:ext>
            </a:extLst>
          </p:cNvPr>
          <p:cNvSpPr txBox="1"/>
          <p:nvPr/>
        </p:nvSpPr>
        <p:spPr>
          <a:xfrm>
            <a:off x="4267200" y="212479"/>
            <a:ext cx="8056958" cy="902170"/>
          </a:xfrm>
          <a:prstGeom prst="rect">
            <a:avLst/>
          </a:prstGeom>
        </p:spPr>
        <p:txBody>
          <a:bodyPr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CHRONOGRAME</a:t>
            </a:r>
          </a:p>
        </p:txBody>
      </p:sp>
      <p:grpSp>
        <p:nvGrpSpPr>
          <p:cNvPr id="98" name="Group 14">
            <a:extLst>
              <a:ext uri="{FF2B5EF4-FFF2-40B4-BE49-F238E27FC236}">
                <a16:creationId xmlns:a16="http://schemas.microsoft.com/office/drawing/2014/main" id="{35E9A93E-70AE-D5FC-9076-5D35EB802518}"/>
              </a:ext>
            </a:extLst>
          </p:cNvPr>
          <p:cNvGrpSpPr/>
          <p:nvPr/>
        </p:nvGrpSpPr>
        <p:grpSpPr>
          <a:xfrm>
            <a:off x="457200" y="2634622"/>
            <a:ext cx="17449800" cy="482196"/>
            <a:chOff x="0" y="0"/>
            <a:chExt cx="941463" cy="322595"/>
          </a:xfrm>
        </p:grpSpPr>
        <p:sp>
          <p:nvSpPr>
            <p:cNvPr id="99" name="Freeform 15">
              <a:extLst>
                <a:ext uri="{FF2B5EF4-FFF2-40B4-BE49-F238E27FC236}">
                  <a16:creationId xmlns:a16="http://schemas.microsoft.com/office/drawing/2014/main" id="{E1B9A48F-8CF5-4430-2F14-076D122A8197}"/>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00" name="TextBox 16">
              <a:extLst>
                <a:ext uri="{FF2B5EF4-FFF2-40B4-BE49-F238E27FC236}">
                  <a16:creationId xmlns:a16="http://schemas.microsoft.com/office/drawing/2014/main" id="{450A3A93-E490-1732-0CD7-4AF04110B174}"/>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Préparation et organisation de la mission</a:t>
              </a:r>
            </a:p>
          </p:txBody>
        </p:sp>
      </p:grpSp>
      <p:grpSp>
        <p:nvGrpSpPr>
          <p:cNvPr id="110" name="Group 14">
            <a:extLst>
              <a:ext uri="{FF2B5EF4-FFF2-40B4-BE49-F238E27FC236}">
                <a16:creationId xmlns:a16="http://schemas.microsoft.com/office/drawing/2014/main" id="{0D90682A-0F12-3E77-2967-232D9DC0515F}"/>
              </a:ext>
            </a:extLst>
          </p:cNvPr>
          <p:cNvGrpSpPr/>
          <p:nvPr/>
        </p:nvGrpSpPr>
        <p:grpSpPr>
          <a:xfrm>
            <a:off x="467032" y="6025096"/>
            <a:ext cx="17449800" cy="539146"/>
            <a:chOff x="0" y="-38100"/>
            <a:chExt cx="941463" cy="360695"/>
          </a:xfrm>
        </p:grpSpPr>
        <p:sp>
          <p:nvSpPr>
            <p:cNvPr id="111" name="Freeform 15">
              <a:extLst>
                <a:ext uri="{FF2B5EF4-FFF2-40B4-BE49-F238E27FC236}">
                  <a16:creationId xmlns:a16="http://schemas.microsoft.com/office/drawing/2014/main" id="{65CBF8ED-57D6-EA6A-D5C8-189BFAF3840C}"/>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12" name="TextBox 16">
              <a:extLst>
                <a:ext uri="{FF2B5EF4-FFF2-40B4-BE49-F238E27FC236}">
                  <a16:creationId xmlns:a16="http://schemas.microsoft.com/office/drawing/2014/main" id="{D831BBF6-0613-E9C8-9F07-C80BF1253749}"/>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Mécanisme de soutien (rapport provisoire) </a:t>
              </a:r>
            </a:p>
          </p:txBody>
        </p:sp>
      </p:grpSp>
      <p:grpSp>
        <p:nvGrpSpPr>
          <p:cNvPr id="114" name="Group 14">
            <a:extLst>
              <a:ext uri="{FF2B5EF4-FFF2-40B4-BE49-F238E27FC236}">
                <a16:creationId xmlns:a16="http://schemas.microsoft.com/office/drawing/2014/main" id="{FD9B758C-97EF-D754-CD99-36A5F0C27562}"/>
              </a:ext>
            </a:extLst>
          </p:cNvPr>
          <p:cNvGrpSpPr/>
          <p:nvPr/>
        </p:nvGrpSpPr>
        <p:grpSpPr>
          <a:xfrm>
            <a:off x="452284" y="4270211"/>
            <a:ext cx="6700992" cy="697931"/>
            <a:chOff x="0" y="0"/>
            <a:chExt cx="941463" cy="322595"/>
          </a:xfrm>
        </p:grpSpPr>
        <p:sp>
          <p:nvSpPr>
            <p:cNvPr id="115" name="Freeform 15">
              <a:extLst>
                <a:ext uri="{FF2B5EF4-FFF2-40B4-BE49-F238E27FC236}">
                  <a16:creationId xmlns:a16="http://schemas.microsoft.com/office/drawing/2014/main" id="{0011D032-13A0-5175-B65F-B46D44F2CEE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16" name="TextBox 16">
              <a:extLst>
                <a:ext uri="{FF2B5EF4-FFF2-40B4-BE49-F238E27FC236}">
                  <a16:creationId xmlns:a16="http://schemas.microsoft.com/office/drawing/2014/main" id="{BD6EB4E7-239B-F432-434A-F11D773F79E9}"/>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Contractualisation</a:t>
              </a:r>
            </a:p>
          </p:txBody>
        </p:sp>
      </p:grpSp>
      <p:grpSp>
        <p:nvGrpSpPr>
          <p:cNvPr id="126" name="Group 14">
            <a:extLst>
              <a:ext uri="{FF2B5EF4-FFF2-40B4-BE49-F238E27FC236}">
                <a16:creationId xmlns:a16="http://schemas.microsoft.com/office/drawing/2014/main" id="{B977E108-DF8E-6302-2A55-6A5AD674EED5}"/>
              </a:ext>
            </a:extLst>
          </p:cNvPr>
          <p:cNvGrpSpPr/>
          <p:nvPr/>
        </p:nvGrpSpPr>
        <p:grpSpPr>
          <a:xfrm>
            <a:off x="467032" y="5223108"/>
            <a:ext cx="6700992" cy="697931"/>
            <a:chOff x="0" y="0"/>
            <a:chExt cx="941463" cy="322595"/>
          </a:xfrm>
        </p:grpSpPr>
        <p:sp>
          <p:nvSpPr>
            <p:cNvPr id="127" name="Freeform 15">
              <a:extLst>
                <a:ext uri="{FF2B5EF4-FFF2-40B4-BE49-F238E27FC236}">
                  <a16:creationId xmlns:a16="http://schemas.microsoft.com/office/drawing/2014/main" id="{FF43815E-AE14-9C1F-021A-CC9803365E5E}"/>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28" name="TextBox 16">
              <a:extLst>
                <a:ext uri="{FF2B5EF4-FFF2-40B4-BE49-F238E27FC236}">
                  <a16:creationId xmlns:a16="http://schemas.microsoft.com/office/drawing/2014/main" id="{49F0E8C5-8EC7-7BC9-A8DC-86225109B765}"/>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Rapport de démarrage de la mission </a:t>
              </a:r>
            </a:p>
          </p:txBody>
        </p:sp>
      </p:grpSp>
      <p:grpSp>
        <p:nvGrpSpPr>
          <p:cNvPr id="168" name="Group 14">
            <a:extLst>
              <a:ext uri="{FF2B5EF4-FFF2-40B4-BE49-F238E27FC236}">
                <a16:creationId xmlns:a16="http://schemas.microsoft.com/office/drawing/2014/main" id="{4E08A1B4-10D3-4002-0EEC-D12C07861F77}"/>
              </a:ext>
            </a:extLst>
          </p:cNvPr>
          <p:cNvGrpSpPr/>
          <p:nvPr/>
        </p:nvGrpSpPr>
        <p:grpSpPr>
          <a:xfrm>
            <a:off x="467032" y="6726078"/>
            <a:ext cx="6735353" cy="1133174"/>
            <a:chOff x="0" y="0"/>
            <a:chExt cx="941463" cy="322595"/>
          </a:xfrm>
        </p:grpSpPr>
        <p:sp>
          <p:nvSpPr>
            <p:cNvPr id="169" name="Freeform 15">
              <a:extLst>
                <a:ext uri="{FF2B5EF4-FFF2-40B4-BE49-F238E27FC236}">
                  <a16:creationId xmlns:a16="http://schemas.microsoft.com/office/drawing/2014/main" id="{F2EBCDC4-AC07-EF51-009A-4759DEE0A91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5C6BFA0A-14EC-90E6-D80B-E56F56A8B388}"/>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du fonds documentaire et collecte d’information  sur le terrain sous la supervision du Consultant </a:t>
              </a:r>
            </a:p>
          </p:txBody>
        </p:sp>
      </p:grpSp>
      <p:grpSp>
        <p:nvGrpSpPr>
          <p:cNvPr id="174" name="Group 14">
            <a:extLst>
              <a:ext uri="{FF2B5EF4-FFF2-40B4-BE49-F238E27FC236}">
                <a16:creationId xmlns:a16="http://schemas.microsoft.com/office/drawing/2014/main" id="{E823F81F-4AFA-F5A9-DAA1-403AC113CF20}"/>
              </a:ext>
            </a:extLst>
          </p:cNvPr>
          <p:cNvGrpSpPr/>
          <p:nvPr/>
        </p:nvGrpSpPr>
        <p:grpSpPr>
          <a:xfrm>
            <a:off x="457201" y="8140872"/>
            <a:ext cx="6735354" cy="697931"/>
            <a:chOff x="0" y="0"/>
            <a:chExt cx="941463" cy="322595"/>
          </a:xfrm>
        </p:grpSpPr>
        <p:sp>
          <p:nvSpPr>
            <p:cNvPr id="175" name="Freeform 15">
              <a:extLst>
                <a:ext uri="{FF2B5EF4-FFF2-40B4-BE49-F238E27FC236}">
                  <a16:creationId xmlns:a16="http://schemas.microsoft.com/office/drawing/2014/main" id="{8725511A-7334-4E53-C0A0-342FE872E486}"/>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6" name="TextBox 16">
              <a:extLst>
                <a:ext uri="{FF2B5EF4-FFF2-40B4-BE49-F238E27FC236}">
                  <a16:creationId xmlns:a16="http://schemas.microsoft.com/office/drawing/2014/main" id="{4E7D79E7-DF36-7186-07AB-573B9AFB86AD}"/>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Djougou et </a:t>
              </a:r>
              <a:r>
                <a:rPr lang="fr-FR" sz="2094" b="1" spc="20" dirty="0" err="1">
                  <a:solidFill>
                    <a:srgbClr val="0068B3"/>
                  </a:solidFill>
                  <a:latin typeface="Ubuntu Sans" pitchFamily="2" charset="0"/>
                  <a:ea typeface="Canva Sans 1 Bold"/>
                  <a:cs typeface="Canva Sans 1 Bold"/>
                  <a:sym typeface="Canva Sans 1 Bold"/>
                </a:rPr>
                <a:t>Copargo</a:t>
              </a:r>
              <a:r>
                <a:rPr lang="fr-FR" sz="2094" b="1" spc="20" dirty="0">
                  <a:solidFill>
                    <a:srgbClr val="0068B3"/>
                  </a:solidFill>
                  <a:latin typeface="Ubuntu Sans" pitchFamily="2" charset="0"/>
                  <a:ea typeface="Canva Sans 1 Bold"/>
                  <a:cs typeface="Canva Sans 1 Bold"/>
                  <a:sym typeface="Canva Sans 1 Bold"/>
                </a:rPr>
                <a:t> </a:t>
              </a:r>
            </a:p>
          </p:txBody>
        </p:sp>
      </p:grpSp>
      <p:grpSp>
        <p:nvGrpSpPr>
          <p:cNvPr id="180" name="Group 14">
            <a:extLst>
              <a:ext uri="{FF2B5EF4-FFF2-40B4-BE49-F238E27FC236}">
                <a16:creationId xmlns:a16="http://schemas.microsoft.com/office/drawing/2014/main" id="{3D630480-6CF6-D9A2-C18A-F67AD56C197F}"/>
              </a:ext>
            </a:extLst>
          </p:cNvPr>
          <p:cNvGrpSpPr/>
          <p:nvPr/>
        </p:nvGrpSpPr>
        <p:grpSpPr>
          <a:xfrm>
            <a:off x="471948" y="9093769"/>
            <a:ext cx="6735353" cy="697931"/>
            <a:chOff x="0" y="0"/>
            <a:chExt cx="941463" cy="322595"/>
          </a:xfrm>
        </p:grpSpPr>
        <p:sp>
          <p:nvSpPr>
            <p:cNvPr id="181" name="Freeform 15">
              <a:extLst>
                <a:ext uri="{FF2B5EF4-FFF2-40B4-BE49-F238E27FC236}">
                  <a16:creationId xmlns:a16="http://schemas.microsoft.com/office/drawing/2014/main" id="{FB624BCE-F29C-3BCB-850F-5EA4D74AEA5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82" name="TextBox 16">
              <a:extLst>
                <a:ext uri="{FF2B5EF4-FFF2-40B4-BE49-F238E27FC236}">
                  <a16:creationId xmlns:a16="http://schemas.microsoft.com/office/drawing/2014/main" id="{A6B6D2CA-2F65-C80F-D9DF-8015CC2F3D53}"/>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a:t>
              </a:r>
              <a:r>
                <a:rPr lang="fr-FR" sz="2094" b="1" spc="20" dirty="0" err="1">
                  <a:solidFill>
                    <a:srgbClr val="0068B3"/>
                  </a:solidFill>
                  <a:latin typeface="Ubuntu Sans" pitchFamily="2" charset="0"/>
                  <a:ea typeface="Canva Sans 1 Bold"/>
                  <a:cs typeface="Canva Sans 1 Bold"/>
                  <a:sym typeface="Canva Sans 1 Bold"/>
                </a:rPr>
                <a:t>Ouaké</a:t>
              </a:r>
              <a:endParaRPr lang="fr-FR" sz="2094" b="1" spc="20" dirty="0">
                <a:solidFill>
                  <a:srgbClr val="0068B3"/>
                </a:solidFill>
                <a:latin typeface="Ubuntu Sans" pitchFamily="2" charset="0"/>
                <a:ea typeface="Canva Sans 1 Bold"/>
                <a:cs typeface="Canva Sans 1 Bold"/>
                <a:sym typeface="Canva Sans 1 Bold"/>
              </a:endParaRPr>
            </a:p>
          </p:txBody>
        </p:sp>
      </p:grpSp>
      <p:sp>
        <p:nvSpPr>
          <p:cNvPr id="25" name="Rectangle : coins arrondis 24">
            <a:extLst>
              <a:ext uri="{FF2B5EF4-FFF2-40B4-BE49-F238E27FC236}">
                <a16:creationId xmlns:a16="http://schemas.microsoft.com/office/drawing/2014/main" id="{09296F3C-4519-D0A9-07B2-9C08A2E71EBB}"/>
              </a:ext>
            </a:extLst>
          </p:cNvPr>
          <p:cNvSpPr/>
          <p:nvPr/>
        </p:nvSpPr>
        <p:spPr>
          <a:xfrm>
            <a:off x="7269900" y="1747684"/>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03 - 09</a:t>
            </a:r>
          </a:p>
        </p:txBody>
      </p:sp>
      <p:sp>
        <p:nvSpPr>
          <p:cNvPr id="26" name="Rectangle : coins arrondis 25">
            <a:extLst>
              <a:ext uri="{FF2B5EF4-FFF2-40B4-BE49-F238E27FC236}">
                <a16:creationId xmlns:a16="http://schemas.microsoft.com/office/drawing/2014/main" id="{AE8A30C4-5C5D-2CE3-3E44-FBAF677A2FF1}"/>
              </a:ext>
            </a:extLst>
          </p:cNvPr>
          <p:cNvSpPr/>
          <p:nvPr/>
        </p:nvSpPr>
        <p:spPr>
          <a:xfrm>
            <a:off x="81081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10 - 16</a:t>
            </a:r>
            <a:endParaRPr lang="LID4096" sz="1200" b="1" dirty="0">
              <a:latin typeface="Ubuntu Sans" pitchFamily="2" charset="0"/>
            </a:endParaRPr>
          </a:p>
        </p:txBody>
      </p:sp>
      <p:sp>
        <p:nvSpPr>
          <p:cNvPr id="27" name="Rectangle : coins arrondis 26">
            <a:extLst>
              <a:ext uri="{FF2B5EF4-FFF2-40B4-BE49-F238E27FC236}">
                <a16:creationId xmlns:a16="http://schemas.microsoft.com/office/drawing/2014/main" id="{BB04E381-7170-5647-B236-A76E05F3C8A4}"/>
              </a:ext>
            </a:extLst>
          </p:cNvPr>
          <p:cNvSpPr/>
          <p:nvPr/>
        </p:nvSpPr>
        <p:spPr>
          <a:xfrm>
            <a:off x="89463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17 - 23</a:t>
            </a:r>
            <a:endParaRPr lang="LID4096" sz="1200" b="1" dirty="0">
              <a:latin typeface="Ubuntu Sans" pitchFamily="2" charset="0"/>
            </a:endParaRPr>
          </a:p>
        </p:txBody>
      </p:sp>
      <p:sp>
        <p:nvSpPr>
          <p:cNvPr id="30" name="Rectangle : coins arrondis 29">
            <a:extLst>
              <a:ext uri="{FF2B5EF4-FFF2-40B4-BE49-F238E27FC236}">
                <a16:creationId xmlns:a16="http://schemas.microsoft.com/office/drawing/2014/main" id="{FEC73F8E-0A08-71FD-14F9-ECE2053BC97C}"/>
              </a:ext>
            </a:extLst>
          </p:cNvPr>
          <p:cNvSpPr/>
          <p:nvPr/>
        </p:nvSpPr>
        <p:spPr>
          <a:xfrm>
            <a:off x="9860701" y="173669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24 - 30</a:t>
            </a:r>
            <a:endParaRPr lang="LID4096" sz="1200" b="1" dirty="0">
              <a:latin typeface="Ubuntu Sans" pitchFamily="2" charset="0"/>
            </a:endParaRPr>
          </a:p>
        </p:txBody>
      </p:sp>
      <p:sp>
        <p:nvSpPr>
          <p:cNvPr id="31" name="Rectangle : coins arrondis 30">
            <a:extLst>
              <a:ext uri="{FF2B5EF4-FFF2-40B4-BE49-F238E27FC236}">
                <a16:creationId xmlns:a16="http://schemas.microsoft.com/office/drawing/2014/main" id="{C034BEF8-FB7F-C186-1515-12893C076620}"/>
              </a:ext>
            </a:extLst>
          </p:cNvPr>
          <p:cNvSpPr/>
          <p:nvPr/>
        </p:nvSpPr>
        <p:spPr>
          <a:xfrm>
            <a:off x="10775101" y="176493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01 - 07</a:t>
            </a:r>
            <a:endParaRPr lang="LID4096" sz="1200" b="1" dirty="0">
              <a:latin typeface="Ubuntu Sans" pitchFamily="2" charset="0"/>
            </a:endParaRPr>
          </a:p>
        </p:txBody>
      </p:sp>
      <p:sp>
        <p:nvSpPr>
          <p:cNvPr id="32" name="Rectangle : coins arrondis 31">
            <a:extLst>
              <a:ext uri="{FF2B5EF4-FFF2-40B4-BE49-F238E27FC236}">
                <a16:creationId xmlns:a16="http://schemas.microsoft.com/office/drawing/2014/main" id="{07F75080-6716-429F-FBF7-5C9DE3BB2832}"/>
              </a:ext>
            </a:extLst>
          </p:cNvPr>
          <p:cNvSpPr/>
          <p:nvPr/>
        </p:nvSpPr>
        <p:spPr>
          <a:xfrm>
            <a:off x="11689501" y="17911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08 - 14</a:t>
            </a:r>
            <a:endParaRPr lang="LID4096" sz="1200" b="1" dirty="0">
              <a:latin typeface="Ubuntu Sans" pitchFamily="2" charset="0"/>
            </a:endParaRPr>
          </a:p>
        </p:txBody>
      </p:sp>
      <p:sp>
        <p:nvSpPr>
          <p:cNvPr id="33" name="Rectangle : coins arrondis 32">
            <a:extLst>
              <a:ext uri="{FF2B5EF4-FFF2-40B4-BE49-F238E27FC236}">
                <a16:creationId xmlns:a16="http://schemas.microsoft.com/office/drawing/2014/main" id="{4521A2DD-5808-5313-A760-E0B1CA7EB5A5}"/>
              </a:ext>
            </a:extLst>
          </p:cNvPr>
          <p:cNvSpPr/>
          <p:nvPr/>
        </p:nvSpPr>
        <p:spPr>
          <a:xfrm>
            <a:off x="12527701" y="179976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15 - 21</a:t>
            </a:r>
            <a:endParaRPr lang="LID4096" sz="1200" b="1" dirty="0">
              <a:latin typeface="Ubuntu Sans" pitchFamily="2" charset="0"/>
            </a:endParaRPr>
          </a:p>
        </p:txBody>
      </p:sp>
      <p:sp>
        <p:nvSpPr>
          <p:cNvPr id="34" name="Rectangle : coins arrondis 33">
            <a:extLst>
              <a:ext uri="{FF2B5EF4-FFF2-40B4-BE49-F238E27FC236}">
                <a16:creationId xmlns:a16="http://schemas.microsoft.com/office/drawing/2014/main" id="{CAE7304D-7DD8-574E-EBF7-0A5DCF9B69A6}"/>
              </a:ext>
            </a:extLst>
          </p:cNvPr>
          <p:cNvSpPr/>
          <p:nvPr/>
        </p:nvSpPr>
        <p:spPr>
          <a:xfrm>
            <a:off x="13442101" y="179976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22 - 28</a:t>
            </a:r>
            <a:endParaRPr lang="LID4096" sz="1200" b="1" dirty="0">
              <a:latin typeface="Ubuntu Sans" pitchFamily="2" charset="0"/>
            </a:endParaRPr>
          </a:p>
        </p:txBody>
      </p:sp>
      <p:sp>
        <p:nvSpPr>
          <p:cNvPr id="35" name="Rectangle : coins arrondis 34">
            <a:extLst>
              <a:ext uri="{FF2B5EF4-FFF2-40B4-BE49-F238E27FC236}">
                <a16:creationId xmlns:a16="http://schemas.microsoft.com/office/drawing/2014/main" id="{1596A85F-7D25-D410-3820-18E3F0F6E318}"/>
              </a:ext>
            </a:extLst>
          </p:cNvPr>
          <p:cNvSpPr/>
          <p:nvPr/>
        </p:nvSpPr>
        <p:spPr>
          <a:xfrm>
            <a:off x="14356501" y="1803835"/>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29 - 04</a:t>
            </a:r>
            <a:endParaRPr lang="LID4096" sz="1200" b="1" dirty="0">
              <a:latin typeface="Ubuntu Sans" pitchFamily="2" charset="0"/>
            </a:endParaRPr>
          </a:p>
        </p:txBody>
      </p:sp>
      <p:sp>
        <p:nvSpPr>
          <p:cNvPr id="36" name="Rectangle : coins arrondis 35">
            <a:extLst>
              <a:ext uri="{FF2B5EF4-FFF2-40B4-BE49-F238E27FC236}">
                <a16:creationId xmlns:a16="http://schemas.microsoft.com/office/drawing/2014/main" id="{573E1A48-1EB4-C12A-3892-642FC85D2BAE}"/>
              </a:ext>
            </a:extLst>
          </p:cNvPr>
          <p:cNvSpPr/>
          <p:nvPr/>
        </p:nvSpPr>
        <p:spPr>
          <a:xfrm>
            <a:off x="15225602" y="1830057"/>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05 - 11</a:t>
            </a:r>
            <a:endParaRPr lang="LID4096" sz="1200" b="1" dirty="0">
              <a:latin typeface="Ubuntu Sans" pitchFamily="2" charset="0"/>
            </a:endParaRPr>
          </a:p>
        </p:txBody>
      </p:sp>
      <p:sp>
        <p:nvSpPr>
          <p:cNvPr id="37" name="Rectangle : coins arrondis 36">
            <a:extLst>
              <a:ext uri="{FF2B5EF4-FFF2-40B4-BE49-F238E27FC236}">
                <a16:creationId xmlns:a16="http://schemas.microsoft.com/office/drawing/2014/main" id="{9CE45AEB-9462-E643-0B25-C9FDEC13576C}"/>
              </a:ext>
            </a:extLst>
          </p:cNvPr>
          <p:cNvSpPr/>
          <p:nvPr/>
        </p:nvSpPr>
        <p:spPr>
          <a:xfrm>
            <a:off x="16109101" y="18386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12 - 18</a:t>
            </a:r>
            <a:endParaRPr lang="LID4096" sz="1200" b="1" dirty="0">
              <a:latin typeface="Ubuntu Sans" pitchFamily="2" charset="0"/>
            </a:endParaRPr>
          </a:p>
        </p:txBody>
      </p:sp>
      <p:sp>
        <p:nvSpPr>
          <p:cNvPr id="38" name="Rectangle : coins arrondis 37">
            <a:extLst>
              <a:ext uri="{FF2B5EF4-FFF2-40B4-BE49-F238E27FC236}">
                <a16:creationId xmlns:a16="http://schemas.microsoft.com/office/drawing/2014/main" id="{D395024A-E449-F9A5-4CF4-5CEF2F38A045}"/>
              </a:ext>
            </a:extLst>
          </p:cNvPr>
          <p:cNvSpPr/>
          <p:nvPr/>
        </p:nvSpPr>
        <p:spPr>
          <a:xfrm>
            <a:off x="17023501" y="183866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18 - 20</a:t>
            </a:r>
            <a:endParaRPr lang="LID4096" sz="1200" b="1" dirty="0">
              <a:latin typeface="Ubuntu Sans" pitchFamily="2" charset="0"/>
            </a:endParaRPr>
          </a:p>
        </p:txBody>
      </p:sp>
      <p:sp>
        <p:nvSpPr>
          <p:cNvPr id="39" name="Rectangle : coins arrondis 38">
            <a:extLst>
              <a:ext uri="{FF2B5EF4-FFF2-40B4-BE49-F238E27FC236}">
                <a16:creationId xmlns:a16="http://schemas.microsoft.com/office/drawing/2014/main" id="{971E4470-6F04-8666-F268-1A68C43673E1}"/>
              </a:ext>
            </a:extLst>
          </p:cNvPr>
          <p:cNvSpPr/>
          <p:nvPr/>
        </p:nvSpPr>
        <p:spPr>
          <a:xfrm>
            <a:off x="7275519" y="1263412"/>
            <a:ext cx="3316282"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Septembre</a:t>
            </a:r>
            <a:endParaRPr lang="LID4096" b="1" dirty="0">
              <a:latin typeface="Ubuntu Sans" pitchFamily="2" charset="0"/>
            </a:endParaRPr>
          </a:p>
        </p:txBody>
      </p:sp>
      <p:sp>
        <p:nvSpPr>
          <p:cNvPr id="40" name="Rectangle : coins arrondis 39">
            <a:extLst>
              <a:ext uri="{FF2B5EF4-FFF2-40B4-BE49-F238E27FC236}">
                <a16:creationId xmlns:a16="http://schemas.microsoft.com/office/drawing/2014/main" id="{84D4AF91-6BC7-5FFB-4D1F-9A7FB2DC282D}"/>
              </a:ext>
            </a:extLst>
          </p:cNvPr>
          <p:cNvSpPr/>
          <p:nvPr/>
        </p:nvSpPr>
        <p:spPr>
          <a:xfrm>
            <a:off x="432671" y="1252350"/>
            <a:ext cx="6735353" cy="1133174"/>
          </a:xfrm>
          <a:prstGeom prst="roundRect">
            <a:avLst/>
          </a:prstGeom>
          <a:solidFill>
            <a:srgbClr val="0068B3"/>
          </a:solidFill>
          <a:ln>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1" name="Rectangle : coins arrondis 40">
            <a:extLst>
              <a:ext uri="{FF2B5EF4-FFF2-40B4-BE49-F238E27FC236}">
                <a16:creationId xmlns:a16="http://schemas.microsoft.com/office/drawing/2014/main" id="{F488DD80-1315-2ADE-F5BA-64DAA1B7EBDE}"/>
              </a:ext>
            </a:extLst>
          </p:cNvPr>
          <p:cNvSpPr/>
          <p:nvPr/>
        </p:nvSpPr>
        <p:spPr>
          <a:xfrm>
            <a:off x="10797226" y="1252350"/>
            <a:ext cx="3909373"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Octobre</a:t>
            </a:r>
            <a:endParaRPr lang="LID4096" b="1" dirty="0">
              <a:latin typeface="Ubuntu Sans" pitchFamily="2" charset="0"/>
            </a:endParaRPr>
          </a:p>
        </p:txBody>
      </p:sp>
      <p:sp>
        <p:nvSpPr>
          <p:cNvPr id="42" name="Rectangle : coins arrondis 41">
            <a:extLst>
              <a:ext uri="{FF2B5EF4-FFF2-40B4-BE49-F238E27FC236}">
                <a16:creationId xmlns:a16="http://schemas.microsoft.com/office/drawing/2014/main" id="{D46A19D8-A258-9B2F-18E7-E62C09B6D15E}"/>
              </a:ext>
            </a:extLst>
          </p:cNvPr>
          <p:cNvSpPr/>
          <p:nvPr/>
        </p:nvSpPr>
        <p:spPr>
          <a:xfrm>
            <a:off x="14912024" y="1271234"/>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Novembre</a:t>
            </a:r>
            <a:endParaRPr lang="LID4096" b="1" dirty="0">
              <a:latin typeface="Ubuntu Sans" pitchFamily="2" charset="0"/>
            </a:endParaRPr>
          </a:p>
        </p:txBody>
      </p:sp>
      <p:grpSp>
        <p:nvGrpSpPr>
          <p:cNvPr id="45" name="Groupe 44">
            <a:extLst>
              <a:ext uri="{FF2B5EF4-FFF2-40B4-BE49-F238E27FC236}">
                <a16:creationId xmlns:a16="http://schemas.microsoft.com/office/drawing/2014/main" id="{FE781E5F-3E32-996C-E4E2-5AEA58E479FF}"/>
              </a:ext>
            </a:extLst>
          </p:cNvPr>
          <p:cNvGrpSpPr/>
          <p:nvPr/>
        </p:nvGrpSpPr>
        <p:grpSpPr>
          <a:xfrm>
            <a:off x="7269900" y="3325686"/>
            <a:ext cx="731099" cy="637840"/>
            <a:chOff x="7269900" y="3325686"/>
            <a:chExt cx="731099" cy="637840"/>
          </a:xfrm>
        </p:grpSpPr>
        <p:sp>
          <p:nvSpPr>
            <p:cNvPr id="43" name="Rectangle : coins arrondis 42">
              <a:extLst>
                <a:ext uri="{FF2B5EF4-FFF2-40B4-BE49-F238E27FC236}">
                  <a16:creationId xmlns:a16="http://schemas.microsoft.com/office/drawing/2014/main" id="{AD9D5B0D-33EF-C76E-C010-232BB43BD9F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4" name="ZoneTexte 43">
              <a:extLst>
                <a:ext uri="{FF2B5EF4-FFF2-40B4-BE49-F238E27FC236}">
                  <a16:creationId xmlns:a16="http://schemas.microsoft.com/office/drawing/2014/main" id="{1D473726-AF2F-BC26-77F2-A1A3830D117E}"/>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47" name="Rectangle : coins arrondis 46">
            <a:extLst>
              <a:ext uri="{FF2B5EF4-FFF2-40B4-BE49-F238E27FC236}">
                <a16:creationId xmlns:a16="http://schemas.microsoft.com/office/drawing/2014/main" id="{E072C5A7-7D8E-82CB-25D1-47DBB47C0F90}"/>
              </a:ext>
            </a:extLst>
          </p:cNvPr>
          <p:cNvSpPr/>
          <p:nvPr/>
        </p:nvSpPr>
        <p:spPr>
          <a:xfrm>
            <a:off x="8137289"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Rectangle : coins arrondis 48">
            <a:extLst>
              <a:ext uri="{FF2B5EF4-FFF2-40B4-BE49-F238E27FC236}">
                <a16:creationId xmlns:a16="http://schemas.microsoft.com/office/drawing/2014/main" id="{7195BC2F-3F9D-155A-BD2F-B4C52C97B79B}"/>
              </a:ext>
            </a:extLst>
          </p:cNvPr>
          <p:cNvSpPr/>
          <p:nvPr/>
        </p:nvSpPr>
        <p:spPr>
          <a:xfrm>
            <a:off x="9034469"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Rectangle : coins arrondis 49">
            <a:extLst>
              <a:ext uri="{FF2B5EF4-FFF2-40B4-BE49-F238E27FC236}">
                <a16:creationId xmlns:a16="http://schemas.microsoft.com/office/drawing/2014/main" id="{CC5E2D7F-ECD7-9738-FA49-52DC8CF097C0}"/>
              </a:ext>
            </a:extLst>
          </p:cNvPr>
          <p:cNvSpPr/>
          <p:nvPr/>
        </p:nvSpPr>
        <p:spPr>
          <a:xfrm>
            <a:off x="9931649"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1" name="Rectangle : coins arrondis 50">
            <a:extLst>
              <a:ext uri="{FF2B5EF4-FFF2-40B4-BE49-F238E27FC236}">
                <a16:creationId xmlns:a16="http://schemas.microsoft.com/office/drawing/2014/main" id="{B0A60858-0C22-BFAC-6AF4-10574FF10D8C}"/>
              </a:ext>
            </a:extLst>
          </p:cNvPr>
          <p:cNvSpPr/>
          <p:nvPr/>
        </p:nvSpPr>
        <p:spPr>
          <a:xfrm>
            <a:off x="10797226" y="33160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2" name="Rectangle : coins arrondis 51">
            <a:extLst>
              <a:ext uri="{FF2B5EF4-FFF2-40B4-BE49-F238E27FC236}">
                <a16:creationId xmlns:a16="http://schemas.microsoft.com/office/drawing/2014/main" id="{EF5A53D1-ACAB-EDC3-041D-7561BF30FBBC}"/>
              </a:ext>
            </a:extLst>
          </p:cNvPr>
          <p:cNvSpPr/>
          <p:nvPr/>
        </p:nvSpPr>
        <p:spPr>
          <a:xfrm>
            <a:off x="11696564" y="330630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Rectangle : coins arrondis 52">
            <a:extLst>
              <a:ext uri="{FF2B5EF4-FFF2-40B4-BE49-F238E27FC236}">
                <a16:creationId xmlns:a16="http://schemas.microsoft.com/office/drawing/2014/main" id="{F74BD156-DF5F-7E7B-D1DC-3B0F0ECE3C16}"/>
              </a:ext>
            </a:extLst>
          </p:cNvPr>
          <p:cNvSpPr/>
          <p:nvPr/>
        </p:nvSpPr>
        <p:spPr>
          <a:xfrm>
            <a:off x="1259374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4" name="Rectangle : coins arrondis 53">
            <a:extLst>
              <a:ext uri="{FF2B5EF4-FFF2-40B4-BE49-F238E27FC236}">
                <a16:creationId xmlns:a16="http://schemas.microsoft.com/office/drawing/2014/main" id="{47B1B0A9-9D21-761F-1CB1-122D189D88AC}"/>
              </a:ext>
            </a:extLst>
          </p:cNvPr>
          <p:cNvSpPr/>
          <p:nvPr/>
        </p:nvSpPr>
        <p:spPr>
          <a:xfrm>
            <a:off x="1349092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 coins arrondis 54">
            <a:extLst>
              <a:ext uri="{FF2B5EF4-FFF2-40B4-BE49-F238E27FC236}">
                <a16:creationId xmlns:a16="http://schemas.microsoft.com/office/drawing/2014/main" id="{D2A4BFEF-7D41-730C-CA99-EA58F6C0C71F}"/>
              </a:ext>
            </a:extLst>
          </p:cNvPr>
          <p:cNvSpPr/>
          <p:nvPr/>
        </p:nvSpPr>
        <p:spPr>
          <a:xfrm>
            <a:off x="14356501"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Rectangle : coins arrondis 56">
            <a:extLst>
              <a:ext uri="{FF2B5EF4-FFF2-40B4-BE49-F238E27FC236}">
                <a16:creationId xmlns:a16="http://schemas.microsoft.com/office/drawing/2014/main" id="{ADA5BF1C-449A-DB7C-CB5A-AF4F0B9ADFDA}"/>
              </a:ext>
            </a:extLst>
          </p:cNvPr>
          <p:cNvSpPr/>
          <p:nvPr/>
        </p:nvSpPr>
        <p:spPr>
          <a:xfrm>
            <a:off x="1526074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Rectangle : coins arrondis 57">
            <a:extLst>
              <a:ext uri="{FF2B5EF4-FFF2-40B4-BE49-F238E27FC236}">
                <a16:creationId xmlns:a16="http://schemas.microsoft.com/office/drawing/2014/main" id="{6736A4BA-3EDB-AB33-2A3A-84F4977161E4}"/>
              </a:ext>
            </a:extLst>
          </p:cNvPr>
          <p:cNvSpPr/>
          <p:nvPr/>
        </p:nvSpPr>
        <p:spPr>
          <a:xfrm>
            <a:off x="16157924"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Rectangle : coins arrondis 58">
            <a:extLst>
              <a:ext uri="{FF2B5EF4-FFF2-40B4-BE49-F238E27FC236}">
                <a16:creationId xmlns:a16="http://schemas.microsoft.com/office/drawing/2014/main" id="{9C00D5DC-8BDF-EE7B-7A34-2F4DD8FF43A9}"/>
              </a:ext>
            </a:extLst>
          </p:cNvPr>
          <p:cNvSpPr/>
          <p:nvPr/>
        </p:nvSpPr>
        <p:spPr>
          <a:xfrm>
            <a:off x="17023501" y="329665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60" name="Groupe 59">
            <a:extLst>
              <a:ext uri="{FF2B5EF4-FFF2-40B4-BE49-F238E27FC236}">
                <a16:creationId xmlns:a16="http://schemas.microsoft.com/office/drawing/2014/main" id="{741DC669-2FF4-E5FC-E5B9-E051EEBA55BB}"/>
              </a:ext>
            </a:extLst>
          </p:cNvPr>
          <p:cNvGrpSpPr/>
          <p:nvPr/>
        </p:nvGrpSpPr>
        <p:grpSpPr>
          <a:xfrm>
            <a:off x="7273670" y="4272537"/>
            <a:ext cx="731099" cy="637840"/>
            <a:chOff x="7269900" y="3325686"/>
            <a:chExt cx="731099" cy="637840"/>
          </a:xfrm>
        </p:grpSpPr>
        <p:sp>
          <p:nvSpPr>
            <p:cNvPr id="61" name="Rectangle : coins arrondis 60">
              <a:extLst>
                <a:ext uri="{FF2B5EF4-FFF2-40B4-BE49-F238E27FC236}">
                  <a16:creationId xmlns:a16="http://schemas.microsoft.com/office/drawing/2014/main" id="{0C482037-DE58-FFD1-2DA0-F19059F402D6}"/>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2" name="ZoneTexte 61">
              <a:extLst>
                <a:ext uri="{FF2B5EF4-FFF2-40B4-BE49-F238E27FC236}">
                  <a16:creationId xmlns:a16="http://schemas.microsoft.com/office/drawing/2014/main" id="{D13A3506-048F-1E67-7677-1826AB9B862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63" name="Rectangle : coins arrondis 62">
            <a:extLst>
              <a:ext uri="{FF2B5EF4-FFF2-40B4-BE49-F238E27FC236}">
                <a16:creationId xmlns:a16="http://schemas.microsoft.com/office/drawing/2014/main" id="{21BF2F08-5164-0AB4-3FA7-B0E3C7BB901E}"/>
              </a:ext>
            </a:extLst>
          </p:cNvPr>
          <p:cNvSpPr/>
          <p:nvPr/>
        </p:nvSpPr>
        <p:spPr>
          <a:xfrm>
            <a:off x="10797226" y="42486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 coins arrondis 63">
            <a:extLst>
              <a:ext uri="{FF2B5EF4-FFF2-40B4-BE49-F238E27FC236}">
                <a16:creationId xmlns:a16="http://schemas.microsoft.com/office/drawing/2014/main" id="{E0012013-CF60-6AD5-33E9-E198061B56C5}"/>
              </a:ext>
            </a:extLst>
          </p:cNvPr>
          <p:cNvSpPr/>
          <p:nvPr/>
        </p:nvSpPr>
        <p:spPr>
          <a:xfrm>
            <a:off x="11696564" y="423893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 coins arrondis 64">
            <a:extLst>
              <a:ext uri="{FF2B5EF4-FFF2-40B4-BE49-F238E27FC236}">
                <a16:creationId xmlns:a16="http://schemas.microsoft.com/office/drawing/2014/main" id="{CEEBB93D-00B9-F2F3-FE03-C1E7553FE442}"/>
              </a:ext>
            </a:extLst>
          </p:cNvPr>
          <p:cNvSpPr/>
          <p:nvPr/>
        </p:nvSpPr>
        <p:spPr>
          <a:xfrm>
            <a:off x="1259374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8" name="Rectangle : coins arrondis 67">
            <a:extLst>
              <a:ext uri="{FF2B5EF4-FFF2-40B4-BE49-F238E27FC236}">
                <a16:creationId xmlns:a16="http://schemas.microsoft.com/office/drawing/2014/main" id="{E2C79EA0-B95A-D478-ACC4-1814E7359ABF}"/>
              </a:ext>
            </a:extLst>
          </p:cNvPr>
          <p:cNvSpPr/>
          <p:nvPr/>
        </p:nvSpPr>
        <p:spPr>
          <a:xfrm>
            <a:off x="1349092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9" name="Rectangle : coins arrondis 68">
            <a:extLst>
              <a:ext uri="{FF2B5EF4-FFF2-40B4-BE49-F238E27FC236}">
                <a16:creationId xmlns:a16="http://schemas.microsoft.com/office/drawing/2014/main" id="{ADD01089-B29E-BC6D-25E3-70E7941764E1}"/>
              </a:ext>
            </a:extLst>
          </p:cNvPr>
          <p:cNvSpPr/>
          <p:nvPr/>
        </p:nvSpPr>
        <p:spPr>
          <a:xfrm>
            <a:off x="14356501"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0" name="Rectangle : coins arrondis 69">
            <a:extLst>
              <a:ext uri="{FF2B5EF4-FFF2-40B4-BE49-F238E27FC236}">
                <a16:creationId xmlns:a16="http://schemas.microsoft.com/office/drawing/2014/main" id="{B5C8BD7D-3E6C-FED9-F041-E1C5D710697E}"/>
              </a:ext>
            </a:extLst>
          </p:cNvPr>
          <p:cNvSpPr/>
          <p:nvPr/>
        </p:nvSpPr>
        <p:spPr>
          <a:xfrm>
            <a:off x="1526074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Rectangle : coins arrondis 70">
            <a:extLst>
              <a:ext uri="{FF2B5EF4-FFF2-40B4-BE49-F238E27FC236}">
                <a16:creationId xmlns:a16="http://schemas.microsoft.com/office/drawing/2014/main" id="{25429E8C-A89D-8952-387A-60C8321B82E9}"/>
              </a:ext>
            </a:extLst>
          </p:cNvPr>
          <p:cNvSpPr/>
          <p:nvPr/>
        </p:nvSpPr>
        <p:spPr>
          <a:xfrm>
            <a:off x="16157924"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Rectangle : coins arrondis 71">
            <a:extLst>
              <a:ext uri="{FF2B5EF4-FFF2-40B4-BE49-F238E27FC236}">
                <a16:creationId xmlns:a16="http://schemas.microsoft.com/office/drawing/2014/main" id="{76B1298F-90FF-B045-0DA8-5CE4B9403C70}"/>
              </a:ext>
            </a:extLst>
          </p:cNvPr>
          <p:cNvSpPr/>
          <p:nvPr/>
        </p:nvSpPr>
        <p:spPr>
          <a:xfrm>
            <a:off x="17023501" y="42292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3" name="Rectangle : coins arrondis 72">
            <a:extLst>
              <a:ext uri="{FF2B5EF4-FFF2-40B4-BE49-F238E27FC236}">
                <a16:creationId xmlns:a16="http://schemas.microsoft.com/office/drawing/2014/main" id="{B0E326B7-C421-EFE7-E813-73B78D215AB2}"/>
              </a:ext>
            </a:extLst>
          </p:cNvPr>
          <p:cNvSpPr/>
          <p:nvPr/>
        </p:nvSpPr>
        <p:spPr>
          <a:xfrm>
            <a:off x="10797226" y="52390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4" name="Rectangle : coins arrondis 73">
            <a:extLst>
              <a:ext uri="{FF2B5EF4-FFF2-40B4-BE49-F238E27FC236}">
                <a16:creationId xmlns:a16="http://schemas.microsoft.com/office/drawing/2014/main" id="{A199E2CE-3F82-3230-1AF4-838186DDE397}"/>
              </a:ext>
            </a:extLst>
          </p:cNvPr>
          <p:cNvSpPr/>
          <p:nvPr/>
        </p:nvSpPr>
        <p:spPr>
          <a:xfrm>
            <a:off x="11696564" y="522935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5" name="Rectangle : coins arrondis 74">
            <a:extLst>
              <a:ext uri="{FF2B5EF4-FFF2-40B4-BE49-F238E27FC236}">
                <a16:creationId xmlns:a16="http://schemas.microsoft.com/office/drawing/2014/main" id="{FE7DA8B2-6584-9A55-33ED-39EC337501E1}"/>
              </a:ext>
            </a:extLst>
          </p:cNvPr>
          <p:cNvSpPr/>
          <p:nvPr/>
        </p:nvSpPr>
        <p:spPr>
          <a:xfrm>
            <a:off x="1259374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6" name="Rectangle : coins arrondis 75">
            <a:extLst>
              <a:ext uri="{FF2B5EF4-FFF2-40B4-BE49-F238E27FC236}">
                <a16:creationId xmlns:a16="http://schemas.microsoft.com/office/drawing/2014/main" id="{A69CD03E-E09B-59AD-D58C-AB0FF9EDBF9A}"/>
              </a:ext>
            </a:extLst>
          </p:cNvPr>
          <p:cNvSpPr/>
          <p:nvPr/>
        </p:nvSpPr>
        <p:spPr>
          <a:xfrm>
            <a:off x="1349092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7" name="Rectangle : coins arrondis 76">
            <a:extLst>
              <a:ext uri="{FF2B5EF4-FFF2-40B4-BE49-F238E27FC236}">
                <a16:creationId xmlns:a16="http://schemas.microsoft.com/office/drawing/2014/main" id="{B888043D-838F-D259-0BD4-895D3CC54F13}"/>
              </a:ext>
            </a:extLst>
          </p:cNvPr>
          <p:cNvSpPr/>
          <p:nvPr/>
        </p:nvSpPr>
        <p:spPr>
          <a:xfrm>
            <a:off x="14356501"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8" name="Rectangle : coins arrondis 77">
            <a:extLst>
              <a:ext uri="{FF2B5EF4-FFF2-40B4-BE49-F238E27FC236}">
                <a16:creationId xmlns:a16="http://schemas.microsoft.com/office/drawing/2014/main" id="{768BC32D-1C47-ECDF-1BDD-5E37316410F2}"/>
              </a:ext>
            </a:extLst>
          </p:cNvPr>
          <p:cNvSpPr/>
          <p:nvPr/>
        </p:nvSpPr>
        <p:spPr>
          <a:xfrm>
            <a:off x="1526074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9" name="Rectangle : coins arrondis 78">
            <a:extLst>
              <a:ext uri="{FF2B5EF4-FFF2-40B4-BE49-F238E27FC236}">
                <a16:creationId xmlns:a16="http://schemas.microsoft.com/office/drawing/2014/main" id="{1128E3C5-DED6-1787-B383-DAA7C6590838}"/>
              </a:ext>
            </a:extLst>
          </p:cNvPr>
          <p:cNvSpPr/>
          <p:nvPr/>
        </p:nvSpPr>
        <p:spPr>
          <a:xfrm>
            <a:off x="16157924"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3" name="Rectangle : coins arrondis 82">
            <a:extLst>
              <a:ext uri="{FF2B5EF4-FFF2-40B4-BE49-F238E27FC236}">
                <a16:creationId xmlns:a16="http://schemas.microsoft.com/office/drawing/2014/main" id="{94AAA748-F3C6-69CE-483A-C896820A2AA7}"/>
              </a:ext>
            </a:extLst>
          </p:cNvPr>
          <p:cNvSpPr/>
          <p:nvPr/>
        </p:nvSpPr>
        <p:spPr>
          <a:xfrm>
            <a:off x="17023501" y="52197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2" name="Rectangle : coins arrondis 101">
            <a:extLst>
              <a:ext uri="{FF2B5EF4-FFF2-40B4-BE49-F238E27FC236}">
                <a16:creationId xmlns:a16="http://schemas.microsoft.com/office/drawing/2014/main" id="{7EEA1EFE-8574-4D6D-74A2-CEC41CA843E5}"/>
              </a:ext>
            </a:extLst>
          </p:cNvPr>
          <p:cNvSpPr/>
          <p:nvPr/>
        </p:nvSpPr>
        <p:spPr>
          <a:xfrm>
            <a:off x="9931649" y="425751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3" name="Rectangle : coins arrondis 102">
            <a:extLst>
              <a:ext uri="{FF2B5EF4-FFF2-40B4-BE49-F238E27FC236}">
                <a16:creationId xmlns:a16="http://schemas.microsoft.com/office/drawing/2014/main" id="{B962C92E-281A-169B-8CAB-0891FFCE6A96}"/>
              </a:ext>
            </a:extLst>
          </p:cNvPr>
          <p:cNvSpPr/>
          <p:nvPr/>
        </p:nvSpPr>
        <p:spPr>
          <a:xfrm>
            <a:off x="9035187" y="42486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8" name="Rectangle : coins arrondis 107">
            <a:extLst>
              <a:ext uri="{FF2B5EF4-FFF2-40B4-BE49-F238E27FC236}">
                <a16:creationId xmlns:a16="http://schemas.microsoft.com/office/drawing/2014/main" id="{2EF13ACA-E319-BFD5-599A-314B63AD076D}"/>
              </a:ext>
            </a:extLst>
          </p:cNvPr>
          <p:cNvSpPr/>
          <p:nvPr/>
        </p:nvSpPr>
        <p:spPr>
          <a:xfrm>
            <a:off x="7292067" y="522049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2" name="Rectangle : coins arrondis 231">
            <a:extLst>
              <a:ext uri="{FF2B5EF4-FFF2-40B4-BE49-F238E27FC236}">
                <a16:creationId xmlns:a16="http://schemas.microsoft.com/office/drawing/2014/main" id="{7088EE5F-DE0A-2173-A6A7-AE5CF14A9CD5}"/>
              </a:ext>
            </a:extLst>
          </p:cNvPr>
          <p:cNvSpPr/>
          <p:nvPr/>
        </p:nvSpPr>
        <p:spPr>
          <a:xfrm>
            <a:off x="11729895" y="695464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3" name="Rectangle : coins arrondis 232">
            <a:extLst>
              <a:ext uri="{FF2B5EF4-FFF2-40B4-BE49-F238E27FC236}">
                <a16:creationId xmlns:a16="http://schemas.microsoft.com/office/drawing/2014/main" id="{9F12E387-E122-46E8-CA71-3C1E2F485FCC}"/>
              </a:ext>
            </a:extLst>
          </p:cNvPr>
          <p:cNvSpPr/>
          <p:nvPr/>
        </p:nvSpPr>
        <p:spPr>
          <a:xfrm>
            <a:off x="1262707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4" name="Rectangle : coins arrondis 233">
            <a:extLst>
              <a:ext uri="{FF2B5EF4-FFF2-40B4-BE49-F238E27FC236}">
                <a16:creationId xmlns:a16="http://schemas.microsoft.com/office/drawing/2014/main" id="{05297944-32A7-415D-8C66-46C7BF47ABB0}"/>
              </a:ext>
            </a:extLst>
          </p:cNvPr>
          <p:cNvSpPr/>
          <p:nvPr/>
        </p:nvSpPr>
        <p:spPr>
          <a:xfrm>
            <a:off x="1352425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5" name="Rectangle : coins arrondis 234">
            <a:extLst>
              <a:ext uri="{FF2B5EF4-FFF2-40B4-BE49-F238E27FC236}">
                <a16:creationId xmlns:a16="http://schemas.microsoft.com/office/drawing/2014/main" id="{E92CB018-A425-3AC8-FD6D-D7885A3D1B15}"/>
              </a:ext>
            </a:extLst>
          </p:cNvPr>
          <p:cNvSpPr/>
          <p:nvPr/>
        </p:nvSpPr>
        <p:spPr>
          <a:xfrm>
            <a:off x="14389832"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6" name="Rectangle : coins arrondis 235">
            <a:extLst>
              <a:ext uri="{FF2B5EF4-FFF2-40B4-BE49-F238E27FC236}">
                <a16:creationId xmlns:a16="http://schemas.microsoft.com/office/drawing/2014/main" id="{CC03D888-86AE-546F-9313-0E2C76C79C4C}"/>
              </a:ext>
            </a:extLst>
          </p:cNvPr>
          <p:cNvSpPr/>
          <p:nvPr/>
        </p:nvSpPr>
        <p:spPr>
          <a:xfrm>
            <a:off x="1529407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7" name="Rectangle : coins arrondis 236">
            <a:extLst>
              <a:ext uri="{FF2B5EF4-FFF2-40B4-BE49-F238E27FC236}">
                <a16:creationId xmlns:a16="http://schemas.microsoft.com/office/drawing/2014/main" id="{82FA1DE6-C9D0-86EF-1E40-4D29F6599AA1}"/>
              </a:ext>
            </a:extLst>
          </p:cNvPr>
          <p:cNvSpPr/>
          <p:nvPr/>
        </p:nvSpPr>
        <p:spPr>
          <a:xfrm>
            <a:off x="16191255"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8" name="Rectangle : coins arrondis 237">
            <a:extLst>
              <a:ext uri="{FF2B5EF4-FFF2-40B4-BE49-F238E27FC236}">
                <a16:creationId xmlns:a16="http://schemas.microsoft.com/office/drawing/2014/main" id="{02FFE76D-455C-8064-0002-78BE2B0EFB20}"/>
              </a:ext>
            </a:extLst>
          </p:cNvPr>
          <p:cNvSpPr/>
          <p:nvPr/>
        </p:nvSpPr>
        <p:spPr>
          <a:xfrm>
            <a:off x="17056832" y="69449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5" name="Rectangle : coins arrondis 244">
            <a:extLst>
              <a:ext uri="{FF2B5EF4-FFF2-40B4-BE49-F238E27FC236}">
                <a16:creationId xmlns:a16="http://schemas.microsoft.com/office/drawing/2014/main" id="{8456E29E-2FB5-4EC7-667B-4DB5B6941DF1}"/>
              </a:ext>
            </a:extLst>
          </p:cNvPr>
          <p:cNvSpPr/>
          <p:nvPr/>
        </p:nvSpPr>
        <p:spPr>
          <a:xfrm>
            <a:off x="8229600" y="695464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6" name="Rectangle : coins arrondis 245">
            <a:extLst>
              <a:ext uri="{FF2B5EF4-FFF2-40B4-BE49-F238E27FC236}">
                <a16:creationId xmlns:a16="http://schemas.microsoft.com/office/drawing/2014/main" id="{E097DC57-3627-9483-375C-BE6459D34F72}"/>
              </a:ext>
            </a:extLst>
          </p:cNvPr>
          <p:cNvSpPr/>
          <p:nvPr/>
        </p:nvSpPr>
        <p:spPr>
          <a:xfrm>
            <a:off x="7315200" y="6945781"/>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7" name="Rectangle : coins arrondis 246">
            <a:extLst>
              <a:ext uri="{FF2B5EF4-FFF2-40B4-BE49-F238E27FC236}">
                <a16:creationId xmlns:a16="http://schemas.microsoft.com/office/drawing/2014/main" id="{D13F1C6A-CF72-BD53-89FE-2F9039BA8C5B}"/>
              </a:ext>
            </a:extLst>
          </p:cNvPr>
          <p:cNvSpPr/>
          <p:nvPr/>
        </p:nvSpPr>
        <p:spPr>
          <a:xfrm>
            <a:off x="10844631" y="818687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8" name="Rectangle : coins arrondis 247">
            <a:extLst>
              <a:ext uri="{FF2B5EF4-FFF2-40B4-BE49-F238E27FC236}">
                <a16:creationId xmlns:a16="http://schemas.microsoft.com/office/drawing/2014/main" id="{F1242419-17A0-1666-88E8-A0459511E783}"/>
              </a:ext>
            </a:extLst>
          </p:cNvPr>
          <p:cNvSpPr/>
          <p:nvPr/>
        </p:nvSpPr>
        <p:spPr>
          <a:xfrm>
            <a:off x="11743969" y="81771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9" name="Rectangle : coins arrondis 248">
            <a:extLst>
              <a:ext uri="{FF2B5EF4-FFF2-40B4-BE49-F238E27FC236}">
                <a16:creationId xmlns:a16="http://schemas.microsoft.com/office/drawing/2014/main" id="{0974FFDF-7009-87C5-3720-EB1D29101B52}"/>
              </a:ext>
            </a:extLst>
          </p:cNvPr>
          <p:cNvSpPr/>
          <p:nvPr/>
        </p:nvSpPr>
        <p:spPr>
          <a:xfrm>
            <a:off x="1264114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0" name="Rectangle : coins arrondis 249">
            <a:extLst>
              <a:ext uri="{FF2B5EF4-FFF2-40B4-BE49-F238E27FC236}">
                <a16:creationId xmlns:a16="http://schemas.microsoft.com/office/drawing/2014/main" id="{83BE1B55-ABF8-0425-FB1E-9EAE9EBF66D9}"/>
              </a:ext>
            </a:extLst>
          </p:cNvPr>
          <p:cNvSpPr/>
          <p:nvPr/>
        </p:nvSpPr>
        <p:spPr>
          <a:xfrm>
            <a:off x="1353832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1" name="Rectangle : coins arrondis 250">
            <a:extLst>
              <a:ext uri="{FF2B5EF4-FFF2-40B4-BE49-F238E27FC236}">
                <a16:creationId xmlns:a16="http://schemas.microsoft.com/office/drawing/2014/main" id="{9BAC56C9-4B96-5772-BDFE-7D0D5251B8DE}"/>
              </a:ext>
            </a:extLst>
          </p:cNvPr>
          <p:cNvSpPr/>
          <p:nvPr/>
        </p:nvSpPr>
        <p:spPr>
          <a:xfrm>
            <a:off x="14403906"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2" name="Rectangle : coins arrondis 251">
            <a:extLst>
              <a:ext uri="{FF2B5EF4-FFF2-40B4-BE49-F238E27FC236}">
                <a16:creationId xmlns:a16="http://schemas.microsoft.com/office/drawing/2014/main" id="{B3B6A485-48F0-0BEA-187E-3A1F4AB53CEF}"/>
              </a:ext>
            </a:extLst>
          </p:cNvPr>
          <p:cNvSpPr/>
          <p:nvPr/>
        </p:nvSpPr>
        <p:spPr>
          <a:xfrm>
            <a:off x="1530814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3" name="Rectangle : coins arrondis 252">
            <a:extLst>
              <a:ext uri="{FF2B5EF4-FFF2-40B4-BE49-F238E27FC236}">
                <a16:creationId xmlns:a16="http://schemas.microsoft.com/office/drawing/2014/main" id="{20F167BA-39F6-F099-33CF-B1B8C2713119}"/>
              </a:ext>
            </a:extLst>
          </p:cNvPr>
          <p:cNvSpPr/>
          <p:nvPr/>
        </p:nvSpPr>
        <p:spPr>
          <a:xfrm>
            <a:off x="16205329"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4" name="Rectangle : coins arrondis 253">
            <a:extLst>
              <a:ext uri="{FF2B5EF4-FFF2-40B4-BE49-F238E27FC236}">
                <a16:creationId xmlns:a16="http://schemas.microsoft.com/office/drawing/2014/main" id="{F671786F-58FC-54AF-F357-64B1F1D148E3}"/>
              </a:ext>
            </a:extLst>
          </p:cNvPr>
          <p:cNvSpPr/>
          <p:nvPr/>
        </p:nvSpPr>
        <p:spPr>
          <a:xfrm>
            <a:off x="17070906" y="81674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58" name="Groupe 257">
            <a:extLst>
              <a:ext uri="{FF2B5EF4-FFF2-40B4-BE49-F238E27FC236}">
                <a16:creationId xmlns:a16="http://schemas.microsoft.com/office/drawing/2014/main" id="{A187385E-D3F9-4291-1C60-85AEB71F0319}"/>
              </a:ext>
            </a:extLst>
          </p:cNvPr>
          <p:cNvGrpSpPr/>
          <p:nvPr/>
        </p:nvGrpSpPr>
        <p:grpSpPr>
          <a:xfrm>
            <a:off x="9979053" y="8186875"/>
            <a:ext cx="731099" cy="637840"/>
            <a:chOff x="7269900" y="3325686"/>
            <a:chExt cx="731099" cy="637840"/>
          </a:xfrm>
        </p:grpSpPr>
        <p:sp>
          <p:nvSpPr>
            <p:cNvPr id="259" name="Rectangle : coins arrondis 258">
              <a:extLst>
                <a:ext uri="{FF2B5EF4-FFF2-40B4-BE49-F238E27FC236}">
                  <a16:creationId xmlns:a16="http://schemas.microsoft.com/office/drawing/2014/main" id="{DAFC845A-9025-E251-83B5-54502100A5AD}"/>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0" name="ZoneTexte 259">
              <a:extLst>
                <a:ext uri="{FF2B5EF4-FFF2-40B4-BE49-F238E27FC236}">
                  <a16:creationId xmlns:a16="http://schemas.microsoft.com/office/drawing/2014/main" id="{BBCDF26C-3221-8D22-D6CB-3A3CF4A3F739}"/>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61" name="Rectangle : coins arrondis 260">
            <a:extLst>
              <a:ext uri="{FF2B5EF4-FFF2-40B4-BE49-F238E27FC236}">
                <a16:creationId xmlns:a16="http://schemas.microsoft.com/office/drawing/2014/main" id="{D683EEC5-ED08-9D13-BEEC-3778E8796422}"/>
              </a:ext>
            </a:extLst>
          </p:cNvPr>
          <p:cNvSpPr/>
          <p:nvPr/>
        </p:nvSpPr>
        <p:spPr>
          <a:xfrm>
            <a:off x="8235934" y="81771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2" name="Rectangle : coins arrondis 261">
            <a:extLst>
              <a:ext uri="{FF2B5EF4-FFF2-40B4-BE49-F238E27FC236}">
                <a16:creationId xmlns:a16="http://schemas.microsoft.com/office/drawing/2014/main" id="{DBB370A5-D919-E149-5697-3D88C223D0B0}"/>
              </a:ext>
            </a:extLst>
          </p:cNvPr>
          <p:cNvSpPr/>
          <p:nvPr/>
        </p:nvSpPr>
        <p:spPr>
          <a:xfrm>
            <a:off x="7339472" y="816829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3" name="Rectangle : coins arrondis 262">
            <a:extLst>
              <a:ext uri="{FF2B5EF4-FFF2-40B4-BE49-F238E27FC236}">
                <a16:creationId xmlns:a16="http://schemas.microsoft.com/office/drawing/2014/main" id="{5DEA9C9D-184E-5D39-6989-54063EF73BF8}"/>
              </a:ext>
            </a:extLst>
          </p:cNvPr>
          <p:cNvSpPr/>
          <p:nvPr/>
        </p:nvSpPr>
        <p:spPr>
          <a:xfrm>
            <a:off x="10844631" y="90893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4" name="Rectangle : coins arrondis 263">
            <a:extLst>
              <a:ext uri="{FF2B5EF4-FFF2-40B4-BE49-F238E27FC236}">
                <a16:creationId xmlns:a16="http://schemas.microsoft.com/office/drawing/2014/main" id="{E2A2F8F1-807F-5770-221C-575FE7208DA8}"/>
              </a:ext>
            </a:extLst>
          </p:cNvPr>
          <p:cNvSpPr/>
          <p:nvPr/>
        </p:nvSpPr>
        <p:spPr>
          <a:xfrm>
            <a:off x="11743969" y="90796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5" name="Rectangle : coins arrondis 264">
            <a:extLst>
              <a:ext uri="{FF2B5EF4-FFF2-40B4-BE49-F238E27FC236}">
                <a16:creationId xmlns:a16="http://schemas.microsoft.com/office/drawing/2014/main" id="{09D30C1C-5AB2-7537-874C-DEDA03D78B4B}"/>
              </a:ext>
            </a:extLst>
          </p:cNvPr>
          <p:cNvSpPr/>
          <p:nvPr/>
        </p:nvSpPr>
        <p:spPr>
          <a:xfrm>
            <a:off x="1264114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6" name="Rectangle : coins arrondis 265">
            <a:extLst>
              <a:ext uri="{FF2B5EF4-FFF2-40B4-BE49-F238E27FC236}">
                <a16:creationId xmlns:a16="http://schemas.microsoft.com/office/drawing/2014/main" id="{9E5035AF-EBF4-3A38-D06F-5F4787749C40}"/>
              </a:ext>
            </a:extLst>
          </p:cNvPr>
          <p:cNvSpPr/>
          <p:nvPr/>
        </p:nvSpPr>
        <p:spPr>
          <a:xfrm>
            <a:off x="1353832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7" name="Rectangle : coins arrondis 266">
            <a:extLst>
              <a:ext uri="{FF2B5EF4-FFF2-40B4-BE49-F238E27FC236}">
                <a16:creationId xmlns:a16="http://schemas.microsoft.com/office/drawing/2014/main" id="{AFFD05E9-FD7C-A54E-36A2-E2EE22954A61}"/>
              </a:ext>
            </a:extLst>
          </p:cNvPr>
          <p:cNvSpPr/>
          <p:nvPr/>
        </p:nvSpPr>
        <p:spPr>
          <a:xfrm>
            <a:off x="14403906"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8" name="Rectangle : coins arrondis 267">
            <a:extLst>
              <a:ext uri="{FF2B5EF4-FFF2-40B4-BE49-F238E27FC236}">
                <a16:creationId xmlns:a16="http://schemas.microsoft.com/office/drawing/2014/main" id="{F2F01D42-8ABD-D99A-5D63-E490E3035BD5}"/>
              </a:ext>
            </a:extLst>
          </p:cNvPr>
          <p:cNvSpPr/>
          <p:nvPr/>
        </p:nvSpPr>
        <p:spPr>
          <a:xfrm>
            <a:off x="1530814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9" name="Rectangle : coins arrondis 268">
            <a:extLst>
              <a:ext uri="{FF2B5EF4-FFF2-40B4-BE49-F238E27FC236}">
                <a16:creationId xmlns:a16="http://schemas.microsoft.com/office/drawing/2014/main" id="{357D1C3E-502C-FCBD-7289-278E84B9D77F}"/>
              </a:ext>
            </a:extLst>
          </p:cNvPr>
          <p:cNvSpPr/>
          <p:nvPr/>
        </p:nvSpPr>
        <p:spPr>
          <a:xfrm>
            <a:off x="16205329"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0" name="Rectangle : coins arrondis 269">
            <a:extLst>
              <a:ext uri="{FF2B5EF4-FFF2-40B4-BE49-F238E27FC236}">
                <a16:creationId xmlns:a16="http://schemas.microsoft.com/office/drawing/2014/main" id="{4BF393AC-AB25-D8D8-40AD-7082CC41D6B0}"/>
              </a:ext>
            </a:extLst>
          </p:cNvPr>
          <p:cNvSpPr/>
          <p:nvPr/>
        </p:nvSpPr>
        <p:spPr>
          <a:xfrm>
            <a:off x="17070906" y="90700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74" name="Groupe 273">
            <a:extLst>
              <a:ext uri="{FF2B5EF4-FFF2-40B4-BE49-F238E27FC236}">
                <a16:creationId xmlns:a16="http://schemas.microsoft.com/office/drawing/2014/main" id="{D616ECF7-0D27-4CF1-087A-B151FE0AC2D2}"/>
              </a:ext>
            </a:extLst>
          </p:cNvPr>
          <p:cNvGrpSpPr/>
          <p:nvPr/>
        </p:nvGrpSpPr>
        <p:grpSpPr>
          <a:xfrm>
            <a:off x="9979053" y="9089397"/>
            <a:ext cx="731099" cy="637840"/>
            <a:chOff x="7269900" y="3325686"/>
            <a:chExt cx="731099" cy="637840"/>
          </a:xfrm>
        </p:grpSpPr>
        <p:sp>
          <p:nvSpPr>
            <p:cNvPr id="275" name="Rectangle : coins arrondis 274">
              <a:extLst>
                <a:ext uri="{FF2B5EF4-FFF2-40B4-BE49-F238E27FC236}">
                  <a16:creationId xmlns:a16="http://schemas.microsoft.com/office/drawing/2014/main" id="{34001824-D649-027A-60E5-19810B81693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6" name="ZoneTexte 275">
              <a:extLst>
                <a:ext uri="{FF2B5EF4-FFF2-40B4-BE49-F238E27FC236}">
                  <a16:creationId xmlns:a16="http://schemas.microsoft.com/office/drawing/2014/main" id="{C98791F6-EBC8-C966-7E10-E277B6C996CA}"/>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77" name="Rectangle : coins arrondis 276">
            <a:extLst>
              <a:ext uri="{FF2B5EF4-FFF2-40B4-BE49-F238E27FC236}">
                <a16:creationId xmlns:a16="http://schemas.microsoft.com/office/drawing/2014/main" id="{17F04129-C07B-35A7-316B-C102F8226FA3}"/>
              </a:ext>
            </a:extLst>
          </p:cNvPr>
          <p:cNvSpPr/>
          <p:nvPr/>
        </p:nvSpPr>
        <p:spPr>
          <a:xfrm>
            <a:off x="8235934" y="90796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8" name="Rectangle : coins arrondis 277">
            <a:extLst>
              <a:ext uri="{FF2B5EF4-FFF2-40B4-BE49-F238E27FC236}">
                <a16:creationId xmlns:a16="http://schemas.microsoft.com/office/drawing/2014/main" id="{9D54EB53-3A2C-6DD8-9F69-EAEF8E49574F}"/>
              </a:ext>
            </a:extLst>
          </p:cNvPr>
          <p:cNvSpPr/>
          <p:nvPr/>
        </p:nvSpPr>
        <p:spPr>
          <a:xfrm>
            <a:off x="7339472" y="907081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9" name="Rectangle : coins arrondis 278">
            <a:extLst>
              <a:ext uri="{FF2B5EF4-FFF2-40B4-BE49-F238E27FC236}">
                <a16:creationId xmlns:a16="http://schemas.microsoft.com/office/drawing/2014/main" id="{43D8BEC6-46FA-CDE9-ECEE-03A50CB72CA3}"/>
              </a:ext>
            </a:extLst>
          </p:cNvPr>
          <p:cNvSpPr/>
          <p:nvPr/>
        </p:nvSpPr>
        <p:spPr>
          <a:xfrm>
            <a:off x="9931649" y="521818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0" name="Rectangle : coins arrondis 279">
            <a:extLst>
              <a:ext uri="{FF2B5EF4-FFF2-40B4-BE49-F238E27FC236}">
                <a16:creationId xmlns:a16="http://schemas.microsoft.com/office/drawing/2014/main" id="{0B7732B6-4F50-FE3E-4F83-6E08D34919BC}"/>
              </a:ext>
            </a:extLst>
          </p:cNvPr>
          <p:cNvSpPr/>
          <p:nvPr/>
        </p:nvSpPr>
        <p:spPr>
          <a:xfrm>
            <a:off x="8184301" y="427752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81" name="Groupe 280">
            <a:extLst>
              <a:ext uri="{FF2B5EF4-FFF2-40B4-BE49-F238E27FC236}">
                <a16:creationId xmlns:a16="http://schemas.microsoft.com/office/drawing/2014/main" id="{A8276B4F-B695-4EA3-1DC8-6484C7762095}"/>
              </a:ext>
            </a:extLst>
          </p:cNvPr>
          <p:cNvGrpSpPr/>
          <p:nvPr/>
        </p:nvGrpSpPr>
        <p:grpSpPr>
          <a:xfrm>
            <a:off x="8182247" y="5245335"/>
            <a:ext cx="731099" cy="637840"/>
            <a:chOff x="7269900" y="3325686"/>
            <a:chExt cx="731099" cy="637840"/>
          </a:xfrm>
        </p:grpSpPr>
        <p:sp>
          <p:nvSpPr>
            <p:cNvPr id="282" name="Rectangle : coins arrondis 281">
              <a:extLst>
                <a:ext uri="{FF2B5EF4-FFF2-40B4-BE49-F238E27FC236}">
                  <a16:creationId xmlns:a16="http://schemas.microsoft.com/office/drawing/2014/main" id="{38B1F7F1-4534-C00E-C3DD-25031B808BB0}"/>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3" name="ZoneTexte 282">
              <a:extLst>
                <a:ext uri="{FF2B5EF4-FFF2-40B4-BE49-F238E27FC236}">
                  <a16:creationId xmlns:a16="http://schemas.microsoft.com/office/drawing/2014/main" id="{33EB7E16-AA6B-89BE-39ED-79D976200193}"/>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285" name="Rectangle : coins arrondis 284">
            <a:extLst>
              <a:ext uri="{FF2B5EF4-FFF2-40B4-BE49-F238E27FC236}">
                <a16:creationId xmlns:a16="http://schemas.microsoft.com/office/drawing/2014/main" id="{01C42D5A-B024-2B0B-4CC6-FD3AA5ADAC43}"/>
              </a:ext>
            </a:extLst>
          </p:cNvPr>
          <p:cNvSpPr/>
          <p:nvPr/>
        </p:nvSpPr>
        <p:spPr>
          <a:xfrm>
            <a:off x="9125470" y="817770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6" name="Rectangle : coins arrondis 285">
            <a:extLst>
              <a:ext uri="{FF2B5EF4-FFF2-40B4-BE49-F238E27FC236}">
                <a16:creationId xmlns:a16="http://schemas.microsoft.com/office/drawing/2014/main" id="{A5181498-A067-517F-630F-7F42107B34EB}"/>
              </a:ext>
            </a:extLst>
          </p:cNvPr>
          <p:cNvSpPr/>
          <p:nvPr/>
        </p:nvSpPr>
        <p:spPr>
          <a:xfrm>
            <a:off x="9125470" y="90802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7" name="Rectangle : coins arrondis 286">
            <a:extLst>
              <a:ext uri="{FF2B5EF4-FFF2-40B4-BE49-F238E27FC236}">
                <a16:creationId xmlns:a16="http://schemas.microsoft.com/office/drawing/2014/main" id="{FA7975C2-0912-B2EC-614D-4B79BDAB17CA}"/>
              </a:ext>
            </a:extLst>
          </p:cNvPr>
          <p:cNvSpPr/>
          <p:nvPr/>
        </p:nvSpPr>
        <p:spPr>
          <a:xfrm>
            <a:off x="9061818" y="52390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88" name="Groupe 287">
            <a:extLst>
              <a:ext uri="{FF2B5EF4-FFF2-40B4-BE49-F238E27FC236}">
                <a16:creationId xmlns:a16="http://schemas.microsoft.com/office/drawing/2014/main" id="{0E00F7BF-BF8E-E59D-DFC2-B748F73A0C29}"/>
              </a:ext>
            </a:extLst>
          </p:cNvPr>
          <p:cNvGrpSpPr/>
          <p:nvPr/>
        </p:nvGrpSpPr>
        <p:grpSpPr>
          <a:xfrm>
            <a:off x="9098701" y="6964363"/>
            <a:ext cx="731099" cy="637840"/>
            <a:chOff x="7269900" y="3325686"/>
            <a:chExt cx="731099" cy="637840"/>
          </a:xfrm>
        </p:grpSpPr>
        <p:sp>
          <p:nvSpPr>
            <p:cNvPr id="289" name="Rectangle : coins arrondis 288">
              <a:extLst>
                <a:ext uri="{FF2B5EF4-FFF2-40B4-BE49-F238E27FC236}">
                  <a16:creationId xmlns:a16="http://schemas.microsoft.com/office/drawing/2014/main" id="{0F7BD7ED-460D-94EB-446E-EA4925B76CF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0" name="ZoneTexte 289">
              <a:extLst>
                <a:ext uri="{FF2B5EF4-FFF2-40B4-BE49-F238E27FC236}">
                  <a16:creationId xmlns:a16="http://schemas.microsoft.com/office/drawing/2014/main" id="{965AB423-DA51-2DEA-C32D-D74F3F8B532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292" name="Groupe 291">
            <a:extLst>
              <a:ext uri="{FF2B5EF4-FFF2-40B4-BE49-F238E27FC236}">
                <a16:creationId xmlns:a16="http://schemas.microsoft.com/office/drawing/2014/main" id="{8AE97ED1-02A3-0254-6805-E3A6FA4CAE14}"/>
              </a:ext>
            </a:extLst>
          </p:cNvPr>
          <p:cNvGrpSpPr/>
          <p:nvPr/>
        </p:nvGrpSpPr>
        <p:grpSpPr>
          <a:xfrm>
            <a:off x="9987446" y="6944985"/>
            <a:ext cx="731099" cy="637840"/>
            <a:chOff x="7269900" y="3325686"/>
            <a:chExt cx="731099" cy="637840"/>
          </a:xfrm>
        </p:grpSpPr>
        <p:sp>
          <p:nvSpPr>
            <p:cNvPr id="293" name="Rectangle : coins arrondis 292">
              <a:extLst>
                <a:ext uri="{FF2B5EF4-FFF2-40B4-BE49-F238E27FC236}">
                  <a16:creationId xmlns:a16="http://schemas.microsoft.com/office/drawing/2014/main" id="{A2C08816-104D-F1D2-AD33-E971F5EACB7B}"/>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4" name="ZoneTexte 293">
              <a:extLst>
                <a:ext uri="{FF2B5EF4-FFF2-40B4-BE49-F238E27FC236}">
                  <a16:creationId xmlns:a16="http://schemas.microsoft.com/office/drawing/2014/main" id="{ECE21A29-9574-4CEB-2216-2E62BAAF45C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295" name="Groupe 294">
            <a:extLst>
              <a:ext uri="{FF2B5EF4-FFF2-40B4-BE49-F238E27FC236}">
                <a16:creationId xmlns:a16="http://schemas.microsoft.com/office/drawing/2014/main" id="{F5DCE3BD-CB23-011A-DEE5-CB68B19A465A}"/>
              </a:ext>
            </a:extLst>
          </p:cNvPr>
          <p:cNvGrpSpPr/>
          <p:nvPr/>
        </p:nvGrpSpPr>
        <p:grpSpPr>
          <a:xfrm>
            <a:off x="10844630" y="6935327"/>
            <a:ext cx="731099" cy="637840"/>
            <a:chOff x="7269900" y="3325686"/>
            <a:chExt cx="731099" cy="637840"/>
          </a:xfrm>
        </p:grpSpPr>
        <p:sp>
          <p:nvSpPr>
            <p:cNvPr id="296" name="Rectangle : coins arrondis 295">
              <a:extLst>
                <a:ext uri="{FF2B5EF4-FFF2-40B4-BE49-F238E27FC236}">
                  <a16:creationId xmlns:a16="http://schemas.microsoft.com/office/drawing/2014/main" id="{8360185E-6EAE-A6EA-584D-9DCCF14FA6A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7" name="ZoneTexte 296">
              <a:extLst>
                <a:ext uri="{FF2B5EF4-FFF2-40B4-BE49-F238E27FC236}">
                  <a16:creationId xmlns:a16="http://schemas.microsoft.com/office/drawing/2014/main" id="{712F8436-47F5-27C8-1F52-75D870C4E7B5}"/>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Tree>
    <p:extLst>
      <p:ext uri="{BB962C8B-B14F-4D97-AF65-F5344CB8AC3E}">
        <p14:creationId xmlns:p14="http://schemas.microsoft.com/office/powerpoint/2010/main" val="38249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7D97-6767-3A97-6561-2F55DB9397CC}"/>
            </a:ext>
          </a:extLst>
        </p:cNvPr>
        <p:cNvGrpSpPr/>
        <p:nvPr/>
      </p:nvGrpSpPr>
      <p:grpSpPr>
        <a:xfrm>
          <a:off x="0" y="0"/>
          <a:ext cx="0" cy="0"/>
          <a:chOff x="0" y="0"/>
          <a:chExt cx="0" cy="0"/>
        </a:xfrm>
      </p:grpSpPr>
      <p:grpSp>
        <p:nvGrpSpPr>
          <p:cNvPr id="14" name="Group 14">
            <a:extLst>
              <a:ext uri="{FF2B5EF4-FFF2-40B4-BE49-F238E27FC236}">
                <a16:creationId xmlns:a16="http://schemas.microsoft.com/office/drawing/2014/main" id="{E24B1ACF-8197-B39A-0E8D-C5DC6D7D7AA8}"/>
              </a:ext>
            </a:extLst>
          </p:cNvPr>
          <p:cNvGrpSpPr/>
          <p:nvPr/>
        </p:nvGrpSpPr>
        <p:grpSpPr>
          <a:xfrm>
            <a:off x="457200" y="3968821"/>
            <a:ext cx="6700992" cy="697931"/>
            <a:chOff x="0" y="0"/>
            <a:chExt cx="941463" cy="322595"/>
          </a:xfrm>
        </p:grpSpPr>
        <p:sp>
          <p:nvSpPr>
            <p:cNvPr id="15" name="Freeform 15">
              <a:extLst>
                <a:ext uri="{FF2B5EF4-FFF2-40B4-BE49-F238E27FC236}">
                  <a16:creationId xmlns:a16="http://schemas.microsoft.com/office/drawing/2014/main" id="{12BD9143-6555-25ED-E8F7-A136BDF0C4CA}"/>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6" name="TextBox 16">
              <a:extLst>
                <a:ext uri="{FF2B5EF4-FFF2-40B4-BE49-F238E27FC236}">
                  <a16:creationId xmlns:a16="http://schemas.microsoft.com/office/drawing/2014/main" id="{43DB4DCB-C013-8AEB-74CC-B3E30C5A5DC6}"/>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financement </a:t>
              </a:r>
            </a:p>
          </p:txBody>
        </p:sp>
      </p:grpSp>
      <p:sp>
        <p:nvSpPr>
          <p:cNvPr id="29" name="TextBox 29">
            <a:extLst>
              <a:ext uri="{FF2B5EF4-FFF2-40B4-BE49-F238E27FC236}">
                <a16:creationId xmlns:a16="http://schemas.microsoft.com/office/drawing/2014/main" id="{B98B5739-6303-3B79-2C23-39FE686ADD07}"/>
              </a:ext>
            </a:extLst>
          </p:cNvPr>
          <p:cNvSpPr txBox="1"/>
          <p:nvPr/>
        </p:nvSpPr>
        <p:spPr>
          <a:xfrm>
            <a:off x="4724451" y="-8392"/>
            <a:ext cx="8056958" cy="902170"/>
          </a:xfrm>
          <a:prstGeom prst="rect">
            <a:avLst/>
          </a:prstGeom>
        </p:spPr>
        <p:txBody>
          <a:bodyPr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CHRONOGRAME</a:t>
            </a:r>
          </a:p>
        </p:txBody>
      </p:sp>
      <p:grpSp>
        <p:nvGrpSpPr>
          <p:cNvPr id="98" name="Group 14">
            <a:extLst>
              <a:ext uri="{FF2B5EF4-FFF2-40B4-BE49-F238E27FC236}">
                <a16:creationId xmlns:a16="http://schemas.microsoft.com/office/drawing/2014/main" id="{AC03C2F6-C466-A165-1607-D80CFF32C6AD}"/>
              </a:ext>
            </a:extLst>
          </p:cNvPr>
          <p:cNvGrpSpPr/>
          <p:nvPr/>
        </p:nvGrpSpPr>
        <p:grpSpPr>
          <a:xfrm>
            <a:off x="457200" y="3314700"/>
            <a:ext cx="17449800" cy="482196"/>
            <a:chOff x="0" y="0"/>
            <a:chExt cx="941463" cy="322595"/>
          </a:xfrm>
        </p:grpSpPr>
        <p:sp>
          <p:nvSpPr>
            <p:cNvPr id="99" name="Freeform 15">
              <a:extLst>
                <a:ext uri="{FF2B5EF4-FFF2-40B4-BE49-F238E27FC236}">
                  <a16:creationId xmlns:a16="http://schemas.microsoft.com/office/drawing/2014/main" id="{996BB8C7-5ABE-8589-B170-EC9D100C1093}"/>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00" name="TextBox 16">
              <a:extLst>
                <a:ext uri="{FF2B5EF4-FFF2-40B4-BE49-F238E27FC236}">
                  <a16:creationId xmlns:a16="http://schemas.microsoft.com/office/drawing/2014/main" id="{45336E72-F8E2-EE0F-994E-D2C4B667EF34}"/>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mécanisme de soutien (rapport provisoire) </a:t>
              </a:r>
            </a:p>
          </p:txBody>
        </p:sp>
      </p:grpSp>
      <p:grpSp>
        <p:nvGrpSpPr>
          <p:cNvPr id="110" name="Group 14">
            <a:extLst>
              <a:ext uri="{FF2B5EF4-FFF2-40B4-BE49-F238E27FC236}">
                <a16:creationId xmlns:a16="http://schemas.microsoft.com/office/drawing/2014/main" id="{E12FB129-DCE0-A69E-98AC-2A44340680AE}"/>
              </a:ext>
            </a:extLst>
          </p:cNvPr>
          <p:cNvGrpSpPr/>
          <p:nvPr/>
        </p:nvGrpSpPr>
        <p:grpSpPr>
          <a:xfrm>
            <a:off x="467032" y="6737954"/>
            <a:ext cx="17449800" cy="539146"/>
            <a:chOff x="0" y="-38100"/>
            <a:chExt cx="941463" cy="360695"/>
          </a:xfrm>
        </p:grpSpPr>
        <p:sp>
          <p:nvSpPr>
            <p:cNvPr id="111" name="Freeform 15">
              <a:extLst>
                <a:ext uri="{FF2B5EF4-FFF2-40B4-BE49-F238E27FC236}">
                  <a16:creationId xmlns:a16="http://schemas.microsoft.com/office/drawing/2014/main" id="{74FE1567-15D5-B003-D422-F06707E38899}"/>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12" name="TextBox 16">
              <a:extLst>
                <a:ext uri="{FF2B5EF4-FFF2-40B4-BE49-F238E27FC236}">
                  <a16:creationId xmlns:a16="http://schemas.microsoft.com/office/drawing/2014/main" id="{0889E147-B8CD-6299-ED5D-1E4F50D40AE2}"/>
                </a:ext>
              </a:extLst>
            </p:cNvPr>
            <p:cNvSpPr txBox="1"/>
            <p:nvPr/>
          </p:nvSpPr>
          <p:spPr>
            <a:xfrm>
              <a:off x="0" y="-38100"/>
              <a:ext cx="941463" cy="360695"/>
            </a:xfrm>
            <a:prstGeom prst="rect">
              <a:avLst/>
            </a:prstGeom>
            <a:ln>
              <a:noFill/>
            </a:ln>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du Rapport final validé </a:t>
              </a:r>
            </a:p>
          </p:txBody>
        </p:sp>
      </p:grpSp>
      <p:grpSp>
        <p:nvGrpSpPr>
          <p:cNvPr id="114" name="Group 14">
            <a:extLst>
              <a:ext uri="{FF2B5EF4-FFF2-40B4-BE49-F238E27FC236}">
                <a16:creationId xmlns:a16="http://schemas.microsoft.com/office/drawing/2014/main" id="{831E84C6-9738-66BD-1230-065F2986A484}"/>
              </a:ext>
            </a:extLst>
          </p:cNvPr>
          <p:cNvGrpSpPr/>
          <p:nvPr/>
        </p:nvGrpSpPr>
        <p:grpSpPr>
          <a:xfrm>
            <a:off x="452284" y="4950289"/>
            <a:ext cx="6700992" cy="697931"/>
            <a:chOff x="0" y="0"/>
            <a:chExt cx="941463" cy="322595"/>
          </a:xfrm>
        </p:grpSpPr>
        <p:sp>
          <p:nvSpPr>
            <p:cNvPr id="115" name="Freeform 15">
              <a:extLst>
                <a:ext uri="{FF2B5EF4-FFF2-40B4-BE49-F238E27FC236}">
                  <a16:creationId xmlns:a16="http://schemas.microsoft.com/office/drawing/2014/main" id="{DCD8992A-A1D3-54C4-5802-019C4D65A36E}"/>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16" name="TextBox 16">
              <a:extLst>
                <a:ext uri="{FF2B5EF4-FFF2-40B4-BE49-F238E27FC236}">
                  <a16:creationId xmlns:a16="http://schemas.microsoft.com/office/drawing/2014/main" id="{05402EA1-2C71-A143-42E4-2E00099E1013}"/>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mise en œuvre du mécanisme </a:t>
              </a:r>
            </a:p>
          </p:txBody>
        </p:sp>
      </p:grpSp>
      <p:grpSp>
        <p:nvGrpSpPr>
          <p:cNvPr id="126" name="Group 14">
            <a:extLst>
              <a:ext uri="{FF2B5EF4-FFF2-40B4-BE49-F238E27FC236}">
                <a16:creationId xmlns:a16="http://schemas.microsoft.com/office/drawing/2014/main" id="{2999AF27-C42D-FE08-B7EF-A3756C303932}"/>
              </a:ext>
            </a:extLst>
          </p:cNvPr>
          <p:cNvGrpSpPr/>
          <p:nvPr/>
        </p:nvGrpSpPr>
        <p:grpSpPr>
          <a:xfrm>
            <a:off x="467032" y="5903186"/>
            <a:ext cx="6700992" cy="697931"/>
            <a:chOff x="0" y="0"/>
            <a:chExt cx="941463" cy="322595"/>
          </a:xfrm>
        </p:grpSpPr>
        <p:sp>
          <p:nvSpPr>
            <p:cNvPr id="127" name="Freeform 15">
              <a:extLst>
                <a:ext uri="{FF2B5EF4-FFF2-40B4-BE49-F238E27FC236}">
                  <a16:creationId xmlns:a16="http://schemas.microsoft.com/office/drawing/2014/main" id="{24D16ACF-CA17-B086-1811-FA3965291AE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28" name="TextBox 16">
              <a:extLst>
                <a:ext uri="{FF2B5EF4-FFF2-40B4-BE49-F238E27FC236}">
                  <a16:creationId xmlns:a16="http://schemas.microsoft.com/office/drawing/2014/main" id="{5EFE5EE8-C078-760D-165A-2094578E434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Exploitation des données collectées et élaboration du dispositif de mise en œuvre du mécanisme </a:t>
              </a:r>
            </a:p>
          </p:txBody>
        </p:sp>
      </p:grpSp>
      <p:grpSp>
        <p:nvGrpSpPr>
          <p:cNvPr id="168" name="Group 14">
            <a:extLst>
              <a:ext uri="{FF2B5EF4-FFF2-40B4-BE49-F238E27FC236}">
                <a16:creationId xmlns:a16="http://schemas.microsoft.com/office/drawing/2014/main" id="{DCCBDE6A-E263-9C1E-A0BB-38185119CC13}"/>
              </a:ext>
            </a:extLst>
          </p:cNvPr>
          <p:cNvGrpSpPr/>
          <p:nvPr/>
        </p:nvGrpSpPr>
        <p:grpSpPr>
          <a:xfrm>
            <a:off x="465721" y="7325917"/>
            <a:ext cx="6735353" cy="789383"/>
            <a:chOff x="0" y="-38100"/>
            <a:chExt cx="941463" cy="360695"/>
          </a:xfrm>
        </p:grpSpPr>
        <p:sp>
          <p:nvSpPr>
            <p:cNvPr id="169" name="Freeform 15">
              <a:extLst>
                <a:ext uri="{FF2B5EF4-FFF2-40B4-BE49-F238E27FC236}">
                  <a16:creationId xmlns:a16="http://schemas.microsoft.com/office/drawing/2014/main" id="{7F056F04-A0E3-3094-93C0-8BE1BAA786B0}"/>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176E2284-75C3-41E3-32B7-E72978AEC54C}"/>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Animation de l’atelier de validation </a:t>
              </a:r>
            </a:p>
          </p:txBody>
        </p:sp>
      </p:grpSp>
      <p:grpSp>
        <p:nvGrpSpPr>
          <p:cNvPr id="174" name="Group 14">
            <a:extLst>
              <a:ext uri="{FF2B5EF4-FFF2-40B4-BE49-F238E27FC236}">
                <a16:creationId xmlns:a16="http://schemas.microsoft.com/office/drawing/2014/main" id="{579A6D93-F154-D90B-CC47-85BDC6E58941}"/>
              </a:ext>
            </a:extLst>
          </p:cNvPr>
          <p:cNvGrpSpPr/>
          <p:nvPr/>
        </p:nvGrpSpPr>
        <p:grpSpPr>
          <a:xfrm>
            <a:off x="457201" y="8369472"/>
            <a:ext cx="6735354" cy="697931"/>
            <a:chOff x="0" y="0"/>
            <a:chExt cx="941463" cy="322595"/>
          </a:xfrm>
        </p:grpSpPr>
        <p:sp>
          <p:nvSpPr>
            <p:cNvPr id="175" name="Freeform 15">
              <a:extLst>
                <a:ext uri="{FF2B5EF4-FFF2-40B4-BE49-F238E27FC236}">
                  <a16:creationId xmlns:a16="http://schemas.microsoft.com/office/drawing/2014/main" id="{F8767106-9FCD-6548-9A36-06EF35C36FC5}"/>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6" name="TextBox 16">
              <a:extLst>
                <a:ext uri="{FF2B5EF4-FFF2-40B4-BE49-F238E27FC236}">
                  <a16:creationId xmlns:a16="http://schemas.microsoft.com/office/drawing/2014/main" id="{B26A3AB7-BB6D-737C-C953-C97A2E91E689}"/>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Prise en compte des observations de l’atelier de validation </a:t>
              </a:r>
            </a:p>
          </p:txBody>
        </p:sp>
      </p:grpSp>
      <p:grpSp>
        <p:nvGrpSpPr>
          <p:cNvPr id="180" name="Group 14">
            <a:extLst>
              <a:ext uri="{FF2B5EF4-FFF2-40B4-BE49-F238E27FC236}">
                <a16:creationId xmlns:a16="http://schemas.microsoft.com/office/drawing/2014/main" id="{9079246F-712B-9DF2-0B6D-B9E893B03184}"/>
              </a:ext>
            </a:extLst>
          </p:cNvPr>
          <p:cNvGrpSpPr/>
          <p:nvPr/>
        </p:nvGrpSpPr>
        <p:grpSpPr>
          <a:xfrm>
            <a:off x="471948" y="9322369"/>
            <a:ext cx="6735353" cy="697931"/>
            <a:chOff x="0" y="0"/>
            <a:chExt cx="941463" cy="322595"/>
          </a:xfrm>
        </p:grpSpPr>
        <p:sp>
          <p:nvSpPr>
            <p:cNvPr id="181" name="Freeform 15">
              <a:extLst>
                <a:ext uri="{FF2B5EF4-FFF2-40B4-BE49-F238E27FC236}">
                  <a16:creationId xmlns:a16="http://schemas.microsoft.com/office/drawing/2014/main" id="{2D33517C-AAFE-596A-1F0B-F849FA1820D8}"/>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82" name="TextBox 16">
              <a:extLst>
                <a:ext uri="{FF2B5EF4-FFF2-40B4-BE49-F238E27FC236}">
                  <a16:creationId xmlns:a16="http://schemas.microsoft.com/office/drawing/2014/main" id="{814D5AAE-E3A4-ABBA-647F-C5243D8A2B44}"/>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Dépôt du rapport final validé</a:t>
              </a:r>
            </a:p>
          </p:txBody>
        </p:sp>
      </p:grpSp>
      <p:sp>
        <p:nvSpPr>
          <p:cNvPr id="25" name="Rectangle : coins arrondis 24">
            <a:extLst>
              <a:ext uri="{FF2B5EF4-FFF2-40B4-BE49-F238E27FC236}">
                <a16:creationId xmlns:a16="http://schemas.microsoft.com/office/drawing/2014/main" id="{DBD53282-15A1-236A-9C3C-C87575BFDBCC}"/>
              </a:ext>
            </a:extLst>
          </p:cNvPr>
          <p:cNvSpPr/>
          <p:nvPr/>
        </p:nvSpPr>
        <p:spPr>
          <a:xfrm>
            <a:off x="7269900" y="1524034"/>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03 - 09</a:t>
            </a:r>
          </a:p>
        </p:txBody>
      </p:sp>
      <p:sp>
        <p:nvSpPr>
          <p:cNvPr id="26" name="Rectangle : coins arrondis 25">
            <a:extLst>
              <a:ext uri="{FF2B5EF4-FFF2-40B4-BE49-F238E27FC236}">
                <a16:creationId xmlns:a16="http://schemas.microsoft.com/office/drawing/2014/main" id="{8809A0DB-3F0D-E022-D6CC-86FB6A4D6CB5}"/>
              </a:ext>
            </a:extLst>
          </p:cNvPr>
          <p:cNvSpPr/>
          <p:nvPr/>
        </p:nvSpPr>
        <p:spPr>
          <a:xfrm>
            <a:off x="8108101"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10 - 16</a:t>
            </a:r>
            <a:endParaRPr lang="LID4096" sz="1200" b="1" dirty="0">
              <a:latin typeface="Ubuntu Sans" pitchFamily="2" charset="0"/>
            </a:endParaRPr>
          </a:p>
        </p:txBody>
      </p:sp>
      <p:sp>
        <p:nvSpPr>
          <p:cNvPr id="27" name="Rectangle : coins arrondis 26">
            <a:extLst>
              <a:ext uri="{FF2B5EF4-FFF2-40B4-BE49-F238E27FC236}">
                <a16:creationId xmlns:a16="http://schemas.microsoft.com/office/drawing/2014/main" id="{06353DD4-29FE-BBC1-5681-3FC0AF7DDEE2}"/>
              </a:ext>
            </a:extLst>
          </p:cNvPr>
          <p:cNvSpPr/>
          <p:nvPr/>
        </p:nvSpPr>
        <p:spPr>
          <a:xfrm>
            <a:off x="8946301"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17 - 23</a:t>
            </a:r>
            <a:endParaRPr lang="LID4096" sz="1200" b="1" dirty="0">
              <a:latin typeface="Ubuntu Sans" pitchFamily="2" charset="0"/>
            </a:endParaRPr>
          </a:p>
        </p:txBody>
      </p:sp>
      <p:sp>
        <p:nvSpPr>
          <p:cNvPr id="30" name="Rectangle : coins arrondis 29">
            <a:extLst>
              <a:ext uri="{FF2B5EF4-FFF2-40B4-BE49-F238E27FC236}">
                <a16:creationId xmlns:a16="http://schemas.microsoft.com/office/drawing/2014/main" id="{BCFB8064-1CB7-B82D-6DCC-B95D334F2055}"/>
              </a:ext>
            </a:extLst>
          </p:cNvPr>
          <p:cNvSpPr/>
          <p:nvPr/>
        </p:nvSpPr>
        <p:spPr>
          <a:xfrm>
            <a:off x="9906000" y="151304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24 - 30</a:t>
            </a:r>
            <a:endParaRPr lang="LID4096" sz="1200" b="1" dirty="0">
              <a:latin typeface="Ubuntu Sans" pitchFamily="2" charset="0"/>
            </a:endParaRPr>
          </a:p>
        </p:txBody>
      </p:sp>
      <p:sp>
        <p:nvSpPr>
          <p:cNvPr id="31" name="Rectangle : coins arrondis 30">
            <a:extLst>
              <a:ext uri="{FF2B5EF4-FFF2-40B4-BE49-F238E27FC236}">
                <a16:creationId xmlns:a16="http://schemas.microsoft.com/office/drawing/2014/main" id="{6E79518B-7BC7-301A-6E67-6AA856786AA2}"/>
              </a:ext>
            </a:extLst>
          </p:cNvPr>
          <p:cNvSpPr/>
          <p:nvPr/>
        </p:nvSpPr>
        <p:spPr>
          <a:xfrm>
            <a:off x="10775101" y="1541288"/>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01 - 07</a:t>
            </a:r>
            <a:endParaRPr lang="LID4096" sz="1200" b="1" dirty="0">
              <a:latin typeface="Ubuntu Sans" pitchFamily="2" charset="0"/>
            </a:endParaRPr>
          </a:p>
        </p:txBody>
      </p:sp>
      <p:sp>
        <p:nvSpPr>
          <p:cNvPr id="32" name="Rectangle : coins arrondis 31">
            <a:extLst>
              <a:ext uri="{FF2B5EF4-FFF2-40B4-BE49-F238E27FC236}">
                <a16:creationId xmlns:a16="http://schemas.microsoft.com/office/drawing/2014/main" id="{34CAF217-0A0C-040F-7D1A-F078605A1F71}"/>
              </a:ext>
            </a:extLst>
          </p:cNvPr>
          <p:cNvSpPr/>
          <p:nvPr/>
        </p:nvSpPr>
        <p:spPr>
          <a:xfrm>
            <a:off x="11689501" y="15675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08 - 14</a:t>
            </a:r>
            <a:endParaRPr lang="LID4096" sz="1200" b="1" dirty="0">
              <a:latin typeface="Ubuntu Sans" pitchFamily="2" charset="0"/>
            </a:endParaRPr>
          </a:p>
        </p:txBody>
      </p:sp>
      <p:sp>
        <p:nvSpPr>
          <p:cNvPr id="33" name="Rectangle : coins arrondis 32">
            <a:extLst>
              <a:ext uri="{FF2B5EF4-FFF2-40B4-BE49-F238E27FC236}">
                <a16:creationId xmlns:a16="http://schemas.microsoft.com/office/drawing/2014/main" id="{20C61BFF-572F-3FF9-B197-006F12726C45}"/>
              </a:ext>
            </a:extLst>
          </p:cNvPr>
          <p:cNvSpPr/>
          <p:nvPr/>
        </p:nvSpPr>
        <p:spPr>
          <a:xfrm>
            <a:off x="12527701" y="157611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15 - 21</a:t>
            </a:r>
            <a:endParaRPr lang="LID4096" sz="1200" b="1" dirty="0">
              <a:latin typeface="Ubuntu Sans" pitchFamily="2" charset="0"/>
            </a:endParaRPr>
          </a:p>
        </p:txBody>
      </p:sp>
      <p:sp>
        <p:nvSpPr>
          <p:cNvPr id="34" name="Rectangle : coins arrondis 33">
            <a:extLst>
              <a:ext uri="{FF2B5EF4-FFF2-40B4-BE49-F238E27FC236}">
                <a16:creationId xmlns:a16="http://schemas.microsoft.com/office/drawing/2014/main" id="{44651495-8D1E-6FB7-2D0B-295B97F66DDF}"/>
              </a:ext>
            </a:extLst>
          </p:cNvPr>
          <p:cNvSpPr/>
          <p:nvPr/>
        </p:nvSpPr>
        <p:spPr>
          <a:xfrm>
            <a:off x="13442101" y="1576113"/>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22 - 28</a:t>
            </a:r>
            <a:endParaRPr lang="LID4096" sz="1200" b="1" dirty="0">
              <a:latin typeface="Ubuntu Sans" pitchFamily="2" charset="0"/>
            </a:endParaRPr>
          </a:p>
        </p:txBody>
      </p:sp>
      <p:sp>
        <p:nvSpPr>
          <p:cNvPr id="35" name="Rectangle : coins arrondis 34">
            <a:extLst>
              <a:ext uri="{FF2B5EF4-FFF2-40B4-BE49-F238E27FC236}">
                <a16:creationId xmlns:a16="http://schemas.microsoft.com/office/drawing/2014/main" id="{A251A12F-6609-3151-4698-409213586909}"/>
              </a:ext>
            </a:extLst>
          </p:cNvPr>
          <p:cNvSpPr/>
          <p:nvPr/>
        </p:nvSpPr>
        <p:spPr>
          <a:xfrm>
            <a:off x="14356501" y="1580185"/>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29 - 04</a:t>
            </a:r>
            <a:endParaRPr lang="LID4096" sz="1200" b="1" dirty="0">
              <a:latin typeface="Ubuntu Sans" pitchFamily="2" charset="0"/>
            </a:endParaRPr>
          </a:p>
        </p:txBody>
      </p:sp>
      <p:sp>
        <p:nvSpPr>
          <p:cNvPr id="36" name="Rectangle : coins arrondis 35">
            <a:extLst>
              <a:ext uri="{FF2B5EF4-FFF2-40B4-BE49-F238E27FC236}">
                <a16:creationId xmlns:a16="http://schemas.microsoft.com/office/drawing/2014/main" id="{C5836742-2DCB-6B13-7FF0-3AF1BC151A58}"/>
              </a:ext>
            </a:extLst>
          </p:cNvPr>
          <p:cNvSpPr/>
          <p:nvPr/>
        </p:nvSpPr>
        <p:spPr>
          <a:xfrm>
            <a:off x="15225602" y="1606407"/>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05 - 11</a:t>
            </a:r>
            <a:endParaRPr lang="LID4096" sz="1200" b="1" dirty="0">
              <a:latin typeface="Ubuntu Sans" pitchFamily="2" charset="0"/>
            </a:endParaRPr>
          </a:p>
        </p:txBody>
      </p:sp>
      <p:sp>
        <p:nvSpPr>
          <p:cNvPr id="37" name="Rectangle : coins arrondis 36">
            <a:extLst>
              <a:ext uri="{FF2B5EF4-FFF2-40B4-BE49-F238E27FC236}">
                <a16:creationId xmlns:a16="http://schemas.microsoft.com/office/drawing/2014/main" id="{05262D8C-AF34-01CA-DB99-762276CF40C6}"/>
              </a:ext>
            </a:extLst>
          </p:cNvPr>
          <p:cNvSpPr/>
          <p:nvPr/>
        </p:nvSpPr>
        <p:spPr>
          <a:xfrm>
            <a:off x="16109101" y="16150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12 - 18</a:t>
            </a:r>
            <a:endParaRPr lang="LID4096" sz="1200" b="1" dirty="0">
              <a:latin typeface="Ubuntu Sans" pitchFamily="2" charset="0"/>
            </a:endParaRPr>
          </a:p>
        </p:txBody>
      </p:sp>
      <p:sp>
        <p:nvSpPr>
          <p:cNvPr id="38" name="Rectangle : coins arrondis 37">
            <a:extLst>
              <a:ext uri="{FF2B5EF4-FFF2-40B4-BE49-F238E27FC236}">
                <a16:creationId xmlns:a16="http://schemas.microsoft.com/office/drawing/2014/main" id="{34C6209B-BD6F-AE94-942B-B2F5C4EEC74A}"/>
              </a:ext>
            </a:extLst>
          </p:cNvPr>
          <p:cNvSpPr/>
          <p:nvPr/>
        </p:nvSpPr>
        <p:spPr>
          <a:xfrm>
            <a:off x="17023501" y="1615010"/>
            <a:ext cx="731099" cy="63784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b="1" dirty="0">
                <a:latin typeface="Ubuntu Sans" pitchFamily="2" charset="0"/>
              </a:rPr>
              <a:t>18 - 20</a:t>
            </a:r>
            <a:endParaRPr lang="LID4096" sz="1200" b="1" dirty="0">
              <a:latin typeface="Ubuntu Sans" pitchFamily="2" charset="0"/>
            </a:endParaRPr>
          </a:p>
        </p:txBody>
      </p:sp>
      <p:sp>
        <p:nvSpPr>
          <p:cNvPr id="39" name="Rectangle : coins arrondis 38">
            <a:extLst>
              <a:ext uri="{FF2B5EF4-FFF2-40B4-BE49-F238E27FC236}">
                <a16:creationId xmlns:a16="http://schemas.microsoft.com/office/drawing/2014/main" id="{46750945-287B-F58E-3090-869EA3362AA2}"/>
              </a:ext>
            </a:extLst>
          </p:cNvPr>
          <p:cNvSpPr/>
          <p:nvPr/>
        </p:nvSpPr>
        <p:spPr>
          <a:xfrm>
            <a:off x="7275519" y="1039762"/>
            <a:ext cx="3316282"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Septembre</a:t>
            </a:r>
            <a:endParaRPr lang="LID4096" b="1" dirty="0">
              <a:latin typeface="Ubuntu Sans" pitchFamily="2" charset="0"/>
            </a:endParaRPr>
          </a:p>
        </p:txBody>
      </p:sp>
      <p:sp>
        <p:nvSpPr>
          <p:cNvPr id="40" name="Rectangle : coins arrondis 39">
            <a:extLst>
              <a:ext uri="{FF2B5EF4-FFF2-40B4-BE49-F238E27FC236}">
                <a16:creationId xmlns:a16="http://schemas.microsoft.com/office/drawing/2014/main" id="{63F5E2D6-B69A-92CF-ADCF-9B8352602868}"/>
              </a:ext>
            </a:extLst>
          </p:cNvPr>
          <p:cNvSpPr/>
          <p:nvPr/>
        </p:nvSpPr>
        <p:spPr>
          <a:xfrm>
            <a:off x="432671" y="1028700"/>
            <a:ext cx="6735353" cy="1133174"/>
          </a:xfrm>
          <a:prstGeom prst="roundRect">
            <a:avLst/>
          </a:prstGeom>
          <a:solidFill>
            <a:srgbClr val="0068B3"/>
          </a:solidFill>
          <a:ln>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1" name="Rectangle : coins arrondis 40">
            <a:extLst>
              <a:ext uri="{FF2B5EF4-FFF2-40B4-BE49-F238E27FC236}">
                <a16:creationId xmlns:a16="http://schemas.microsoft.com/office/drawing/2014/main" id="{48F5906D-C154-4F31-32DD-A31A5821001A}"/>
              </a:ext>
            </a:extLst>
          </p:cNvPr>
          <p:cNvSpPr/>
          <p:nvPr/>
        </p:nvSpPr>
        <p:spPr>
          <a:xfrm>
            <a:off x="10797226" y="1028700"/>
            <a:ext cx="3909373" cy="374887"/>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Octobre</a:t>
            </a:r>
            <a:endParaRPr lang="LID4096" b="1" dirty="0">
              <a:latin typeface="Ubuntu Sans" pitchFamily="2" charset="0"/>
            </a:endParaRPr>
          </a:p>
        </p:txBody>
      </p:sp>
      <p:sp>
        <p:nvSpPr>
          <p:cNvPr id="42" name="Rectangle : coins arrondis 41">
            <a:extLst>
              <a:ext uri="{FF2B5EF4-FFF2-40B4-BE49-F238E27FC236}">
                <a16:creationId xmlns:a16="http://schemas.microsoft.com/office/drawing/2014/main" id="{1F0EE066-802B-5E3B-CD54-4AC5306299F7}"/>
              </a:ext>
            </a:extLst>
          </p:cNvPr>
          <p:cNvSpPr/>
          <p:nvPr/>
        </p:nvSpPr>
        <p:spPr>
          <a:xfrm>
            <a:off x="14912024" y="1047584"/>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Novembre</a:t>
            </a:r>
            <a:endParaRPr lang="LID4096" b="1" dirty="0">
              <a:latin typeface="Ubuntu Sans" pitchFamily="2" charset="0"/>
            </a:endParaRPr>
          </a:p>
        </p:txBody>
      </p:sp>
      <p:sp>
        <p:nvSpPr>
          <p:cNvPr id="47" name="Rectangle : coins arrondis 46">
            <a:extLst>
              <a:ext uri="{FF2B5EF4-FFF2-40B4-BE49-F238E27FC236}">
                <a16:creationId xmlns:a16="http://schemas.microsoft.com/office/drawing/2014/main" id="{32D31D81-4977-A7AD-0582-6E5DB02F5E15}"/>
              </a:ext>
            </a:extLst>
          </p:cNvPr>
          <p:cNvSpPr/>
          <p:nvPr/>
        </p:nvSpPr>
        <p:spPr>
          <a:xfrm>
            <a:off x="8184301" y="400576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Rectangle : coins arrondis 48">
            <a:extLst>
              <a:ext uri="{FF2B5EF4-FFF2-40B4-BE49-F238E27FC236}">
                <a16:creationId xmlns:a16="http://schemas.microsoft.com/office/drawing/2014/main" id="{519C18B3-8BAF-8558-DF39-030C68BDE18B}"/>
              </a:ext>
            </a:extLst>
          </p:cNvPr>
          <p:cNvSpPr/>
          <p:nvPr/>
        </p:nvSpPr>
        <p:spPr>
          <a:xfrm>
            <a:off x="9034469"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0" name="Rectangle : coins arrondis 49">
            <a:extLst>
              <a:ext uri="{FF2B5EF4-FFF2-40B4-BE49-F238E27FC236}">
                <a16:creationId xmlns:a16="http://schemas.microsoft.com/office/drawing/2014/main" id="{76C1EFD9-68D1-D8A2-54A6-05F79764408C}"/>
              </a:ext>
            </a:extLst>
          </p:cNvPr>
          <p:cNvSpPr/>
          <p:nvPr/>
        </p:nvSpPr>
        <p:spPr>
          <a:xfrm>
            <a:off x="9931649"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1" name="Rectangle : coins arrondis 50">
            <a:extLst>
              <a:ext uri="{FF2B5EF4-FFF2-40B4-BE49-F238E27FC236}">
                <a16:creationId xmlns:a16="http://schemas.microsoft.com/office/drawing/2014/main" id="{1980FC35-656A-BA1F-11F6-D81F257D6A4F}"/>
              </a:ext>
            </a:extLst>
          </p:cNvPr>
          <p:cNvSpPr/>
          <p:nvPr/>
        </p:nvSpPr>
        <p:spPr>
          <a:xfrm>
            <a:off x="10797226" y="399610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Rectangle : coins arrondis 57">
            <a:extLst>
              <a:ext uri="{FF2B5EF4-FFF2-40B4-BE49-F238E27FC236}">
                <a16:creationId xmlns:a16="http://schemas.microsoft.com/office/drawing/2014/main" id="{8E9624A8-EA06-597D-7212-9E8CE5911B53}"/>
              </a:ext>
            </a:extLst>
          </p:cNvPr>
          <p:cNvSpPr/>
          <p:nvPr/>
        </p:nvSpPr>
        <p:spPr>
          <a:xfrm>
            <a:off x="16157924" y="39767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Rectangle : coins arrondis 58">
            <a:extLst>
              <a:ext uri="{FF2B5EF4-FFF2-40B4-BE49-F238E27FC236}">
                <a16:creationId xmlns:a16="http://schemas.microsoft.com/office/drawing/2014/main" id="{7CEA4EBF-CF6E-8AA5-4E44-1731AA1821CE}"/>
              </a:ext>
            </a:extLst>
          </p:cNvPr>
          <p:cNvSpPr/>
          <p:nvPr/>
        </p:nvSpPr>
        <p:spPr>
          <a:xfrm>
            <a:off x="17023501" y="397672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3" name="Rectangle : coins arrondis 62">
            <a:extLst>
              <a:ext uri="{FF2B5EF4-FFF2-40B4-BE49-F238E27FC236}">
                <a16:creationId xmlns:a16="http://schemas.microsoft.com/office/drawing/2014/main" id="{FB1DE3F9-0AE3-A115-4152-AAE680910F3D}"/>
              </a:ext>
            </a:extLst>
          </p:cNvPr>
          <p:cNvSpPr/>
          <p:nvPr/>
        </p:nvSpPr>
        <p:spPr>
          <a:xfrm>
            <a:off x="10797226" y="492873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1" name="Rectangle : coins arrondis 70">
            <a:extLst>
              <a:ext uri="{FF2B5EF4-FFF2-40B4-BE49-F238E27FC236}">
                <a16:creationId xmlns:a16="http://schemas.microsoft.com/office/drawing/2014/main" id="{FBA69720-99CD-A1AE-A576-BCF9DC28A3F3}"/>
              </a:ext>
            </a:extLst>
          </p:cNvPr>
          <p:cNvSpPr/>
          <p:nvPr/>
        </p:nvSpPr>
        <p:spPr>
          <a:xfrm>
            <a:off x="16157924" y="49093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2" name="Rectangle : coins arrondis 71">
            <a:extLst>
              <a:ext uri="{FF2B5EF4-FFF2-40B4-BE49-F238E27FC236}">
                <a16:creationId xmlns:a16="http://schemas.microsoft.com/office/drawing/2014/main" id="{B838A6B2-22B1-D93D-1192-B98BDBB9DF96}"/>
              </a:ext>
            </a:extLst>
          </p:cNvPr>
          <p:cNvSpPr/>
          <p:nvPr/>
        </p:nvSpPr>
        <p:spPr>
          <a:xfrm>
            <a:off x="17023501" y="49093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3" name="Rectangle : coins arrondis 72">
            <a:extLst>
              <a:ext uri="{FF2B5EF4-FFF2-40B4-BE49-F238E27FC236}">
                <a16:creationId xmlns:a16="http://schemas.microsoft.com/office/drawing/2014/main" id="{709FB105-EF38-8236-729A-DB2971D440F9}"/>
              </a:ext>
            </a:extLst>
          </p:cNvPr>
          <p:cNvSpPr/>
          <p:nvPr/>
        </p:nvSpPr>
        <p:spPr>
          <a:xfrm>
            <a:off x="10797226"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9" name="Rectangle : coins arrondis 78">
            <a:extLst>
              <a:ext uri="{FF2B5EF4-FFF2-40B4-BE49-F238E27FC236}">
                <a16:creationId xmlns:a16="http://schemas.microsoft.com/office/drawing/2014/main" id="{DA8EA7BD-E24D-729F-9679-FE49DBDA2A72}"/>
              </a:ext>
            </a:extLst>
          </p:cNvPr>
          <p:cNvSpPr/>
          <p:nvPr/>
        </p:nvSpPr>
        <p:spPr>
          <a:xfrm>
            <a:off x="16157924" y="58997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3" name="Rectangle : coins arrondis 82">
            <a:extLst>
              <a:ext uri="{FF2B5EF4-FFF2-40B4-BE49-F238E27FC236}">
                <a16:creationId xmlns:a16="http://schemas.microsoft.com/office/drawing/2014/main" id="{319414E4-673E-B286-F9FD-06AAFF02DF07}"/>
              </a:ext>
            </a:extLst>
          </p:cNvPr>
          <p:cNvSpPr/>
          <p:nvPr/>
        </p:nvSpPr>
        <p:spPr>
          <a:xfrm>
            <a:off x="17023501" y="58997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2" name="Rectangle : coins arrondis 101">
            <a:extLst>
              <a:ext uri="{FF2B5EF4-FFF2-40B4-BE49-F238E27FC236}">
                <a16:creationId xmlns:a16="http://schemas.microsoft.com/office/drawing/2014/main" id="{E60C6F9C-7619-E687-3177-112D79ACEBBF}"/>
              </a:ext>
            </a:extLst>
          </p:cNvPr>
          <p:cNvSpPr/>
          <p:nvPr/>
        </p:nvSpPr>
        <p:spPr>
          <a:xfrm>
            <a:off x="9931649" y="493759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3" name="Rectangle : coins arrondis 102">
            <a:extLst>
              <a:ext uri="{FF2B5EF4-FFF2-40B4-BE49-F238E27FC236}">
                <a16:creationId xmlns:a16="http://schemas.microsoft.com/office/drawing/2014/main" id="{8EFA500E-943E-02FE-4F47-D3EB00B1F441}"/>
              </a:ext>
            </a:extLst>
          </p:cNvPr>
          <p:cNvSpPr/>
          <p:nvPr/>
        </p:nvSpPr>
        <p:spPr>
          <a:xfrm>
            <a:off x="9035187" y="492873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8" name="Rectangle : coins arrondis 107">
            <a:extLst>
              <a:ext uri="{FF2B5EF4-FFF2-40B4-BE49-F238E27FC236}">
                <a16:creationId xmlns:a16="http://schemas.microsoft.com/office/drawing/2014/main" id="{108A7D43-6C3C-A097-07FC-A80B161BF428}"/>
              </a:ext>
            </a:extLst>
          </p:cNvPr>
          <p:cNvSpPr/>
          <p:nvPr/>
        </p:nvSpPr>
        <p:spPr>
          <a:xfrm>
            <a:off x="7292067" y="590057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1" name="Rectangle : coins arrondis 230">
            <a:extLst>
              <a:ext uri="{FF2B5EF4-FFF2-40B4-BE49-F238E27FC236}">
                <a16:creationId xmlns:a16="http://schemas.microsoft.com/office/drawing/2014/main" id="{C6D0E6A0-B84A-8ECA-1517-538B8F227821}"/>
              </a:ext>
            </a:extLst>
          </p:cNvPr>
          <p:cNvSpPr/>
          <p:nvPr/>
        </p:nvSpPr>
        <p:spPr>
          <a:xfrm>
            <a:off x="10830557" y="747746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2" name="Rectangle : coins arrondis 231">
            <a:extLst>
              <a:ext uri="{FF2B5EF4-FFF2-40B4-BE49-F238E27FC236}">
                <a16:creationId xmlns:a16="http://schemas.microsoft.com/office/drawing/2014/main" id="{7E911213-0E71-B886-4715-8CBF9341F43E}"/>
              </a:ext>
            </a:extLst>
          </p:cNvPr>
          <p:cNvSpPr/>
          <p:nvPr/>
        </p:nvSpPr>
        <p:spPr>
          <a:xfrm>
            <a:off x="11729895" y="746774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3" name="Rectangle : coins arrondis 232">
            <a:extLst>
              <a:ext uri="{FF2B5EF4-FFF2-40B4-BE49-F238E27FC236}">
                <a16:creationId xmlns:a16="http://schemas.microsoft.com/office/drawing/2014/main" id="{1B28FD72-E1E4-A1D7-8BB3-C4E87CE8E7CB}"/>
              </a:ext>
            </a:extLst>
          </p:cNvPr>
          <p:cNvSpPr/>
          <p:nvPr/>
        </p:nvSpPr>
        <p:spPr>
          <a:xfrm>
            <a:off x="12627075"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4" name="Rectangle : coins arrondis 233">
            <a:extLst>
              <a:ext uri="{FF2B5EF4-FFF2-40B4-BE49-F238E27FC236}">
                <a16:creationId xmlns:a16="http://schemas.microsoft.com/office/drawing/2014/main" id="{5D7CF223-717D-7A45-2E51-86E175A2584E}"/>
              </a:ext>
            </a:extLst>
          </p:cNvPr>
          <p:cNvSpPr/>
          <p:nvPr/>
        </p:nvSpPr>
        <p:spPr>
          <a:xfrm>
            <a:off x="13524255"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5" name="Rectangle : coins arrondis 234">
            <a:extLst>
              <a:ext uri="{FF2B5EF4-FFF2-40B4-BE49-F238E27FC236}">
                <a16:creationId xmlns:a16="http://schemas.microsoft.com/office/drawing/2014/main" id="{7C107313-A726-4A6D-2073-7BCB51D7986B}"/>
              </a:ext>
            </a:extLst>
          </p:cNvPr>
          <p:cNvSpPr/>
          <p:nvPr/>
        </p:nvSpPr>
        <p:spPr>
          <a:xfrm>
            <a:off x="14432701"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6" name="Rectangle : coins arrondis 235">
            <a:extLst>
              <a:ext uri="{FF2B5EF4-FFF2-40B4-BE49-F238E27FC236}">
                <a16:creationId xmlns:a16="http://schemas.microsoft.com/office/drawing/2014/main" id="{A55F6653-FBDB-4B67-2662-AB5FC3C6F172}"/>
              </a:ext>
            </a:extLst>
          </p:cNvPr>
          <p:cNvSpPr/>
          <p:nvPr/>
        </p:nvSpPr>
        <p:spPr>
          <a:xfrm>
            <a:off x="15347101"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8" name="Rectangle : coins arrondis 237">
            <a:extLst>
              <a:ext uri="{FF2B5EF4-FFF2-40B4-BE49-F238E27FC236}">
                <a16:creationId xmlns:a16="http://schemas.microsoft.com/office/drawing/2014/main" id="{93847B38-E732-E65D-B1C2-0C88336F98CC}"/>
              </a:ext>
            </a:extLst>
          </p:cNvPr>
          <p:cNvSpPr/>
          <p:nvPr/>
        </p:nvSpPr>
        <p:spPr>
          <a:xfrm>
            <a:off x="17068800"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5" name="Rectangle : coins arrondis 244">
            <a:extLst>
              <a:ext uri="{FF2B5EF4-FFF2-40B4-BE49-F238E27FC236}">
                <a16:creationId xmlns:a16="http://schemas.microsoft.com/office/drawing/2014/main" id="{856BD292-693F-B77E-579D-FE0254214EFA}"/>
              </a:ext>
            </a:extLst>
          </p:cNvPr>
          <p:cNvSpPr/>
          <p:nvPr/>
        </p:nvSpPr>
        <p:spPr>
          <a:xfrm>
            <a:off x="8229600" y="746774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6" name="Rectangle : coins arrondis 245">
            <a:extLst>
              <a:ext uri="{FF2B5EF4-FFF2-40B4-BE49-F238E27FC236}">
                <a16:creationId xmlns:a16="http://schemas.microsoft.com/office/drawing/2014/main" id="{6CDBC36A-8230-54F5-8153-CCF9E56FA0AE}"/>
              </a:ext>
            </a:extLst>
          </p:cNvPr>
          <p:cNvSpPr/>
          <p:nvPr/>
        </p:nvSpPr>
        <p:spPr>
          <a:xfrm>
            <a:off x="7346101" y="7458878"/>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7" name="Rectangle : coins arrondis 246">
            <a:extLst>
              <a:ext uri="{FF2B5EF4-FFF2-40B4-BE49-F238E27FC236}">
                <a16:creationId xmlns:a16="http://schemas.microsoft.com/office/drawing/2014/main" id="{61216ECD-655B-4E18-D324-CBD9FC1E52A6}"/>
              </a:ext>
            </a:extLst>
          </p:cNvPr>
          <p:cNvSpPr/>
          <p:nvPr/>
        </p:nvSpPr>
        <p:spPr>
          <a:xfrm>
            <a:off x="10844631" y="841547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8" name="Rectangle : coins arrondis 247">
            <a:extLst>
              <a:ext uri="{FF2B5EF4-FFF2-40B4-BE49-F238E27FC236}">
                <a16:creationId xmlns:a16="http://schemas.microsoft.com/office/drawing/2014/main" id="{3E0B930A-BC43-F85D-1435-A30F821D6CCF}"/>
              </a:ext>
            </a:extLst>
          </p:cNvPr>
          <p:cNvSpPr/>
          <p:nvPr/>
        </p:nvSpPr>
        <p:spPr>
          <a:xfrm>
            <a:off x="11743969" y="84057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9" name="Rectangle : coins arrondis 248">
            <a:extLst>
              <a:ext uri="{FF2B5EF4-FFF2-40B4-BE49-F238E27FC236}">
                <a16:creationId xmlns:a16="http://schemas.microsoft.com/office/drawing/2014/main" id="{A251E321-0704-8ABF-972C-B036D1FBCB10}"/>
              </a:ext>
            </a:extLst>
          </p:cNvPr>
          <p:cNvSpPr/>
          <p:nvPr/>
        </p:nvSpPr>
        <p:spPr>
          <a:xfrm>
            <a:off x="1264114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0" name="Rectangle : coins arrondis 249">
            <a:extLst>
              <a:ext uri="{FF2B5EF4-FFF2-40B4-BE49-F238E27FC236}">
                <a16:creationId xmlns:a16="http://schemas.microsoft.com/office/drawing/2014/main" id="{9AFFCD45-D382-FA85-C294-72A852E0C701}"/>
              </a:ext>
            </a:extLst>
          </p:cNvPr>
          <p:cNvSpPr/>
          <p:nvPr/>
        </p:nvSpPr>
        <p:spPr>
          <a:xfrm>
            <a:off x="1353832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1" name="Rectangle : coins arrondis 250">
            <a:extLst>
              <a:ext uri="{FF2B5EF4-FFF2-40B4-BE49-F238E27FC236}">
                <a16:creationId xmlns:a16="http://schemas.microsoft.com/office/drawing/2014/main" id="{4D97D984-5B52-D89E-0824-BAD67E61FD82}"/>
              </a:ext>
            </a:extLst>
          </p:cNvPr>
          <p:cNvSpPr/>
          <p:nvPr/>
        </p:nvSpPr>
        <p:spPr>
          <a:xfrm>
            <a:off x="14403906"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2" name="Rectangle : coins arrondis 251">
            <a:extLst>
              <a:ext uri="{FF2B5EF4-FFF2-40B4-BE49-F238E27FC236}">
                <a16:creationId xmlns:a16="http://schemas.microsoft.com/office/drawing/2014/main" id="{0D574848-1A46-5DFB-95B1-AF990A24548F}"/>
              </a:ext>
            </a:extLst>
          </p:cNvPr>
          <p:cNvSpPr/>
          <p:nvPr/>
        </p:nvSpPr>
        <p:spPr>
          <a:xfrm>
            <a:off x="15308149" y="83960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1" name="Rectangle : coins arrondis 260">
            <a:extLst>
              <a:ext uri="{FF2B5EF4-FFF2-40B4-BE49-F238E27FC236}">
                <a16:creationId xmlns:a16="http://schemas.microsoft.com/office/drawing/2014/main" id="{EA02169A-E9B0-A462-5A20-C9B16A3A6D2B}"/>
              </a:ext>
            </a:extLst>
          </p:cNvPr>
          <p:cNvSpPr/>
          <p:nvPr/>
        </p:nvSpPr>
        <p:spPr>
          <a:xfrm>
            <a:off x="8235934" y="840575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2" name="Rectangle : coins arrondis 261">
            <a:extLst>
              <a:ext uri="{FF2B5EF4-FFF2-40B4-BE49-F238E27FC236}">
                <a16:creationId xmlns:a16="http://schemas.microsoft.com/office/drawing/2014/main" id="{FA71ADB9-CBC3-C887-E201-1DCB55501F40}"/>
              </a:ext>
            </a:extLst>
          </p:cNvPr>
          <p:cNvSpPr/>
          <p:nvPr/>
        </p:nvSpPr>
        <p:spPr>
          <a:xfrm>
            <a:off x="7339472" y="8396893"/>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3" name="Rectangle : coins arrondis 262">
            <a:extLst>
              <a:ext uri="{FF2B5EF4-FFF2-40B4-BE49-F238E27FC236}">
                <a16:creationId xmlns:a16="http://schemas.microsoft.com/office/drawing/2014/main" id="{46CDA995-8A79-74EC-FF81-B454A1D34B3C}"/>
              </a:ext>
            </a:extLst>
          </p:cNvPr>
          <p:cNvSpPr/>
          <p:nvPr/>
        </p:nvSpPr>
        <p:spPr>
          <a:xfrm>
            <a:off x="10844631" y="931799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4" name="Rectangle : coins arrondis 263">
            <a:extLst>
              <a:ext uri="{FF2B5EF4-FFF2-40B4-BE49-F238E27FC236}">
                <a16:creationId xmlns:a16="http://schemas.microsoft.com/office/drawing/2014/main" id="{97932FFD-64F2-3CFA-D1E0-E82E385AAE9A}"/>
              </a:ext>
            </a:extLst>
          </p:cNvPr>
          <p:cNvSpPr/>
          <p:nvPr/>
        </p:nvSpPr>
        <p:spPr>
          <a:xfrm>
            <a:off x="11743969" y="93082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5" name="Rectangle : coins arrondis 264">
            <a:extLst>
              <a:ext uri="{FF2B5EF4-FFF2-40B4-BE49-F238E27FC236}">
                <a16:creationId xmlns:a16="http://schemas.microsoft.com/office/drawing/2014/main" id="{43A8F819-431C-697B-2CAA-C2138419977E}"/>
              </a:ext>
            </a:extLst>
          </p:cNvPr>
          <p:cNvSpPr/>
          <p:nvPr/>
        </p:nvSpPr>
        <p:spPr>
          <a:xfrm>
            <a:off x="1264114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6" name="Rectangle : coins arrondis 265">
            <a:extLst>
              <a:ext uri="{FF2B5EF4-FFF2-40B4-BE49-F238E27FC236}">
                <a16:creationId xmlns:a16="http://schemas.microsoft.com/office/drawing/2014/main" id="{1A53AEBE-F2CB-2740-7FD2-7F1DB9E827DC}"/>
              </a:ext>
            </a:extLst>
          </p:cNvPr>
          <p:cNvSpPr/>
          <p:nvPr/>
        </p:nvSpPr>
        <p:spPr>
          <a:xfrm>
            <a:off x="1353832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7" name="Rectangle : coins arrondis 266">
            <a:extLst>
              <a:ext uri="{FF2B5EF4-FFF2-40B4-BE49-F238E27FC236}">
                <a16:creationId xmlns:a16="http://schemas.microsoft.com/office/drawing/2014/main" id="{EBCD71D2-203B-C6CF-DBF1-B7BF880E853D}"/>
              </a:ext>
            </a:extLst>
          </p:cNvPr>
          <p:cNvSpPr/>
          <p:nvPr/>
        </p:nvSpPr>
        <p:spPr>
          <a:xfrm>
            <a:off x="14403906"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8" name="Rectangle : coins arrondis 267">
            <a:extLst>
              <a:ext uri="{FF2B5EF4-FFF2-40B4-BE49-F238E27FC236}">
                <a16:creationId xmlns:a16="http://schemas.microsoft.com/office/drawing/2014/main" id="{C24199B5-23A7-2882-83D4-D639CB50F118}"/>
              </a:ext>
            </a:extLst>
          </p:cNvPr>
          <p:cNvSpPr/>
          <p:nvPr/>
        </p:nvSpPr>
        <p:spPr>
          <a:xfrm>
            <a:off x="1530814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9" name="Rectangle : coins arrondis 268">
            <a:extLst>
              <a:ext uri="{FF2B5EF4-FFF2-40B4-BE49-F238E27FC236}">
                <a16:creationId xmlns:a16="http://schemas.microsoft.com/office/drawing/2014/main" id="{74061A60-0AAC-249A-3A42-B7DF61FC184D}"/>
              </a:ext>
            </a:extLst>
          </p:cNvPr>
          <p:cNvSpPr/>
          <p:nvPr/>
        </p:nvSpPr>
        <p:spPr>
          <a:xfrm>
            <a:off x="16205329" y="929861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7" name="Rectangle : coins arrondis 276">
            <a:extLst>
              <a:ext uri="{FF2B5EF4-FFF2-40B4-BE49-F238E27FC236}">
                <a16:creationId xmlns:a16="http://schemas.microsoft.com/office/drawing/2014/main" id="{4B68F4AE-6A2A-15E4-10AF-626C2C88E9A6}"/>
              </a:ext>
            </a:extLst>
          </p:cNvPr>
          <p:cNvSpPr/>
          <p:nvPr/>
        </p:nvSpPr>
        <p:spPr>
          <a:xfrm>
            <a:off x="8235934" y="930827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8" name="Rectangle : coins arrondis 277">
            <a:extLst>
              <a:ext uri="{FF2B5EF4-FFF2-40B4-BE49-F238E27FC236}">
                <a16:creationId xmlns:a16="http://schemas.microsoft.com/office/drawing/2014/main" id="{4D55D72F-D135-4FD0-1932-B08529C3024C}"/>
              </a:ext>
            </a:extLst>
          </p:cNvPr>
          <p:cNvSpPr/>
          <p:nvPr/>
        </p:nvSpPr>
        <p:spPr>
          <a:xfrm>
            <a:off x="7339472" y="929941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9" name="Rectangle : coins arrondis 278">
            <a:extLst>
              <a:ext uri="{FF2B5EF4-FFF2-40B4-BE49-F238E27FC236}">
                <a16:creationId xmlns:a16="http://schemas.microsoft.com/office/drawing/2014/main" id="{E4B1F7E5-F575-0838-C13E-C2E4A2E3622F}"/>
              </a:ext>
            </a:extLst>
          </p:cNvPr>
          <p:cNvSpPr/>
          <p:nvPr/>
        </p:nvSpPr>
        <p:spPr>
          <a:xfrm>
            <a:off x="9931649" y="589826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0" name="Rectangle : coins arrondis 279">
            <a:extLst>
              <a:ext uri="{FF2B5EF4-FFF2-40B4-BE49-F238E27FC236}">
                <a16:creationId xmlns:a16="http://schemas.microsoft.com/office/drawing/2014/main" id="{317F810F-CF53-758F-7171-82C1591D8CA7}"/>
              </a:ext>
            </a:extLst>
          </p:cNvPr>
          <p:cNvSpPr/>
          <p:nvPr/>
        </p:nvSpPr>
        <p:spPr>
          <a:xfrm>
            <a:off x="8184301" y="49576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5" name="Rectangle : coins arrondis 284">
            <a:extLst>
              <a:ext uri="{FF2B5EF4-FFF2-40B4-BE49-F238E27FC236}">
                <a16:creationId xmlns:a16="http://schemas.microsoft.com/office/drawing/2014/main" id="{DCA47B7F-8660-BF1F-3B48-E3B5AB1F5D07}"/>
              </a:ext>
            </a:extLst>
          </p:cNvPr>
          <p:cNvSpPr/>
          <p:nvPr/>
        </p:nvSpPr>
        <p:spPr>
          <a:xfrm>
            <a:off x="9125470" y="840630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6" name="Rectangle : coins arrondis 285">
            <a:extLst>
              <a:ext uri="{FF2B5EF4-FFF2-40B4-BE49-F238E27FC236}">
                <a16:creationId xmlns:a16="http://schemas.microsoft.com/office/drawing/2014/main" id="{E1B39196-42E7-6BFE-0ADF-5F32FF02D20B}"/>
              </a:ext>
            </a:extLst>
          </p:cNvPr>
          <p:cNvSpPr/>
          <p:nvPr/>
        </p:nvSpPr>
        <p:spPr>
          <a:xfrm>
            <a:off x="9125470" y="93088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7" name="Rectangle : coins arrondis 286">
            <a:extLst>
              <a:ext uri="{FF2B5EF4-FFF2-40B4-BE49-F238E27FC236}">
                <a16:creationId xmlns:a16="http://schemas.microsoft.com/office/drawing/2014/main" id="{E3A88D59-B50B-BF1B-366F-A3EA8A50E439}"/>
              </a:ext>
            </a:extLst>
          </p:cNvPr>
          <p:cNvSpPr/>
          <p:nvPr/>
        </p:nvSpPr>
        <p:spPr>
          <a:xfrm>
            <a:off x="9061818"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1" name="Rectangle : coins arrondis 290">
            <a:extLst>
              <a:ext uri="{FF2B5EF4-FFF2-40B4-BE49-F238E27FC236}">
                <a16:creationId xmlns:a16="http://schemas.microsoft.com/office/drawing/2014/main" id="{A55A1F6B-BE07-D937-1C27-87A7022083BE}"/>
              </a:ext>
            </a:extLst>
          </p:cNvPr>
          <p:cNvSpPr/>
          <p:nvPr/>
        </p:nvSpPr>
        <p:spPr>
          <a:xfrm>
            <a:off x="9964980" y="745808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22" name="Group 14">
            <a:extLst>
              <a:ext uri="{FF2B5EF4-FFF2-40B4-BE49-F238E27FC236}">
                <a16:creationId xmlns:a16="http://schemas.microsoft.com/office/drawing/2014/main" id="{76F74C17-6800-E753-F791-7ECC90D17D3A}"/>
              </a:ext>
            </a:extLst>
          </p:cNvPr>
          <p:cNvGrpSpPr/>
          <p:nvPr/>
        </p:nvGrpSpPr>
        <p:grpSpPr>
          <a:xfrm>
            <a:off x="497231" y="2441142"/>
            <a:ext cx="6700992" cy="697931"/>
            <a:chOff x="0" y="0"/>
            <a:chExt cx="941463" cy="322595"/>
          </a:xfrm>
        </p:grpSpPr>
        <p:sp>
          <p:nvSpPr>
            <p:cNvPr id="23" name="Freeform 15">
              <a:extLst>
                <a:ext uri="{FF2B5EF4-FFF2-40B4-BE49-F238E27FC236}">
                  <a16:creationId xmlns:a16="http://schemas.microsoft.com/office/drawing/2014/main" id="{9065304A-68B1-7291-AF64-9719C077DF34}"/>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24" name="TextBox 16">
              <a:extLst>
                <a:ext uri="{FF2B5EF4-FFF2-40B4-BE49-F238E27FC236}">
                  <a16:creationId xmlns:a16="http://schemas.microsoft.com/office/drawing/2014/main" id="{8B1D38C2-D44F-258B-9231-85D4FB82F875}"/>
                </a:ext>
              </a:extLst>
            </p:cNvPr>
            <p:cNvSpPr txBox="1"/>
            <p:nvPr/>
          </p:nvSpPr>
          <p:spPr>
            <a:xfrm>
              <a:off x="0" y="-38100"/>
              <a:ext cx="941463" cy="360695"/>
            </a:xfrm>
            <a:prstGeom prst="rect">
              <a:avLst/>
            </a:prstGeom>
          </p:spPr>
          <p:txBody>
            <a:bodyPr lIns="101600" tIns="101600" rIns="101600" bIns="101600" rtlCol="0" anchor="ctr"/>
            <a:lstStyle/>
            <a:p>
              <a:pPr>
                <a:lnSpc>
                  <a:spcPts val="2932"/>
                </a:lnSpc>
              </a:pPr>
              <a:r>
                <a:rPr lang="fr-FR" sz="2094" b="1" spc="20" dirty="0">
                  <a:solidFill>
                    <a:srgbClr val="0068B3"/>
                  </a:solidFill>
                  <a:latin typeface="Ubuntu Sans" pitchFamily="2" charset="0"/>
                  <a:ea typeface="Canva Sans 1 Bold"/>
                  <a:cs typeface="Canva Sans 1 Bold"/>
                  <a:sym typeface="Canva Sans 1 Bold"/>
                </a:rPr>
                <a:t>Visite de terrain entretiens à Malanville </a:t>
              </a:r>
            </a:p>
          </p:txBody>
        </p:sp>
      </p:grpSp>
      <p:sp>
        <p:nvSpPr>
          <p:cNvPr id="56" name="Rectangle : coins arrondis 55">
            <a:extLst>
              <a:ext uri="{FF2B5EF4-FFF2-40B4-BE49-F238E27FC236}">
                <a16:creationId xmlns:a16="http://schemas.microsoft.com/office/drawing/2014/main" id="{1202F99B-CB06-3630-B9B9-07029B180349}"/>
              </a:ext>
            </a:extLst>
          </p:cNvPr>
          <p:cNvSpPr/>
          <p:nvPr/>
        </p:nvSpPr>
        <p:spPr>
          <a:xfrm>
            <a:off x="8177320" y="2478085"/>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6" name="Rectangle : coins arrondis 65">
            <a:extLst>
              <a:ext uri="{FF2B5EF4-FFF2-40B4-BE49-F238E27FC236}">
                <a16:creationId xmlns:a16="http://schemas.microsoft.com/office/drawing/2014/main" id="{01293F00-EC54-7800-2487-9E5373377A29}"/>
              </a:ext>
            </a:extLst>
          </p:cNvPr>
          <p:cNvSpPr/>
          <p:nvPr/>
        </p:nvSpPr>
        <p:spPr>
          <a:xfrm>
            <a:off x="9074500" y="246842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0" name="Rectangle : coins arrondis 79">
            <a:extLst>
              <a:ext uri="{FF2B5EF4-FFF2-40B4-BE49-F238E27FC236}">
                <a16:creationId xmlns:a16="http://schemas.microsoft.com/office/drawing/2014/main" id="{74F04454-82E6-FE66-709C-A650228F80F6}"/>
              </a:ext>
            </a:extLst>
          </p:cNvPr>
          <p:cNvSpPr/>
          <p:nvPr/>
        </p:nvSpPr>
        <p:spPr>
          <a:xfrm>
            <a:off x="9931649" y="24765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1" name="Rectangle : coins arrondis 80">
            <a:extLst>
              <a:ext uri="{FF2B5EF4-FFF2-40B4-BE49-F238E27FC236}">
                <a16:creationId xmlns:a16="http://schemas.microsoft.com/office/drawing/2014/main" id="{45FC182A-D37C-16F0-25D5-188DA1825980}"/>
              </a:ext>
            </a:extLst>
          </p:cNvPr>
          <p:cNvSpPr/>
          <p:nvPr/>
        </p:nvSpPr>
        <p:spPr>
          <a:xfrm>
            <a:off x="11736595" y="2458707"/>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2" name="Rectangle : coins arrondis 81">
            <a:extLst>
              <a:ext uri="{FF2B5EF4-FFF2-40B4-BE49-F238E27FC236}">
                <a16:creationId xmlns:a16="http://schemas.microsoft.com/office/drawing/2014/main" id="{AF8E55E2-127C-BBCA-4627-ADD6631D4C2A}"/>
              </a:ext>
            </a:extLst>
          </p:cNvPr>
          <p:cNvSpPr/>
          <p:nvPr/>
        </p:nvSpPr>
        <p:spPr>
          <a:xfrm>
            <a:off x="1263377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4" name="Rectangle : coins arrondis 83">
            <a:extLst>
              <a:ext uri="{FF2B5EF4-FFF2-40B4-BE49-F238E27FC236}">
                <a16:creationId xmlns:a16="http://schemas.microsoft.com/office/drawing/2014/main" id="{2FA586F8-457D-3202-A925-B2CFEA964FF7}"/>
              </a:ext>
            </a:extLst>
          </p:cNvPr>
          <p:cNvSpPr/>
          <p:nvPr/>
        </p:nvSpPr>
        <p:spPr>
          <a:xfrm>
            <a:off x="1353095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5" name="Rectangle : coins arrondis 84">
            <a:extLst>
              <a:ext uri="{FF2B5EF4-FFF2-40B4-BE49-F238E27FC236}">
                <a16:creationId xmlns:a16="http://schemas.microsoft.com/office/drawing/2014/main" id="{81CD2336-B1E2-527F-F2B1-D19690B76FDB}"/>
              </a:ext>
            </a:extLst>
          </p:cNvPr>
          <p:cNvSpPr/>
          <p:nvPr/>
        </p:nvSpPr>
        <p:spPr>
          <a:xfrm>
            <a:off x="14396532"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6" name="Rectangle : coins arrondis 85">
            <a:extLst>
              <a:ext uri="{FF2B5EF4-FFF2-40B4-BE49-F238E27FC236}">
                <a16:creationId xmlns:a16="http://schemas.microsoft.com/office/drawing/2014/main" id="{5F7304F5-ADC6-763E-B277-60CC8CAD983F}"/>
              </a:ext>
            </a:extLst>
          </p:cNvPr>
          <p:cNvSpPr/>
          <p:nvPr/>
        </p:nvSpPr>
        <p:spPr>
          <a:xfrm>
            <a:off x="1530077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7" name="Rectangle : coins arrondis 86">
            <a:extLst>
              <a:ext uri="{FF2B5EF4-FFF2-40B4-BE49-F238E27FC236}">
                <a16:creationId xmlns:a16="http://schemas.microsoft.com/office/drawing/2014/main" id="{E117A8DB-1198-50AE-98BF-4F4EAFED6ADE}"/>
              </a:ext>
            </a:extLst>
          </p:cNvPr>
          <p:cNvSpPr/>
          <p:nvPr/>
        </p:nvSpPr>
        <p:spPr>
          <a:xfrm>
            <a:off x="16197955"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8" name="Rectangle : coins arrondis 87">
            <a:extLst>
              <a:ext uri="{FF2B5EF4-FFF2-40B4-BE49-F238E27FC236}">
                <a16:creationId xmlns:a16="http://schemas.microsoft.com/office/drawing/2014/main" id="{65C65AE6-93A8-3971-D36A-96DE5484F6E4}"/>
              </a:ext>
            </a:extLst>
          </p:cNvPr>
          <p:cNvSpPr/>
          <p:nvPr/>
        </p:nvSpPr>
        <p:spPr>
          <a:xfrm>
            <a:off x="17063532" y="2449049"/>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9" name="Rectangle : coins arrondis 88">
            <a:extLst>
              <a:ext uri="{FF2B5EF4-FFF2-40B4-BE49-F238E27FC236}">
                <a16:creationId xmlns:a16="http://schemas.microsoft.com/office/drawing/2014/main" id="{2153E98D-109A-1745-6AAF-D96C13769A5B}"/>
              </a:ext>
            </a:extLst>
          </p:cNvPr>
          <p:cNvSpPr/>
          <p:nvPr/>
        </p:nvSpPr>
        <p:spPr>
          <a:xfrm>
            <a:off x="7311732" y="2482374"/>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90" name="Groupe 89">
            <a:extLst>
              <a:ext uri="{FF2B5EF4-FFF2-40B4-BE49-F238E27FC236}">
                <a16:creationId xmlns:a16="http://schemas.microsoft.com/office/drawing/2014/main" id="{E385D4A3-C045-6094-AB5C-48F046318102}"/>
              </a:ext>
            </a:extLst>
          </p:cNvPr>
          <p:cNvGrpSpPr/>
          <p:nvPr/>
        </p:nvGrpSpPr>
        <p:grpSpPr>
          <a:xfrm>
            <a:off x="10830556" y="2485744"/>
            <a:ext cx="731099" cy="637840"/>
            <a:chOff x="7269900" y="3325686"/>
            <a:chExt cx="731099" cy="637840"/>
          </a:xfrm>
        </p:grpSpPr>
        <p:sp>
          <p:nvSpPr>
            <p:cNvPr id="91" name="Rectangle : coins arrondis 90">
              <a:extLst>
                <a:ext uri="{FF2B5EF4-FFF2-40B4-BE49-F238E27FC236}">
                  <a16:creationId xmlns:a16="http://schemas.microsoft.com/office/drawing/2014/main" id="{920A8724-35FA-1A45-A6BC-15064765E06D}"/>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2" name="ZoneTexte 91">
              <a:extLst>
                <a:ext uri="{FF2B5EF4-FFF2-40B4-BE49-F238E27FC236}">
                  <a16:creationId xmlns:a16="http://schemas.microsoft.com/office/drawing/2014/main" id="{83121DB2-58F3-5ACF-3FC5-7F8DB97954EA}"/>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93" name="Rectangle : coins arrondis 92">
            <a:extLst>
              <a:ext uri="{FF2B5EF4-FFF2-40B4-BE49-F238E27FC236}">
                <a16:creationId xmlns:a16="http://schemas.microsoft.com/office/drawing/2014/main" id="{0AE0B3D0-9B42-F318-5FEC-0C5A97D5BF52}"/>
              </a:ext>
            </a:extLst>
          </p:cNvPr>
          <p:cNvSpPr/>
          <p:nvPr/>
        </p:nvSpPr>
        <p:spPr>
          <a:xfrm>
            <a:off x="7292067" y="39925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4" name="Rectangle : coins arrondis 93">
            <a:extLst>
              <a:ext uri="{FF2B5EF4-FFF2-40B4-BE49-F238E27FC236}">
                <a16:creationId xmlns:a16="http://schemas.microsoft.com/office/drawing/2014/main" id="{92BF50AE-3E19-C597-8F74-E33D603B2F58}"/>
              </a:ext>
            </a:extLst>
          </p:cNvPr>
          <p:cNvSpPr/>
          <p:nvPr/>
        </p:nvSpPr>
        <p:spPr>
          <a:xfrm>
            <a:off x="7307124" y="4973991"/>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5" name="Rectangle : coins arrondis 94">
            <a:extLst>
              <a:ext uri="{FF2B5EF4-FFF2-40B4-BE49-F238E27FC236}">
                <a16:creationId xmlns:a16="http://schemas.microsoft.com/office/drawing/2014/main" id="{84C368B5-4755-99FD-625D-C834978B3D76}"/>
              </a:ext>
            </a:extLst>
          </p:cNvPr>
          <p:cNvSpPr/>
          <p:nvPr/>
        </p:nvSpPr>
        <p:spPr>
          <a:xfrm>
            <a:off x="8163934" y="591915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96" name="Groupe 95">
            <a:extLst>
              <a:ext uri="{FF2B5EF4-FFF2-40B4-BE49-F238E27FC236}">
                <a16:creationId xmlns:a16="http://schemas.microsoft.com/office/drawing/2014/main" id="{F5B690A3-84FE-8DC0-B70E-63EA6F51097F}"/>
              </a:ext>
            </a:extLst>
          </p:cNvPr>
          <p:cNvGrpSpPr/>
          <p:nvPr/>
        </p:nvGrpSpPr>
        <p:grpSpPr>
          <a:xfrm>
            <a:off x="11699333" y="3978392"/>
            <a:ext cx="731099" cy="637840"/>
            <a:chOff x="7269900" y="3325686"/>
            <a:chExt cx="731099" cy="637840"/>
          </a:xfrm>
        </p:grpSpPr>
        <p:sp>
          <p:nvSpPr>
            <p:cNvPr id="97" name="Rectangle : coins arrondis 96">
              <a:extLst>
                <a:ext uri="{FF2B5EF4-FFF2-40B4-BE49-F238E27FC236}">
                  <a16:creationId xmlns:a16="http://schemas.microsoft.com/office/drawing/2014/main" id="{004C9B94-231B-7092-D2D1-5574792F767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1" name="ZoneTexte 100">
              <a:extLst>
                <a:ext uri="{FF2B5EF4-FFF2-40B4-BE49-F238E27FC236}">
                  <a16:creationId xmlns:a16="http://schemas.microsoft.com/office/drawing/2014/main" id="{CAA0F971-14FA-4F48-5088-98C59A28403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04" name="Groupe 103">
            <a:extLst>
              <a:ext uri="{FF2B5EF4-FFF2-40B4-BE49-F238E27FC236}">
                <a16:creationId xmlns:a16="http://schemas.microsoft.com/office/drawing/2014/main" id="{CDAA403C-8B66-B845-BA81-8B7CC859B1DD}"/>
              </a:ext>
            </a:extLst>
          </p:cNvPr>
          <p:cNvGrpSpPr/>
          <p:nvPr/>
        </p:nvGrpSpPr>
        <p:grpSpPr>
          <a:xfrm>
            <a:off x="12614813" y="3971341"/>
            <a:ext cx="731099" cy="637840"/>
            <a:chOff x="7269900" y="3325686"/>
            <a:chExt cx="731099" cy="637840"/>
          </a:xfrm>
        </p:grpSpPr>
        <p:sp>
          <p:nvSpPr>
            <p:cNvPr id="105" name="Rectangle : coins arrondis 104">
              <a:extLst>
                <a:ext uri="{FF2B5EF4-FFF2-40B4-BE49-F238E27FC236}">
                  <a16:creationId xmlns:a16="http://schemas.microsoft.com/office/drawing/2014/main" id="{1B57A0C0-08D9-17DC-CFB1-2CE6F3D0690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6" name="ZoneTexte 105">
              <a:extLst>
                <a:ext uri="{FF2B5EF4-FFF2-40B4-BE49-F238E27FC236}">
                  <a16:creationId xmlns:a16="http://schemas.microsoft.com/office/drawing/2014/main" id="{6A94D4EE-72DC-5204-4753-DB3293C7A7D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07" name="Groupe 106">
            <a:extLst>
              <a:ext uri="{FF2B5EF4-FFF2-40B4-BE49-F238E27FC236}">
                <a16:creationId xmlns:a16="http://schemas.microsoft.com/office/drawing/2014/main" id="{43F80A23-DB06-79DF-8B01-DB3BF7A2E88E}"/>
              </a:ext>
            </a:extLst>
          </p:cNvPr>
          <p:cNvGrpSpPr/>
          <p:nvPr/>
        </p:nvGrpSpPr>
        <p:grpSpPr>
          <a:xfrm>
            <a:off x="12627061" y="4909356"/>
            <a:ext cx="731099" cy="637840"/>
            <a:chOff x="7269900" y="3325686"/>
            <a:chExt cx="731099" cy="637840"/>
          </a:xfrm>
        </p:grpSpPr>
        <p:sp>
          <p:nvSpPr>
            <p:cNvPr id="109" name="Rectangle : coins arrondis 108">
              <a:extLst>
                <a:ext uri="{FF2B5EF4-FFF2-40B4-BE49-F238E27FC236}">
                  <a16:creationId xmlns:a16="http://schemas.microsoft.com/office/drawing/2014/main" id="{3E0960F9-2C69-6046-97E1-290D2FAB0451}"/>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3" name="ZoneTexte 112">
              <a:extLst>
                <a:ext uri="{FF2B5EF4-FFF2-40B4-BE49-F238E27FC236}">
                  <a16:creationId xmlns:a16="http://schemas.microsoft.com/office/drawing/2014/main" id="{22445707-948E-86DD-7603-D7052EFF944D}"/>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17" name="Groupe 116">
            <a:extLst>
              <a:ext uri="{FF2B5EF4-FFF2-40B4-BE49-F238E27FC236}">
                <a16:creationId xmlns:a16="http://schemas.microsoft.com/office/drawing/2014/main" id="{12BC82DB-DC12-02E4-FA4B-6C9DCA863F3B}"/>
              </a:ext>
            </a:extLst>
          </p:cNvPr>
          <p:cNvGrpSpPr/>
          <p:nvPr/>
        </p:nvGrpSpPr>
        <p:grpSpPr>
          <a:xfrm>
            <a:off x="13490923" y="4919014"/>
            <a:ext cx="731099" cy="637840"/>
            <a:chOff x="7269900" y="3325686"/>
            <a:chExt cx="731099" cy="637840"/>
          </a:xfrm>
        </p:grpSpPr>
        <p:sp>
          <p:nvSpPr>
            <p:cNvPr id="118" name="Rectangle : coins arrondis 117">
              <a:extLst>
                <a:ext uri="{FF2B5EF4-FFF2-40B4-BE49-F238E27FC236}">
                  <a16:creationId xmlns:a16="http://schemas.microsoft.com/office/drawing/2014/main" id="{B4A57B69-1404-E9F1-24DD-412C01A978C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9" name="ZoneTexte 118">
              <a:extLst>
                <a:ext uri="{FF2B5EF4-FFF2-40B4-BE49-F238E27FC236}">
                  <a16:creationId xmlns:a16="http://schemas.microsoft.com/office/drawing/2014/main" id="{2B54E937-CFD8-F7BD-F249-D7F401FB219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0" name="Groupe 119">
            <a:extLst>
              <a:ext uri="{FF2B5EF4-FFF2-40B4-BE49-F238E27FC236}">
                <a16:creationId xmlns:a16="http://schemas.microsoft.com/office/drawing/2014/main" id="{E09DB037-5C31-DCCB-5E9F-66D1061FFEEE}"/>
              </a:ext>
            </a:extLst>
          </p:cNvPr>
          <p:cNvGrpSpPr/>
          <p:nvPr/>
        </p:nvGrpSpPr>
        <p:grpSpPr>
          <a:xfrm>
            <a:off x="14325600" y="4896996"/>
            <a:ext cx="731099" cy="637840"/>
            <a:chOff x="7269900" y="3325686"/>
            <a:chExt cx="731099" cy="637840"/>
          </a:xfrm>
        </p:grpSpPr>
        <p:sp>
          <p:nvSpPr>
            <p:cNvPr id="121" name="Rectangle : coins arrondis 120">
              <a:extLst>
                <a:ext uri="{FF2B5EF4-FFF2-40B4-BE49-F238E27FC236}">
                  <a16:creationId xmlns:a16="http://schemas.microsoft.com/office/drawing/2014/main" id="{FEBBC17D-7D48-5B75-4177-18775043A98A}"/>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2" name="ZoneTexte 121">
              <a:extLst>
                <a:ext uri="{FF2B5EF4-FFF2-40B4-BE49-F238E27FC236}">
                  <a16:creationId xmlns:a16="http://schemas.microsoft.com/office/drawing/2014/main" id="{D937258A-6545-299A-8F32-CE0C7347B655}"/>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3" name="Groupe 122">
            <a:extLst>
              <a:ext uri="{FF2B5EF4-FFF2-40B4-BE49-F238E27FC236}">
                <a16:creationId xmlns:a16="http://schemas.microsoft.com/office/drawing/2014/main" id="{CC15FE49-ABD7-6BDE-835C-74639E162932}"/>
              </a:ext>
            </a:extLst>
          </p:cNvPr>
          <p:cNvGrpSpPr/>
          <p:nvPr/>
        </p:nvGrpSpPr>
        <p:grpSpPr>
          <a:xfrm>
            <a:off x="13474069" y="5921796"/>
            <a:ext cx="731099" cy="637840"/>
            <a:chOff x="7269900" y="3325686"/>
            <a:chExt cx="731099" cy="637840"/>
          </a:xfrm>
        </p:grpSpPr>
        <p:sp>
          <p:nvSpPr>
            <p:cNvPr id="124" name="Rectangle : coins arrondis 123">
              <a:extLst>
                <a:ext uri="{FF2B5EF4-FFF2-40B4-BE49-F238E27FC236}">
                  <a16:creationId xmlns:a16="http://schemas.microsoft.com/office/drawing/2014/main" id="{6F4ED4C6-66D5-4491-F027-5F421FF63FD9}"/>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5" name="ZoneTexte 124">
              <a:extLst>
                <a:ext uri="{FF2B5EF4-FFF2-40B4-BE49-F238E27FC236}">
                  <a16:creationId xmlns:a16="http://schemas.microsoft.com/office/drawing/2014/main" id="{F06BBF18-B781-7719-D243-94D74F63209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29" name="Groupe 128">
            <a:extLst>
              <a:ext uri="{FF2B5EF4-FFF2-40B4-BE49-F238E27FC236}">
                <a16:creationId xmlns:a16="http://schemas.microsoft.com/office/drawing/2014/main" id="{9BEB301B-77D2-CD2C-95EF-6F11969FC3F7}"/>
              </a:ext>
            </a:extLst>
          </p:cNvPr>
          <p:cNvGrpSpPr/>
          <p:nvPr/>
        </p:nvGrpSpPr>
        <p:grpSpPr>
          <a:xfrm>
            <a:off x="14337931" y="5931454"/>
            <a:ext cx="731099" cy="637840"/>
            <a:chOff x="7269900" y="3325686"/>
            <a:chExt cx="731099" cy="637840"/>
          </a:xfrm>
        </p:grpSpPr>
        <p:sp>
          <p:nvSpPr>
            <p:cNvPr id="130" name="Rectangle : coins arrondis 129">
              <a:extLst>
                <a:ext uri="{FF2B5EF4-FFF2-40B4-BE49-F238E27FC236}">
                  <a16:creationId xmlns:a16="http://schemas.microsoft.com/office/drawing/2014/main" id="{EE8F7F59-21A5-B6BF-39D3-6875D5F21A9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1" name="ZoneTexte 130">
              <a:extLst>
                <a:ext uri="{FF2B5EF4-FFF2-40B4-BE49-F238E27FC236}">
                  <a16:creationId xmlns:a16="http://schemas.microsoft.com/office/drawing/2014/main" id="{77F592C9-8713-5ADF-49F6-5D918B40F422}"/>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2" name="Groupe 131">
            <a:extLst>
              <a:ext uri="{FF2B5EF4-FFF2-40B4-BE49-F238E27FC236}">
                <a16:creationId xmlns:a16="http://schemas.microsoft.com/office/drawing/2014/main" id="{C58CECDE-08F8-425E-8181-6D73E541628C}"/>
              </a:ext>
            </a:extLst>
          </p:cNvPr>
          <p:cNvGrpSpPr/>
          <p:nvPr/>
        </p:nvGrpSpPr>
        <p:grpSpPr>
          <a:xfrm>
            <a:off x="15240000" y="5909436"/>
            <a:ext cx="731099" cy="637840"/>
            <a:chOff x="7269900" y="3325686"/>
            <a:chExt cx="731099" cy="637840"/>
          </a:xfrm>
        </p:grpSpPr>
        <p:sp>
          <p:nvSpPr>
            <p:cNvPr id="133" name="Rectangle : coins arrondis 132">
              <a:extLst>
                <a:ext uri="{FF2B5EF4-FFF2-40B4-BE49-F238E27FC236}">
                  <a16:creationId xmlns:a16="http://schemas.microsoft.com/office/drawing/2014/main" id="{C5007B9C-4839-13A6-5827-7B45B1268D67}"/>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4" name="ZoneTexte 133">
              <a:extLst>
                <a:ext uri="{FF2B5EF4-FFF2-40B4-BE49-F238E27FC236}">
                  <a16:creationId xmlns:a16="http://schemas.microsoft.com/office/drawing/2014/main" id="{B0B0BA4F-BF81-5267-8F3C-89043C28AA3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5" name="Groupe 134">
            <a:extLst>
              <a:ext uri="{FF2B5EF4-FFF2-40B4-BE49-F238E27FC236}">
                <a16:creationId xmlns:a16="http://schemas.microsoft.com/office/drawing/2014/main" id="{E9CF227E-86A8-F0FD-8D52-A8E1472196A9}"/>
              </a:ext>
            </a:extLst>
          </p:cNvPr>
          <p:cNvGrpSpPr/>
          <p:nvPr/>
        </p:nvGrpSpPr>
        <p:grpSpPr>
          <a:xfrm>
            <a:off x="16230600" y="7458082"/>
            <a:ext cx="731099" cy="637840"/>
            <a:chOff x="7269900" y="3325686"/>
            <a:chExt cx="731099" cy="637840"/>
          </a:xfrm>
        </p:grpSpPr>
        <p:sp>
          <p:nvSpPr>
            <p:cNvPr id="136" name="Rectangle : coins arrondis 135">
              <a:extLst>
                <a:ext uri="{FF2B5EF4-FFF2-40B4-BE49-F238E27FC236}">
                  <a16:creationId xmlns:a16="http://schemas.microsoft.com/office/drawing/2014/main" id="{9C3E54F9-BC95-3C7B-139B-601FE3110F29}"/>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7" name="ZoneTexte 136">
              <a:extLst>
                <a:ext uri="{FF2B5EF4-FFF2-40B4-BE49-F238E27FC236}">
                  <a16:creationId xmlns:a16="http://schemas.microsoft.com/office/drawing/2014/main" id="{0E67D395-F2F4-8973-2180-C277C28C2758}"/>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38" name="Groupe 137">
            <a:extLst>
              <a:ext uri="{FF2B5EF4-FFF2-40B4-BE49-F238E27FC236}">
                <a16:creationId xmlns:a16="http://schemas.microsoft.com/office/drawing/2014/main" id="{391D972F-9439-2D0C-01A9-30805C1A6E3A}"/>
              </a:ext>
            </a:extLst>
          </p:cNvPr>
          <p:cNvGrpSpPr/>
          <p:nvPr/>
        </p:nvGrpSpPr>
        <p:grpSpPr>
          <a:xfrm>
            <a:off x="16229260" y="8415475"/>
            <a:ext cx="731099" cy="637840"/>
            <a:chOff x="7269900" y="3325686"/>
            <a:chExt cx="731099" cy="637840"/>
          </a:xfrm>
        </p:grpSpPr>
        <p:sp>
          <p:nvSpPr>
            <p:cNvPr id="139" name="Rectangle : coins arrondis 138">
              <a:extLst>
                <a:ext uri="{FF2B5EF4-FFF2-40B4-BE49-F238E27FC236}">
                  <a16:creationId xmlns:a16="http://schemas.microsoft.com/office/drawing/2014/main" id="{23F91580-73C9-C81C-0DF1-D9CF151D677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0" name="ZoneTexte 139">
              <a:extLst>
                <a:ext uri="{FF2B5EF4-FFF2-40B4-BE49-F238E27FC236}">
                  <a16:creationId xmlns:a16="http://schemas.microsoft.com/office/drawing/2014/main" id="{F1878560-A19C-4B45-7599-2768B9CAB78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41" name="Groupe 140">
            <a:extLst>
              <a:ext uri="{FF2B5EF4-FFF2-40B4-BE49-F238E27FC236}">
                <a16:creationId xmlns:a16="http://schemas.microsoft.com/office/drawing/2014/main" id="{B466364F-705C-9B6B-CA4D-7C2CCBCF3A11}"/>
              </a:ext>
            </a:extLst>
          </p:cNvPr>
          <p:cNvGrpSpPr/>
          <p:nvPr/>
        </p:nvGrpSpPr>
        <p:grpSpPr>
          <a:xfrm>
            <a:off x="17099701" y="9306260"/>
            <a:ext cx="731099" cy="637840"/>
            <a:chOff x="7269900" y="3325686"/>
            <a:chExt cx="731099" cy="637840"/>
          </a:xfrm>
        </p:grpSpPr>
        <p:sp>
          <p:nvSpPr>
            <p:cNvPr id="142" name="Rectangle : coins arrondis 141">
              <a:extLst>
                <a:ext uri="{FF2B5EF4-FFF2-40B4-BE49-F238E27FC236}">
                  <a16:creationId xmlns:a16="http://schemas.microsoft.com/office/drawing/2014/main" id="{21DA245F-3679-A7DE-BF14-4A92FFF5141E}"/>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3" name="ZoneTexte 142">
              <a:extLst>
                <a:ext uri="{FF2B5EF4-FFF2-40B4-BE49-F238E27FC236}">
                  <a16:creationId xmlns:a16="http://schemas.microsoft.com/office/drawing/2014/main" id="{3DD41514-0A69-22FF-8A28-D45EDFE62F17}"/>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
        <p:nvSpPr>
          <p:cNvPr id="144" name="Rectangle : coins arrondis 143">
            <a:extLst>
              <a:ext uri="{FF2B5EF4-FFF2-40B4-BE49-F238E27FC236}">
                <a16:creationId xmlns:a16="http://schemas.microsoft.com/office/drawing/2014/main" id="{EADDD38F-BCB9-34FA-33ED-B65E10C9BE7C}"/>
              </a:ext>
            </a:extLst>
          </p:cNvPr>
          <p:cNvSpPr/>
          <p:nvPr/>
        </p:nvSpPr>
        <p:spPr>
          <a:xfrm>
            <a:off x="9098701" y="747746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5" name="Rectangle : coins arrondis 144">
            <a:extLst>
              <a:ext uri="{FF2B5EF4-FFF2-40B4-BE49-F238E27FC236}">
                <a16:creationId xmlns:a16="http://schemas.microsoft.com/office/drawing/2014/main" id="{E7AFEAAB-9C40-719D-76EA-482ED4EA6CD0}"/>
              </a:ext>
            </a:extLst>
          </p:cNvPr>
          <p:cNvSpPr/>
          <p:nvPr/>
        </p:nvSpPr>
        <p:spPr>
          <a:xfrm>
            <a:off x="9982200" y="8420100"/>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6" name="Rectangle : coins arrondis 145">
            <a:extLst>
              <a:ext uri="{FF2B5EF4-FFF2-40B4-BE49-F238E27FC236}">
                <a16:creationId xmlns:a16="http://schemas.microsoft.com/office/drawing/2014/main" id="{72AB5727-947B-C014-31A8-256FF690A74C}"/>
              </a:ext>
            </a:extLst>
          </p:cNvPr>
          <p:cNvSpPr/>
          <p:nvPr/>
        </p:nvSpPr>
        <p:spPr>
          <a:xfrm>
            <a:off x="9982200" y="9322622"/>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47" name="Groupe 146">
            <a:extLst>
              <a:ext uri="{FF2B5EF4-FFF2-40B4-BE49-F238E27FC236}">
                <a16:creationId xmlns:a16="http://schemas.microsoft.com/office/drawing/2014/main" id="{9F4840DB-1E8E-5B73-F54A-5ABA7BE953D2}"/>
              </a:ext>
            </a:extLst>
          </p:cNvPr>
          <p:cNvGrpSpPr/>
          <p:nvPr/>
        </p:nvGrpSpPr>
        <p:grpSpPr>
          <a:xfrm>
            <a:off x="13513396" y="3996106"/>
            <a:ext cx="731099" cy="637840"/>
            <a:chOff x="7269900" y="3325686"/>
            <a:chExt cx="731099" cy="637840"/>
          </a:xfrm>
        </p:grpSpPr>
        <p:sp>
          <p:nvSpPr>
            <p:cNvPr id="148" name="Rectangle : coins arrondis 147">
              <a:extLst>
                <a:ext uri="{FF2B5EF4-FFF2-40B4-BE49-F238E27FC236}">
                  <a16:creationId xmlns:a16="http://schemas.microsoft.com/office/drawing/2014/main" id="{459E6151-EA35-AD8E-2A33-D57F2C31D15C}"/>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9" name="ZoneTexte 148">
              <a:extLst>
                <a:ext uri="{FF2B5EF4-FFF2-40B4-BE49-F238E27FC236}">
                  <a16:creationId xmlns:a16="http://schemas.microsoft.com/office/drawing/2014/main" id="{70566478-2E49-C24E-9504-8CB3B5926A06}"/>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0" name="Groupe 149">
            <a:extLst>
              <a:ext uri="{FF2B5EF4-FFF2-40B4-BE49-F238E27FC236}">
                <a16:creationId xmlns:a16="http://schemas.microsoft.com/office/drawing/2014/main" id="{5B996EE9-9AA3-1FAD-5B19-D8D2C20086D4}"/>
              </a:ext>
            </a:extLst>
          </p:cNvPr>
          <p:cNvGrpSpPr/>
          <p:nvPr/>
        </p:nvGrpSpPr>
        <p:grpSpPr>
          <a:xfrm>
            <a:off x="14348073" y="3974088"/>
            <a:ext cx="731099" cy="637840"/>
            <a:chOff x="7269900" y="3325686"/>
            <a:chExt cx="731099" cy="637840"/>
          </a:xfrm>
        </p:grpSpPr>
        <p:sp>
          <p:nvSpPr>
            <p:cNvPr id="151" name="Rectangle : coins arrondis 150">
              <a:extLst>
                <a:ext uri="{FF2B5EF4-FFF2-40B4-BE49-F238E27FC236}">
                  <a16:creationId xmlns:a16="http://schemas.microsoft.com/office/drawing/2014/main" id="{524A1E14-172D-A8E8-8F97-7312FF3B7472}"/>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2" name="ZoneTexte 151">
              <a:extLst>
                <a:ext uri="{FF2B5EF4-FFF2-40B4-BE49-F238E27FC236}">
                  <a16:creationId xmlns:a16="http://schemas.microsoft.com/office/drawing/2014/main" id="{1C94B6CD-727A-F89E-F1B8-4E36C629DDAE}"/>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3" name="Groupe 152">
            <a:extLst>
              <a:ext uri="{FF2B5EF4-FFF2-40B4-BE49-F238E27FC236}">
                <a16:creationId xmlns:a16="http://schemas.microsoft.com/office/drawing/2014/main" id="{CE548E49-D1CA-DF82-CFB4-F1EFCDECAA1E}"/>
              </a:ext>
            </a:extLst>
          </p:cNvPr>
          <p:cNvGrpSpPr/>
          <p:nvPr/>
        </p:nvGrpSpPr>
        <p:grpSpPr>
          <a:xfrm>
            <a:off x="11689501" y="4928734"/>
            <a:ext cx="731099" cy="637840"/>
            <a:chOff x="7269900" y="3325686"/>
            <a:chExt cx="731099" cy="637840"/>
          </a:xfrm>
        </p:grpSpPr>
        <p:sp>
          <p:nvSpPr>
            <p:cNvPr id="154" name="Rectangle : coins arrondis 153">
              <a:extLst>
                <a:ext uri="{FF2B5EF4-FFF2-40B4-BE49-F238E27FC236}">
                  <a16:creationId xmlns:a16="http://schemas.microsoft.com/office/drawing/2014/main" id="{EEE66B3F-7176-C76C-65FA-831B130EFA0B}"/>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5" name="ZoneTexte 154">
              <a:extLst>
                <a:ext uri="{FF2B5EF4-FFF2-40B4-BE49-F238E27FC236}">
                  <a16:creationId xmlns:a16="http://schemas.microsoft.com/office/drawing/2014/main" id="{8C709CD3-61C7-B908-A19A-88A0B271934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6" name="Groupe 155">
            <a:extLst>
              <a:ext uri="{FF2B5EF4-FFF2-40B4-BE49-F238E27FC236}">
                <a16:creationId xmlns:a16="http://schemas.microsoft.com/office/drawing/2014/main" id="{B09E92E0-500A-31CA-3ADC-94295CB32F54}"/>
              </a:ext>
            </a:extLst>
          </p:cNvPr>
          <p:cNvGrpSpPr/>
          <p:nvPr/>
        </p:nvGrpSpPr>
        <p:grpSpPr>
          <a:xfrm>
            <a:off x="15225602" y="4909356"/>
            <a:ext cx="731099" cy="637840"/>
            <a:chOff x="7269900" y="3325686"/>
            <a:chExt cx="731099" cy="637840"/>
          </a:xfrm>
        </p:grpSpPr>
        <p:sp>
          <p:nvSpPr>
            <p:cNvPr id="157" name="Rectangle : coins arrondis 156">
              <a:extLst>
                <a:ext uri="{FF2B5EF4-FFF2-40B4-BE49-F238E27FC236}">
                  <a16:creationId xmlns:a16="http://schemas.microsoft.com/office/drawing/2014/main" id="{C7D8958D-8863-1E53-CD3A-36473E8BF6C6}"/>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8" name="ZoneTexte 157">
              <a:extLst>
                <a:ext uri="{FF2B5EF4-FFF2-40B4-BE49-F238E27FC236}">
                  <a16:creationId xmlns:a16="http://schemas.microsoft.com/office/drawing/2014/main" id="{AF16997F-C922-B0FE-D1D7-402D070AEAC3}"/>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59" name="Groupe 158">
            <a:extLst>
              <a:ext uri="{FF2B5EF4-FFF2-40B4-BE49-F238E27FC236}">
                <a16:creationId xmlns:a16="http://schemas.microsoft.com/office/drawing/2014/main" id="{7E194574-2802-83E9-6E0D-89A3B8C23C57}"/>
              </a:ext>
            </a:extLst>
          </p:cNvPr>
          <p:cNvGrpSpPr/>
          <p:nvPr/>
        </p:nvGrpSpPr>
        <p:grpSpPr>
          <a:xfrm>
            <a:off x="15225601" y="3976728"/>
            <a:ext cx="731099" cy="637840"/>
            <a:chOff x="7269900" y="3325686"/>
            <a:chExt cx="731099" cy="637840"/>
          </a:xfrm>
        </p:grpSpPr>
        <p:sp>
          <p:nvSpPr>
            <p:cNvPr id="160" name="Rectangle : coins arrondis 159">
              <a:extLst>
                <a:ext uri="{FF2B5EF4-FFF2-40B4-BE49-F238E27FC236}">
                  <a16:creationId xmlns:a16="http://schemas.microsoft.com/office/drawing/2014/main" id="{13CE252B-6672-AA37-6E18-39941E59DA7F}"/>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1" name="ZoneTexte 160">
              <a:extLst>
                <a:ext uri="{FF2B5EF4-FFF2-40B4-BE49-F238E27FC236}">
                  <a16:creationId xmlns:a16="http://schemas.microsoft.com/office/drawing/2014/main" id="{5514396B-4B18-2532-1AF1-8F8952C9002F}"/>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62" name="Groupe 161">
            <a:extLst>
              <a:ext uri="{FF2B5EF4-FFF2-40B4-BE49-F238E27FC236}">
                <a16:creationId xmlns:a16="http://schemas.microsoft.com/office/drawing/2014/main" id="{DDD51FC1-7DE3-6740-115D-231DD742FEFE}"/>
              </a:ext>
            </a:extLst>
          </p:cNvPr>
          <p:cNvGrpSpPr/>
          <p:nvPr/>
        </p:nvGrpSpPr>
        <p:grpSpPr>
          <a:xfrm>
            <a:off x="12633775" y="5936465"/>
            <a:ext cx="731099" cy="637840"/>
            <a:chOff x="7269900" y="3325686"/>
            <a:chExt cx="731099" cy="637840"/>
          </a:xfrm>
        </p:grpSpPr>
        <p:sp>
          <p:nvSpPr>
            <p:cNvPr id="163" name="Rectangle : coins arrondis 162">
              <a:extLst>
                <a:ext uri="{FF2B5EF4-FFF2-40B4-BE49-F238E27FC236}">
                  <a16:creationId xmlns:a16="http://schemas.microsoft.com/office/drawing/2014/main" id="{DD198C73-CCF8-3B8A-E8B3-8DC39CE4496F}"/>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4" name="ZoneTexte 163">
              <a:extLst>
                <a:ext uri="{FF2B5EF4-FFF2-40B4-BE49-F238E27FC236}">
                  <a16:creationId xmlns:a16="http://schemas.microsoft.com/office/drawing/2014/main" id="{763DDAB4-118D-DDB8-5CF4-2B0AFB30220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65" name="Groupe 164">
            <a:extLst>
              <a:ext uri="{FF2B5EF4-FFF2-40B4-BE49-F238E27FC236}">
                <a16:creationId xmlns:a16="http://schemas.microsoft.com/office/drawing/2014/main" id="{5275802B-E2DC-9410-7271-C4373229B5A2}"/>
              </a:ext>
            </a:extLst>
          </p:cNvPr>
          <p:cNvGrpSpPr/>
          <p:nvPr/>
        </p:nvGrpSpPr>
        <p:grpSpPr>
          <a:xfrm>
            <a:off x="11696215" y="5955843"/>
            <a:ext cx="731099" cy="637840"/>
            <a:chOff x="7269900" y="3325686"/>
            <a:chExt cx="731099" cy="637840"/>
          </a:xfrm>
        </p:grpSpPr>
        <p:sp>
          <p:nvSpPr>
            <p:cNvPr id="166" name="Rectangle : coins arrondis 165">
              <a:extLst>
                <a:ext uri="{FF2B5EF4-FFF2-40B4-BE49-F238E27FC236}">
                  <a16:creationId xmlns:a16="http://schemas.microsoft.com/office/drawing/2014/main" id="{2F2D91A9-B9D1-F364-28BD-AFB71E22EEF3}"/>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7" name="ZoneTexte 166">
              <a:extLst>
                <a:ext uri="{FF2B5EF4-FFF2-40B4-BE49-F238E27FC236}">
                  <a16:creationId xmlns:a16="http://schemas.microsoft.com/office/drawing/2014/main" id="{66115439-7868-1AE1-F4F0-07A4E96AAF51}"/>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grpSp>
        <p:nvGrpSpPr>
          <p:cNvPr id="171" name="Groupe 170">
            <a:extLst>
              <a:ext uri="{FF2B5EF4-FFF2-40B4-BE49-F238E27FC236}">
                <a16:creationId xmlns:a16="http://schemas.microsoft.com/office/drawing/2014/main" id="{79658EBC-471E-24A2-EF97-F636CBF0ED9E}"/>
              </a:ext>
            </a:extLst>
          </p:cNvPr>
          <p:cNvGrpSpPr/>
          <p:nvPr/>
        </p:nvGrpSpPr>
        <p:grpSpPr>
          <a:xfrm>
            <a:off x="17099701" y="8420100"/>
            <a:ext cx="731099" cy="637840"/>
            <a:chOff x="7269900" y="3325686"/>
            <a:chExt cx="731099" cy="637840"/>
          </a:xfrm>
        </p:grpSpPr>
        <p:sp>
          <p:nvSpPr>
            <p:cNvPr id="172" name="Rectangle : coins arrondis 171">
              <a:extLst>
                <a:ext uri="{FF2B5EF4-FFF2-40B4-BE49-F238E27FC236}">
                  <a16:creationId xmlns:a16="http://schemas.microsoft.com/office/drawing/2014/main" id="{5D649034-16BD-3F95-6781-8A5206558F51}"/>
                </a:ext>
              </a:extLst>
            </p:cNvPr>
            <p:cNvSpPr/>
            <p:nvPr/>
          </p:nvSpPr>
          <p:spPr>
            <a:xfrm>
              <a:off x="7269900" y="3325686"/>
              <a:ext cx="731099" cy="637840"/>
            </a:xfrm>
            <a:prstGeom prst="roundRect">
              <a:avLst/>
            </a:prstGeom>
            <a:noFill/>
            <a:ln w="38100">
              <a:solidFill>
                <a:srgbClr val="0068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3" name="ZoneTexte 172">
              <a:extLst>
                <a:ext uri="{FF2B5EF4-FFF2-40B4-BE49-F238E27FC236}">
                  <a16:creationId xmlns:a16="http://schemas.microsoft.com/office/drawing/2014/main" id="{2574918D-6A54-A535-42D1-920CF28A18CB}"/>
                </a:ext>
              </a:extLst>
            </p:cNvPr>
            <p:cNvSpPr txBox="1"/>
            <p:nvPr/>
          </p:nvSpPr>
          <p:spPr>
            <a:xfrm>
              <a:off x="7292549" y="3370302"/>
              <a:ext cx="685799" cy="553998"/>
            </a:xfrm>
            <a:prstGeom prst="rect">
              <a:avLst/>
            </a:prstGeom>
            <a:noFill/>
          </p:spPr>
          <p:txBody>
            <a:bodyPr wrap="square" rtlCol="0">
              <a:spAutoFit/>
            </a:bodyPr>
            <a:lstStyle/>
            <a:p>
              <a:pPr algn="ctr"/>
              <a:r>
                <a:rPr lang="fr-FR" sz="3000" b="1" dirty="0">
                  <a:solidFill>
                    <a:srgbClr val="0068B3"/>
                  </a:solidFill>
                </a:rPr>
                <a:t>X</a:t>
              </a:r>
              <a:endParaRPr lang="LID4096" sz="3000" b="1" dirty="0">
                <a:solidFill>
                  <a:srgbClr val="0068B3"/>
                </a:solidFill>
              </a:endParaRPr>
            </a:p>
          </p:txBody>
        </p:sp>
      </p:grpSp>
    </p:spTree>
    <p:extLst>
      <p:ext uri="{BB962C8B-B14F-4D97-AF65-F5344CB8AC3E}">
        <p14:creationId xmlns:p14="http://schemas.microsoft.com/office/powerpoint/2010/main" val="152946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7DDB4-A554-097A-E026-1F5A4902155D}"/>
            </a:ext>
          </a:extLst>
        </p:cNvPr>
        <p:cNvGrpSpPr/>
        <p:nvPr/>
      </p:nvGrpSpPr>
      <p:grpSpPr>
        <a:xfrm>
          <a:off x="0" y="0"/>
          <a:ext cx="0" cy="0"/>
          <a:chOff x="0" y="0"/>
          <a:chExt cx="0" cy="0"/>
        </a:xfrm>
      </p:grpSpPr>
      <p:sp>
        <p:nvSpPr>
          <p:cNvPr id="29" name="TextBox 29">
            <a:extLst>
              <a:ext uri="{FF2B5EF4-FFF2-40B4-BE49-F238E27FC236}">
                <a16:creationId xmlns:a16="http://schemas.microsoft.com/office/drawing/2014/main" id="{8675A205-0FF5-263C-B0C6-209537560DE1}"/>
              </a:ext>
            </a:extLst>
          </p:cNvPr>
          <p:cNvSpPr txBox="1"/>
          <p:nvPr/>
        </p:nvSpPr>
        <p:spPr>
          <a:xfrm>
            <a:off x="4267200" y="212479"/>
            <a:ext cx="10820400" cy="903452"/>
          </a:xfrm>
          <a:prstGeom prst="rect">
            <a:avLst/>
          </a:prstGeom>
        </p:spPr>
        <p:txBody>
          <a:bodyPr wrap="square" lIns="0" tIns="0" rIns="0" bIns="0" rtlCol="0" anchor="t">
            <a:spAutoFit/>
          </a:bodyPr>
          <a:lstStyle/>
          <a:p>
            <a:pPr marL="0" lvl="0" indent="0" algn="ctr">
              <a:lnSpc>
                <a:spcPts val="7537"/>
              </a:lnSpc>
              <a:spcBef>
                <a:spcPct val="0"/>
              </a:spcBef>
            </a:pPr>
            <a:r>
              <a:rPr lang="en-US" sz="5462" b="1" spc="273" dirty="0">
                <a:solidFill>
                  <a:srgbClr val="0068B3"/>
                </a:solidFill>
                <a:latin typeface="Ubuntu Sans" pitchFamily="2" charset="0"/>
                <a:ea typeface="Canva Sans 2 Bold"/>
                <a:cs typeface="Canva Sans 2 Bold"/>
                <a:sym typeface="Canva Sans 2 Bold"/>
              </a:rPr>
              <a:t>Milestone</a:t>
            </a:r>
          </a:p>
        </p:txBody>
      </p:sp>
      <p:grpSp>
        <p:nvGrpSpPr>
          <p:cNvPr id="168" name="Group 14">
            <a:extLst>
              <a:ext uri="{FF2B5EF4-FFF2-40B4-BE49-F238E27FC236}">
                <a16:creationId xmlns:a16="http://schemas.microsoft.com/office/drawing/2014/main" id="{6F9E8332-477D-93A1-0831-968CDC6C4E89}"/>
              </a:ext>
            </a:extLst>
          </p:cNvPr>
          <p:cNvGrpSpPr/>
          <p:nvPr/>
        </p:nvGrpSpPr>
        <p:grpSpPr>
          <a:xfrm>
            <a:off x="152400" y="2975797"/>
            <a:ext cx="5472286" cy="697931"/>
            <a:chOff x="0" y="0"/>
            <a:chExt cx="941463" cy="322595"/>
          </a:xfrm>
        </p:grpSpPr>
        <p:sp>
          <p:nvSpPr>
            <p:cNvPr id="169" name="Freeform 15">
              <a:extLst>
                <a:ext uri="{FF2B5EF4-FFF2-40B4-BE49-F238E27FC236}">
                  <a16:creationId xmlns:a16="http://schemas.microsoft.com/office/drawing/2014/main" id="{80AA834D-AC16-8E6F-FAE2-FC435C1F2E59}"/>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sp>
        <p:sp>
          <p:nvSpPr>
            <p:cNvPr id="170" name="TextBox 16">
              <a:extLst>
                <a:ext uri="{FF2B5EF4-FFF2-40B4-BE49-F238E27FC236}">
                  <a16:creationId xmlns:a16="http://schemas.microsoft.com/office/drawing/2014/main" id="{EB2ADCEA-B555-4187-4502-92395B427C51}"/>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Séance de cadrage et rapport de démarrage</a:t>
              </a:r>
            </a:p>
          </p:txBody>
        </p:sp>
      </p:grpSp>
      <p:grpSp>
        <p:nvGrpSpPr>
          <p:cNvPr id="17" name="Group 14">
            <a:extLst>
              <a:ext uri="{FF2B5EF4-FFF2-40B4-BE49-F238E27FC236}">
                <a16:creationId xmlns:a16="http://schemas.microsoft.com/office/drawing/2014/main" id="{86479E86-FBA4-0382-356E-D6D8765808AE}"/>
              </a:ext>
            </a:extLst>
          </p:cNvPr>
          <p:cNvGrpSpPr/>
          <p:nvPr/>
        </p:nvGrpSpPr>
        <p:grpSpPr>
          <a:xfrm>
            <a:off x="152400" y="4167034"/>
            <a:ext cx="5472286" cy="697931"/>
            <a:chOff x="0" y="0"/>
            <a:chExt cx="941463" cy="322595"/>
          </a:xfrm>
        </p:grpSpPr>
        <p:sp>
          <p:nvSpPr>
            <p:cNvPr id="18" name="Freeform 15">
              <a:extLst>
                <a:ext uri="{FF2B5EF4-FFF2-40B4-BE49-F238E27FC236}">
                  <a16:creationId xmlns:a16="http://schemas.microsoft.com/office/drawing/2014/main" id="{E805873E-D779-6AB6-D480-AF7E7F4468CB}"/>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19" name="TextBox 16">
              <a:extLst>
                <a:ext uri="{FF2B5EF4-FFF2-40B4-BE49-F238E27FC236}">
                  <a16:creationId xmlns:a16="http://schemas.microsoft.com/office/drawing/2014/main" id="{0909C145-D2F2-90AE-04EF-629D32AD1247}"/>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Collecte de donnée et visite de terrain</a:t>
              </a:r>
            </a:p>
          </p:txBody>
        </p:sp>
      </p:grpSp>
      <p:sp>
        <p:nvSpPr>
          <p:cNvPr id="31" name="Flèche : droite 30">
            <a:extLst>
              <a:ext uri="{FF2B5EF4-FFF2-40B4-BE49-F238E27FC236}">
                <a16:creationId xmlns:a16="http://schemas.microsoft.com/office/drawing/2014/main" id="{74712FC9-841C-AB81-A5D9-3C67882054EA}"/>
              </a:ext>
            </a:extLst>
          </p:cNvPr>
          <p:cNvSpPr/>
          <p:nvPr/>
        </p:nvSpPr>
        <p:spPr>
          <a:xfrm>
            <a:off x="6317862" y="3066757"/>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33" name="Group 14">
            <a:extLst>
              <a:ext uri="{FF2B5EF4-FFF2-40B4-BE49-F238E27FC236}">
                <a16:creationId xmlns:a16="http://schemas.microsoft.com/office/drawing/2014/main" id="{58E3F8F0-1853-28AF-7145-81D3CFDB51A5}"/>
              </a:ext>
            </a:extLst>
          </p:cNvPr>
          <p:cNvGrpSpPr/>
          <p:nvPr/>
        </p:nvGrpSpPr>
        <p:grpSpPr>
          <a:xfrm>
            <a:off x="152400" y="5165145"/>
            <a:ext cx="5472286" cy="1124930"/>
            <a:chOff x="0" y="-38100"/>
            <a:chExt cx="941463" cy="519961"/>
          </a:xfrm>
        </p:grpSpPr>
        <p:sp>
          <p:nvSpPr>
            <p:cNvPr id="37" name="Freeform 15">
              <a:extLst>
                <a:ext uri="{FF2B5EF4-FFF2-40B4-BE49-F238E27FC236}">
                  <a16:creationId xmlns:a16="http://schemas.microsoft.com/office/drawing/2014/main" id="{04297A79-7A3F-3F4D-ED95-19028A91397F}"/>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38" name="TextBox 16">
              <a:extLst>
                <a:ext uri="{FF2B5EF4-FFF2-40B4-BE49-F238E27FC236}">
                  <a16:creationId xmlns:a16="http://schemas.microsoft.com/office/drawing/2014/main" id="{91EC1F99-A170-980F-B12E-447D917F66E2}"/>
                </a:ext>
              </a:extLst>
            </p:cNvPr>
            <p:cNvSpPr txBox="1"/>
            <p:nvPr/>
          </p:nvSpPr>
          <p:spPr>
            <a:xfrm>
              <a:off x="0" y="-38100"/>
              <a:ext cx="941463" cy="519961"/>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Elaboration de document : mécanisme de soutient et plan de mise en œuvre</a:t>
              </a:r>
            </a:p>
            <a:p>
              <a:pPr algn="ctr">
                <a:lnSpc>
                  <a:spcPts val="2932"/>
                </a:lnSpc>
              </a:pPr>
              <a:endParaRPr lang="fr-FR" sz="2094" b="1" spc="20" dirty="0">
                <a:solidFill>
                  <a:srgbClr val="0068B3"/>
                </a:solidFill>
                <a:latin typeface="Ubuntu Sans" pitchFamily="2" charset="0"/>
                <a:ea typeface="Canva Sans 1 Bold"/>
                <a:cs typeface="Canva Sans 1 Bold"/>
                <a:sym typeface="Canva Sans 1 Bold"/>
              </a:endParaRPr>
            </a:p>
          </p:txBody>
        </p:sp>
      </p:grpSp>
      <p:grpSp>
        <p:nvGrpSpPr>
          <p:cNvPr id="39" name="Group 14">
            <a:extLst>
              <a:ext uri="{FF2B5EF4-FFF2-40B4-BE49-F238E27FC236}">
                <a16:creationId xmlns:a16="http://schemas.microsoft.com/office/drawing/2014/main" id="{7101A4E8-ED47-A213-7D5A-E3BC3C0CE75A}"/>
              </a:ext>
            </a:extLst>
          </p:cNvPr>
          <p:cNvGrpSpPr/>
          <p:nvPr/>
        </p:nvGrpSpPr>
        <p:grpSpPr>
          <a:xfrm>
            <a:off x="152400" y="7423271"/>
            <a:ext cx="5472286" cy="780360"/>
            <a:chOff x="0" y="-38100"/>
            <a:chExt cx="941463" cy="360695"/>
          </a:xfrm>
        </p:grpSpPr>
        <p:sp>
          <p:nvSpPr>
            <p:cNvPr id="43" name="Freeform 15">
              <a:extLst>
                <a:ext uri="{FF2B5EF4-FFF2-40B4-BE49-F238E27FC236}">
                  <a16:creationId xmlns:a16="http://schemas.microsoft.com/office/drawing/2014/main" id="{6D1AEFE2-8129-709B-0D65-D3A518546477}"/>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44" name="TextBox 16">
              <a:extLst>
                <a:ext uri="{FF2B5EF4-FFF2-40B4-BE49-F238E27FC236}">
                  <a16:creationId xmlns:a16="http://schemas.microsoft.com/office/drawing/2014/main" id="{DD8432DB-22F8-5B90-897C-B4F6BEB287A7}"/>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Rapport final validé</a:t>
              </a:r>
            </a:p>
          </p:txBody>
        </p:sp>
      </p:grpSp>
      <p:sp>
        <p:nvSpPr>
          <p:cNvPr id="45" name="Rectangle : coins arrondis 44">
            <a:extLst>
              <a:ext uri="{FF2B5EF4-FFF2-40B4-BE49-F238E27FC236}">
                <a16:creationId xmlns:a16="http://schemas.microsoft.com/office/drawing/2014/main" id="{9496659C-DF31-2E58-73D7-8CE602033F16}"/>
              </a:ext>
            </a:extLst>
          </p:cNvPr>
          <p:cNvSpPr/>
          <p:nvPr/>
        </p:nvSpPr>
        <p:spPr>
          <a:xfrm>
            <a:off x="6317862"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03 Sept</a:t>
            </a:r>
            <a:endParaRPr lang="LID4096" sz="2000" b="1" dirty="0">
              <a:latin typeface="Ubuntu Sans" pitchFamily="2" charset="0"/>
            </a:endParaRPr>
          </a:p>
        </p:txBody>
      </p:sp>
      <p:sp>
        <p:nvSpPr>
          <p:cNvPr id="46" name="Rectangle : coins arrondis 45">
            <a:extLst>
              <a:ext uri="{FF2B5EF4-FFF2-40B4-BE49-F238E27FC236}">
                <a16:creationId xmlns:a16="http://schemas.microsoft.com/office/drawing/2014/main" id="{1FECA51D-8C1E-C6BF-15B0-5049137E5A3C}"/>
              </a:ext>
            </a:extLst>
          </p:cNvPr>
          <p:cNvSpPr/>
          <p:nvPr/>
        </p:nvSpPr>
        <p:spPr>
          <a:xfrm>
            <a:off x="7757970"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16 Sept</a:t>
            </a:r>
            <a:endParaRPr lang="LID4096" sz="2000" b="1" dirty="0">
              <a:latin typeface="Ubuntu Sans" pitchFamily="2" charset="0"/>
            </a:endParaRPr>
          </a:p>
        </p:txBody>
      </p:sp>
      <p:sp>
        <p:nvSpPr>
          <p:cNvPr id="47" name="Rectangle : coins arrondis 46">
            <a:extLst>
              <a:ext uri="{FF2B5EF4-FFF2-40B4-BE49-F238E27FC236}">
                <a16:creationId xmlns:a16="http://schemas.microsoft.com/office/drawing/2014/main" id="{6C0CF531-468B-BAE3-1A6B-C245F692DF1F}"/>
              </a:ext>
            </a:extLst>
          </p:cNvPr>
          <p:cNvSpPr/>
          <p:nvPr/>
        </p:nvSpPr>
        <p:spPr>
          <a:xfrm>
            <a:off x="9137607"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17</a:t>
            </a:r>
          </a:p>
          <a:p>
            <a:pPr algn="ctr"/>
            <a:r>
              <a:rPr lang="fr-FR" sz="2000" b="1" dirty="0">
                <a:latin typeface="Ubuntu Sans" pitchFamily="2" charset="0"/>
              </a:rPr>
              <a:t>Sept</a:t>
            </a:r>
            <a:endParaRPr lang="LID4096" sz="2000" b="1" dirty="0">
              <a:latin typeface="Ubuntu Sans" pitchFamily="2" charset="0"/>
            </a:endParaRPr>
          </a:p>
        </p:txBody>
      </p:sp>
      <p:sp>
        <p:nvSpPr>
          <p:cNvPr id="48" name="Rectangle : coins arrondis 47">
            <a:extLst>
              <a:ext uri="{FF2B5EF4-FFF2-40B4-BE49-F238E27FC236}">
                <a16:creationId xmlns:a16="http://schemas.microsoft.com/office/drawing/2014/main" id="{F77A2CBA-CFE0-BDC6-738C-C35AD14BBE6E}"/>
              </a:ext>
            </a:extLst>
          </p:cNvPr>
          <p:cNvSpPr/>
          <p:nvPr/>
        </p:nvSpPr>
        <p:spPr>
          <a:xfrm>
            <a:off x="10664769" y="178262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07 </a:t>
            </a:r>
            <a:r>
              <a:rPr lang="fr-FR" sz="2000" b="1" dirty="0" err="1">
                <a:latin typeface="Ubuntu Sans" pitchFamily="2" charset="0"/>
              </a:rPr>
              <a:t>Oct</a:t>
            </a:r>
            <a:endParaRPr lang="LID4096" sz="2000" b="1" dirty="0">
              <a:latin typeface="Ubuntu Sans" pitchFamily="2" charset="0"/>
            </a:endParaRPr>
          </a:p>
        </p:txBody>
      </p:sp>
      <p:sp>
        <p:nvSpPr>
          <p:cNvPr id="49" name="Rectangle : coins arrondis 48">
            <a:extLst>
              <a:ext uri="{FF2B5EF4-FFF2-40B4-BE49-F238E27FC236}">
                <a16:creationId xmlns:a16="http://schemas.microsoft.com/office/drawing/2014/main" id="{1EE7EBF9-564D-0434-7070-F12DC07A5341}"/>
              </a:ext>
            </a:extLst>
          </p:cNvPr>
          <p:cNvSpPr/>
          <p:nvPr/>
        </p:nvSpPr>
        <p:spPr>
          <a:xfrm>
            <a:off x="12102351" y="1818651"/>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08 </a:t>
            </a:r>
            <a:r>
              <a:rPr lang="fr-FR" sz="2000" b="1" dirty="0" err="1">
                <a:latin typeface="Ubuntu Sans" pitchFamily="2" charset="0"/>
              </a:rPr>
              <a:t>Oct</a:t>
            </a:r>
            <a:endParaRPr lang="LID4096" sz="2000" b="1" dirty="0">
              <a:latin typeface="Ubuntu Sans" pitchFamily="2" charset="0"/>
            </a:endParaRPr>
          </a:p>
        </p:txBody>
      </p:sp>
      <p:sp>
        <p:nvSpPr>
          <p:cNvPr id="50" name="Rectangle : coins arrondis 49">
            <a:extLst>
              <a:ext uri="{FF2B5EF4-FFF2-40B4-BE49-F238E27FC236}">
                <a16:creationId xmlns:a16="http://schemas.microsoft.com/office/drawing/2014/main" id="{CF5CD843-010C-9BFC-8E0C-83CD95888B1B}"/>
              </a:ext>
            </a:extLst>
          </p:cNvPr>
          <p:cNvSpPr/>
          <p:nvPr/>
        </p:nvSpPr>
        <p:spPr>
          <a:xfrm>
            <a:off x="13539933" y="1818651"/>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11 </a:t>
            </a:r>
            <a:r>
              <a:rPr lang="fr-FR" sz="2000" b="1" dirty="0" err="1">
                <a:latin typeface="Ubuntu Sans" pitchFamily="2" charset="0"/>
              </a:rPr>
              <a:t>Nov</a:t>
            </a:r>
            <a:endParaRPr lang="LID4096" sz="2000" b="1" dirty="0">
              <a:latin typeface="Ubuntu Sans" pitchFamily="2" charset="0"/>
            </a:endParaRPr>
          </a:p>
        </p:txBody>
      </p:sp>
      <p:grpSp>
        <p:nvGrpSpPr>
          <p:cNvPr id="51" name="Group 14">
            <a:extLst>
              <a:ext uri="{FF2B5EF4-FFF2-40B4-BE49-F238E27FC236}">
                <a16:creationId xmlns:a16="http://schemas.microsoft.com/office/drawing/2014/main" id="{5C84C202-10BF-98B5-80F6-F793ACCEE87D}"/>
              </a:ext>
            </a:extLst>
          </p:cNvPr>
          <p:cNvGrpSpPr/>
          <p:nvPr/>
        </p:nvGrpSpPr>
        <p:grpSpPr>
          <a:xfrm>
            <a:off x="152400" y="6403867"/>
            <a:ext cx="5472286" cy="697931"/>
            <a:chOff x="0" y="0"/>
            <a:chExt cx="941463" cy="322595"/>
          </a:xfrm>
        </p:grpSpPr>
        <p:sp>
          <p:nvSpPr>
            <p:cNvPr id="52" name="Freeform 15">
              <a:extLst>
                <a:ext uri="{FF2B5EF4-FFF2-40B4-BE49-F238E27FC236}">
                  <a16:creationId xmlns:a16="http://schemas.microsoft.com/office/drawing/2014/main" id="{FC4F804F-BB6C-8170-2E2A-1D72B5DACF0D}"/>
                </a:ext>
              </a:extLst>
            </p:cNvPr>
            <p:cNvSpPr/>
            <p:nvPr/>
          </p:nvSpPr>
          <p:spPr>
            <a:xfrm>
              <a:off x="0" y="0"/>
              <a:ext cx="941463" cy="322595"/>
            </a:xfrm>
            <a:custGeom>
              <a:avLst/>
              <a:gdLst/>
              <a:ahLst/>
              <a:cxnLst/>
              <a:rect l="l" t="t" r="r" b="b"/>
              <a:pathLst>
                <a:path w="941463" h="322595">
                  <a:moveTo>
                    <a:pt x="12833" y="0"/>
                  </a:moveTo>
                  <a:lnTo>
                    <a:pt x="928629" y="0"/>
                  </a:lnTo>
                  <a:cubicBezTo>
                    <a:pt x="935717" y="0"/>
                    <a:pt x="941463" y="5746"/>
                    <a:pt x="941463" y="12833"/>
                  </a:cubicBezTo>
                  <a:lnTo>
                    <a:pt x="941463" y="309762"/>
                  </a:lnTo>
                  <a:cubicBezTo>
                    <a:pt x="941463" y="316850"/>
                    <a:pt x="935717" y="322595"/>
                    <a:pt x="928629" y="322595"/>
                  </a:cubicBezTo>
                  <a:lnTo>
                    <a:pt x="12833" y="322595"/>
                  </a:lnTo>
                  <a:cubicBezTo>
                    <a:pt x="5746" y="322595"/>
                    <a:pt x="0" y="316850"/>
                    <a:pt x="0" y="309762"/>
                  </a:cubicBezTo>
                  <a:lnTo>
                    <a:pt x="0" y="12833"/>
                  </a:lnTo>
                  <a:cubicBezTo>
                    <a:pt x="0" y="5746"/>
                    <a:pt x="5746" y="0"/>
                    <a:pt x="12833" y="0"/>
                  </a:cubicBezTo>
                  <a:close/>
                </a:path>
              </a:pathLst>
            </a:custGeom>
            <a:solidFill>
              <a:srgbClr val="FFFFFF"/>
            </a:solidFill>
            <a:ln w="38100" cap="sq">
              <a:solidFill>
                <a:srgbClr val="0068B3"/>
              </a:solidFill>
              <a:prstDash val="solid"/>
              <a:miter/>
            </a:ln>
          </p:spPr>
          <p:txBody>
            <a:bodyPr/>
            <a:lstStyle/>
            <a:p>
              <a:endParaRPr lang="LID4096" dirty="0"/>
            </a:p>
          </p:txBody>
        </p:sp>
        <p:sp>
          <p:nvSpPr>
            <p:cNvPr id="53" name="TextBox 16">
              <a:extLst>
                <a:ext uri="{FF2B5EF4-FFF2-40B4-BE49-F238E27FC236}">
                  <a16:creationId xmlns:a16="http://schemas.microsoft.com/office/drawing/2014/main" id="{624399BC-6B5B-E440-1302-BE4466F2F2D2}"/>
                </a:ext>
              </a:extLst>
            </p:cNvPr>
            <p:cNvSpPr txBox="1"/>
            <p:nvPr/>
          </p:nvSpPr>
          <p:spPr>
            <a:xfrm>
              <a:off x="0" y="-38100"/>
              <a:ext cx="941463" cy="360695"/>
            </a:xfrm>
            <a:prstGeom prst="rect">
              <a:avLst/>
            </a:prstGeom>
          </p:spPr>
          <p:txBody>
            <a:bodyPr lIns="101600" tIns="101600" rIns="101600" bIns="101600" rtlCol="0" anchor="ctr"/>
            <a:lstStyle/>
            <a:p>
              <a:pPr algn="ctr">
                <a:lnSpc>
                  <a:spcPts val="2932"/>
                </a:lnSpc>
              </a:pPr>
              <a:r>
                <a:rPr lang="fr-FR" sz="2094" b="1" spc="20" dirty="0">
                  <a:solidFill>
                    <a:srgbClr val="0068B3"/>
                  </a:solidFill>
                  <a:latin typeface="Ubuntu Sans" pitchFamily="2" charset="0"/>
                  <a:ea typeface="Canva Sans 1 Bold"/>
                  <a:cs typeface="Canva Sans 1 Bold"/>
                  <a:sym typeface="Canva Sans 1 Bold"/>
                </a:rPr>
                <a:t>Atelier de validation de rapport final</a:t>
              </a:r>
            </a:p>
          </p:txBody>
        </p:sp>
      </p:grpSp>
      <p:sp>
        <p:nvSpPr>
          <p:cNvPr id="54" name="Rectangle : coins arrondis 53">
            <a:extLst>
              <a:ext uri="{FF2B5EF4-FFF2-40B4-BE49-F238E27FC236}">
                <a16:creationId xmlns:a16="http://schemas.microsoft.com/office/drawing/2014/main" id="{A10C43FE-F3F8-E913-3A64-914D239611C8}"/>
              </a:ext>
            </a:extLst>
          </p:cNvPr>
          <p:cNvSpPr/>
          <p:nvPr/>
        </p:nvSpPr>
        <p:spPr>
          <a:xfrm>
            <a:off x="14961466" y="1830212"/>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15</a:t>
            </a:r>
          </a:p>
          <a:p>
            <a:pPr algn="ctr"/>
            <a:r>
              <a:rPr lang="fr-FR" sz="2000" b="1" dirty="0" err="1">
                <a:latin typeface="Ubuntu Sans" pitchFamily="2" charset="0"/>
              </a:rPr>
              <a:t>Nov</a:t>
            </a:r>
            <a:endParaRPr lang="LID4096" sz="2000" b="1" dirty="0">
              <a:latin typeface="Ubuntu Sans" pitchFamily="2" charset="0"/>
            </a:endParaRPr>
          </a:p>
        </p:txBody>
      </p:sp>
      <p:sp>
        <p:nvSpPr>
          <p:cNvPr id="55" name="Rectangle : coins arrondis 54">
            <a:extLst>
              <a:ext uri="{FF2B5EF4-FFF2-40B4-BE49-F238E27FC236}">
                <a16:creationId xmlns:a16="http://schemas.microsoft.com/office/drawing/2014/main" id="{60153A98-3B53-682A-97F3-4D013F788994}"/>
              </a:ext>
            </a:extLst>
          </p:cNvPr>
          <p:cNvSpPr/>
          <p:nvPr/>
        </p:nvSpPr>
        <p:spPr>
          <a:xfrm>
            <a:off x="16383000" y="1810864"/>
            <a:ext cx="914400" cy="914400"/>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latin typeface="Ubuntu Sans" pitchFamily="2" charset="0"/>
              </a:rPr>
              <a:t>20 </a:t>
            </a:r>
            <a:r>
              <a:rPr lang="fr-FR" sz="2000" b="1" dirty="0" err="1">
                <a:latin typeface="Ubuntu Sans" pitchFamily="2" charset="0"/>
              </a:rPr>
              <a:t>Nov</a:t>
            </a:r>
            <a:endParaRPr lang="LID4096" sz="2000" b="1" dirty="0">
              <a:latin typeface="Ubuntu Sans" pitchFamily="2" charset="0"/>
            </a:endParaRPr>
          </a:p>
        </p:txBody>
      </p:sp>
      <p:sp>
        <p:nvSpPr>
          <p:cNvPr id="56" name="Flèche : droite 55">
            <a:extLst>
              <a:ext uri="{FF2B5EF4-FFF2-40B4-BE49-F238E27FC236}">
                <a16:creationId xmlns:a16="http://schemas.microsoft.com/office/drawing/2014/main" id="{3376A610-FF99-64C2-5566-294208508E12}"/>
              </a:ext>
            </a:extLst>
          </p:cNvPr>
          <p:cNvSpPr/>
          <p:nvPr/>
        </p:nvSpPr>
        <p:spPr>
          <a:xfrm>
            <a:off x="9445568" y="4262030"/>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Flèche : droite 56">
            <a:extLst>
              <a:ext uri="{FF2B5EF4-FFF2-40B4-BE49-F238E27FC236}">
                <a16:creationId xmlns:a16="http://schemas.microsoft.com/office/drawing/2014/main" id="{A6880901-D1E1-5780-F36A-AC68E86DF098}"/>
              </a:ext>
            </a:extLst>
          </p:cNvPr>
          <p:cNvSpPr/>
          <p:nvPr/>
        </p:nvSpPr>
        <p:spPr>
          <a:xfrm>
            <a:off x="12102351" y="5294252"/>
            <a:ext cx="2133601" cy="425509"/>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Flèche : droite 57">
            <a:extLst>
              <a:ext uri="{FF2B5EF4-FFF2-40B4-BE49-F238E27FC236}">
                <a16:creationId xmlns:a16="http://schemas.microsoft.com/office/drawing/2014/main" id="{2C695D5B-10C7-8248-572E-72BF35831BAE}"/>
              </a:ext>
            </a:extLst>
          </p:cNvPr>
          <p:cNvSpPr/>
          <p:nvPr/>
        </p:nvSpPr>
        <p:spPr>
          <a:xfrm>
            <a:off x="15392400" y="6499061"/>
            <a:ext cx="483466" cy="425114"/>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Flèche : droite 58">
            <a:extLst>
              <a:ext uri="{FF2B5EF4-FFF2-40B4-BE49-F238E27FC236}">
                <a16:creationId xmlns:a16="http://schemas.microsoft.com/office/drawing/2014/main" id="{3D1A734A-C711-E4DD-8C01-2E28C31A637F}"/>
              </a:ext>
            </a:extLst>
          </p:cNvPr>
          <p:cNvSpPr/>
          <p:nvPr/>
        </p:nvSpPr>
        <p:spPr>
          <a:xfrm>
            <a:off x="16598467" y="7600894"/>
            <a:ext cx="483466" cy="362006"/>
          </a:xfrm>
          <a:prstGeom prst="rightArrow">
            <a:avLst/>
          </a:prstGeom>
          <a:solidFill>
            <a:schemeClr val="accent2">
              <a:lumMod val="60000"/>
              <a:lumOff val="4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ZoneTexte 1">
            <a:extLst>
              <a:ext uri="{FF2B5EF4-FFF2-40B4-BE49-F238E27FC236}">
                <a16:creationId xmlns:a16="http://schemas.microsoft.com/office/drawing/2014/main" id="{F155D4E6-65CF-DD70-2E6D-D9E92B9F1C03}"/>
              </a:ext>
            </a:extLst>
          </p:cNvPr>
          <p:cNvSpPr txBox="1"/>
          <p:nvPr/>
        </p:nvSpPr>
        <p:spPr>
          <a:xfrm>
            <a:off x="6775062" y="2758448"/>
            <a:ext cx="2133600" cy="369332"/>
          </a:xfrm>
          <a:prstGeom prst="rect">
            <a:avLst/>
          </a:prstGeom>
          <a:noFill/>
        </p:spPr>
        <p:txBody>
          <a:bodyPr wrap="square" rtlCol="0">
            <a:spAutoFit/>
          </a:bodyPr>
          <a:lstStyle/>
          <a:p>
            <a:r>
              <a:rPr lang="fr-FR" b="1" dirty="0">
                <a:solidFill>
                  <a:schemeClr val="accent3">
                    <a:lumMod val="75000"/>
                  </a:schemeClr>
                </a:solidFill>
              </a:rPr>
              <a:t>03 Hommes/jours</a:t>
            </a:r>
            <a:endParaRPr lang="LID4096" b="1" dirty="0">
              <a:solidFill>
                <a:schemeClr val="accent3">
                  <a:lumMod val="75000"/>
                </a:schemeClr>
              </a:solidFill>
            </a:endParaRPr>
          </a:p>
        </p:txBody>
      </p:sp>
      <p:sp>
        <p:nvSpPr>
          <p:cNvPr id="3" name="ZoneTexte 2">
            <a:extLst>
              <a:ext uri="{FF2B5EF4-FFF2-40B4-BE49-F238E27FC236}">
                <a16:creationId xmlns:a16="http://schemas.microsoft.com/office/drawing/2014/main" id="{69F35207-121F-A6D1-D501-8DFBD973078A}"/>
              </a:ext>
            </a:extLst>
          </p:cNvPr>
          <p:cNvSpPr txBox="1"/>
          <p:nvPr/>
        </p:nvSpPr>
        <p:spPr>
          <a:xfrm>
            <a:off x="9677400" y="3912815"/>
            <a:ext cx="2133600" cy="369332"/>
          </a:xfrm>
          <a:prstGeom prst="rect">
            <a:avLst/>
          </a:prstGeom>
          <a:noFill/>
        </p:spPr>
        <p:txBody>
          <a:bodyPr wrap="square" rtlCol="0">
            <a:spAutoFit/>
          </a:bodyPr>
          <a:lstStyle/>
          <a:p>
            <a:r>
              <a:rPr lang="fr-FR" b="1" dirty="0">
                <a:solidFill>
                  <a:schemeClr val="accent3">
                    <a:lumMod val="75000"/>
                  </a:schemeClr>
                </a:solidFill>
              </a:rPr>
              <a:t>09 Hommes/jours</a:t>
            </a:r>
            <a:endParaRPr lang="LID4096" b="1" dirty="0">
              <a:solidFill>
                <a:schemeClr val="accent3">
                  <a:lumMod val="75000"/>
                </a:schemeClr>
              </a:solidFill>
            </a:endParaRPr>
          </a:p>
        </p:txBody>
      </p:sp>
      <p:sp>
        <p:nvSpPr>
          <p:cNvPr id="4" name="ZoneTexte 3">
            <a:extLst>
              <a:ext uri="{FF2B5EF4-FFF2-40B4-BE49-F238E27FC236}">
                <a16:creationId xmlns:a16="http://schemas.microsoft.com/office/drawing/2014/main" id="{B3D0E807-635E-CE7F-3470-597DDFB87789}"/>
              </a:ext>
            </a:extLst>
          </p:cNvPr>
          <p:cNvSpPr txBox="1"/>
          <p:nvPr/>
        </p:nvSpPr>
        <p:spPr>
          <a:xfrm>
            <a:off x="12320733" y="4843865"/>
            <a:ext cx="2133600" cy="369332"/>
          </a:xfrm>
          <a:prstGeom prst="rect">
            <a:avLst/>
          </a:prstGeom>
          <a:noFill/>
        </p:spPr>
        <p:txBody>
          <a:bodyPr wrap="square" rtlCol="0">
            <a:spAutoFit/>
          </a:bodyPr>
          <a:lstStyle/>
          <a:p>
            <a:r>
              <a:rPr lang="fr-FR" b="1" dirty="0">
                <a:solidFill>
                  <a:schemeClr val="accent3">
                    <a:lumMod val="75000"/>
                  </a:schemeClr>
                </a:solidFill>
              </a:rPr>
              <a:t>12 Hommes/jours</a:t>
            </a:r>
            <a:endParaRPr lang="LID4096" b="1" dirty="0">
              <a:solidFill>
                <a:schemeClr val="accent3">
                  <a:lumMod val="75000"/>
                </a:schemeClr>
              </a:solidFill>
            </a:endParaRPr>
          </a:p>
        </p:txBody>
      </p:sp>
      <p:sp>
        <p:nvSpPr>
          <p:cNvPr id="5" name="ZoneTexte 4">
            <a:extLst>
              <a:ext uri="{FF2B5EF4-FFF2-40B4-BE49-F238E27FC236}">
                <a16:creationId xmlns:a16="http://schemas.microsoft.com/office/drawing/2014/main" id="{60ADE8BA-0035-5F6B-37C7-5AF2D9564C73}"/>
              </a:ext>
            </a:extLst>
          </p:cNvPr>
          <p:cNvSpPr txBox="1"/>
          <p:nvPr/>
        </p:nvSpPr>
        <p:spPr>
          <a:xfrm>
            <a:off x="14948333" y="6034535"/>
            <a:ext cx="2133600" cy="369332"/>
          </a:xfrm>
          <a:prstGeom prst="rect">
            <a:avLst/>
          </a:prstGeom>
          <a:noFill/>
        </p:spPr>
        <p:txBody>
          <a:bodyPr wrap="square" rtlCol="0">
            <a:spAutoFit/>
          </a:bodyPr>
          <a:lstStyle/>
          <a:p>
            <a:r>
              <a:rPr lang="fr-FR" b="1" dirty="0">
                <a:solidFill>
                  <a:schemeClr val="accent3">
                    <a:lumMod val="75000"/>
                  </a:schemeClr>
                </a:solidFill>
              </a:rPr>
              <a:t>03Hommes/jours</a:t>
            </a:r>
            <a:endParaRPr lang="LID4096" b="1" dirty="0">
              <a:solidFill>
                <a:schemeClr val="accent3">
                  <a:lumMod val="75000"/>
                </a:schemeClr>
              </a:solidFill>
            </a:endParaRPr>
          </a:p>
        </p:txBody>
      </p:sp>
      <p:sp>
        <p:nvSpPr>
          <p:cNvPr id="6" name="ZoneTexte 5">
            <a:extLst>
              <a:ext uri="{FF2B5EF4-FFF2-40B4-BE49-F238E27FC236}">
                <a16:creationId xmlns:a16="http://schemas.microsoft.com/office/drawing/2014/main" id="{9644FD1D-C8A1-F2D9-1EF8-8D0DEAE6889E}"/>
              </a:ext>
            </a:extLst>
          </p:cNvPr>
          <p:cNvSpPr txBox="1"/>
          <p:nvPr/>
        </p:nvSpPr>
        <p:spPr>
          <a:xfrm>
            <a:off x="15734914" y="7187427"/>
            <a:ext cx="2133600" cy="369332"/>
          </a:xfrm>
          <a:prstGeom prst="rect">
            <a:avLst/>
          </a:prstGeom>
          <a:noFill/>
        </p:spPr>
        <p:txBody>
          <a:bodyPr wrap="square" rtlCol="0">
            <a:spAutoFit/>
          </a:bodyPr>
          <a:lstStyle/>
          <a:p>
            <a:r>
              <a:rPr lang="fr-FR" b="1" dirty="0">
                <a:solidFill>
                  <a:schemeClr val="accent3">
                    <a:lumMod val="75000"/>
                  </a:schemeClr>
                </a:solidFill>
              </a:rPr>
              <a:t>03 Hommes/jours</a:t>
            </a:r>
            <a:endParaRPr lang="LID4096" b="1" dirty="0">
              <a:solidFill>
                <a:schemeClr val="accent3">
                  <a:lumMod val="75000"/>
                </a:schemeClr>
              </a:solidFill>
            </a:endParaRPr>
          </a:p>
        </p:txBody>
      </p:sp>
    </p:spTree>
    <p:extLst>
      <p:ext uri="{BB962C8B-B14F-4D97-AF65-F5344CB8AC3E}">
        <p14:creationId xmlns:p14="http://schemas.microsoft.com/office/powerpoint/2010/main" val="331416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DEC92-5182-27B0-2514-8223A9CDA9D6}"/>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2F6E41DD-1F9B-B655-5826-73BF72A25ABE}"/>
              </a:ext>
            </a:extLst>
          </p:cNvPr>
          <p:cNvSpPr/>
          <p:nvPr/>
        </p:nvSpPr>
        <p:spPr>
          <a:xfrm>
            <a:off x="1083656" y="1230786"/>
            <a:ext cx="923330" cy="936959"/>
          </a:xfrm>
          <a:custGeom>
            <a:avLst/>
            <a:gdLst/>
            <a:ahLst/>
            <a:cxnLst/>
            <a:rect l="l" t="t" r="r" b="b"/>
            <a:pathLst>
              <a:path w="923330" h="936959">
                <a:moveTo>
                  <a:pt x="0" y="0"/>
                </a:moveTo>
                <a:lnTo>
                  <a:pt x="923330" y="0"/>
                </a:lnTo>
                <a:lnTo>
                  <a:pt x="923330" y="936958"/>
                </a:lnTo>
                <a:lnTo>
                  <a:pt x="0" y="9369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a:extLst>
              <a:ext uri="{FF2B5EF4-FFF2-40B4-BE49-F238E27FC236}">
                <a16:creationId xmlns:a16="http://schemas.microsoft.com/office/drawing/2014/main" id="{B9C4C0AB-09BE-5FFD-0FD2-B0FE21493640}"/>
              </a:ext>
            </a:extLst>
          </p:cNvPr>
          <p:cNvSpPr/>
          <p:nvPr/>
        </p:nvSpPr>
        <p:spPr>
          <a:xfrm rot="5400000">
            <a:off x="-966788" y="8130779"/>
            <a:ext cx="2512109" cy="2512109"/>
          </a:xfrm>
          <a:custGeom>
            <a:avLst/>
            <a:gdLst/>
            <a:ahLst/>
            <a:cxnLst/>
            <a:rect l="l" t="t" r="r" b="b"/>
            <a:pathLst>
              <a:path w="2512109" h="2512109">
                <a:moveTo>
                  <a:pt x="0" y="0"/>
                </a:moveTo>
                <a:lnTo>
                  <a:pt x="2512110" y="0"/>
                </a:lnTo>
                <a:lnTo>
                  <a:pt x="2512110" y="2512110"/>
                </a:lnTo>
                <a:lnTo>
                  <a:pt x="0" y="25121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a:extLst>
              <a:ext uri="{FF2B5EF4-FFF2-40B4-BE49-F238E27FC236}">
                <a16:creationId xmlns:a16="http://schemas.microsoft.com/office/drawing/2014/main" id="{2F2ECA14-11B6-449E-BB35-038EE415DC1E}"/>
              </a:ext>
            </a:extLst>
          </p:cNvPr>
          <p:cNvSpPr txBox="1"/>
          <p:nvPr/>
        </p:nvSpPr>
        <p:spPr>
          <a:xfrm>
            <a:off x="2490810" y="1490637"/>
            <a:ext cx="10659156" cy="677108"/>
          </a:xfrm>
          <a:prstGeom prst="rect">
            <a:avLst/>
          </a:prstGeom>
        </p:spPr>
        <p:txBody>
          <a:bodyPr wrap="square" lIns="0" tIns="0" rIns="0" bIns="0" rtlCol="0" anchor="t">
            <a:spAutoFit/>
          </a:bodyPr>
          <a:lstStyle/>
          <a:p>
            <a:pPr algn="ctr">
              <a:spcBef>
                <a:spcPct val="0"/>
              </a:spcBef>
            </a:pPr>
            <a:r>
              <a:rPr lang="fr-FR" sz="4400" b="1" spc="348" dirty="0">
                <a:solidFill>
                  <a:srgbClr val="0068B3"/>
                </a:solidFill>
                <a:latin typeface="Ubuntu Sans" pitchFamily="2" charset="0"/>
                <a:ea typeface="Canva Sans 1 Bold"/>
                <a:cs typeface="Canva Sans 1 Bold"/>
                <a:sym typeface="Canva Sans 1 Bold"/>
              </a:rPr>
              <a:t>Fin de la mission</a:t>
            </a:r>
            <a:endParaRPr lang="en-US" sz="4400" b="1" spc="348" dirty="0">
              <a:solidFill>
                <a:srgbClr val="0068B3"/>
              </a:solidFill>
              <a:latin typeface="Ubuntu Sans" pitchFamily="2" charset="0"/>
              <a:ea typeface="Canva Sans 1 Bold"/>
              <a:cs typeface="Canva Sans 1 Bold"/>
              <a:sym typeface="Canva Sans 1 Bold"/>
            </a:endParaRPr>
          </a:p>
        </p:txBody>
      </p:sp>
      <p:sp>
        <p:nvSpPr>
          <p:cNvPr id="12" name="TextBox 11">
            <a:extLst>
              <a:ext uri="{FF2B5EF4-FFF2-40B4-BE49-F238E27FC236}">
                <a16:creationId xmlns:a16="http://schemas.microsoft.com/office/drawing/2014/main" id="{8516AB3C-CFEF-5BC2-E9FF-CE745BF37B04}"/>
              </a:ext>
            </a:extLst>
          </p:cNvPr>
          <p:cNvSpPr txBox="1"/>
          <p:nvPr/>
        </p:nvSpPr>
        <p:spPr>
          <a:xfrm>
            <a:off x="2667000" y="4244536"/>
            <a:ext cx="9799857" cy="2157514"/>
          </a:xfrm>
          <a:prstGeom prst="rect">
            <a:avLst/>
          </a:prstGeom>
        </p:spPr>
        <p:txBody>
          <a:bodyPr wrap="square" lIns="0" tIns="0" rIns="0" bIns="0" rtlCol="0" anchor="t">
            <a:spAutoFit/>
          </a:bodyPr>
          <a:lstStyle/>
          <a:p>
            <a:pPr marL="0" lvl="0" indent="0" algn="l">
              <a:lnSpc>
                <a:spcPct val="150000"/>
              </a:lnSpc>
            </a:pPr>
            <a:r>
              <a:rPr lang="fr-FR" sz="2400" spc="18" dirty="0">
                <a:solidFill>
                  <a:srgbClr val="231F20"/>
                </a:solidFill>
                <a:latin typeface="Ubuntu Sans" pitchFamily="2" charset="0"/>
                <a:ea typeface="Canva Sans 1"/>
                <a:cs typeface="Canva Sans 1"/>
                <a:sym typeface="Canva Sans 1"/>
              </a:rPr>
              <a:t>La fin de la mission est marqué par le dépôt du rapport final validé, issue de la prise en compte des observations de l’atelier de validation. Le Consultant restera  attentif à tout autre processus pour la durabilité</a:t>
            </a:r>
          </a:p>
        </p:txBody>
      </p:sp>
      <p:pic>
        <p:nvPicPr>
          <p:cNvPr id="2" name="Image 1">
            <a:extLst>
              <a:ext uri="{FF2B5EF4-FFF2-40B4-BE49-F238E27FC236}">
                <a16:creationId xmlns:a16="http://schemas.microsoft.com/office/drawing/2014/main" id="{405CFDFD-3A07-459D-E22D-C0E209E12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flipH="1">
            <a:off x="13149966" y="-2743716"/>
            <a:ext cx="8234727" cy="8234727"/>
          </a:xfrm>
          <a:prstGeom prst="rect">
            <a:avLst/>
          </a:prstGeom>
        </p:spPr>
      </p:pic>
    </p:spTree>
    <p:extLst>
      <p:ext uri="{BB962C8B-B14F-4D97-AF65-F5344CB8AC3E}">
        <p14:creationId xmlns:p14="http://schemas.microsoft.com/office/powerpoint/2010/main" val="161555986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3144241" y="2705100"/>
            <a:ext cx="10409992" cy="936154"/>
          </a:xfrm>
          <a:prstGeom prst="rect">
            <a:avLst/>
          </a:prstGeom>
        </p:spPr>
        <p:txBody>
          <a:bodyPr wrap="square" lIns="0" tIns="0" rIns="0" bIns="0" rtlCol="0" anchor="t">
            <a:spAutoFit/>
          </a:bodyPr>
          <a:lstStyle/>
          <a:p>
            <a:pPr algn="l">
              <a:lnSpc>
                <a:spcPts val="7349"/>
              </a:lnSpc>
            </a:pPr>
            <a:r>
              <a:rPr lang="en-US" sz="6600" b="1" i="1" spc="146" dirty="0">
                <a:solidFill>
                  <a:srgbClr val="000000"/>
                </a:solidFill>
                <a:latin typeface="Ubuntu Sans" pitchFamily="2" charset="0"/>
                <a:ea typeface="Codec Pro ExtraBold"/>
                <a:cs typeface="Codec Pro ExtraBold"/>
                <a:sym typeface="Codec Pro ExtraBold"/>
              </a:rPr>
              <a:t>Merci de </a:t>
            </a:r>
            <a:r>
              <a:rPr lang="en-US" sz="6600" b="1" i="1" spc="146" dirty="0" err="1">
                <a:solidFill>
                  <a:srgbClr val="000000"/>
                </a:solidFill>
                <a:latin typeface="Ubuntu Sans" pitchFamily="2" charset="0"/>
                <a:ea typeface="Codec Pro ExtraBold"/>
                <a:cs typeface="Codec Pro ExtraBold"/>
                <a:sym typeface="Codec Pro ExtraBold"/>
              </a:rPr>
              <a:t>votre</a:t>
            </a:r>
            <a:r>
              <a:rPr lang="en-US" sz="6600" b="1" i="1" spc="146" dirty="0">
                <a:solidFill>
                  <a:srgbClr val="000000"/>
                </a:solidFill>
                <a:latin typeface="Ubuntu Sans" pitchFamily="2" charset="0"/>
                <a:ea typeface="Codec Pro ExtraBold"/>
                <a:cs typeface="Codec Pro ExtraBold"/>
                <a:sym typeface="Codec Pro ExtraBold"/>
              </a:rPr>
              <a:t> attention</a:t>
            </a:r>
          </a:p>
        </p:txBody>
      </p:sp>
      <p:sp>
        <p:nvSpPr>
          <p:cNvPr id="15" name="Freeform 15"/>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2E8E6F60-52C7-E404-EE03-A4FD3D6D8B1C}"/>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C920D448-2D20-DC25-47DB-B4A2BBB36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030200" y="4473330"/>
            <a:ext cx="8234727" cy="8234727"/>
          </a:xfrm>
          <a:prstGeom prst="rect">
            <a:avLst/>
          </a:prstGeom>
        </p:spPr>
      </p:pic>
      <p:pic>
        <p:nvPicPr>
          <p:cNvPr id="13" name="Image 12">
            <a:extLst>
              <a:ext uri="{FF2B5EF4-FFF2-40B4-BE49-F238E27FC236}">
                <a16:creationId xmlns:a16="http://schemas.microsoft.com/office/drawing/2014/main" id="{84BDA8F6-FF12-D9D7-9B19-7EC088ABE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6C15D88-9DA6-8D2B-0CB0-40CA970D78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a:extLst>
            <a:ext uri="{FF2B5EF4-FFF2-40B4-BE49-F238E27FC236}">
              <a16:creationId xmlns:a16="http://schemas.microsoft.com/office/drawing/2014/main" id="{13559D99-645C-525F-03CD-56780B07D4A0}"/>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5A1E4FA4-E145-DBA1-D8D3-2E43DB13ADA0}"/>
              </a:ext>
            </a:extLst>
          </p:cNvPr>
          <p:cNvSpPr txBox="1"/>
          <p:nvPr/>
        </p:nvSpPr>
        <p:spPr>
          <a:xfrm>
            <a:off x="6858000" y="513298"/>
            <a:ext cx="3798896" cy="654025"/>
          </a:xfrm>
          <a:prstGeom prst="rect">
            <a:avLst/>
          </a:prstGeom>
        </p:spPr>
        <p:txBody>
          <a:bodyPr wrap="square" lIns="0" tIns="0" rIns="0" bIns="0" rtlCol="0" anchor="t">
            <a:spAutoFit/>
          </a:bodyPr>
          <a:lstStyle/>
          <a:p>
            <a:pPr algn="l">
              <a:lnSpc>
                <a:spcPts val="5076"/>
              </a:lnSpc>
            </a:pPr>
            <a:r>
              <a:rPr lang="en-US" sz="4800" b="1" spc="287" dirty="0">
                <a:solidFill>
                  <a:srgbClr val="0068B3"/>
                </a:solidFill>
                <a:latin typeface="Ubuntu Sans" pitchFamily="2" charset="0"/>
                <a:ea typeface="Codec Pro ExtraBold"/>
                <a:cs typeface="Codec Pro ExtraBold"/>
                <a:sym typeface="Codec Pro ExtraBold"/>
              </a:rPr>
              <a:t>CONTEXTE </a:t>
            </a:r>
          </a:p>
        </p:txBody>
      </p:sp>
      <p:pic>
        <p:nvPicPr>
          <p:cNvPr id="15" name="Image 14">
            <a:extLst>
              <a:ext uri="{FF2B5EF4-FFF2-40B4-BE49-F238E27FC236}">
                <a16:creationId xmlns:a16="http://schemas.microsoft.com/office/drawing/2014/main" id="{F9220C60-A6A8-3EC8-E389-CC3318DE8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029442">
            <a:off x="-3722724" y="-3303624"/>
            <a:ext cx="5521301" cy="5521301"/>
          </a:xfrm>
          <a:prstGeom prst="rect">
            <a:avLst/>
          </a:prstGeom>
        </p:spPr>
      </p:pic>
      <p:pic>
        <p:nvPicPr>
          <p:cNvPr id="3" name="Image 2">
            <a:extLst>
              <a:ext uri="{FF2B5EF4-FFF2-40B4-BE49-F238E27FC236}">
                <a16:creationId xmlns:a16="http://schemas.microsoft.com/office/drawing/2014/main" id="{10C99DB3-85CE-6383-3782-1778198EAFEA}"/>
              </a:ext>
            </a:extLst>
          </p:cNvPr>
          <p:cNvPicPr>
            <a:picLocks noChangeAspect="1"/>
          </p:cNvPicPr>
          <p:nvPr/>
        </p:nvPicPr>
        <p:blipFill>
          <a:blip r:embed="rId4">
            <a:extLst>
              <a:ext uri="{28A0092B-C50C-407E-A947-70E740481C1C}">
                <a14:useLocalDpi xmlns:a14="http://schemas.microsoft.com/office/drawing/2010/main" val="0"/>
              </a:ext>
            </a:extLst>
          </a:blip>
          <a:srcRect l="15068" r="18446"/>
          <a:stretch/>
        </p:blipFill>
        <p:spPr>
          <a:xfrm>
            <a:off x="457201" y="1593761"/>
            <a:ext cx="7396668" cy="6429375"/>
          </a:xfrm>
          <a:prstGeom prst="roundRect">
            <a:avLst/>
          </a:prstGeom>
        </p:spPr>
      </p:pic>
      <p:sp>
        <p:nvSpPr>
          <p:cNvPr id="4" name="Rectangle : coins arrondis 3">
            <a:extLst>
              <a:ext uri="{FF2B5EF4-FFF2-40B4-BE49-F238E27FC236}">
                <a16:creationId xmlns:a16="http://schemas.microsoft.com/office/drawing/2014/main" id="{659BCCDD-E826-FAAE-D57D-9CB5F23AC54B}"/>
              </a:ext>
            </a:extLst>
          </p:cNvPr>
          <p:cNvSpPr/>
          <p:nvPr/>
        </p:nvSpPr>
        <p:spPr>
          <a:xfrm>
            <a:off x="8423815" y="1709875"/>
            <a:ext cx="3697253" cy="670105"/>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Complexité de la gestion des données de santé</a:t>
            </a:r>
            <a:endParaRPr lang="LID4096" b="1" dirty="0">
              <a:latin typeface="Ubuntu Sans" pitchFamily="2" charset="0"/>
            </a:endParaRPr>
          </a:p>
        </p:txBody>
      </p:sp>
      <p:sp>
        <p:nvSpPr>
          <p:cNvPr id="5" name="Rectangle : coins arrondis 4">
            <a:extLst>
              <a:ext uri="{FF2B5EF4-FFF2-40B4-BE49-F238E27FC236}">
                <a16:creationId xmlns:a16="http://schemas.microsoft.com/office/drawing/2014/main" id="{28E738F9-651C-A08F-76BF-E27C65511385}"/>
              </a:ext>
            </a:extLst>
          </p:cNvPr>
          <p:cNvSpPr/>
          <p:nvPr/>
        </p:nvSpPr>
        <p:spPr>
          <a:xfrm>
            <a:off x="12691014" y="1687015"/>
            <a:ext cx="3909373" cy="654025"/>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Risques pour les patients</a:t>
            </a:r>
            <a:endParaRPr lang="LID4096" b="1" dirty="0">
              <a:latin typeface="Ubuntu Sans" pitchFamily="2" charset="0"/>
            </a:endParaRPr>
          </a:p>
        </p:txBody>
      </p:sp>
      <p:sp>
        <p:nvSpPr>
          <p:cNvPr id="6" name="Rectangle : coins arrondis 5">
            <a:extLst>
              <a:ext uri="{FF2B5EF4-FFF2-40B4-BE49-F238E27FC236}">
                <a16:creationId xmlns:a16="http://schemas.microsoft.com/office/drawing/2014/main" id="{E3B0A388-4DAA-0CC0-3FA5-12CFFD9918E8}"/>
              </a:ext>
            </a:extLst>
          </p:cNvPr>
          <p:cNvSpPr/>
          <p:nvPr/>
        </p:nvSpPr>
        <p:spPr>
          <a:xfrm>
            <a:off x="8463701" y="2922532"/>
            <a:ext cx="3676744" cy="840271"/>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Importance de la traçabilité</a:t>
            </a:r>
            <a:endParaRPr lang="LID4096" b="1" dirty="0">
              <a:latin typeface="Ubuntu Sans" pitchFamily="2" charset="0"/>
            </a:endParaRPr>
          </a:p>
        </p:txBody>
      </p:sp>
      <p:sp>
        <p:nvSpPr>
          <p:cNvPr id="2" name="Rectangle : coins arrondis 1">
            <a:extLst>
              <a:ext uri="{FF2B5EF4-FFF2-40B4-BE49-F238E27FC236}">
                <a16:creationId xmlns:a16="http://schemas.microsoft.com/office/drawing/2014/main" id="{C576AC96-C925-9350-4F3C-4A48C2ED328C}"/>
              </a:ext>
            </a:extLst>
          </p:cNvPr>
          <p:cNvSpPr/>
          <p:nvPr/>
        </p:nvSpPr>
        <p:spPr>
          <a:xfrm>
            <a:off x="12711525" y="2922531"/>
            <a:ext cx="3888862" cy="840271"/>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Potentiel de la blockchain</a:t>
            </a:r>
            <a:endParaRPr lang="LID4096" b="1" dirty="0">
              <a:latin typeface="Ubuntu Sans" pitchFamily="2" charset="0"/>
            </a:endParaRPr>
          </a:p>
        </p:txBody>
      </p:sp>
      <p:sp>
        <p:nvSpPr>
          <p:cNvPr id="7" name="Rectangle : coins arrondis 6">
            <a:extLst>
              <a:ext uri="{FF2B5EF4-FFF2-40B4-BE49-F238E27FC236}">
                <a16:creationId xmlns:a16="http://schemas.microsoft.com/office/drawing/2014/main" id="{FF0F0A32-CB07-2393-6F86-1D5C2C9294B7}"/>
              </a:ext>
            </a:extLst>
          </p:cNvPr>
          <p:cNvSpPr/>
          <p:nvPr/>
        </p:nvSpPr>
        <p:spPr>
          <a:xfrm>
            <a:off x="3944495" y="9107355"/>
            <a:ext cx="3909373" cy="691794"/>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Octobre</a:t>
            </a:r>
            <a:endParaRPr lang="LID4096" b="1" dirty="0">
              <a:latin typeface="Ubuntu Sans" pitchFamily="2" charset="0"/>
            </a:endParaRPr>
          </a:p>
        </p:txBody>
      </p:sp>
      <p:sp>
        <p:nvSpPr>
          <p:cNvPr id="8" name="Rectangle : coins arrondis 7">
            <a:extLst>
              <a:ext uri="{FF2B5EF4-FFF2-40B4-BE49-F238E27FC236}">
                <a16:creationId xmlns:a16="http://schemas.microsoft.com/office/drawing/2014/main" id="{B559998B-75D2-594B-6169-C6E789805B8C}"/>
              </a:ext>
            </a:extLst>
          </p:cNvPr>
          <p:cNvSpPr/>
          <p:nvPr/>
        </p:nvSpPr>
        <p:spPr>
          <a:xfrm>
            <a:off x="8059293" y="9443145"/>
            <a:ext cx="2842576" cy="356003"/>
          </a:xfrm>
          <a:prstGeom prst="roundRect">
            <a:avLst/>
          </a:prstGeom>
          <a:solidFill>
            <a:srgbClr val="0068B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latin typeface="Ubuntu Sans" pitchFamily="2" charset="0"/>
              </a:rPr>
              <a:t>Novembre</a:t>
            </a:r>
            <a:endParaRPr lang="LID4096" b="1" dirty="0">
              <a:latin typeface="Ubuntu Sans" pitchFamily="2" charset="0"/>
            </a:endParaRPr>
          </a:p>
        </p:txBody>
      </p:sp>
    </p:spTree>
    <p:extLst>
      <p:ext uri="{BB962C8B-B14F-4D97-AF65-F5344CB8AC3E}">
        <p14:creationId xmlns:p14="http://schemas.microsoft.com/office/powerpoint/2010/main" val="424896321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218A-9975-D092-7E84-A2E57265A3F1}"/>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4504D938-D01A-8D51-99B1-CF48FCF5FB1E}"/>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Sécurisation et Confidentialité des 	Données de Santé</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3C751FBC-1A6D-581B-8209-B1692CFE6223}"/>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2FCB7E4A-306A-FE1E-0B24-F68FF72E8B5A}"/>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F91D790D-10E6-5A05-36EB-9D49C999B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4960428D-28C9-6174-C113-BB3A83A009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BF21D298-804E-38B5-91B1-4480E28D19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980363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F2577-961D-7599-BB85-450814703603}"/>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A4F0BF9-E5D4-0F2A-D6DF-83F21A56CFEB}"/>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Interopérabilité et Gestion Unifiée des 	Dossiers Médicaux</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0AF769D3-BF3C-730F-7383-550FA91F9DF8}"/>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88297449-31F2-B095-33AE-DBA91CE27A4F}"/>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BEC3C9EE-61DA-D31E-3545-7A907B888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3A1D69DE-362D-88C5-AF91-760BFE535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227B6D22-5995-E091-5BF4-7E7A22735E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056145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C631B-5999-280D-6D0F-16626463BED7}"/>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B7AEA7B9-6B0C-461D-6A29-B8FE6B88BDE6}"/>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Traçabilité et Lutte Contre la 	Contrefaçon 	des Médicaments</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097F3DFC-35F8-A9B1-01F6-BDDA7B22EE92}"/>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A7E9B398-5F36-265D-47E9-F13456590D6B}"/>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BE041880-074E-3AA3-A3E1-BCB525374F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17247C95-EBFE-348B-3F13-03926C1B47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89593DB8-57B0-A8B8-0CF8-542F9BBFA6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33028054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8683849" y="4114698"/>
            <a:ext cx="3080053" cy="3080053"/>
            <a:chOff x="0" y="0"/>
            <a:chExt cx="6350000" cy="6350000"/>
          </a:xfrm>
        </p:grpSpPr>
        <p:sp>
          <p:nvSpPr>
            <p:cNvPr id="3" name="Freeform 3"/>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4" name="Freeform 4"/>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3"/>
              <a:stretch>
                <a:fillRect l="-25455" r="-25455"/>
              </a:stretch>
            </a:blipFill>
          </p:spPr>
        </p:sp>
      </p:grpSp>
      <p:grpSp>
        <p:nvGrpSpPr>
          <p:cNvPr id="5" name="Group 5"/>
          <p:cNvGrpSpPr>
            <a:grpSpLocks noChangeAspect="1"/>
          </p:cNvGrpSpPr>
          <p:nvPr/>
        </p:nvGrpSpPr>
        <p:grpSpPr>
          <a:xfrm>
            <a:off x="5224491" y="4099456"/>
            <a:ext cx="3080053" cy="3080053"/>
            <a:chOff x="0" y="0"/>
            <a:chExt cx="6350000" cy="6350000"/>
          </a:xfrm>
        </p:grpSpPr>
        <p:sp>
          <p:nvSpPr>
            <p:cNvPr id="6" name="Freeform 6"/>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7" name="Freeform 7"/>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4"/>
              <a:stretch>
                <a:fillRect l="-24960" r="-24960"/>
              </a:stretch>
            </a:blipFill>
          </p:spPr>
        </p:sp>
      </p:grpSp>
      <p:grpSp>
        <p:nvGrpSpPr>
          <p:cNvPr id="8" name="Group 8"/>
          <p:cNvGrpSpPr>
            <a:grpSpLocks noChangeAspect="1"/>
          </p:cNvGrpSpPr>
          <p:nvPr/>
        </p:nvGrpSpPr>
        <p:grpSpPr>
          <a:xfrm>
            <a:off x="1244441" y="4080029"/>
            <a:ext cx="3080053" cy="3080053"/>
            <a:chOff x="0" y="0"/>
            <a:chExt cx="6350000" cy="6350000"/>
          </a:xfrm>
        </p:grpSpPr>
        <p:sp>
          <p:nvSpPr>
            <p:cNvPr id="9" name="Freeform 9"/>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10" name="Freeform 10"/>
            <p:cNvSpPr/>
            <p:nvPr/>
          </p:nvSpPr>
          <p:spPr>
            <a:xfrm>
              <a:off x="190500" y="190500"/>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5"/>
              <a:stretch>
                <a:fillRect t="-25015" b="-25015"/>
              </a:stretch>
            </a:blipFill>
          </p:spPr>
        </p:sp>
      </p:grpSp>
      <p:grpSp>
        <p:nvGrpSpPr>
          <p:cNvPr id="12" name="Group 12"/>
          <p:cNvGrpSpPr/>
          <p:nvPr/>
        </p:nvGrpSpPr>
        <p:grpSpPr>
          <a:xfrm>
            <a:off x="8716015" y="7354593"/>
            <a:ext cx="3016336" cy="1272988"/>
            <a:chOff x="0" y="0"/>
            <a:chExt cx="941463" cy="397327"/>
          </a:xfrm>
        </p:grpSpPr>
        <p:sp>
          <p:nvSpPr>
            <p:cNvPr id="13" name="Freeform 13"/>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14" name="TextBox 14"/>
            <p:cNvSpPr txBox="1"/>
            <p:nvPr/>
          </p:nvSpPr>
          <p:spPr>
            <a:xfrm>
              <a:off x="0" y="-38100"/>
              <a:ext cx="941463" cy="435427"/>
            </a:xfrm>
            <a:prstGeom prst="rect">
              <a:avLst/>
            </a:prstGeom>
          </p:spPr>
          <p:txBody>
            <a:bodyPr lIns="101600" tIns="101600" rIns="101600" bIns="101600" rtlCol="0" anchor="ctr"/>
            <a:lstStyle/>
            <a:p>
              <a:pPr algn="ctr">
                <a:lnSpc>
                  <a:spcPts val="2652"/>
                </a:lnSpc>
              </a:pPr>
              <a:r>
                <a:rPr lang="fr-FR" sz="2000" spc="18" dirty="0">
                  <a:solidFill>
                    <a:srgbClr val="000000"/>
                  </a:solidFill>
                  <a:latin typeface="Ubuntu Sans" pitchFamily="2" charset="0"/>
                  <a:ea typeface="Canva Sans 2"/>
                  <a:cs typeface="Canva Sans 2"/>
                  <a:sym typeface="Canva Sans 2"/>
                </a:rPr>
                <a:t>Collecte de Suggestions des Parties Prenantes</a:t>
              </a:r>
              <a:endParaRPr lang="en-US" sz="2000" spc="18" dirty="0">
                <a:solidFill>
                  <a:srgbClr val="000000"/>
                </a:solidFill>
                <a:latin typeface="Ubuntu Sans" pitchFamily="2" charset="0"/>
                <a:ea typeface="Canva Sans 2"/>
                <a:cs typeface="Canva Sans 2"/>
                <a:sym typeface="Canva Sans 2"/>
              </a:endParaRPr>
            </a:p>
          </p:txBody>
        </p:sp>
      </p:grpSp>
      <p:grpSp>
        <p:nvGrpSpPr>
          <p:cNvPr id="15" name="Group 15"/>
          <p:cNvGrpSpPr/>
          <p:nvPr/>
        </p:nvGrpSpPr>
        <p:grpSpPr>
          <a:xfrm>
            <a:off x="5256350" y="7321822"/>
            <a:ext cx="3016336" cy="1305759"/>
            <a:chOff x="0" y="0"/>
            <a:chExt cx="941463" cy="407555"/>
          </a:xfrm>
        </p:grpSpPr>
        <p:sp>
          <p:nvSpPr>
            <p:cNvPr id="16" name="Freeform 16"/>
            <p:cNvSpPr/>
            <p:nvPr/>
          </p:nvSpPr>
          <p:spPr>
            <a:xfrm>
              <a:off x="0" y="0"/>
              <a:ext cx="941463" cy="407555"/>
            </a:xfrm>
            <a:custGeom>
              <a:avLst/>
              <a:gdLst/>
              <a:ahLst/>
              <a:cxnLst/>
              <a:rect l="l" t="t" r="r" b="b"/>
              <a:pathLst>
                <a:path w="941463" h="407555">
                  <a:moveTo>
                    <a:pt x="41067" y="0"/>
                  </a:moveTo>
                  <a:lnTo>
                    <a:pt x="900396" y="0"/>
                  </a:lnTo>
                  <a:cubicBezTo>
                    <a:pt x="911288" y="0"/>
                    <a:pt x="921733" y="4327"/>
                    <a:pt x="929435" y="12028"/>
                  </a:cubicBezTo>
                  <a:cubicBezTo>
                    <a:pt x="937136" y="19730"/>
                    <a:pt x="941463" y="30175"/>
                    <a:pt x="941463" y="41067"/>
                  </a:cubicBezTo>
                  <a:lnTo>
                    <a:pt x="941463" y="366488"/>
                  </a:lnTo>
                  <a:cubicBezTo>
                    <a:pt x="941463" y="377380"/>
                    <a:pt x="937136" y="387826"/>
                    <a:pt x="929435" y="395527"/>
                  </a:cubicBezTo>
                  <a:cubicBezTo>
                    <a:pt x="921733" y="403228"/>
                    <a:pt x="911288" y="407555"/>
                    <a:pt x="900396" y="407555"/>
                  </a:cubicBezTo>
                  <a:lnTo>
                    <a:pt x="41067" y="407555"/>
                  </a:lnTo>
                  <a:cubicBezTo>
                    <a:pt x="30175" y="407555"/>
                    <a:pt x="19730" y="403228"/>
                    <a:pt x="12028" y="395527"/>
                  </a:cubicBezTo>
                  <a:cubicBezTo>
                    <a:pt x="4327" y="387826"/>
                    <a:pt x="0" y="377380"/>
                    <a:pt x="0" y="366488"/>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sp>
        <p:sp>
          <p:nvSpPr>
            <p:cNvPr id="17" name="TextBox 17"/>
            <p:cNvSpPr txBox="1"/>
            <p:nvPr/>
          </p:nvSpPr>
          <p:spPr>
            <a:xfrm>
              <a:off x="0" y="-38100"/>
              <a:ext cx="941463" cy="445655"/>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Proposition de Formes d'Entreprises et Modes de Financement</a:t>
              </a:r>
              <a:endParaRPr lang="en-US" sz="1894" spc="18" dirty="0">
                <a:solidFill>
                  <a:srgbClr val="000000"/>
                </a:solidFill>
                <a:latin typeface="Ubuntu Sans" pitchFamily="2" charset="0"/>
                <a:ea typeface="Canva Sans 2"/>
                <a:cs typeface="Canva Sans 2"/>
                <a:sym typeface="Canva Sans 2"/>
              </a:endParaRPr>
            </a:p>
          </p:txBody>
        </p:sp>
      </p:grpSp>
      <p:grpSp>
        <p:nvGrpSpPr>
          <p:cNvPr id="18" name="Group 18"/>
          <p:cNvGrpSpPr/>
          <p:nvPr/>
        </p:nvGrpSpPr>
        <p:grpSpPr>
          <a:xfrm>
            <a:off x="1244441" y="7302395"/>
            <a:ext cx="3016336" cy="1272988"/>
            <a:chOff x="0" y="0"/>
            <a:chExt cx="941463" cy="397327"/>
          </a:xfrm>
        </p:grpSpPr>
        <p:sp>
          <p:nvSpPr>
            <p:cNvPr id="19" name="Freeform 19"/>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20" name="TextBox 20"/>
            <p:cNvSpPr txBox="1"/>
            <p:nvPr/>
          </p:nvSpPr>
          <p:spPr>
            <a:xfrm>
              <a:off x="0" y="-38100"/>
              <a:ext cx="941463" cy="435427"/>
            </a:xfrm>
            <a:prstGeom prst="rect">
              <a:avLst/>
            </a:prstGeom>
          </p:spPr>
          <p:txBody>
            <a:bodyPr lIns="101600" tIns="101600" rIns="101600" bIns="101600" rtlCol="0" anchor="ctr"/>
            <a:lstStyle/>
            <a:p>
              <a:pPr algn="ctr">
                <a:lnSpc>
                  <a:spcPts val="2652"/>
                </a:lnSpc>
              </a:pPr>
              <a:endParaRPr lang="en-US" sz="1894" spc="18" dirty="0">
                <a:solidFill>
                  <a:srgbClr val="000000"/>
                </a:solidFill>
                <a:latin typeface="Ubuntu Sans" pitchFamily="2" charset="0"/>
                <a:ea typeface="Canva Sans 2"/>
                <a:cs typeface="Canva Sans 2"/>
                <a:sym typeface="Canva Sans 2"/>
              </a:endParaRPr>
            </a:p>
          </p:txBody>
        </p:sp>
      </p:grpSp>
      <p:sp>
        <p:nvSpPr>
          <p:cNvPr id="24" name="TextBox 24"/>
          <p:cNvSpPr txBox="1"/>
          <p:nvPr/>
        </p:nvSpPr>
        <p:spPr>
          <a:xfrm>
            <a:off x="1118525" y="950165"/>
            <a:ext cx="9728590" cy="808042"/>
          </a:xfrm>
          <a:prstGeom prst="rect">
            <a:avLst/>
          </a:prstGeom>
        </p:spPr>
        <p:txBody>
          <a:bodyPr lIns="0" tIns="0" rIns="0" bIns="0" rtlCol="0" anchor="t">
            <a:spAutoFit/>
          </a:bodyPr>
          <a:lstStyle/>
          <a:p>
            <a:pPr marL="0" lvl="0" indent="0" algn="ctr">
              <a:lnSpc>
                <a:spcPts val="6669"/>
              </a:lnSpc>
              <a:spcBef>
                <a:spcPct val="0"/>
              </a:spcBef>
            </a:pPr>
            <a:r>
              <a:rPr lang="en-US" sz="4833" b="1" spc="241" dirty="0">
                <a:solidFill>
                  <a:srgbClr val="0068B3"/>
                </a:solidFill>
                <a:latin typeface="Ubuntu Sans" pitchFamily="2" charset="0"/>
                <a:ea typeface="Canva Sans 1 Bold"/>
                <a:cs typeface="Canva Sans 1 Bold"/>
                <a:sym typeface="Canva Sans 1 Bold"/>
              </a:rPr>
              <a:t>OBJECTIFS DE LA MISSION</a:t>
            </a:r>
          </a:p>
        </p:txBody>
      </p:sp>
      <p:sp>
        <p:nvSpPr>
          <p:cNvPr id="25" name="TextBox 25"/>
          <p:cNvSpPr txBox="1"/>
          <p:nvPr/>
        </p:nvSpPr>
        <p:spPr>
          <a:xfrm>
            <a:off x="12206923" y="3986810"/>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sp>
        <p:nvSpPr>
          <p:cNvPr id="26" name="TextBox 26"/>
          <p:cNvSpPr txBox="1"/>
          <p:nvPr/>
        </p:nvSpPr>
        <p:spPr>
          <a:xfrm>
            <a:off x="5225263" y="417209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02</a:t>
            </a:r>
          </a:p>
        </p:txBody>
      </p:sp>
      <p:sp>
        <p:nvSpPr>
          <p:cNvPr id="27" name="TextBox 27"/>
          <p:cNvSpPr txBox="1"/>
          <p:nvPr/>
        </p:nvSpPr>
        <p:spPr>
          <a:xfrm>
            <a:off x="8847469" y="417209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03</a:t>
            </a:r>
          </a:p>
        </p:txBody>
      </p:sp>
      <p:grpSp>
        <p:nvGrpSpPr>
          <p:cNvPr id="28" name="Group 8">
            <a:extLst>
              <a:ext uri="{FF2B5EF4-FFF2-40B4-BE49-F238E27FC236}">
                <a16:creationId xmlns:a16="http://schemas.microsoft.com/office/drawing/2014/main" id="{DD6A1C94-B9F3-29CF-1701-6D6FCA1959BF}"/>
              </a:ext>
            </a:extLst>
          </p:cNvPr>
          <p:cNvGrpSpPr>
            <a:grpSpLocks noChangeAspect="1"/>
          </p:cNvGrpSpPr>
          <p:nvPr/>
        </p:nvGrpSpPr>
        <p:grpSpPr>
          <a:xfrm>
            <a:off x="12414553" y="4099456"/>
            <a:ext cx="3080669" cy="3080053"/>
            <a:chOff x="0" y="0"/>
            <a:chExt cx="6351270" cy="6350000"/>
          </a:xfrm>
        </p:grpSpPr>
        <p:sp>
          <p:nvSpPr>
            <p:cNvPr id="29" name="Freeform 9">
              <a:extLst>
                <a:ext uri="{FF2B5EF4-FFF2-40B4-BE49-F238E27FC236}">
                  <a16:creationId xmlns:a16="http://schemas.microsoft.com/office/drawing/2014/main" id="{10519268-17A7-623E-A4FC-5F7FB652067C}"/>
                </a:ext>
              </a:extLst>
            </p:cNvPr>
            <p:cNvSpPr/>
            <p:nvPr/>
          </p:nvSpPr>
          <p:spPr>
            <a:xfrm>
              <a:off x="0" y="0"/>
              <a:ext cx="6351270" cy="6350000"/>
            </a:xfrm>
            <a:custGeom>
              <a:avLst/>
              <a:gdLst/>
              <a:ahLst/>
              <a:cxnLst/>
              <a:rect l="l" t="t" r="r" b="b"/>
              <a:pathLst>
                <a:path w="6351270" h="6350000">
                  <a:moveTo>
                    <a:pt x="6018530" y="0"/>
                  </a:moveTo>
                  <a:lnTo>
                    <a:pt x="331470" y="0"/>
                  </a:lnTo>
                  <a:cubicBezTo>
                    <a:pt x="148590" y="0"/>
                    <a:pt x="0" y="148590"/>
                    <a:pt x="0" y="331470"/>
                  </a:cubicBezTo>
                  <a:lnTo>
                    <a:pt x="0" y="6019800"/>
                  </a:lnTo>
                  <a:cubicBezTo>
                    <a:pt x="0" y="6201410"/>
                    <a:pt x="148590" y="6350000"/>
                    <a:pt x="331470" y="6350000"/>
                  </a:cubicBezTo>
                  <a:lnTo>
                    <a:pt x="6019800" y="6350000"/>
                  </a:lnTo>
                  <a:cubicBezTo>
                    <a:pt x="6202680" y="6350000"/>
                    <a:pt x="6351270" y="6201410"/>
                    <a:pt x="6351270" y="6018530"/>
                  </a:cubicBezTo>
                  <a:lnTo>
                    <a:pt x="6351270" y="331470"/>
                  </a:lnTo>
                  <a:cubicBezTo>
                    <a:pt x="6350000" y="148590"/>
                    <a:pt x="6201410" y="0"/>
                    <a:pt x="6018530" y="0"/>
                  </a:cubicBezTo>
                  <a:close/>
                </a:path>
              </a:pathLst>
            </a:custGeom>
            <a:solidFill>
              <a:srgbClr val="0068B3"/>
            </a:solidFill>
          </p:spPr>
          <p:txBody>
            <a:bodyPr/>
            <a:lstStyle/>
            <a:p>
              <a:endParaRPr lang="LID4096" dirty="0"/>
            </a:p>
          </p:txBody>
        </p:sp>
        <p:sp>
          <p:nvSpPr>
            <p:cNvPr id="30" name="Freeform 10">
              <a:extLst>
                <a:ext uri="{FF2B5EF4-FFF2-40B4-BE49-F238E27FC236}">
                  <a16:creationId xmlns:a16="http://schemas.microsoft.com/office/drawing/2014/main" id="{7712B7B8-2045-1D2D-E2A5-FF8A4F141EA2}"/>
                </a:ext>
              </a:extLst>
            </p:cNvPr>
            <p:cNvSpPr/>
            <p:nvPr/>
          </p:nvSpPr>
          <p:spPr>
            <a:xfrm>
              <a:off x="248367" y="190501"/>
              <a:ext cx="5970270" cy="5969000"/>
            </a:xfrm>
            <a:custGeom>
              <a:avLst/>
              <a:gdLst/>
              <a:ahLst/>
              <a:cxnLst/>
              <a:rect l="l" t="t" r="r" b="b"/>
              <a:pathLst>
                <a:path w="5970270" h="5969000">
                  <a:moveTo>
                    <a:pt x="5828030" y="0"/>
                  </a:moveTo>
                  <a:lnTo>
                    <a:pt x="2970530" y="0"/>
                  </a:lnTo>
                  <a:lnTo>
                    <a:pt x="0" y="2947670"/>
                  </a:lnTo>
                  <a:lnTo>
                    <a:pt x="0" y="5828030"/>
                  </a:lnTo>
                  <a:cubicBezTo>
                    <a:pt x="0" y="5905500"/>
                    <a:pt x="63500" y="5969000"/>
                    <a:pt x="140970" y="5969000"/>
                  </a:cubicBezTo>
                  <a:lnTo>
                    <a:pt x="5829300" y="5969000"/>
                  </a:lnTo>
                  <a:cubicBezTo>
                    <a:pt x="5906770" y="5969000"/>
                    <a:pt x="5970270" y="5905500"/>
                    <a:pt x="5970270" y="5828030"/>
                  </a:cubicBezTo>
                  <a:lnTo>
                    <a:pt x="5970270" y="140970"/>
                  </a:lnTo>
                  <a:cubicBezTo>
                    <a:pt x="5969000" y="63500"/>
                    <a:pt x="5905500" y="0"/>
                    <a:pt x="5828030" y="0"/>
                  </a:cubicBezTo>
                  <a:close/>
                </a:path>
              </a:pathLst>
            </a:custGeom>
            <a:blipFill>
              <a:blip r:embed="rId5"/>
              <a:stretch>
                <a:fillRect t="-25015" b="-25015"/>
              </a:stretch>
            </a:blipFill>
          </p:spPr>
          <p:txBody>
            <a:bodyPr/>
            <a:lstStyle/>
            <a:p>
              <a:endParaRPr lang="LID4096" dirty="0"/>
            </a:p>
          </p:txBody>
        </p:sp>
      </p:grpSp>
      <p:grpSp>
        <p:nvGrpSpPr>
          <p:cNvPr id="31" name="Group 18">
            <a:extLst>
              <a:ext uri="{FF2B5EF4-FFF2-40B4-BE49-F238E27FC236}">
                <a16:creationId xmlns:a16="http://schemas.microsoft.com/office/drawing/2014/main" id="{4F6142B1-7A6A-F59A-26DB-CA51FF1C2BD4}"/>
              </a:ext>
            </a:extLst>
          </p:cNvPr>
          <p:cNvGrpSpPr/>
          <p:nvPr/>
        </p:nvGrpSpPr>
        <p:grpSpPr>
          <a:xfrm>
            <a:off x="12414553" y="7321822"/>
            <a:ext cx="3016336" cy="1272988"/>
            <a:chOff x="0" y="0"/>
            <a:chExt cx="941463" cy="397327"/>
          </a:xfrm>
        </p:grpSpPr>
        <p:sp>
          <p:nvSpPr>
            <p:cNvPr id="32" name="Freeform 19">
              <a:extLst>
                <a:ext uri="{FF2B5EF4-FFF2-40B4-BE49-F238E27FC236}">
                  <a16:creationId xmlns:a16="http://schemas.microsoft.com/office/drawing/2014/main" id="{540395DD-921C-64F2-1D8C-3E774387E77C}"/>
                </a:ext>
              </a:extLst>
            </p:cNvPr>
            <p:cNvSpPr/>
            <p:nvPr/>
          </p:nvSpPr>
          <p:spPr>
            <a:xfrm>
              <a:off x="0" y="0"/>
              <a:ext cx="941463" cy="397327"/>
            </a:xfrm>
            <a:custGeom>
              <a:avLst/>
              <a:gdLst/>
              <a:ahLst/>
              <a:cxnLst/>
              <a:rect l="l" t="t" r="r" b="b"/>
              <a:pathLst>
                <a:path w="941463" h="397327">
                  <a:moveTo>
                    <a:pt x="41067" y="0"/>
                  </a:moveTo>
                  <a:lnTo>
                    <a:pt x="900396" y="0"/>
                  </a:lnTo>
                  <a:cubicBezTo>
                    <a:pt x="911288" y="0"/>
                    <a:pt x="921733" y="4327"/>
                    <a:pt x="929435" y="12028"/>
                  </a:cubicBezTo>
                  <a:cubicBezTo>
                    <a:pt x="937136" y="19730"/>
                    <a:pt x="941463" y="30175"/>
                    <a:pt x="941463" y="41067"/>
                  </a:cubicBezTo>
                  <a:lnTo>
                    <a:pt x="941463" y="356260"/>
                  </a:lnTo>
                  <a:cubicBezTo>
                    <a:pt x="941463" y="367152"/>
                    <a:pt x="937136" y="377597"/>
                    <a:pt x="929435" y="385299"/>
                  </a:cubicBezTo>
                  <a:cubicBezTo>
                    <a:pt x="921733" y="393000"/>
                    <a:pt x="911288" y="397327"/>
                    <a:pt x="900396" y="397327"/>
                  </a:cubicBezTo>
                  <a:lnTo>
                    <a:pt x="41067" y="397327"/>
                  </a:lnTo>
                  <a:cubicBezTo>
                    <a:pt x="30175" y="397327"/>
                    <a:pt x="19730" y="393000"/>
                    <a:pt x="12028" y="385299"/>
                  </a:cubicBezTo>
                  <a:cubicBezTo>
                    <a:pt x="4327" y="377597"/>
                    <a:pt x="0" y="367152"/>
                    <a:pt x="0" y="356260"/>
                  </a:cubicBezTo>
                  <a:lnTo>
                    <a:pt x="0" y="41067"/>
                  </a:lnTo>
                  <a:cubicBezTo>
                    <a:pt x="0" y="30175"/>
                    <a:pt x="4327" y="19730"/>
                    <a:pt x="12028" y="12028"/>
                  </a:cubicBezTo>
                  <a:cubicBezTo>
                    <a:pt x="19730" y="4327"/>
                    <a:pt x="30175" y="0"/>
                    <a:pt x="41067" y="0"/>
                  </a:cubicBezTo>
                  <a:close/>
                </a:path>
              </a:pathLst>
            </a:custGeom>
            <a:solidFill>
              <a:srgbClr val="000000">
                <a:alpha val="0"/>
              </a:srgbClr>
            </a:solidFill>
            <a:ln w="57150" cap="sq">
              <a:solidFill>
                <a:srgbClr val="0068B3"/>
              </a:solidFill>
              <a:prstDash val="solid"/>
              <a:miter/>
            </a:ln>
          </p:spPr>
          <p:txBody>
            <a:bodyPr/>
            <a:lstStyle/>
            <a:p>
              <a:endParaRPr lang="LID4096" dirty="0"/>
            </a:p>
          </p:txBody>
        </p:sp>
        <p:sp>
          <p:nvSpPr>
            <p:cNvPr id="33" name="TextBox 20">
              <a:extLst>
                <a:ext uri="{FF2B5EF4-FFF2-40B4-BE49-F238E27FC236}">
                  <a16:creationId xmlns:a16="http://schemas.microsoft.com/office/drawing/2014/main" id="{7B03A6CC-234C-9EA3-5C6C-5B882E8AF863}"/>
                </a:ext>
              </a:extLst>
            </p:cNvPr>
            <p:cNvSpPr txBox="1"/>
            <p:nvPr/>
          </p:nvSpPr>
          <p:spPr>
            <a:xfrm>
              <a:off x="0" y="-38100"/>
              <a:ext cx="941463" cy="435427"/>
            </a:xfrm>
            <a:prstGeom prst="rect">
              <a:avLst/>
            </a:prstGeom>
          </p:spPr>
          <p:txBody>
            <a:bodyPr lIns="101600" tIns="101600" rIns="101600" bIns="101600" rtlCol="0" anchor="ctr"/>
            <a:lstStyle/>
            <a:p>
              <a:pPr algn="ctr">
                <a:lnSpc>
                  <a:spcPts val="2652"/>
                </a:lnSpc>
              </a:pPr>
              <a:endParaRPr lang="en-US" sz="1894" spc="18" dirty="0">
                <a:solidFill>
                  <a:srgbClr val="000000"/>
                </a:solidFill>
                <a:latin typeface="Ubuntu Sans" pitchFamily="2" charset="0"/>
                <a:ea typeface="Canva Sans 2"/>
                <a:cs typeface="Canva Sans 2"/>
                <a:sym typeface="Canva Sans 2"/>
              </a:endParaRPr>
            </a:p>
          </p:txBody>
        </p:sp>
      </p:grpSp>
      <p:sp>
        <p:nvSpPr>
          <p:cNvPr id="34" name="TextBox 27">
            <a:extLst>
              <a:ext uri="{FF2B5EF4-FFF2-40B4-BE49-F238E27FC236}">
                <a16:creationId xmlns:a16="http://schemas.microsoft.com/office/drawing/2014/main" id="{C57F732F-B26D-675A-7E64-62EC29AD0C3B}"/>
              </a:ext>
            </a:extLst>
          </p:cNvPr>
          <p:cNvSpPr txBox="1"/>
          <p:nvPr/>
        </p:nvSpPr>
        <p:spPr>
          <a:xfrm>
            <a:off x="12376388" y="4099456"/>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04</a:t>
            </a:r>
          </a:p>
        </p:txBody>
      </p:sp>
      <p:sp>
        <p:nvSpPr>
          <p:cNvPr id="35" name="TextBox 27">
            <a:extLst>
              <a:ext uri="{FF2B5EF4-FFF2-40B4-BE49-F238E27FC236}">
                <a16:creationId xmlns:a16="http://schemas.microsoft.com/office/drawing/2014/main" id="{49A1B52F-4E51-B351-72F0-D764BF68924C}"/>
              </a:ext>
            </a:extLst>
          </p:cNvPr>
          <p:cNvSpPr txBox="1"/>
          <p:nvPr/>
        </p:nvSpPr>
        <p:spPr>
          <a:xfrm>
            <a:off x="1187321" y="4114698"/>
            <a:ext cx="1003961" cy="642417"/>
          </a:xfrm>
          <a:prstGeom prst="rect">
            <a:avLst/>
          </a:prstGeom>
        </p:spPr>
        <p:txBody>
          <a:bodyPr lIns="0" tIns="0" rIns="0" bIns="0" rtlCol="0" anchor="t">
            <a:spAutoFit/>
          </a:bodyPr>
          <a:lstStyle/>
          <a:p>
            <a:pPr marL="0" lvl="0" indent="0" algn="ctr">
              <a:lnSpc>
                <a:spcPts val="5276"/>
              </a:lnSpc>
              <a:spcBef>
                <a:spcPct val="0"/>
              </a:spcBef>
            </a:pPr>
            <a:r>
              <a:rPr lang="en-US" sz="3823" b="1" dirty="0">
                <a:solidFill>
                  <a:srgbClr val="FFFFFF"/>
                </a:solidFill>
                <a:latin typeface="Ubuntu Sans" pitchFamily="2" charset="0"/>
                <a:ea typeface="Canva Sans 1 Bold"/>
                <a:cs typeface="Canva Sans 1 Bold"/>
                <a:sym typeface="Canva Sans 1 Bold"/>
              </a:rPr>
              <a:t>01</a:t>
            </a:r>
          </a:p>
        </p:txBody>
      </p:sp>
      <p:sp>
        <p:nvSpPr>
          <p:cNvPr id="36" name="TextBox 17">
            <a:extLst>
              <a:ext uri="{FF2B5EF4-FFF2-40B4-BE49-F238E27FC236}">
                <a16:creationId xmlns:a16="http://schemas.microsoft.com/office/drawing/2014/main" id="{AB6BB7AE-7DD5-3462-9F9A-F93856C1CFB9}"/>
              </a:ext>
            </a:extLst>
          </p:cNvPr>
          <p:cNvSpPr txBox="1"/>
          <p:nvPr/>
        </p:nvSpPr>
        <p:spPr>
          <a:xfrm>
            <a:off x="1216373" y="7166983"/>
            <a:ext cx="3016336" cy="1427827"/>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Catégorisation des Acteurs Bénéficiaires</a:t>
            </a:r>
            <a:endParaRPr lang="en-US" sz="1894" spc="18" dirty="0">
              <a:solidFill>
                <a:srgbClr val="000000"/>
              </a:solidFill>
              <a:latin typeface="Ubuntu Sans" pitchFamily="2" charset="0"/>
              <a:ea typeface="Canva Sans 2"/>
              <a:cs typeface="Canva Sans 2"/>
              <a:sym typeface="Canva Sans 2"/>
            </a:endParaRPr>
          </a:p>
        </p:txBody>
      </p:sp>
      <p:sp>
        <p:nvSpPr>
          <p:cNvPr id="39" name="TextBox 17">
            <a:extLst>
              <a:ext uri="{FF2B5EF4-FFF2-40B4-BE49-F238E27FC236}">
                <a16:creationId xmlns:a16="http://schemas.microsoft.com/office/drawing/2014/main" id="{44E0A754-1F9F-2848-CEFE-795BFC3B5796}"/>
              </a:ext>
            </a:extLst>
          </p:cNvPr>
          <p:cNvSpPr txBox="1"/>
          <p:nvPr/>
        </p:nvSpPr>
        <p:spPr>
          <a:xfrm>
            <a:off x="12414553" y="7216139"/>
            <a:ext cx="3016336" cy="1427827"/>
          </a:xfrm>
          <a:prstGeom prst="rect">
            <a:avLst/>
          </a:prstGeom>
        </p:spPr>
        <p:txBody>
          <a:bodyPr lIns="101600" tIns="101600" rIns="101600" bIns="101600" rtlCol="0" anchor="ctr"/>
          <a:lstStyle/>
          <a:p>
            <a:pPr algn="ctr">
              <a:lnSpc>
                <a:spcPts val="2652"/>
              </a:lnSpc>
            </a:pPr>
            <a:r>
              <a:rPr lang="fr-FR" sz="1894" spc="18" dirty="0">
                <a:solidFill>
                  <a:srgbClr val="000000"/>
                </a:solidFill>
                <a:latin typeface="Ubuntu Sans" pitchFamily="2" charset="0"/>
                <a:ea typeface="Canva Sans 2"/>
                <a:cs typeface="Canva Sans 2"/>
                <a:sym typeface="Canva Sans 2"/>
              </a:rPr>
              <a:t>Élaboration d'un Mécanisme Souple d'Accompagnement</a:t>
            </a:r>
            <a:endParaRPr lang="en-US" sz="1894" spc="18" dirty="0">
              <a:solidFill>
                <a:srgbClr val="000000"/>
              </a:solidFill>
              <a:latin typeface="Ubuntu Sans" pitchFamily="2" charset="0"/>
              <a:ea typeface="Canva Sans 2"/>
              <a:cs typeface="Canva Sans 2"/>
              <a:sym typeface="Canva Sans 2"/>
            </a:endParaRPr>
          </a:p>
        </p:txBody>
      </p:sp>
      <p:pic>
        <p:nvPicPr>
          <p:cNvPr id="22" name="Image 21">
            <a:extLst>
              <a:ext uri="{FF2B5EF4-FFF2-40B4-BE49-F238E27FC236}">
                <a16:creationId xmlns:a16="http://schemas.microsoft.com/office/drawing/2014/main" id="{C1563739-5EA1-5ABA-77DA-8FACC535C9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129" y="8697451"/>
            <a:ext cx="4484257" cy="4484257"/>
          </a:xfrm>
          <a:prstGeom prst="rect">
            <a:avLst/>
          </a:prstGeom>
        </p:spPr>
      </p:pic>
      <p:pic>
        <p:nvPicPr>
          <p:cNvPr id="23" name="Image 22">
            <a:extLst>
              <a:ext uri="{FF2B5EF4-FFF2-40B4-BE49-F238E27FC236}">
                <a16:creationId xmlns:a16="http://schemas.microsoft.com/office/drawing/2014/main" id="{B614EE04-465F-61C4-220E-CDB4F0E38F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a:off x="14859000" y="-4533900"/>
            <a:ext cx="8234727" cy="8119911"/>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7BA56-CCAE-22FD-58B0-3470EA2FA7FA}"/>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70E89128-34C2-F900-8DB4-A46D11259631}"/>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Remboursements Médicaux et Réduction 	des Fraudes</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D6CF2B0E-02D4-8F28-9386-E4C1C7FAA606}"/>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C24CAB3B-3601-9420-4B6C-2C5D5829BE38}"/>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8E152E80-5ADB-C842-3356-0A04EFB56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C54F94AA-E6FA-EB88-B655-B78087E3E0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3318157B-594B-959C-BD74-431502319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10263820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C520E-CB88-6DE1-6842-5FB6016E1F8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DA9F3D1B-402B-3CE7-B3BD-F9E3EAB31484}"/>
              </a:ext>
            </a:extLst>
          </p:cNvPr>
          <p:cNvSpPr txBox="1"/>
          <p:nvPr/>
        </p:nvSpPr>
        <p:spPr>
          <a:xfrm>
            <a:off x="0" y="4005252"/>
            <a:ext cx="18288000" cy="1872307"/>
          </a:xfrm>
          <a:prstGeom prst="rect">
            <a:avLst/>
          </a:prstGeom>
        </p:spPr>
        <p:txBody>
          <a:bodyPr wrap="square" lIns="0" tIns="0" rIns="0" bIns="0" rtlCol="0" anchor="t">
            <a:spAutoFit/>
          </a:bodyPr>
          <a:lstStyle/>
          <a:p>
            <a:pPr algn="ctr">
              <a:lnSpc>
                <a:spcPts val="7349"/>
              </a:lnSpc>
            </a:pPr>
            <a:r>
              <a:rPr lang="fr-FR" sz="6600" b="1" spc="516" dirty="0">
                <a:solidFill>
                  <a:srgbClr val="000000"/>
                </a:solidFill>
                <a:latin typeface="Ubuntu Sans" pitchFamily="2" charset="0"/>
                <a:ea typeface="Codec Pro ExtraBold"/>
                <a:cs typeface="Codec Pro ExtraBold"/>
                <a:sym typeface="Codec Pro ExtraBold"/>
              </a:rPr>
              <a:t>Limites et Défis de l’Intégration de la 	Blockchain</a:t>
            </a:r>
            <a:endParaRPr lang="en-US" sz="6600" b="1" i="1" spc="146" dirty="0">
              <a:solidFill>
                <a:srgbClr val="000000"/>
              </a:solidFill>
              <a:latin typeface="Ubuntu Sans" pitchFamily="2" charset="0"/>
              <a:ea typeface="Codec Pro ExtraBold"/>
              <a:cs typeface="Codec Pro ExtraBold"/>
              <a:sym typeface="Codec Pro ExtraBold"/>
            </a:endParaRPr>
          </a:p>
        </p:txBody>
      </p:sp>
      <p:sp>
        <p:nvSpPr>
          <p:cNvPr id="15" name="Freeform 15">
            <a:extLst>
              <a:ext uri="{FF2B5EF4-FFF2-40B4-BE49-F238E27FC236}">
                <a16:creationId xmlns:a16="http://schemas.microsoft.com/office/drawing/2014/main" id="{E42CC5A5-8275-1015-660A-F5EA523AB414}"/>
              </a:ext>
            </a:extLst>
          </p:cNvPr>
          <p:cNvSpPr/>
          <p:nvPr/>
        </p:nvSpPr>
        <p:spPr>
          <a:xfrm rot="7682761">
            <a:off x="14170252" y="8718181"/>
            <a:ext cx="631420" cy="631420"/>
          </a:xfrm>
          <a:custGeom>
            <a:avLst/>
            <a:gdLst/>
            <a:ahLst/>
            <a:cxnLst/>
            <a:rect l="l" t="t" r="r" b="b"/>
            <a:pathLst>
              <a:path w="631420" h="631420">
                <a:moveTo>
                  <a:pt x="0" y="0"/>
                </a:moveTo>
                <a:lnTo>
                  <a:pt x="631420" y="0"/>
                </a:lnTo>
                <a:lnTo>
                  <a:pt x="631420" y="631420"/>
                </a:lnTo>
                <a:lnTo>
                  <a:pt x="0" y="6314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6">
            <a:extLst>
              <a:ext uri="{FF2B5EF4-FFF2-40B4-BE49-F238E27FC236}">
                <a16:creationId xmlns:a16="http://schemas.microsoft.com/office/drawing/2014/main" id="{8321DBDD-E5A9-59DA-F911-6FB17EB9DDEC}"/>
              </a:ext>
            </a:extLst>
          </p:cNvPr>
          <p:cNvSpPr txBox="1"/>
          <p:nvPr/>
        </p:nvSpPr>
        <p:spPr>
          <a:xfrm>
            <a:off x="14878769" y="8841530"/>
            <a:ext cx="3376047" cy="384721"/>
          </a:xfrm>
          <a:prstGeom prst="rect">
            <a:avLst/>
          </a:prstGeom>
        </p:spPr>
        <p:txBody>
          <a:bodyPr wrap="square" lIns="0" tIns="0" rIns="0" bIns="0" rtlCol="0" anchor="t">
            <a:spAutoFit/>
          </a:bodyPr>
          <a:lstStyle/>
          <a:p>
            <a:pPr algn="ctr">
              <a:lnSpc>
                <a:spcPts val="3032"/>
              </a:lnSpc>
            </a:pPr>
            <a:r>
              <a:rPr lang="en-US" sz="2800" spc="108" dirty="0">
                <a:solidFill>
                  <a:srgbClr val="FFFFFF"/>
                </a:solidFill>
                <a:latin typeface="Ubuntu Sans" pitchFamily="2" charset="0"/>
                <a:ea typeface="Canva Sans 1"/>
                <a:cs typeface="Canva Sans 1"/>
                <a:sym typeface="Canva Sans 1"/>
              </a:rPr>
              <a:t>TOTON D. Léopold</a:t>
            </a:r>
          </a:p>
        </p:txBody>
      </p:sp>
      <p:pic>
        <p:nvPicPr>
          <p:cNvPr id="7" name="Image 6">
            <a:extLst>
              <a:ext uri="{FF2B5EF4-FFF2-40B4-BE49-F238E27FC236}">
                <a16:creationId xmlns:a16="http://schemas.microsoft.com/office/drawing/2014/main" id="{E4FAF5ED-3ED7-B258-1AD2-5E8D3908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flipH="1">
            <a:off x="13258800" y="5524500"/>
            <a:ext cx="8234727" cy="8234727"/>
          </a:xfrm>
          <a:prstGeom prst="rect">
            <a:avLst/>
          </a:prstGeom>
        </p:spPr>
      </p:pic>
      <p:pic>
        <p:nvPicPr>
          <p:cNvPr id="13" name="Image 12">
            <a:extLst>
              <a:ext uri="{FF2B5EF4-FFF2-40B4-BE49-F238E27FC236}">
                <a16:creationId xmlns:a16="http://schemas.microsoft.com/office/drawing/2014/main" id="{E05B9967-DB31-0B7E-DC5D-7C83CE8386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69" y="-32238"/>
            <a:ext cx="1855896" cy="2227075"/>
          </a:xfrm>
          <a:prstGeom prst="rect">
            <a:avLst/>
          </a:prstGeom>
        </p:spPr>
      </p:pic>
      <p:pic>
        <p:nvPicPr>
          <p:cNvPr id="17" name="Image 16">
            <a:extLst>
              <a:ext uri="{FF2B5EF4-FFF2-40B4-BE49-F238E27FC236}">
                <a16:creationId xmlns:a16="http://schemas.microsoft.com/office/drawing/2014/main" id="{B20F0A16-BE52-BEC9-4801-3899F882F7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3844" y="7526349"/>
            <a:ext cx="5521301" cy="5521301"/>
          </a:xfrm>
          <a:prstGeom prst="rect">
            <a:avLst/>
          </a:prstGeom>
        </p:spPr>
      </p:pic>
    </p:spTree>
    <p:extLst>
      <p:ext uri="{BB962C8B-B14F-4D97-AF65-F5344CB8AC3E}">
        <p14:creationId xmlns:p14="http://schemas.microsoft.com/office/powerpoint/2010/main" val="3067986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1882</Words>
  <Application>Microsoft Office PowerPoint</Application>
  <PresentationFormat>Personnalisé</PresentationFormat>
  <Paragraphs>262</Paragraphs>
  <Slides>25</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25</vt:i4>
      </vt:variant>
    </vt:vector>
  </HeadingPairs>
  <TitlesOfParts>
    <vt:vector size="30" baseType="lpstr">
      <vt:lpstr>Calibri</vt:lpstr>
      <vt:lpstr>Arial</vt:lpstr>
      <vt:lpstr>Ubuntu Sans</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OPTYDECISION</dc:title>
  <cp:lastModifiedBy>Dossou Léopold TOTON</cp:lastModifiedBy>
  <cp:revision>131</cp:revision>
  <dcterms:created xsi:type="dcterms:W3CDTF">2006-08-16T00:00:00Z</dcterms:created>
  <dcterms:modified xsi:type="dcterms:W3CDTF">2024-11-07T15:42:03Z</dcterms:modified>
  <dc:identifier>DAGT0VvP6TU</dc:identifier>
</cp:coreProperties>
</file>