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208" y="-74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00" y="365760"/>
            <a:ext cx="6172200" cy="146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103120"/>
            <a:ext cx="61722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8503920"/>
            <a:ext cx="21945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hyperlink" Target="mailto:totonlionel@gmail.com" TargetMode="External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24" Type="http://schemas.openxmlformats.org/officeDocument/2006/relationships/image" Target="../media/image20.png"/><Relationship Id="rId5" Type="http://schemas.openxmlformats.org/officeDocument/2006/relationships/hyperlink" Target="https://www.seidev.org/" TargetMode="Externa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hyperlink" Target="https://www.lasmouac.com/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12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totonlionel@gmail.com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23.pn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2637155" cy="9156700"/>
            <a:chOff x="-6350" y="0"/>
            <a:chExt cx="2637155" cy="9156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07224" cy="91439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388620" cy="9144000"/>
            </a:xfrm>
            <a:custGeom>
              <a:avLst/>
              <a:gdLst/>
              <a:ahLst/>
              <a:cxnLst/>
              <a:rect l="l" t="t" r="r" b="b"/>
              <a:pathLst>
                <a:path w="388620" h="9144000">
                  <a:moveTo>
                    <a:pt x="388620" y="0"/>
                  </a:moveTo>
                  <a:lnTo>
                    <a:pt x="0" y="0"/>
                  </a:lnTo>
                  <a:lnTo>
                    <a:pt x="0" y="9144000"/>
                  </a:lnTo>
                  <a:lnTo>
                    <a:pt x="388620" y="9144000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3A6BF8">
                <a:alpha val="541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388620" cy="9144000"/>
            </a:xfrm>
            <a:custGeom>
              <a:avLst/>
              <a:gdLst/>
              <a:ahLst/>
              <a:cxnLst/>
              <a:rect l="l" t="t" r="r" b="b"/>
              <a:pathLst>
                <a:path w="388620" h="9144000">
                  <a:moveTo>
                    <a:pt x="0" y="9144000"/>
                  </a:moveTo>
                  <a:lnTo>
                    <a:pt x="388620" y="9144000"/>
                  </a:lnTo>
                  <a:lnTo>
                    <a:pt x="388620" y="0"/>
                  </a:lnTo>
                  <a:lnTo>
                    <a:pt x="0" y="0"/>
                  </a:lnTo>
                  <a:lnTo>
                    <a:pt x="0" y="91440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8620" y="0"/>
              <a:ext cx="2235835" cy="9144000"/>
            </a:xfrm>
            <a:custGeom>
              <a:avLst/>
              <a:gdLst/>
              <a:ahLst/>
              <a:cxnLst/>
              <a:rect l="l" t="t" r="r" b="b"/>
              <a:pathLst>
                <a:path w="2235835" h="9144000">
                  <a:moveTo>
                    <a:pt x="2235708" y="0"/>
                  </a:moveTo>
                  <a:lnTo>
                    <a:pt x="0" y="0"/>
                  </a:lnTo>
                  <a:lnTo>
                    <a:pt x="0" y="9144000"/>
                  </a:lnTo>
                  <a:lnTo>
                    <a:pt x="2235708" y="9144000"/>
                  </a:lnTo>
                  <a:lnTo>
                    <a:pt x="22357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8620" y="0"/>
              <a:ext cx="2235835" cy="9144000"/>
            </a:xfrm>
            <a:custGeom>
              <a:avLst/>
              <a:gdLst/>
              <a:ahLst/>
              <a:cxnLst/>
              <a:rect l="l" t="t" r="r" b="b"/>
              <a:pathLst>
                <a:path w="2235835" h="9144000">
                  <a:moveTo>
                    <a:pt x="0" y="9144000"/>
                  </a:moveTo>
                  <a:lnTo>
                    <a:pt x="2235708" y="9144000"/>
                  </a:lnTo>
                  <a:lnTo>
                    <a:pt x="2235708" y="0"/>
                  </a:lnTo>
                  <a:lnTo>
                    <a:pt x="0" y="0"/>
                  </a:lnTo>
                  <a:lnTo>
                    <a:pt x="0" y="9144000"/>
                  </a:lnTo>
                  <a:close/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4970" y="1773428"/>
            <a:ext cx="2235835" cy="7012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E5496"/>
                </a:solidFill>
                <a:latin typeface="Times New Roman"/>
                <a:cs typeface="Times New Roman"/>
              </a:rPr>
              <a:t>Détails</a:t>
            </a:r>
            <a:r>
              <a:rPr sz="1200" b="1" spc="-35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2E5496"/>
                </a:solidFill>
                <a:latin typeface="Times New Roman"/>
                <a:cs typeface="Times New Roman"/>
              </a:rPr>
              <a:t>personnels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 dirty="0">
              <a:latin typeface="Times New Roman"/>
              <a:cs typeface="Times New Roman"/>
            </a:endParaRPr>
          </a:p>
          <a:p>
            <a:pPr marL="254635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TOTON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Dèdoté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Adéchola</a:t>
            </a:r>
            <a:r>
              <a:rPr sz="1100" b="1" spc="-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Lionel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L="351155">
              <a:lnSpc>
                <a:spcPct val="100000"/>
              </a:lnSpc>
            </a:pPr>
            <a:r>
              <a:rPr sz="12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totonlionel@gmail.com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L="35115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+229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96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76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97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16</a:t>
            </a:r>
          </a:p>
          <a:p>
            <a:pPr marL="313055" marR="132080">
              <a:lnSpc>
                <a:spcPct val="200000"/>
              </a:lnSpc>
            </a:pPr>
            <a:r>
              <a:rPr sz="1200" spc="-15" dirty="0">
                <a:latin typeface="Times New Roman"/>
                <a:cs typeface="Times New Roman"/>
              </a:rPr>
              <a:t>Cocotomey,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/Abomey-Calavi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Née </a:t>
            </a:r>
            <a:r>
              <a:rPr sz="1200" dirty="0">
                <a:latin typeface="Times New Roman"/>
                <a:cs typeface="Times New Roman"/>
              </a:rPr>
              <a:t>le 23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Juillet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2002</a:t>
            </a:r>
          </a:p>
          <a:p>
            <a:pPr marL="69850">
              <a:lnSpc>
                <a:spcPct val="100000"/>
              </a:lnSpc>
              <a:spcBef>
                <a:spcPts val="325"/>
              </a:spcBef>
            </a:pPr>
            <a:r>
              <a:rPr sz="1200" b="1" spc="-5" dirty="0">
                <a:solidFill>
                  <a:srgbClr val="2E5496"/>
                </a:solidFill>
                <a:latin typeface="Times New Roman"/>
                <a:cs typeface="Times New Roman"/>
              </a:rPr>
              <a:t>Langues</a:t>
            </a:r>
            <a:endParaRPr sz="1200" dirty="0">
              <a:latin typeface="Times New Roman"/>
              <a:cs typeface="Times New Roman"/>
            </a:endParaRPr>
          </a:p>
          <a:p>
            <a:pPr marL="69850" marR="1557655">
              <a:lnSpc>
                <a:spcPct val="150000"/>
              </a:lnSpc>
            </a:pPr>
            <a:r>
              <a:rPr sz="1200" spc="-5" dirty="0">
                <a:latin typeface="Times New Roman"/>
                <a:cs typeface="Times New Roman"/>
              </a:rPr>
              <a:t>Fon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Français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Anglais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Allem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</a:p>
          <a:p>
            <a:pPr marL="75565" marR="899160">
              <a:lnSpc>
                <a:spcPct val="100000"/>
              </a:lnSpc>
              <a:spcBef>
                <a:spcPts val="200"/>
              </a:spcBef>
            </a:pPr>
            <a:r>
              <a:rPr sz="1200" b="1" spc="-5" dirty="0">
                <a:solidFill>
                  <a:srgbClr val="2E5496"/>
                </a:solidFill>
                <a:latin typeface="Times New Roman"/>
                <a:cs typeface="Times New Roman"/>
              </a:rPr>
              <a:t>Compétences </a:t>
            </a:r>
            <a:r>
              <a:rPr sz="1200" b="1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Logiciel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Statistique</a:t>
            </a:r>
            <a:endParaRPr sz="1200" dirty="0">
              <a:latin typeface="Times New Roman"/>
              <a:cs typeface="Times New Roman"/>
            </a:endParaRPr>
          </a:p>
          <a:p>
            <a:pPr marL="532765" marR="119888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Excel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70" dirty="0">
                <a:latin typeface="Times New Roman"/>
                <a:cs typeface="Times New Roman"/>
              </a:rPr>
              <a:t>STATA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SQL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Langages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Informatiques</a:t>
            </a:r>
            <a:endParaRPr sz="1200" dirty="0">
              <a:latin typeface="Times New Roman"/>
              <a:cs typeface="Times New Roman"/>
            </a:endParaRPr>
          </a:p>
          <a:p>
            <a:pPr marL="532765" marR="1266825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P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  </a:t>
            </a:r>
            <a:r>
              <a:rPr sz="1200" spc="-5" dirty="0">
                <a:latin typeface="Times New Roman"/>
                <a:cs typeface="Times New Roman"/>
              </a:rPr>
              <a:t>C++</a:t>
            </a:r>
            <a:endParaRPr sz="1200" dirty="0">
              <a:latin typeface="Times New Roman"/>
              <a:cs typeface="Times New Roman"/>
            </a:endParaRPr>
          </a:p>
          <a:p>
            <a:pPr marL="532765" marR="1059815">
              <a:lnSpc>
                <a:spcPct val="100000"/>
              </a:lnSpc>
            </a:pPr>
            <a:r>
              <a:rPr sz="1200" spc="5" dirty="0">
                <a:latin typeface="Times New Roman"/>
                <a:cs typeface="Times New Roman"/>
              </a:rPr>
              <a:t>J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aSc</a:t>
            </a:r>
            <a:r>
              <a:rPr sz="1200" dirty="0">
                <a:latin typeface="Times New Roman"/>
                <a:cs typeface="Times New Roman"/>
              </a:rPr>
              <a:t>ript  </a:t>
            </a:r>
            <a:r>
              <a:rPr sz="1200" spc="-80" dirty="0">
                <a:latin typeface="Times New Roman"/>
                <a:cs typeface="Times New Roman"/>
              </a:rPr>
              <a:t>JAVA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endParaRPr sz="1200" dirty="0">
              <a:latin typeface="Times New Roman"/>
              <a:cs typeface="Times New Roman"/>
            </a:endParaRPr>
          </a:p>
          <a:p>
            <a:pPr marL="532765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Node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Js</a:t>
            </a:r>
          </a:p>
          <a:p>
            <a:pPr marL="75565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Design</a:t>
            </a:r>
            <a:endParaRPr sz="1200" dirty="0">
              <a:latin typeface="Times New Roman"/>
              <a:cs typeface="Times New Roman"/>
            </a:endParaRPr>
          </a:p>
          <a:p>
            <a:pPr marL="532765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Figma</a:t>
            </a:r>
            <a:endParaRPr sz="1200" dirty="0">
              <a:latin typeface="Times New Roman"/>
              <a:cs typeface="Times New Roman"/>
            </a:endParaRPr>
          </a:p>
          <a:p>
            <a:pPr marL="532765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PowerPoint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Systèmes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d’exploitation</a:t>
            </a:r>
            <a:endParaRPr sz="1200" dirty="0">
              <a:latin typeface="Times New Roman"/>
              <a:cs typeface="Times New Roman"/>
            </a:endParaRPr>
          </a:p>
          <a:p>
            <a:pPr marL="532765" marR="1115695">
              <a:lnSpc>
                <a:spcPct val="100000"/>
              </a:lnSpc>
            </a:pPr>
            <a:r>
              <a:rPr sz="1200" spc="-45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indows  </a:t>
            </a:r>
            <a:r>
              <a:rPr sz="1200" spc="-10" dirty="0">
                <a:latin typeface="Times New Roman"/>
                <a:cs typeface="Times New Roman"/>
              </a:rPr>
              <a:t>Linux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13050" y="3021583"/>
            <a:ext cx="3699510" cy="57404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19"/>
              </a:spcBef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Année</a:t>
            </a:r>
            <a:r>
              <a:rPr sz="1200" b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2023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217804" algn="l"/>
              </a:tabLst>
            </a:pPr>
            <a:r>
              <a:rPr sz="1200" dirty="0">
                <a:latin typeface="Times New Roman"/>
                <a:cs typeface="Times New Roman"/>
              </a:rPr>
              <a:t>-	</a:t>
            </a:r>
            <a:r>
              <a:rPr sz="1200" b="1" dirty="0">
                <a:latin typeface="Times New Roman"/>
                <a:cs typeface="Times New Roman"/>
              </a:rPr>
              <a:t>03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Nov</a:t>
            </a:r>
            <a:r>
              <a:rPr sz="1200" b="1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1er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lauréat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Fiscathon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organisé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la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DGI,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3050" y="3661664"/>
            <a:ext cx="17646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Epitech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Bénin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Sème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City;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3050" y="3935984"/>
            <a:ext cx="3698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220" algn="l"/>
              </a:tabLst>
            </a:pPr>
            <a:r>
              <a:rPr sz="1200" dirty="0">
                <a:latin typeface="Times New Roman"/>
                <a:cs typeface="Times New Roman"/>
              </a:rPr>
              <a:t>-	</a:t>
            </a:r>
            <a:r>
              <a:rPr sz="1200" b="1" dirty="0">
                <a:latin typeface="Times New Roman"/>
                <a:cs typeface="Times New Roman"/>
              </a:rPr>
              <a:t>01</a:t>
            </a:r>
            <a:r>
              <a:rPr sz="1200" b="1" spc="1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Sept</a:t>
            </a:r>
            <a:r>
              <a:rPr sz="1200" b="1" spc="1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–</a:t>
            </a:r>
            <a:r>
              <a:rPr sz="1200" b="1" spc="1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29</a:t>
            </a:r>
            <a:r>
              <a:rPr sz="1200" b="1" spc="1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sept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Animation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d’une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formation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sur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13050" y="4118863"/>
            <a:ext cx="3700779" cy="57404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200" dirty="0">
                <a:latin typeface="Times New Roman"/>
                <a:cs typeface="Times New Roman"/>
              </a:rPr>
              <a:t>thème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« </a:t>
            </a:r>
            <a:r>
              <a:rPr sz="1200" spc="-5" dirty="0">
                <a:latin typeface="Times New Roman"/>
                <a:cs typeface="Times New Roman"/>
              </a:rPr>
              <a:t>Comprendre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Ordi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» à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l’ONG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Africa;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263525" algn="l"/>
              </a:tabLst>
            </a:pPr>
            <a:r>
              <a:rPr sz="1200" dirty="0">
                <a:latin typeface="Times New Roman"/>
                <a:cs typeface="Times New Roman"/>
              </a:rPr>
              <a:t>-	</a:t>
            </a:r>
            <a:r>
              <a:rPr sz="1200" b="1" dirty="0">
                <a:latin typeface="Times New Roman"/>
                <a:cs typeface="Times New Roman"/>
              </a:rPr>
              <a:t>12</a:t>
            </a:r>
            <a:r>
              <a:rPr sz="1200" b="1" spc="2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Juin</a:t>
            </a:r>
            <a:r>
              <a:rPr sz="1200" b="1" spc="2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–</a:t>
            </a:r>
            <a:r>
              <a:rPr sz="1200" b="1" spc="2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12</a:t>
            </a:r>
            <a:r>
              <a:rPr sz="1200" b="1" spc="2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Sept</a:t>
            </a:r>
            <a:r>
              <a:rPr sz="1200" b="1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Stage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professionnel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03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mois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13050" y="4667250"/>
            <a:ext cx="3698240" cy="57467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200" spc="-5" dirty="0">
                <a:latin typeface="Times New Roman"/>
                <a:cs typeface="Times New Roman"/>
              </a:rPr>
              <a:t>LaSMO/UAC: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Réalisation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site-web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www.lasmouac.com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469265" algn="l"/>
                <a:tab pos="1291590" algn="l"/>
                <a:tab pos="1577975" algn="l"/>
                <a:tab pos="1925320" algn="l"/>
                <a:tab pos="2312670" algn="l"/>
                <a:tab pos="2599055" algn="l"/>
                <a:tab pos="3175000" algn="l"/>
              </a:tabLst>
            </a:pPr>
            <a:r>
              <a:rPr sz="1200" dirty="0">
                <a:latin typeface="Times New Roman"/>
                <a:cs typeface="Times New Roman"/>
              </a:rPr>
              <a:t>-	R</a:t>
            </a:r>
            <a:r>
              <a:rPr sz="1200" spc="-5" dirty="0">
                <a:latin typeface="Times New Roman"/>
                <a:cs typeface="Times New Roman"/>
              </a:rPr>
              <a:t>éa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	du	</a:t>
            </a:r>
            <a:r>
              <a:rPr sz="1200" spc="-5" dirty="0">
                <a:latin typeface="Times New Roman"/>
                <a:cs typeface="Times New Roman"/>
              </a:rPr>
              <a:t>sit</a:t>
            </a:r>
            <a:r>
              <a:rPr sz="1200" dirty="0">
                <a:latin typeface="Times New Roman"/>
                <a:cs typeface="Times New Roman"/>
              </a:rPr>
              <a:t>e	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b	du	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	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ublime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13050" y="5307838"/>
            <a:ext cx="2038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Excellence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5"/>
              </a:rPr>
              <a:t>www.seidev.org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08477" y="5703570"/>
            <a:ext cx="3622675" cy="5740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820"/>
              </a:spcBef>
              <a:buFont typeface="Times New Roman"/>
              <a:buChar char="•"/>
              <a:tabLst>
                <a:tab pos="469900" algn="l"/>
                <a:tab pos="470534" algn="l"/>
              </a:tabLst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Année</a:t>
            </a:r>
            <a:r>
              <a:rPr sz="1200" b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2022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-	</a:t>
            </a:r>
            <a:r>
              <a:rPr sz="1200" b="1" dirty="0">
                <a:latin typeface="Times New Roman"/>
                <a:cs typeface="Times New Roman"/>
              </a:rPr>
              <a:t>09</a:t>
            </a:r>
            <a:r>
              <a:rPr sz="1200" b="1" spc="1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Août</a:t>
            </a:r>
            <a:r>
              <a:rPr sz="1200" b="1" spc="1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–</a:t>
            </a:r>
            <a:r>
              <a:rPr sz="1200" b="1" spc="1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25</a:t>
            </a:r>
            <a:r>
              <a:rPr sz="1200" b="1" spc="1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Octobre</a:t>
            </a:r>
            <a:r>
              <a:rPr sz="1200" b="1" spc="1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r>
              <a:rPr sz="1200" b="1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Stage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professionnel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à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la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08477" y="6251955"/>
            <a:ext cx="36220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Direction </a:t>
            </a:r>
            <a:r>
              <a:rPr sz="1200" dirty="0">
                <a:latin typeface="Times New Roman"/>
                <a:cs typeface="Times New Roman"/>
              </a:rPr>
              <a:t>Générale de l’Observatoire </a:t>
            </a:r>
            <a:r>
              <a:rPr sz="1200" spc="-5" dirty="0">
                <a:latin typeface="Times New Roman"/>
                <a:cs typeface="Times New Roman"/>
              </a:rPr>
              <a:t>et </a:t>
            </a:r>
            <a:r>
              <a:rPr sz="1200" dirty="0">
                <a:latin typeface="Times New Roman"/>
                <a:cs typeface="Times New Roman"/>
              </a:rPr>
              <a:t>du Changement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(DGEOCS)</a:t>
            </a:r>
            <a:r>
              <a:rPr sz="1200" dirty="0">
                <a:latin typeface="Times New Roman"/>
                <a:cs typeface="Times New Roman"/>
              </a:rPr>
              <a:t> du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Ministère</a:t>
            </a:r>
            <a:r>
              <a:rPr sz="1200" dirty="0">
                <a:latin typeface="Times New Roman"/>
                <a:cs typeface="Times New Roman"/>
              </a:rPr>
              <a:t> du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</a:t>
            </a:r>
            <a:r>
              <a:rPr sz="1200" dirty="0">
                <a:latin typeface="Times New Roman"/>
                <a:cs typeface="Times New Roman"/>
              </a:rPr>
              <a:t> du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Développement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42641" y="7277481"/>
            <a:ext cx="3606165" cy="5740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20"/>
              </a:spcBef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Année</a:t>
            </a:r>
            <a:r>
              <a:rPr sz="1200" b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2021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-	</a:t>
            </a:r>
            <a:r>
              <a:rPr sz="1200" b="1" dirty="0">
                <a:latin typeface="Times New Roman"/>
                <a:cs typeface="Times New Roman"/>
              </a:rPr>
              <a:t>02</a:t>
            </a:r>
            <a:r>
              <a:rPr sz="1200" b="1" spc="1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Août-</a:t>
            </a:r>
            <a:r>
              <a:rPr sz="1200" b="1" spc="1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29</a:t>
            </a:r>
            <a:r>
              <a:rPr sz="1200" b="1" spc="17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Octobre</a:t>
            </a:r>
            <a:r>
              <a:rPr sz="1200" b="1" spc="1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r>
              <a:rPr sz="1200" b="1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Stage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académique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42641" y="7917586"/>
            <a:ext cx="2877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mois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à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5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Direction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Générale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l’Economie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42641" y="8191906"/>
            <a:ext cx="3606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-	</a:t>
            </a:r>
            <a:r>
              <a:rPr sz="1200" b="1" spc="-30" dirty="0">
                <a:latin typeface="Times New Roman"/>
                <a:cs typeface="Times New Roman"/>
              </a:rPr>
              <a:t>11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Novembre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–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30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Novembre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Enquêteur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pour</a:t>
            </a:r>
            <a:r>
              <a:rPr sz="1200" spc="10" dirty="0">
                <a:latin typeface="Times New Roman"/>
                <a:cs typeface="Times New Roman"/>
              </a:rPr>
              <a:t> le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42641" y="8466531"/>
            <a:ext cx="1487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cabinet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régional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KPMG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19100" y="68580"/>
            <a:ext cx="2203323" cy="8581642"/>
            <a:chOff x="419100" y="68580"/>
            <a:chExt cx="2203323" cy="8581642"/>
          </a:xfrm>
        </p:grpSpPr>
        <p:sp>
          <p:nvSpPr>
            <p:cNvPr id="22" name="object 22"/>
            <p:cNvSpPr/>
            <p:nvPr/>
          </p:nvSpPr>
          <p:spPr>
            <a:xfrm>
              <a:off x="1645919" y="1895856"/>
              <a:ext cx="955675" cy="0"/>
            </a:xfrm>
            <a:custGeom>
              <a:avLst/>
              <a:gdLst/>
              <a:ahLst/>
              <a:cxnLst/>
              <a:rect l="l" t="t" r="r" b="b"/>
              <a:pathLst>
                <a:path w="955675">
                  <a:moveTo>
                    <a:pt x="0" y="0"/>
                  </a:moveTo>
                  <a:lnTo>
                    <a:pt x="955167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9100" y="2534412"/>
              <a:ext cx="242315" cy="1600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3483" y="2808731"/>
              <a:ext cx="237744" cy="23926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9767" y="2130552"/>
              <a:ext cx="188976" cy="1889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2439" y="3230880"/>
              <a:ext cx="143256" cy="17221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1103" y="3555491"/>
              <a:ext cx="195072" cy="2026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7780" y="4419600"/>
              <a:ext cx="105156" cy="10515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9908" y="4427220"/>
              <a:ext cx="103631" cy="10363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15083" y="4433315"/>
              <a:ext cx="103631" cy="10515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71116" y="4437888"/>
              <a:ext cx="105156" cy="10515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27148" y="4433315"/>
              <a:ext cx="105156" cy="10515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7780" y="4674108"/>
              <a:ext cx="105156" cy="10515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9908" y="4681727"/>
              <a:ext cx="103631" cy="10363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15083" y="4687824"/>
              <a:ext cx="103631" cy="10515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71116" y="4692395"/>
              <a:ext cx="105156" cy="10515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37816" y="4704588"/>
              <a:ext cx="105156" cy="10363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7780" y="4954524"/>
              <a:ext cx="105156" cy="10515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9908" y="4960620"/>
              <a:ext cx="103631" cy="10515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15083" y="4968239"/>
              <a:ext cx="103631" cy="10363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37816" y="4974335"/>
              <a:ext cx="105156" cy="10515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71116" y="4974335"/>
              <a:ext cx="103631" cy="10515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9303" y="4149851"/>
              <a:ext cx="105156" cy="1051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9908" y="4155947"/>
              <a:ext cx="105155" cy="10515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15083" y="4163568"/>
              <a:ext cx="105156" cy="10515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72639" y="4168139"/>
              <a:ext cx="103631" cy="10515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39339" y="4178808"/>
              <a:ext cx="105156" cy="10515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054608" y="3912108"/>
              <a:ext cx="1567815" cy="0"/>
            </a:xfrm>
            <a:custGeom>
              <a:avLst/>
              <a:gdLst/>
              <a:ahLst/>
              <a:cxnLst/>
              <a:rect l="l" t="t" r="r" b="b"/>
              <a:pathLst>
                <a:path w="1567814">
                  <a:moveTo>
                    <a:pt x="0" y="0"/>
                  </a:moveTo>
                  <a:lnTo>
                    <a:pt x="1567306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3231" y="5500115"/>
              <a:ext cx="164592" cy="16611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9327" y="5681471"/>
              <a:ext cx="164591" cy="16459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1415" y="5791200"/>
              <a:ext cx="256031" cy="25603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8659" y="6391656"/>
              <a:ext cx="192024" cy="19354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8284" y="6580632"/>
              <a:ext cx="129540" cy="14630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7427" y="6760463"/>
              <a:ext cx="121919" cy="12191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3900" y="7549642"/>
              <a:ext cx="192024" cy="19202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6281" y="7765034"/>
              <a:ext cx="170687" cy="17068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24255" y="7152131"/>
              <a:ext cx="370332" cy="18440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54381" y="8289797"/>
              <a:ext cx="132587" cy="13258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3073" y="8441434"/>
              <a:ext cx="207264" cy="20878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15695" y="68580"/>
              <a:ext cx="1545336" cy="151028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52856" y="6871715"/>
              <a:ext cx="134112" cy="248412"/>
            </a:xfrm>
            <a:prstGeom prst="rect">
              <a:avLst/>
            </a:prstGeom>
          </p:spPr>
        </p:pic>
      </p:grpSp>
      <p:sp>
        <p:nvSpPr>
          <p:cNvPr id="63" name="object 63"/>
          <p:cNvSpPr/>
          <p:nvPr/>
        </p:nvSpPr>
        <p:spPr>
          <a:xfrm>
            <a:off x="4724400" y="1184021"/>
            <a:ext cx="2133600" cy="6350"/>
          </a:xfrm>
          <a:custGeom>
            <a:avLst/>
            <a:gdLst/>
            <a:ahLst/>
            <a:cxnLst/>
            <a:rect l="l" t="t" r="r" b="b"/>
            <a:pathLst>
              <a:path w="2133600" h="6350">
                <a:moveTo>
                  <a:pt x="0" y="6350"/>
                </a:moveTo>
                <a:lnTo>
                  <a:pt x="2133599" y="6350"/>
                </a:lnTo>
                <a:lnTo>
                  <a:pt x="2133599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681097" y="0"/>
            <a:ext cx="3945254" cy="130873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15"/>
              </a:spcBef>
            </a:pPr>
            <a:r>
              <a:rPr sz="1200" b="1" spc="-5" dirty="0">
                <a:solidFill>
                  <a:srgbClr val="2E5496"/>
                </a:solidFill>
                <a:latin typeface="Times New Roman"/>
                <a:cs typeface="Times New Roman"/>
              </a:rPr>
              <a:t>CURRICULUM</a:t>
            </a:r>
            <a:r>
              <a:rPr sz="1200" b="1" spc="-65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E5496"/>
                </a:solidFill>
                <a:latin typeface="Times New Roman"/>
                <a:cs typeface="Times New Roman"/>
              </a:rPr>
              <a:t>VITAE</a:t>
            </a:r>
            <a:endParaRPr sz="1200">
              <a:latin typeface="Times New Roman"/>
              <a:cs typeface="Times New Roman"/>
            </a:endParaRPr>
          </a:p>
          <a:p>
            <a:pPr marL="257175" marR="5080" algn="just">
              <a:lnSpc>
                <a:spcPct val="100000"/>
              </a:lnSpc>
              <a:spcBef>
                <a:spcPts val="520"/>
              </a:spcBef>
            </a:pPr>
            <a:r>
              <a:rPr sz="1200" spc="5" dirty="0">
                <a:latin typeface="Times New Roman"/>
                <a:cs typeface="Times New Roman"/>
              </a:rPr>
              <a:t>Je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TOTON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Lionel,</a:t>
            </a:r>
            <a:r>
              <a:rPr sz="1200" dirty="0">
                <a:latin typeface="Times New Roman"/>
                <a:cs typeface="Times New Roman"/>
              </a:rPr>
              <a:t> un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passionné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programation </a:t>
            </a:r>
            <a:r>
              <a:rPr sz="1200" dirty="0">
                <a:latin typeface="Times New Roman"/>
                <a:cs typeface="Times New Roman"/>
              </a:rPr>
              <a:t> informatique. </a:t>
            </a:r>
            <a:r>
              <a:rPr sz="1200" spc="-5" dirty="0">
                <a:latin typeface="Times New Roman"/>
                <a:cs typeface="Times New Roman"/>
              </a:rPr>
              <a:t>Possédant deux </a:t>
            </a:r>
            <a:r>
              <a:rPr sz="1200" dirty="0">
                <a:latin typeface="Times New Roman"/>
                <a:cs typeface="Times New Roman"/>
              </a:rPr>
              <a:t>licences </a:t>
            </a:r>
            <a:r>
              <a:rPr sz="1200" spc="-5" dirty="0">
                <a:latin typeface="Times New Roman"/>
                <a:cs typeface="Times New Roman"/>
              </a:rPr>
              <a:t>en </a:t>
            </a:r>
            <a:r>
              <a:rPr sz="1200" dirty="0">
                <a:latin typeface="Times New Roman"/>
                <a:cs typeface="Times New Roman"/>
              </a:rPr>
              <a:t>ces domaines, ma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connaissances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m'ont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conduit</a:t>
            </a:r>
            <a:r>
              <a:rPr sz="1200" dirty="0">
                <a:latin typeface="Times New Roman"/>
                <a:cs typeface="Times New Roman"/>
              </a:rPr>
              <a:t> à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maîtriser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deux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langues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étrangères: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l'anglais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l'allemand.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25"/>
              </a:spcBef>
            </a:pPr>
            <a:r>
              <a:rPr sz="1200" b="1" spc="-5" dirty="0">
                <a:solidFill>
                  <a:srgbClr val="2E5496"/>
                </a:solidFill>
                <a:latin typeface="Times New Roman"/>
                <a:cs typeface="Times New Roman"/>
              </a:rPr>
              <a:t>Expériences</a:t>
            </a:r>
            <a:r>
              <a:rPr sz="1200" b="1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2E5496"/>
                </a:solidFill>
                <a:latin typeface="Times New Roman"/>
                <a:cs typeface="Times New Roman"/>
              </a:rPr>
              <a:t>Professionnelles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808477" y="1382394"/>
            <a:ext cx="3621404" cy="130292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819"/>
              </a:spcBef>
              <a:buFont typeface="Times New Roman"/>
              <a:buChar char="•"/>
              <a:tabLst>
                <a:tab pos="469900" algn="l"/>
                <a:tab pos="470534" algn="l"/>
              </a:tabLst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Année</a:t>
            </a:r>
            <a:r>
              <a:rPr sz="1200" b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2024</a:t>
            </a:r>
            <a:endParaRPr sz="1200" dirty="0">
              <a:latin typeface="Times New Roman"/>
              <a:cs typeface="Times New Roman"/>
            </a:endParaRPr>
          </a:p>
          <a:p>
            <a:pPr marL="184785" marR="5080" indent="-172720">
              <a:lnSpc>
                <a:spcPct val="150000"/>
              </a:lnSpc>
              <a:buFont typeface="Times New Roman"/>
              <a:buChar char="-"/>
              <a:tabLst>
                <a:tab pos="185420" algn="l"/>
              </a:tabLst>
            </a:pPr>
            <a:r>
              <a:rPr sz="1200" b="1" dirty="0">
                <a:latin typeface="Times New Roman"/>
                <a:cs typeface="Times New Roman"/>
              </a:rPr>
              <a:t>08</a:t>
            </a:r>
            <a:r>
              <a:rPr sz="1200" b="1" spc="1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Mars</a:t>
            </a:r>
            <a:r>
              <a:rPr sz="1200" b="1" spc="1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–</a:t>
            </a:r>
            <a:r>
              <a:rPr sz="1200" b="1" spc="185" dirty="0">
                <a:latin typeface="Times New Roman"/>
                <a:cs typeface="Times New Roman"/>
              </a:rPr>
              <a:t> </a:t>
            </a:r>
            <a:r>
              <a:rPr lang="fr-FR" sz="1200" b="1" spc="185" dirty="0">
                <a:latin typeface="Times New Roman"/>
                <a:cs typeface="Times New Roman"/>
              </a:rPr>
              <a:t>8 </a:t>
            </a:r>
            <a:r>
              <a:rPr lang="fr-FR" sz="1200" b="1" spc="185" dirty="0" err="1">
                <a:latin typeface="Times New Roman"/>
                <a:cs typeface="Times New Roman"/>
              </a:rPr>
              <a:t>Oct</a:t>
            </a:r>
            <a:r>
              <a:rPr sz="1200" b="1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Développeur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Fullstack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mobile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sein</a:t>
            </a:r>
            <a:r>
              <a:rPr sz="1200" dirty="0">
                <a:latin typeface="Times New Roman"/>
                <a:cs typeface="Times New Roman"/>
              </a:rPr>
              <a:t> du </a:t>
            </a:r>
            <a:r>
              <a:rPr sz="1200" spc="-5" dirty="0">
                <a:latin typeface="Times New Roman"/>
                <a:cs typeface="Times New Roman"/>
              </a:rPr>
              <a:t>cabinet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Impact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 </a:t>
            </a:r>
            <a:r>
              <a:rPr sz="1200" spc="-5" dirty="0">
                <a:latin typeface="Times New Roman"/>
                <a:cs typeface="Times New Roman"/>
              </a:rPr>
              <a:t>Partners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(Benin)</a:t>
            </a:r>
            <a:endParaRPr sz="12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720"/>
              </a:spcBef>
              <a:buFont typeface="Times New Roman"/>
              <a:buChar char="-"/>
              <a:tabLst>
                <a:tab pos="185420" algn="l"/>
              </a:tabLst>
            </a:pPr>
            <a:r>
              <a:rPr sz="1200" b="1" dirty="0">
                <a:latin typeface="Times New Roman"/>
                <a:cs typeface="Times New Roman"/>
              </a:rPr>
              <a:t>09</a:t>
            </a:r>
            <a:r>
              <a:rPr sz="1200" b="1" spc="17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Mars</a:t>
            </a:r>
            <a:r>
              <a:rPr sz="1200" b="1" spc="1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–</a:t>
            </a:r>
            <a:r>
              <a:rPr sz="1200" b="1" spc="180" dirty="0">
                <a:latin typeface="Times New Roman"/>
                <a:cs typeface="Times New Roman"/>
              </a:rPr>
              <a:t> </a:t>
            </a:r>
            <a:r>
              <a:rPr lang="fr-FR" sz="1200" b="1" spc="180" dirty="0">
                <a:latin typeface="Times New Roman"/>
                <a:cs typeface="Times New Roman"/>
              </a:rPr>
              <a:t>30</a:t>
            </a:r>
            <a:r>
              <a:rPr sz="1200" b="1" spc="175" dirty="0">
                <a:latin typeface="Times New Roman"/>
                <a:cs typeface="Times New Roman"/>
              </a:rPr>
              <a:t> </a:t>
            </a:r>
            <a:r>
              <a:rPr lang="fr-FR" sz="1200" b="1" spc="175" dirty="0">
                <a:latin typeface="Times New Roman"/>
                <a:cs typeface="Times New Roman"/>
              </a:rPr>
              <a:t>Sept</a:t>
            </a:r>
            <a:r>
              <a:rPr sz="1200" b="1" spc="1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r>
              <a:rPr sz="1200" b="1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Développeur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Backend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85" dirty="0">
                <a:latin typeface="Times New Roman"/>
                <a:cs typeface="Times New Roman"/>
              </a:rPr>
              <a:t>JAVA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</a:t>
            </a:r>
            <a:r>
              <a:rPr lang="fr-FR"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sein 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Thickeau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Capital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(France)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2270" y="0"/>
            <a:ext cx="2248535" cy="9156700"/>
            <a:chOff x="382270" y="0"/>
            <a:chExt cx="2248535" cy="9156700"/>
          </a:xfrm>
        </p:grpSpPr>
        <p:sp>
          <p:nvSpPr>
            <p:cNvPr id="3" name="object 3"/>
            <p:cNvSpPr/>
            <p:nvPr/>
          </p:nvSpPr>
          <p:spPr>
            <a:xfrm>
              <a:off x="388620" y="0"/>
              <a:ext cx="2235835" cy="9144000"/>
            </a:xfrm>
            <a:custGeom>
              <a:avLst/>
              <a:gdLst/>
              <a:ahLst/>
              <a:cxnLst/>
              <a:rect l="l" t="t" r="r" b="b"/>
              <a:pathLst>
                <a:path w="2235835" h="9144000">
                  <a:moveTo>
                    <a:pt x="2235708" y="0"/>
                  </a:moveTo>
                  <a:lnTo>
                    <a:pt x="0" y="0"/>
                  </a:lnTo>
                  <a:lnTo>
                    <a:pt x="0" y="9144000"/>
                  </a:lnTo>
                  <a:lnTo>
                    <a:pt x="2235708" y="9144000"/>
                  </a:lnTo>
                  <a:lnTo>
                    <a:pt x="22357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8620" y="0"/>
              <a:ext cx="2235835" cy="9144000"/>
            </a:xfrm>
            <a:custGeom>
              <a:avLst/>
              <a:gdLst/>
              <a:ahLst/>
              <a:cxnLst/>
              <a:rect l="l" t="t" r="r" b="b"/>
              <a:pathLst>
                <a:path w="2235835" h="9144000">
                  <a:moveTo>
                    <a:pt x="0" y="9144000"/>
                  </a:moveTo>
                  <a:lnTo>
                    <a:pt x="2235708" y="9144000"/>
                  </a:lnTo>
                  <a:lnTo>
                    <a:pt x="2235708" y="0"/>
                  </a:lnTo>
                  <a:lnTo>
                    <a:pt x="0" y="0"/>
                  </a:lnTo>
                  <a:lnTo>
                    <a:pt x="0" y="9144000"/>
                  </a:lnTo>
                  <a:close/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52119" y="5557265"/>
            <a:ext cx="730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2E5496"/>
                </a:solidFill>
                <a:latin typeface="Times New Roman"/>
                <a:cs typeface="Times New Roman"/>
              </a:rPr>
              <a:t>Références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119" y="5923026"/>
            <a:ext cx="20396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185420" algn="l"/>
              </a:tabLst>
            </a:pPr>
            <a:r>
              <a:rPr sz="1200" spc="-5" dirty="0">
                <a:latin typeface="Times New Roman"/>
                <a:cs typeface="Times New Roman"/>
              </a:rPr>
              <a:t>Mr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spc="-1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U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Appolinai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  </a:t>
            </a:r>
            <a:r>
              <a:rPr sz="1200" spc="-5" dirty="0">
                <a:latin typeface="Times New Roman"/>
                <a:cs typeface="Times New Roman"/>
              </a:rPr>
              <a:t>(ex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Directeur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 la </a:t>
            </a:r>
            <a:r>
              <a:rPr sz="1200" spc="-5" dirty="0">
                <a:latin typeface="Times New Roman"/>
                <a:cs typeface="Times New Roman"/>
              </a:rPr>
              <a:t>DGE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Bénin)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119" y="6654800"/>
            <a:ext cx="198691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Contacts: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97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38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25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25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84785" marR="5080" indent="-172720">
              <a:lnSpc>
                <a:spcPct val="100000"/>
              </a:lnSpc>
              <a:buFont typeface="Wingdings"/>
              <a:buChar char=""/>
              <a:tabLst>
                <a:tab pos="185420" algn="l"/>
              </a:tabLst>
            </a:pPr>
            <a:r>
              <a:rPr sz="1200" spc="-5" dirty="0">
                <a:latin typeface="Times New Roman"/>
                <a:cs typeface="Times New Roman"/>
              </a:rPr>
              <a:t>Mr TCHINKOUN Corentin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(Directeur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Général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d’IMPACT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PARTNERS)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119" y="7752080"/>
            <a:ext cx="1412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Contacts: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97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89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51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2119" y="8117535"/>
            <a:ext cx="19348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185420" algn="l"/>
              </a:tabLst>
            </a:pPr>
            <a:r>
              <a:rPr sz="1200" spc="-5" dirty="0">
                <a:latin typeface="Times New Roman"/>
                <a:cs typeface="Times New Roman"/>
              </a:rPr>
              <a:t>Dr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TOGBE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Codjo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Timonthé</a:t>
            </a:r>
            <a:endParaRPr sz="120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(Maitre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Conférence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119" y="8666784"/>
            <a:ext cx="1412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Contacts: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97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70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68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50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18232" y="2345308"/>
            <a:ext cx="4246245" cy="4015740"/>
            <a:chOff x="2618232" y="2345308"/>
            <a:chExt cx="4246245" cy="4015740"/>
          </a:xfrm>
        </p:grpSpPr>
        <p:sp>
          <p:nvSpPr>
            <p:cNvPr id="12" name="object 12"/>
            <p:cNvSpPr/>
            <p:nvPr/>
          </p:nvSpPr>
          <p:spPr>
            <a:xfrm>
              <a:off x="3556000" y="2545968"/>
              <a:ext cx="2167255" cy="3808729"/>
            </a:xfrm>
            <a:custGeom>
              <a:avLst/>
              <a:gdLst/>
              <a:ahLst/>
              <a:cxnLst/>
              <a:rect l="l" t="t" r="r" b="b"/>
              <a:pathLst>
                <a:path w="2167254" h="3808729">
                  <a:moveTo>
                    <a:pt x="0" y="0"/>
                  </a:moveTo>
                  <a:lnTo>
                    <a:pt x="0" y="3808729"/>
                  </a:lnTo>
                </a:path>
                <a:path w="2167254" h="3808729">
                  <a:moveTo>
                    <a:pt x="1111250" y="0"/>
                  </a:moveTo>
                  <a:lnTo>
                    <a:pt x="1111250" y="3808729"/>
                  </a:lnTo>
                </a:path>
                <a:path w="2167254" h="3808729">
                  <a:moveTo>
                    <a:pt x="2166747" y="0"/>
                  </a:moveTo>
                  <a:lnTo>
                    <a:pt x="2166747" y="380872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18232" y="2545968"/>
              <a:ext cx="4239895" cy="12700"/>
            </a:xfrm>
            <a:custGeom>
              <a:avLst/>
              <a:gdLst/>
              <a:ahLst/>
              <a:cxnLst/>
              <a:rect l="l" t="t" r="r" b="b"/>
              <a:pathLst>
                <a:path w="4239895" h="12700">
                  <a:moveTo>
                    <a:pt x="0" y="12700"/>
                  </a:moveTo>
                  <a:lnTo>
                    <a:pt x="4239767" y="12700"/>
                  </a:lnTo>
                  <a:lnTo>
                    <a:pt x="4239767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83433" y="3774312"/>
              <a:ext cx="0" cy="2580640"/>
            </a:xfrm>
            <a:custGeom>
              <a:avLst/>
              <a:gdLst/>
              <a:ahLst/>
              <a:cxnLst/>
              <a:rect l="l" t="t" r="r" b="b"/>
              <a:pathLst>
                <a:path h="2580640">
                  <a:moveTo>
                    <a:pt x="0" y="0"/>
                  </a:moveTo>
                  <a:lnTo>
                    <a:pt x="0" y="258038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18232" y="3774312"/>
              <a:ext cx="4239895" cy="1440815"/>
            </a:xfrm>
            <a:custGeom>
              <a:avLst/>
              <a:gdLst/>
              <a:ahLst/>
              <a:cxnLst/>
              <a:rect l="l" t="t" r="r" b="b"/>
              <a:pathLst>
                <a:path w="4239895" h="1440814">
                  <a:moveTo>
                    <a:pt x="4239755" y="1427861"/>
                  </a:moveTo>
                  <a:lnTo>
                    <a:pt x="0" y="1427861"/>
                  </a:lnTo>
                  <a:lnTo>
                    <a:pt x="0" y="1440561"/>
                  </a:lnTo>
                  <a:lnTo>
                    <a:pt x="4239755" y="1440561"/>
                  </a:lnTo>
                  <a:lnTo>
                    <a:pt x="4239755" y="1427861"/>
                  </a:lnTo>
                  <a:close/>
                </a:path>
                <a:path w="4239895" h="1440814">
                  <a:moveTo>
                    <a:pt x="4239755" y="651510"/>
                  </a:moveTo>
                  <a:lnTo>
                    <a:pt x="0" y="651510"/>
                  </a:lnTo>
                  <a:lnTo>
                    <a:pt x="0" y="664210"/>
                  </a:lnTo>
                  <a:lnTo>
                    <a:pt x="4239755" y="664210"/>
                  </a:lnTo>
                  <a:lnTo>
                    <a:pt x="4239755" y="651510"/>
                  </a:lnTo>
                  <a:close/>
                </a:path>
                <a:path w="4239895" h="1440814">
                  <a:moveTo>
                    <a:pt x="4239755" y="182880"/>
                  </a:moveTo>
                  <a:lnTo>
                    <a:pt x="0" y="182880"/>
                  </a:lnTo>
                  <a:lnTo>
                    <a:pt x="0" y="195580"/>
                  </a:lnTo>
                  <a:lnTo>
                    <a:pt x="4239755" y="195580"/>
                  </a:lnTo>
                  <a:lnTo>
                    <a:pt x="4239755" y="182880"/>
                  </a:lnTo>
                  <a:close/>
                </a:path>
                <a:path w="4239895" h="1440814">
                  <a:moveTo>
                    <a:pt x="423975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4239755" y="12700"/>
                  </a:lnTo>
                  <a:lnTo>
                    <a:pt x="42397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24582" y="2351658"/>
              <a:ext cx="0" cy="4003040"/>
            </a:xfrm>
            <a:custGeom>
              <a:avLst/>
              <a:gdLst/>
              <a:ahLst/>
              <a:cxnLst/>
              <a:rect l="l" t="t" r="r" b="b"/>
              <a:pathLst>
                <a:path h="4003040">
                  <a:moveTo>
                    <a:pt x="0" y="0"/>
                  </a:moveTo>
                  <a:lnTo>
                    <a:pt x="0" y="40030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58000" y="2351658"/>
              <a:ext cx="0" cy="4003040"/>
            </a:xfrm>
            <a:custGeom>
              <a:avLst/>
              <a:gdLst/>
              <a:ahLst/>
              <a:cxnLst/>
              <a:rect l="l" t="t" r="r" b="b"/>
              <a:pathLst>
                <a:path h="4003040">
                  <a:moveTo>
                    <a:pt x="0" y="0"/>
                  </a:moveTo>
                  <a:lnTo>
                    <a:pt x="0" y="40030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18232" y="2351658"/>
              <a:ext cx="4239895" cy="4003040"/>
            </a:xfrm>
            <a:custGeom>
              <a:avLst/>
              <a:gdLst/>
              <a:ahLst/>
              <a:cxnLst/>
              <a:rect l="l" t="t" r="r" b="b"/>
              <a:pathLst>
                <a:path w="4239895" h="4003040">
                  <a:moveTo>
                    <a:pt x="4239755" y="3990340"/>
                  </a:moveTo>
                  <a:lnTo>
                    <a:pt x="0" y="3990340"/>
                  </a:lnTo>
                  <a:lnTo>
                    <a:pt x="0" y="4003040"/>
                  </a:lnTo>
                  <a:lnTo>
                    <a:pt x="4239755" y="4003040"/>
                  </a:lnTo>
                  <a:lnTo>
                    <a:pt x="4239755" y="3990340"/>
                  </a:lnTo>
                  <a:close/>
                </a:path>
                <a:path w="4239895" h="4003040">
                  <a:moveTo>
                    <a:pt x="423975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4239755" y="12700"/>
                  </a:lnTo>
                  <a:lnTo>
                    <a:pt x="42397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626550" y="2552319"/>
          <a:ext cx="3819524" cy="1228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9711">
                <a:tc>
                  <a:txBody>
                    <a:bodyPr/>
                    <a:lstStyle/>
                    <a:p>
                      <a:pPr marL="7175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ANNÉES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NOM</a:t>
                      </a:r>
                      <a:r>
                        <a:rPr sz="12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TITRES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SUJET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13">
                <a:tc>
                  <a:txBody>
                    <a:bodyPr/>
                    <a:lstStyle/>
                    <a:p>
                      <a:pPr marL="71755">
                        <a:lnSpc>
                          <a:spcPts val="133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D’ÉTUDES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>
                        <a:lnSpc>
                          <a:spcPts val="133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ADR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SS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>
                        <a:lnSpc>
                          <a:spcPts val="133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UNIVERSIT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3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D’ÉTUDE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3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>
                        <a:lnSpc>
                          <a:spcPts val="1280"/>
                        </a:lnSpc>
                      </a:pP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L’ÉTABLISSE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080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>
                        <a:lnSpc>
                          <a:spcPts val="133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AIRES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080" marR="193040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CE</a:t>
                      </a:r>
                      <a:r>
                        <a:rPr sz="1200" b="1" spc="-4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ICA 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TS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OU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marR="76835">
                        <a:lnSpc>
                          <a:spcPts val="1480"/>
                        </a:lnSpc>
                        <a:spcBef>
                          <a:spcPts val="50"/>
                        </a:spcBef>
                      </a:pP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RI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CIP 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marR="230504">
                        <a:lnSpc>
                          <a:spcPts val="1210"/>
                        </a:lnSpc>
                        <a:spcBef>
                          <a:spcPts val="7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DI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LÔMES 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OBTENUS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2758820" y="3721353"/>
            <a:ext cx="23685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DE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41370" y="3721353"/>
            <a:ext cx="13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58820" y="3946905"/>
            <a:ext cx="745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2017</a:t>
            </a:r>
            <a:r>
              <a:rPr sz="1200" b="1" spc="4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2018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17467" y="3916426"/>
            <a:ext cx="791210" cy="5130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340"/>
              </a:spcBef>
            </a:pPr>
            <a:r>
              <a:rPr sz="1200" dirty="0">
                <a:latin typeface="Times New Roman"/>
                <a:cs typeface="Times New Roman"/>
              </a:rPr>
              <a:t>Complexe-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Scolaire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Plénitude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60138" y="3946905"/>
            <a:ext cx="809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acca</a:t>
            </a:r>
            <a:r>
              <a:rPr sz="1200" dirty="0">
                <a:latin typeface="Times New Roman"/>
                <a:cs typeface="Times New Roman"/>
              </a:rPr>
              <a:t>laur</a:t>
            </a:r>
            <a:r>
              <a:rPr sz="1200" spc="5" dirty="0">
                <a:latin typeface="Times New Roman"/>
                <a:cs typeface="Times New Roman"/>
              </a:rPr>
              <a:t>é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 </a:t>
            </a:r>
            <a:r>
              <a:rPr sz="1200" spc="-5" dirty="0">
                <a:latin typeface="Times New Roman"/>
                <a:cs typeface="Times New Roman"/>
              </a:rPr>
              <a:t>(BAC)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59271" y="3946905"/>
            <a:ext cx="479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Série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58820" y="4415790"/>
            <a:ext cx="178943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1219" algn="l"/>
              </a:tabLst>
            </a:pPr>
            <a:r>
              <a:rPr sz="1200" b="1" dirty="0">
                <a:latin typeface="Times New Roman"/>
                <a:cs typeface="Times New Roman"/>
              </a:rPr>
              <a:t>2018</a:t>
            </a:r>
            <a:r>
              <a:rPr sz="1200" b="1" spc="56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2021	</a:t>
            </a:r>
            <a:r>
              <a:rPr sz="1200" spc="-5" dirty="0">
                <a:latin typeface="Times New Roman"/>
                <a:cs typeface="Times New Roman"/>
              </a:rPr>
              <a:t>Faculté des</a:t>
            </a:r>
            <a:endParaRPr sz="1200">
              <a:latin typeface="Times New Roman"/>
              <a:cs typeface="Times New Roman"/>
            </a:endParaRPr>
          </a:p>
          <a:p>
            <a:pPr marL="871219">
              <a:lnSpc>
                <a:spcPct val="100000"/>
              </a:lnSpc>
              <a:spcBef>
                <a:spcPts val="45"/>
              </a:spcBef>
            </a:pPr>
            <a:r>
              <a:rPr sz="1200" spc="-5" dirty="0">
                <a:latin typeface="Times New Roman"/>
                <a:cs typeface="Times New Roman"/>
              </a:rPr>
              <a:t>Sciences</a:t>
            </a:r>
            <a:endParaRPr sz="1200">
              <a:latin typeface="Times New Roman"/>
              <a:cs typeface="Times New Roman"/>
            </a:endParaRPr>
          </a:p>
          <a:p>
            <a:pPr marL="871219" marR="5080">
              <a:lnSpc>
                <a:spcPts val="1200"/>
              </a:lnSpc>
              <a:spcBef>
                <a:spcPts val="315"/>
              </a:spcBef>
            </a:pP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onnomiqu</a:t>
            </a:r>
            <a:r>
              <a:rPr sz="1200" spc="-5" dirty="0">
                <a:latin typeface="Times New Roman"/>
                <a:cs typeface="Times New Roman"/>
              </a:rPr>
              <a:t>es  et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Gestion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90617" y="4415790"/>
            <a:ext cx="692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Licence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60138" y="4600193"/>
            <a:ext cx="836294" cy="617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79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Econométrie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tatiqtique  Appliqué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59271" y="4415790"/>
            <a:ext cx="593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Economi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e- </a:t>
            </a:r>
            <a:r>
              <a:rPr sz="1200" dirty="0">
                <a:latin typeface="Times New Roman"/>
                <a:cs typeface="Times New Roman"/>
              </a:rPr>
              <a:t> Appliqué  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58820" y="5192014"/>
            <a:ext cx="1707514" cy="116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2022</a:t>
            </a:r>
            <a:r>
              <a:rPr sz="1200" b="1" spc="5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2023</a:t>
            </a:r>
            <a:r>
              <a:rPr sz="1200" b="1" spc="4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Institut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endParaRPr sz="1200">
              <a:latin typeface="Times New Roman"/>
              <a:cs typeface="Times New Roman"/>
            </a:endParaRPr>
          </a:p>
          <a:p>
            <a:pPr marL="871219" marR="5080" algn="just">
              <a:lnSpc>
                <a:spcPts val="1510"/>
              </a:lnSpc>
              <a:spcBef>
                <a:spcPts val="40"/>
              </a:spcBef>
            </a:pPr>
            <a:r>
              <a:rPr sz="1200" spc="-5" dirty="0">
                <a:latin typeface="Times New Roman"/>
                <a:cs typeface="Times New Roman"/>
              </a:rPr>
              <a:t>Formation et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Recherche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</a:t>
            </a:r>
            <a:endParaRPr sz="1200">
              <a:latin typeface="Times New Roman"/>
              <a:cs typeface="Times New Roman"/>
            </a:endParaRPr>
          </a:p>
          <a:p>
            <a:pPr marL="871219" marR="36830">
              <a:lnSpc>
                <a:spcPts val="1510"/>
              </a:lnSpc>
              <a:spcBef>
                <a:spcPts val="5"/>
              </a:spcBef>
            </a:pP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nfo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matique  </a:t>
            </a:r>
            <a:r>
              <a:rPr sz="1200" spc="-15" dirty="0">
                <a:latin typeface="Times New Roman"/>
                <a:cs typeface="Times New Roman"/>
              </a:rPr>
              <a:t>(IFRI)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90617" y="5192014"/>
            <a:ext cx="692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Licence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60138" y="5376418"/>
            <a:ext cx="876300" cy="8153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100"/>
              </a:lnSpc>
              <a:spcBef>
                <a:spcPts val="90"/>
              </a:spcBef>
            </a:pPr>
            <a:r>
              <a:rPr sz="1200" spc="-10" dirty="0">
                <a:latin typeface="Times New Roman"/>
                <a:cs typeface="Times New Roman"/>
              </a:rPr>
              <a:t>Système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d’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nfo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mation  </a:t>
            </a:r>
            <a:r>
              <a:rPr sz="1200" spc="-5" dirty="0">
                <a:latin typeface="Times New Roman"/>
                <a:cs typeface="Times New Roman"/>
              </a:rPr>
              <a:t>et Réseau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Informatique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59271" y="5192014"/>
            <a:ext cx="5708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Système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d’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nfo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  </a:t>
            </a:r>
            <a:r>
              <a:rPr sz="1200" spc="-5" dirty="0">
                <a:latin typeface="Times New Roman"/>
                <a:cs typeface="Times New Roman"/>
              </a:rPr>
              <a:t>ation et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Réseau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nfo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mat  ique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03957" y="7804032"/>
            <a:ext cx="3787775" cy="6026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400" dirty="0">
                <a:latin typeface="Times New Roman"/>
                <a:cs typeface="Times New Roman"/>
              </a:rPr>
              <a:t>Je certifie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exacte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écrits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ci-dessus.</a:t>
            </a:r>
            <a:endParaRPr sz="1400" dirty="0">
              <a:latin typeface="Times New Roman"/>
              <a:cs typeface="Times New Roman"/>
            </a:endParaRPr>
          </a:p>
          <a:p>
            <a:pPr marL="2757805">
              <a:lnSpc>
                <a:spcPct val="100000"/>
              </a:lnSpc>
              <a:spcBef>
                <a:spcPts val="655"/>
              </a:spcBef>
            </a:pPr>
            <a:r>
              <a:rPr sz="1200" spc="-5" dirty="0">
                <a:latin typeface="Times New Roman"/>
                <a:cs typeface="Times New Roman"/>
              </a:rPr>
              <a:t>Date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lang="fr-FR" sz="1200" spc="-5" dirty="0">
                <a:latin typeface="Times New Roman"/>
                <a:cs typeface="Times New Roman"/>
              </a:rPr>
              <a:t>18/10/2024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71896" y="8894470"/>
            <a:ext cx="13315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D.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ionel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601084" y="2040508"/>
            <a:ext cx="3244850" cy="6924040"/>
            <a:chOff x="3601084" y="2040508"/>
            <a:chExt cx="3244850" cy="6924040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7047" y="8414004"/>
              <a:ext cx="1415796" cy="55016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604259" y="2043683"/>
              <a:ext cx="3238500" cy="635"/>
            </a:xfrm>
            <a:custGeom>
              <a:avLst/>
              <a:gdLst/>
              <a:ahLst/>
              <a:cxnLst/>
              <a:rect l="l" t="t" r="r" b="b"/>
              <a:pathLst>
                <a:path w="3238500" h="635">
                  <a:moveTo>
                    <a:pt x="0" y="0"/>
                  </a:moveTo>
                  <a:lnTo>
                    <a:pt x="3237991" y="635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972180" y="0"/>
            <a:ext cx="3624579" cy="172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  <a:tabLst>
                <a:tab pos="478790" algn="l"/>
              </a:tabLst>
            </a:pPr>
            <a:r>
              <a:rPr sz="1200" dirty="0">
                <a:latin typeface="Times New Roman"/>
                <a:cs typeface="Times New Roman"/>
              </a:rPr>
              <a:t>-	</a:t>
            </a:r>
            <a:r>
              <a:rPr sz="1200" b="1" dirty="0">
                <a:latin typeface="Times New Roman"/>
                <a:cs typeface="Times New Roman"/>
              </a:rPr>
              <a:t>01 </a:t>
            </a:r>
            <a:r>
              <a:rPr sz="1200" b="1" spc="-5" dirty="0">
                <a:latin typeface="Times New Roman"/>
                <a:cs typeface="Times New Roman"/>
              </a:rPr>
              <a:t>Décembre </a:t>
            </a:r>
            <a:r>
              <a:rPr sz="1200" b="1" dirty="0">
                <a:latin typeface="Times New Roman"/>
                <a:cs typeface="Times New Roman"/>
              </a:rPr>
              <a:t>– </a:t>
            </a:r>
            <a:r>
              <a:rPr sz="1200" b="1" spc="5" dirty="0">
                <a:latin typeface="Times New Roman"/>
                <a:cs typeface="Times New Roman"/>
              </a:rPr>
              <a:t>02 </a:t>
            </a:r>
            <a:r>
              <a:rPr sz="1200" b="1" spc="-5" dirty="0">
                <a:latin typeface="Times New Roman"/>
                <a:cs typeface="Times New Roman"/>
              </a:rPr>
              <a:t>Décembre </a:t>
            </a:r>
            <a:r>
              <a:rPr sz="1200" b="1" dirty="0">
                <a:latin typeface="Times New Roman"/>
                <a:cs typeface="Times New Roman"/>
              </a:rPr>
              <a:t>: </a:t>
            </a:r>
            <a:r>
              <a:rPr sz="1200" dirty="0">
                <a:latin typeface="Times New Roman"/>
                <a:cs typeface="Times New Roman"/>
              </a:rPr>
              <a:t>Enquête </a:t>
            </a:r>
            <a:r>
              <a:rPr sz="1200" spc="5" dirty="0">
                <a:latin typeface="Times New Roman"/>
                <a:cs typeface="Times New Roman"/>
              </a:rPr>
              <a:t>de </a:t>
            </a:r>
            <a:r>
              <a:rPr sz="1200" dirty="0">
                <a:latin typeface="Times New Roman"/>
                <a:cs typeface="Times New Roman"/>
              </a:rPr>
              <a:t>terrain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réalisé </a:t>
            </a:r>
            <a:r>
              <a:rPr sz="1200" dirty="0">
                <a:latin typeface="Times New Roman"/>
                <a:cs typeface="Times New Roman"/>
              </a:rPr>
              <a:t>pour </a:t>
            </a:r>
            <a:r>
              <a:rPr sz="1200" spc="-10" dirty="0">
                <a:latin typeface="Times New Roman"/>
                <a:cs typeface="Times New Roman"/>
              </a:rPr>
              <a:t>Le </a:t>
            </a:r>
            <a:r>
              <a:rPr sz="1200" dirty="0">
                <a:latin typeface="Times New Roman"/>
                <a:cs typeface="Times New Roman"/>
              </a:rPr>
              <a:t>Projet </a:t>
            </a:r>
            <a:r>
              <a:rPr sz="1200" spc="-5" dirty="0">
                <a:latin typeface="Times New Roman"/>
                <a:cs typeface="Times New Roman"/>
              </a:rPr>
              <a:t>OKP BEN </a:t>
            </a:r>
            <a:r>
              <a:rPr sz="1200" dirty="0">
                <a:latin typeface="Times New Roman"/>
                <a:cs typeface="Times New Roman"/>
              </a:rPr>
              <a:t>103632 dans le cadre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d’une</a:t>
            </a:r>
            <a:r>
              <a:rPr sz="1200" dirty="0">
                <a:latin typeface="Times New Roman"/>
                <a:cs typeface="Times New Roman"/>
              </a:rPr>
              <a:t> étude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compétences</a:t>
            </a:r>
            <a:r>
              <a:rPr sz="1200" dirty="0">
                <a:latin typeface="Times New Roman"/>
                <a:cs typeface="Times New Roman"/>
              </a:rPr>
              <a:t> requise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être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entrepreneur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à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succès.</a:t>
            </a:r>
            <a:endParaRPr sz="120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00000"/>
              </a:lnSpc>
              <a:spcBef>
                <a:spcPts val="405"/>
              </a:spcBef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Année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2020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Etude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faisabilité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micro-projet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agricoles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sein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du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cabinet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Sublime</a:t>
            </a:r>
            <a:r>
              <a:rPr sz="1200" spc="-5" dirty="0">
                <a:latin typeface="Times New Roman"/>
                <a:cs typeface="Times New Roman"/>
              </a:rPr>
              <a:t> Excellence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Inter.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2119" y="3947540"/>
            <a:ext cx="5765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00" b="1" dirty="0">
                <a:solidFill>
                  <a:srgbClr val="2E5496"/>
                </a:solidFill>
                <a:latin typeface="Times New Roman"/>
                <a:cs typeface="Times New Roman"/>
              </a:rPr>
              <a:t>L</a:t>
            </a:r>
            <a:r>
              <a:rPr sz="1200" b="1" spc="-5" dirty="0">
                <a:solidFill>
                  <a:srgbClr val="2E5496"/>
                </a:solidFill>
                <a:latin typeface="Times New Roman"/>
                <a:cs typeface="Times New Roman"/>
              </a:rPr>
              <a:t>angues  </a:t>
            </a:r>
            <a:r>
              <a:rPr sz="1200" spc="-5" dirty="0">
                <a:latin typeface="Times New Roman"/>
                <a:cs typeface="Times New Roman"/>
              </a:rPr>
              <a:t>Fon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Français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Anglais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2119" y="5136260"/>
            <a:ext cx="626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Allemand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0" y="0"/>
            <a:ext cx="2628265" cy="9144000"/>
            <a:chOff x="0" y="0"/>
            <a:chExt cx="2628265" cy="9144000"/>
          </a:xfrm>
        </p:grpSpPr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7780" y="4648200"/>
              <a:ext cx="105156" cy="1051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9908" y="4654296"/>
              <a:ext cx="103631" cy="10515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5083" y="4661915"/>
              <a:ext cx="103631" cy="10515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1116" y="4666488"/>
              <a:ext cx="105156" cy="10515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7148" y="4661915"/>
              <a:ext cx="105156" cy="10515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7780" y="4902708"/>
              <a:ext cx="105156" cy="10515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9908" y="4910328"/>
              <a:ext cx="103631" cy="10363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5083" y="4916423"/>
              <a:ext cx="103631" cy="10515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1116" y="4920996"/>
              <a:ext cx="105156" cy="10515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7816" y="4933188"/>
              <a:ext cx="105156" cy="10363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7780" y="5183125"/>
              <a:ext cx="105156" cy="10363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9908" y="5189220"/>
              <a:ext cx="103631" cy="10515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5083" y="5196840"/>
              <a:ext cx="103631" cy="10363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7816" y="5202935"/>
              <a:ext cx="105156" cy="10515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1116" y="5202935"/>
              <a:ext cx="103631" cy="10515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9303" y="4378452"/>
              <a:ext cx="105156" cy="10515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9908" y="4384547"/>
              <a:ext cx="105155" cy="10515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5083" y="4392167"/>
              <a:ext cx="105156" cy="10363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2639" y="4396740"/>
              <a:ext cx="103631" cy="105155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9339" y="4407408"/>
              <a:ext cx="105156" cy="105155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057655" y="4168140"/>
              <a:ext cx="1567815" cy="0"/>
            </a:xfrm>
            <a:custGeom>
              <a:avLst/>
              <a:gdLst/>
              <a:ahLst/>
              <a:cxnLst/>
              <a:rect l="l" t="t" r="r" b="b"/>
              <a:pathLst>
                <a:path w="1567814">
                  <a:moveTo>
                    <a:pt x="0" y="0"/>
                  </a:moveTo>
                  <a:lnTo>
                    <a:pt x="1567307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409956" cy="914399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0" y="0"/>
              <a:ext cx="388620" cy="9144000"/>
            </a:xfrm>
            <a:custGeom>
              <a:avLst/>
              <a:gdLst/>
              <a:ahLst/>
              <a:cxnLst/>
              <a:rect l="l" t="t" r="r" b="b"/>
              <a:pathLst>
                <a:path w="388620" h="9144000">
                  <a:moveTo>
                    <a:pt x="388620" y="0"/>
                  </a:moveTo>
                  <a:lnTo>
                    <a:pt x="0" y="0"/>
                  </a:lnTo>
                  <a:lnTo>
                    <a:pt x="0" y="9144000"/>
                  </a:lnTo>
                  <a:lnTo>
                    <a:pt x="388620" y="9144000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3A6BF8">
                <a:alpha val="541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428650" y="1773428"/>
            <a:ext cx="12071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E5496"/>
                </a:solidFill>
                <a:latin typeface="Times New Roman"/>
                <a:cs typeface="Times New Roman"/>
              </a:rPr>
              <a:t>Détails</a:t>
            </a:r>
            <a:r>
              <a:rPr sz="1200" b="1" spc="-20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2E5496"/>
                </a:solidFill>
                <a:latin typeface="Times New Roman"/>
                <a:cs typeface="Times New Roman"/>
              </a:rPr>
              <a:t>personnels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37438" y="1933143"/>
            <a:ext cx="3977640" cy="1847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613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E5496"/>
                </a:solidFill>
                <a:latin typeface="Times New Roman"/>
                <a:cs typeface="Times New Roman"/>
              </a:rPr>
              <a:t>Formations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b="1" dirty="0">
                <a:latin typeface="Times New Roman"/>
                <a:cs typeface="Times New Roman"/>
              </a:rPr>
              <a:t>TOTON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Dèdoté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Adéchola</a:t>
            </a:r>
            <a:r>
              <a:rPr sz="1100" b="1" spc="-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Lionel</a:t>
            </a:r>
            <a:endParaRPr sz="1100">
              <a:latin typeface="Times New Roman"/>
              <a:cs typeface="Times New Roman"/>
            </a:endParaRPr>
          </a:p>
          <a:p>
            <a:pPr marL="1991995">
              <a:lnSpc>
                <a:spcPts val="1245"/>
              </a:lnSpc>
              <a:spcBef>
                <a:spcPts val="385"/>
              </a:spcBef>
            </a:pPr>
            <a:r>
              <a:rPr sz="1200" b="1" spc="-5" dirty="0">
                <a:latin typeface="Times New Roman"/>
                <a:cs typeface="Times New Roman"/>
              </a:rPr>
              <a:t>ÉTUDES</a:t>
            </a:r>
            <a:r>
              <a:rPr sz="1200" b="1" spc="1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ET</a:t>
            </a:r>
            <a:r>
              <a:rPr sz="1200" b="1" spc="13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FORMATIONS</a:t>
            </a:r>
            <a:endParaRPr sz="1200">
              <a:latin typeface="Times New Roman"/>
              <a:cs typeface="Times New Roman"/>
            </a:endParaRPr>
          </a:p>
          <a:p>
            <a:pPr marL="108585">
              <a:lnSpc>
                <a:spcPts val="1245"/>
              </a:lnSpc>
            </a:pPr>
            <a:r>
              <a:rPr sz="12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6"/>
              </a:rPr>
              <a:t>totonlionel@gmail.com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08585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+229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96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76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97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  <a:p>
            <a:pPr marL="70485" marR="2115820">
              <a:lnSpc>
                <a:spcPct val="200000"/>
              </a:lnSpc>
            </a:pPr>
            <a:r>
              <a:rPr sz="1200" spc="-15" dirty="0">
                <a:latin typeface="Times New Roman"/>
                <a:cs typeface="Times New Roman"/>
              </a:rPr>
              <a:t>Cocotomey,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/Abomey-Calavi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Née </a:t>
            </a:r>
            <a:r>
              <a:rPr sz="1200" dirty="0">
                <a:latin typeface="Times New Roman"/>
                <a:cs typeface="Times New Roman"/>
              </a:rPr>
              <a:t>le 23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Juillet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2002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19100" y="68580"/>
            <a:ext cx="2153920" cy="5611495"/>
            <a:chOff x="419100" y="68580"/>
            <a:chExt cx="2153920" cy="5611495"/>
          </a:xfrm>
        </p:grpSpPr>
        <p:pic>
          <p:nvPicPr>
            <p:cNvPr id="69" name="object 6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9100" y="2534412"/>
              <a:ext cx="242315" cy="160019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3483" y="2808731"/>
              <a:ext cx="237744" cy="239267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9767" y="2130552"/>
              <a:ext cx="188976" cy="188975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2439" y="3230880"/>
              <a:ext cx="143256" cy="172212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1103" y="3555491"/>
              <a:ext cx="195072" cy="20269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266444" y="5676900"/>
              <a:ext cx="1306830" cy="0"/>
            </a:xfrm>
            <a:custGeom>
              <a:avLst/>
              <a:gdLst/>
              <a:ahLst/>
              <a:cxnLst/>
              <a:rect l="l" t="t" r="r" b="b"/>
              <a:pathLst>
                <a:path w="1306830">
                  <a:moveTo>
                    <a:pt x="0" y="0"/>
                  </a:moveTo>
                  <a:lnTo>
                    <a:pt x="1306449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5695" y="68580"/>
              <a:ext cx="1545336" cy="15102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522</Words>
  <Application>Microsoft Office PowerPoint</Application>
  <PresentationFormat>Affichage à l'écran (4:3)</PresentationFormat>
  <Paragraphs>104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Calibri</vt:lpstr>
      <vt:lpstr>Times New Roman</vt:lpstr>
      <vt:lpstr>Wingdings</vt:lpstr>
      <vt:lpstr>Office Theme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Dossou Léopold TOTON</cp:lastModifiedBy>
  <cp:revision>3</cp:revision>
  <dcterms:created xsi:type="dcterms:W3CDTF">2024-10-19T09:06:05Z</dcterms:created>
  <dcterms:modified xsi:type="dcterms:W3CDTF">2024-10-19T09:58:19Z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2024-07-11T00:00:00Z</vt:filetime>
  </property>
  <property fmtid="{D5CDD505-2E9C-101B-9397-08002B2CF9AE}" pid="3" name="Creator">
    <vt:lpwstr>Microsoft® PowerPoint® 2021</vt:lpwstr>
  </property>
  <property fmtid="{D5CDD505-2E9C-101B-9397-08002B2CF9AE}" pid="4" name="LastSaved">
    <vt:filetime>2024-10-19T00:00:00Z</vt:filetime>
  </property>
</Properties>
</file>