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2" d="100"/>
          <a:sy n="62" d="100"/>
        </p:scale>
        <p:origin x="8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125960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56990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133903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7087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92023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58037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92875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037128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2232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0193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C30D2-7A5D-4B95-B39A-E0FBA41D25F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418331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27923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C30D2-7A5D-4B95-B39A-E0FBA41D25F6}"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10926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C30D2-7A5D-4B95-B39A-E0FBA41D25F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84835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C30D2-7A5D-4B95-B39A-E0FBA41D25F6}"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85395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309403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C30D2-7A5D-4B95-B39A-E0FBA41D25F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C452-E9AB-4F14-80A1-04D9245F1EF9}" type="slidenum">
              <a:rPr lang="en-US" smtClean="0"/>
              <a:t>‹#›</a:t>
            </a:fld>
            <a:endParaRPr lang="en-US"/>
          </a:p>
        </p:txBody>
      </p:sp>
    </p:spTree>
    <p:extLst>
      <p:ext uri="{BB962C8B-B14F-4D97-AF65-F5344CB8AC3E}">
        <p14:creationId xmlns:p14="http://schemas.microsoft.com/office/powerpoint/2010/main" val="26539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F3C30D2-7A5D-4B95-B39A-E0FBA41D25F6}" type="datetimeFigureOut">
              <a:rPr lang="en-US" smtClean="0"/>
              <a:t>11/28/2021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DFC452-E9AB-4F14-80A1-04D9245F1EF9}" type="slidenum">
              <a:rPr lang="en-US" smtClean="0"/>
              <a:t>‹#›</a:t>
            </a:fld>
            <a:endParaRPr lang="en-US"/>
          </a:p>
        </p:txBody>
      </p:sp>
    </p:spTree>
    <p:extLst>
      <p:ext uri="{BB962C8B-B14F-4D97-AF65-F5344CB8AC3E}">
        <p14:creationId xmlns:p14="http://schemas.microsoft.com/office/powerpoint/2010/main" val="324481404"/>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BED0-C312-4957-8B72-FEB2073B60F0}"/>
              </a:ext>
            </a:extLst>
          </p:cNvPr>
          <p:cNvSpPr>
            <a:spLocks noGrp="1"/>
          </p:cNvSpPr>
          <p:nvPr>
            <p:ph type="ctrTitle"/>
          </p:nvPr>
        </p:nvSpPr>
        <p:spPr/>
        <p:txBody>
          <a:bodyPr/>
          <a:lstStyle/>
          <a:p>
            <a:r>
              <a:rPr lang="en-US" dirty="0"/>
              <a:t>Chapter 1</a:t>
            </a:r>
          </a:p>
        </p:txBody>
      </p:sp>
      <p:sp>
        <p:nvSpPr>
          <p:cNvPr id="3" name="Subtitle 2">
            <a:extLst>
              <a:ext uri="{FF2B5EF4-FFF2-40B4-BE49-F238E27FC236}">
                <a16:creationId xmlns:a16="http://schemas.microsoft.com/office/drawing/2014/main" id="{EE336434-5867-4933-A1E3-6152EBED0992}"/>
              </a:ext>
            </a:extLst>
          </p:cNvPr>
          <p:cNvSpPr>
            <a:spLocks noGrp="1"/>
          </p:cNvSpPr>
          <p:nvPr>
            <p:ph type="subTitle" idx="1"/>
          </p:nvPr>
        </p:nvSpPr>
        <p:spPr/>
        <p:txBody>
          <a:bodyPr/>
          <a:lstStyle/>
          <a:p>
            <a:r>
              <a:rPr lang="en-US" dirty="0"/>
              <a:t>Introduction</a:t>
            </a:r>
          </a:p>
          <a:p>
            <a:r>
              <a:rPr lang="en-US" dirty="0"/>
              <a:t>Conceptualization of Security, Forensics, and Privacy of Internet of Things: An Artificial Intelligence perspective</a:t>
            </a:r>
          </a:p>
          <a:p>
            <a:endParaRPr lang="en-US" dirty="0"/>
          </a:p>
        </p:txBody>
      </p:sp>
    </p:spTree>
    <p:extLst>
      <p:ext uri="{BB962C8B-B14F-4D97-AF65-F5344CB8AC3E}">
        <p14:creationId xmlns:p14="http://schemas.microsoft.com/office/powerpoint/2010/main" val="31042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a:xfrm>
            <a:off x="796212" y="4551037"/>
            <a:ext cx="10599576" cy="1168638"/>
          </a:xfrm>
        </p:spPr>
        <p:txBody>
          <a:bodyPr vert="horz" lIns="91440" tIns="45720" rIns="91440" bIns="45720" rtlCol="0" anchor="b">
            <a:normAutofit/>
          </a:bodyPr>
          <a:lstStyle/>
          <a:p>
            <a:pPr marL="342900" marR="0" lvl="0" indent="-342900">
              <a:spcAft>
                <a:spcPts val="800"/>
              </a:spcAft>
            </a:pPr>
            <a:r>
              <a:rPr lang="en-US" sz="3700"/>
              <a:t>Artificial intelligence for Secure Internet of Things</a:t>
            </a:r>
          </a:p>
        </p:txBody>
      </p:sp>
      <p:sp>
        <p:nvSpPr>
          <p:cNvPr id="14" name="Rectangle 13">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165864B-C1A0-44B7-9478-B52F0FCDD3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bwMode="auto">
          <a:xfrm>
            <a:off x="2537466" y="497632"/>
            <a:ext cx="7117063" cy="3398398"/>
          </a:xfrm>
          <a:prstGeom prst="rect">
            <a:avLst/>
          </a:prstGeom>
          <a:noFill/>
        </p:spPr>
      </p:pic>
    </p:spTree>
    <p:extLst>
      <p:ext uri="{BB962C8B-B14F-4D97-AF65-F5344CB8AC3E}">
        <p14:creationId xmlns:p14="http://schemas.microsoft.com/office/powerpoint/2010/main" val="269983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a:xfrm>
            <a:off x="796212" y="4551037"/>
            <a:ext cx="10599576" cy="1168638"/>
          </a:xfrm>
        </p:spPr>
        <p:txBody>
          <a:bodyPr vert="horz" lIns="91440" tIns="45720" rIns="91440" bIns="45720" rtlCol="0" anchor="b">
            <a:normAutofit/>
          </a:bodyPr>
          <a:lstStyle/>
          <a:p>
            <a:pPr marL="342900" marR="0" lvl="0" indent="-342900">
              <a:spcAft>
                <a:spcPts val="800"/>
              </a:spcAft>
            </a:pPr>
            <a:r>
              <a:rPr lang="en-US" sz="3700"/>
              <a:t>Artificial intelligence for Secure Internet of Things</a:t>
            </a:r>
          </a:p>
        </p:txBody>
      </p:sp>
      <p:sp>
        <p:nvSpPr>
          <p:cNvPr id="13" name="Rectangle 12">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3CE1287-34CB-4210-AE44-D90DBF5E9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bwMode="auto">
          <a:xfrm>
            <a:off x="2537466" y="497632"/>
            <a:ext cx="7117063" cy="3398398"/>
          </a:xfrm>
          <a:prstGeom prst="rect">
            <a:avLst/>
          </a:prstGeom>
          <a:noFill/>
        </p:spPr>
      </p:pic>
    </p:spTree>
    <p:extLst>
      <p:ext uri="{BB962C8B-B14F-4D97-AF65-F5344CB8AC3E}">
        <p14:creationId xmlns:p14="http://schemas.microsoft.com/office/powerpoint/2010/main" val="129654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a:xfrm>
            <a:off x="796212" y="4551037"/>
            <a:ext cx="10599576" cy="1168638"/>
          </a:xfrm>
        </p:spPr>
        <p:txBody>
          <a:bodyPr vert="horz" lIns="91440" tIns="45720" rIns="91440" bIns="45720" rtlCol="0" anchor="b">
            <a:normAutofit/>
          </a:bodyPr>
          <a:lstStyle/>
          <a:p>
            <a:pPr marL="342900" marR="0" lvl="0" indent="-342900">
              <a:spcAft>
                <a:spcPts val="800"/>
              </a:spcAft>
            </a:pPr>
            <a:r>
              <a:rPr lang="en-US" sz="3700"/>
              <a:t>Artificial intelligence for Secure Internet of Things</a:t>
            </a:r>
          </a:p>
        </p:txBody>
      </p:sp>
      <p:sp>
        <p:nvSpPr>
          <p:cNvPr id="14" name="Rectangle 13">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8D460EA1-28DF-45B4-98E4-CEF73C6645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bwMode="auto">
          <a:xfrm>
            <a:off x="2537466" y="497632"/>
            <a:ext cx="7117063" cy="3398398"/>
          </a:xfrm>
          <a:prstGeom prst="rect">
            <a:avLst/>
          </a:prstGeom>
          <a:noFill/>
        </p:spPr>
      </p:pic>
    </p:spTree>
    <p:extLst>
      <p:ext uri="{BB962C8B-B14F-4D97-AF65-F5344CB8AC3E}">
        <p14:creationId xmlns:p14="http://schemas.microsoft.com/office/powerpoint/2010/main" val="329902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a:xfrm>
            <a:off x="796212" y="4551037"/>
            <a:ext cx="10599576" cy="1168638"/>
          </a:xfrm>
        </p:spPr>
        <p:txBody>
          <a:bodyPr vert="horz" lIns="91440" tIns="45720" rIns="91440" bIns="45720" rtlCol="0" anchor="b">
            <a:normAutofit/>
          </a:bodyPr>
          <a:lstStyle/>
          <a:p>
            <a:pPr marL="342900" marR="0" lvl="0" indent="-342900">
              <a:spcAft>
                <a:spcPts val="800"/>
              </a:spcAft>
            </a:pPr>
            <a:r>
              <a:rPr lang="en-US" sz="3700"/>
              <a:t>Artificial intelligence for Secure Internet of Things</a:t>
            </a:r>
          </a:p>
        </p:txBody>
      </p:sp>
      <p:sp>
        <p:nvSpPr>
          <p:cNvPr id="13" name="Rectangle 12">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8B7AF6AE-E8D8-4B37-87D5-323486A8A56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537466" y="497632"/>
            <a:ext cx="7117063" cy="3398398"/>
          </a:xfrm>
          <a:prstGeom prst="rect">
            <a:avLst/>
          </a:prstGeom>
          <a:noFill/>
        </p:spPr>
      </p:pic>
    </p:spTree>
    <p:extLst>
      <p:ext uri="{BB962C8B-B14F-4D97-AF65-F5344CB8AC3E}">
        <p14:creationId xmlns:p14="http://schemas.microsoft.com/office/powerpoint/2010/main" val="43529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15FE-7850-494B-A793-EF121E001EA9}"/>
              </a:ext>
            </a:extLst>
          </p:cNvPr>
          <p:cNvSpPr>
            <a:spLocks noGrp="1"/>
          </p:cNvSpPr>
          <p:nvPr>
            <p:ph type="title"/>
          </p:nvPr>
        </p:nvSpPr>
        <p:spPr/>
        <p:txBody>
          <a:bodyPr>
            <a:normAutofit/>
          </a:bodyPr>
          <a:lstStyle/>
          <a:p>
            <a:pPr marL="342900" marR="0" lvl="0" indent="-342900" rtl="0">
              <a:lnSpc>
                <a:spcPct val="150000"/>
              </a:lnSpc>
              <a:spcBef>
                <a:spcPts val="0"/>
              </a:spcBef>
              <a:spcAft>
                <a:spcPts val="800"/>
              </a:spcAft>
            </a:pPr>
            <a:r>
              <a:rPr lang="en-US" sz="3600" b="1" i="1" dirty="0">
                <a:effectLst/>
                <a:latin typeface="CMR10"/>
                <a:ea typeface="Calibri" panose="020F0502020204030204" pitchFamily="34" charset="0"/>
                <a:cs typeface="Times New Roman" panose="02020603050405020304" pitchFamily="18" charset="0"/>
              </a:rPr>
              <a:t>Privacy in Internet of Things</a:t>
            </a:r>
            <a:endParaRPr lang="en-US" dirty="0"/>
          </a:p>
        </p:txBody>
      </p:sp>
      <p:sp>
        <p:nvSpPr>
          <p:cNvPr id="3" name="Content Placeholder 2">
            <a:extLst>
              <a:ext uri="{FF2B5EF4-FFF2-40B4-BE49-F238E27FC236}">
                <a16:creationId xmlns:a16="http://schemas.microsoft.com/office/drawing/2014/main" id="{2CC0B1AE-5CC4-4AA1-AFDC-8F3CDA05EC3B}"/>
              </a:ext>
            </a:extLst>
          </p:cNvPr>
          <p:cNvSpPr>
            <a:spLocks noGrp="1"/>
          </p:cNvSpPr>
          <p:nvPr>
            <p:ph idx="1"/>
          </p:nvPr>
        </p:nvSpPr>
        <p:spPr/>
        <p:txBody>
          <a:bodyPr/>
          <a:lstStyle/>
          <a:p>
            <a:r>
              <a:rPr lang="en-US" sz="1800" dirty="0">
                <a:effectLst/>
                <a:latin typeface="CMR10"/>
                <a:ea typeface="Calibri" panose="020F0502020204030204" pitchFamily="34" charset="0"/>
                <a:cs typeface="Times New Roman" panose="02020603050405020304" pitchFamily="18" charset="0"/>
              </a:rPr>
              <a:t>The word “privacy” originates from the old French term “</a:t>
            </a:r>
            <a:r>
              <a:rPr lang="en-US" sz="1800" dirty="0" err="1">
                <a:effectLst/>
                <a:latin typeface="CMR10"/>
                <a:ea typeface="Calibri" panose="020F0502020204030204" pitchFamily="34" charset="0"/>
                <a:cs typeface="Times New Roman" panose="02020603050405020304" pitchFamily="18" charset="0"/>
              </a:rPr>
              <a:t>privaut´e</a:t>
            </a:r>
            <a:r>
              <a:rPr lang="en-US" sz="1800" dirty="0">
                <a:effectLst/>
                <a:latin typeface="CMR10"/>
                <a:ea typeface="Calibri" panose="020F0502020204030204" pitchFamily="34" charset="0"/>
                <a:cs typeface="Times New Roman" panose="02020603050405020304" pitchFamily="18" charset="0"/>
              </a:rPr>
              <a:t>”, which implies confidentiality, mystery, secrecy, or isolation</a:t>
            </a:r>
            <a:r>
              <a:rPr lang="en-US" sz="1800" dirty="0">
                <a:solidFill>
                  <a:srgbClr val="C00000"/>
                </a:solidFill>
                <a:effectLst/>
                <a:latin typeface="CMR10"/>
                <a:ea typeface="Calibri" panose="020F0502020204030204" pitchFamily="34" charset="0"/>
                <a:cs typeface="Times New Roman" panose="02020603050405020304" pitchFamily="18" charset="0"/>
              </a:rPr>
              <a:t>. </a:t>
            </a:r>
          </a:p>
          <a:p>
            <a:r>
              <a:rPr lang="en-US" sz="1800" dirty="0">
                <a:effectLst/>
                <a:latin typeface="CMR10"/>
                <a:ea typeface="Calibri" panose="020F0502020204030204" pitchFamily="34" charset="0"/>
                <a:cs typeface="Times New Roman" panose="02020603050405020304" pitchFamily="18" charset="0"/>
              </a:rPr>
              <a:t>The concept of Privacy has an extended history of definitions and implications</a:t>
            </a:r>
            <a:r>
              <a:rPr lang="en-US" sz="1800" dirty="0">
                <a:solidFill>
                  <a:srgbClr val="C00000"/>
                </a:solidFill>
                <a:effectLst/>
                <a:latin typeface="CMR10"/>
                <a:ea typeface="Calibri" panose="020F0502020204030204" pitchFamily="34" charset="0"/>
                <a:cs typeface="Times New Roman" panose="02020603050405020304" pitchFamily="18" charset="0"/>
              </a:rPr>
              <a:t>. </a:t>
            </a:r>
          </a:p>
          <a:p>
            <a:r>
              <a:rPr lang="en-US" sz="1800" dirty="0">
                <a:effectLst/>
                <a:latin typeface="CMR10"/>
                <a:ea typeface="Calibri" panose="020F0502020204030204" pitchFamily="34" charset="0"/>
                <a:cs typeface="Times New Roman" panose="02020603050405020304" pitchFamily="18" charset="0"/>
              </a:rPr>
              <a:t>One of the major motives behind the privacy interest in IoT environments is the thriving of deep learning, which enables developing models to learn from IoT data to offer intelligent solutions that can enhance the functionality or the security of the underlying system</a:t>
            </a:r>
            <a:endParaRPr lang="en-US" dirty="0"/>
          </a:p>
        </p:txBody>
      </p:sp>
    </p:spTree>
    <p:extLst>
      <p:ext uri="{BB962C8B-B14F-4D97-AF65-F5344CB8AC3E}">
        <p14:creationId xmlns:p14="http://schemas.microsoft.com/office/powerpoint/2010/main" val="327285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0E2E-B585-4FEF-8FC9-C2821B24100D}"/>
              </a:ext>
            </a:extLst>
          </p:cNvPr>
          <p:cNvSpPr>
            <a:spLocks noGrp="1"/>
          </p:cNvSpPr>
          <p:nvPr>
            <p:ph type="title"/>
          </p:nvPr>
        </p:nvSpPr>
        <p:spPr>
          <a:xfrm>
            <a:off x="796212" y="4551037"/>
            <a:ext cx="10599576" cy="1168638"/>
          </a:xfrm>
        </p:spPr>
        <p:txBody>
          <a:bodyPr vert="horz" lIns="91440" tIns="45720" rIns="91440" bIns="45720" rtlCol="0" anchor="b">
            <a:normAutofit/>
          </a:bodyPr>
          <a:lstStyle/>
          <a:p>
            <a:r>
              <a:rPr lang="en-US" sz="3700"/>
              <a:t>Cyber-physical Internet of Things</a:t>
            </a:r>
          </a:p>
        </p:txBody>
      </p:sp>
      <p:sp>
        <p:nvSpPr>
          <p:cNvPr id="11" name="Rectangle 10">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ED5A71F-3191-4ED6-BDAF-78FF74179B9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366533" y="497632"/>
            <a:ext cx="3458928" cy="3398398"/>
          </a:xfrm>
          <a:prstGeom prst="rect">
            <a:avLst/>
          </a:prstGeom>
          <a:noFill/>
        </p:spPr>
      </p:pic>
    </p:spTree>
    <p:extLst>
      <p:ext uri="{BB962C8B-B14F-4D97-AF65-F5344CB8AC3E}">
        <p14:creationId xmlns:p14="http://schemas.microsoft.com/office/powerpoint/2010/main" val="332397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9BD1-47F1-495A-9EDE-F46AF02BA35D}"/>
              </a:ext>
            </a:extLst>
          </p:cNvPr>
          <p:cNvSpPr>
            <a:spLocks noGrp="1"/>
          </p:cNvSpPr>
          <p:nvPr>
            <p:ph type="title"/>
          </p:nvPr>
        </p:nvSpPr>
        <p:spPr/>
        <p:txBody>
          <a:bodyPr>
            <a:normAutofit/>
          </a:bodyPr>
          <a:lstStyle/>
          <a:p>
            <a:pPr marL="342900" marR="0" lvl="0" indent="-342900" rtl="0">
              <a:lnSpc>
                <a:spcPct val="150000"/>
              </a:lnSpc>
              <a:spcBef>
                <a:spcPts val="0"/>
              </a:spcBef>
              <a:spcAft>
                <a:spcPts val="800"/>
              </a:spcAft>
            </a:pPr>
            <a:r>
              <a:rPr lang="en-US" sz="3600" b="1" i="1" dirty="0">
                <a:effectLst/>
                <a:latin typeface="CMR10"/>
                <a:ea typeface="Calibri" panose="020F0502020204030204" pitchFamily="34" charset="0"/>
                <a:cs typeface="Times New Roman" panose="02020603050405020304" pitchFamily="18" charset="0"/>
              </a:rPr>
              <a:t>Security of Internet of Things</a:t>
            </a:r>
            <a:endParaRPr lang="en-US" dirty="0"/>
          </a:p>
        </p:txBody>
      </p:sp>
      <p:sp>
        <p:nvSpPr>
          <p:cNvPr id="3" name="Content Placeholder 2">
            <a:extLst>
              <a:ext uri="{FF2B5EF4-FFF2-40B4-BE49-F238E27FC236}">
                <a16:creationId xmlns:a16="http://schemas.microsoft.com/office/drawing/2014/main" id="{1E206413-AB25-40D6-8D97-26297A561A5F}"/>
              </a:ext>
            </a:extLst>
          </p:cNvPr>
          <p:cNvSpPr>
            <a:spLocks noGrp="1"/>
          </p:cNvSpPr>
          <p:nvPr>
            <p:ph idx="1"/>
          </p:nvPr>
        </p:nvSpPr>
        <p:spPr/>
        <p:txBody>
          <a:bodyPr/>
          <a:lstStyle/>
          <a:p>
            <a:r>
              <a:rPr lang="en-US" sz="1800" dirty="0">
                <a:effectLst/>
                <a:latin typeface="CMR10"/>
                <a:ea typeface="Calibri" panose="020F0502020204030204" pitchFamily="34" charset="0"/>
                <a:cs typeface="Times New Roman" panose="02020603050405020304" pitchFamily="18" charset="0"/>
              </a:rPr>
              <a:t>misunderstanding between IoT security and conventional cybersecurity</a:t>
            </a:r>
          </a:p>
          <a:p>
            <a:r>
              <a:rPr lang="en-US" sz="1800" dirty="0">
                <a:effectLst/>
                <a:latin typeface="CMR10"/>
                <a:ea typeface="Calibri" panose="020F0502020204030204" pitchFamily="34" charset="0"/>
                <a:cs typeface="Times New Roman" panose="02020603050405020304" pitchFamily="18" charset="0"/>
              </a:rPr>
              <a:t>cybersecurity is generally identified as a technology pile of methods, protocols, and procedures to protect computing systems (software, application, services), network infrastructure, and data against malevolent attacks, intrusions, unauthorized access, and other categories of  damage.</a:t>
            </a:r>
          </a:p>
        </p:txBody>
      </p:sp>
    </p:spTree>
    <p:extLst>
      <p:ext uri="{BB962C8B-B14F-4D97-AF65-F5344CB8AC3E}">
        <p14:creationId xmlns:p14="http://schemas.microsoft.com/office/powerpoint/2010/main" val="36803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C07B-8564-4109-8B9A-4E9EAEEA6753}"/>
              </a:ext>
            </a:extLst>
          </p:cNvPr>
          <p:cNvSpPr>
            <a:spLocks noGrp="1"/>
          </p:cNvSpPr>
          <p:nvPr>
            <p:ph type="title"/>
          </p:nvPr>
        </p:nvSpPr>
        <p:spPr/>
        <p:txBody>
          <a:bodyPr>
            <a:normAutofit/>
          </a:bodyPr>
          <a:lstStyle/>
          <a:p>
            <a:pPr marL="342900" marR="0" lvl="0" indent="-342900" rtl="0">
              <a:lnSpc>
                <a:spcPct val="150000"/>
              </a:lnSpc>
              <a:spcBef>
                <a:spcPts val="0"/>
              </a:spcBef>
              <a:spcAft>
                <a:spcPts val="800"/>
              </a:spcAft>
            </a:pPr>
            <a:r>
              <a:rPr lang="en-US" sz="3600" b="1" i="1" dirty="0">
                <a:effectLst/>
                <a:latin typeface="CMR10"/>
                <a:ea typeface="Calibri" panose="020F0502020204030204" pitchFamily="34" charset="0"/>
                <a:cs typeface="Times New Roman" panose="02020603050405020304" pitchFamily="18" charset="0"/>
              </a:rPr>
              <a:t>Forensics of Internet of Things</a:t>
            </a:r>
            <a:endParaRPr lang="en-US" dirty="0"/>
          </a:p>
        </p:txBody>
      </p:sp>
      <p:sp>
        <p:nvSpPr>
          <p:cNvPr id="3" name="Content Placeholder 2">
            <a:extLst>
              <a:ext uri="{FF2B5EF4-FFF2-40B4-BE49-F238E27FC236}">
                <a16:creationId xmlns:a16="http://schemas.microsoft.com/office/drawing/2014/main" id="{00C575F4-B64F-4FC9-9B49-F8DFF12AF259}"/>
              </a:ext>
            </a:extLst>
          </p:cNvPr>
          <p:cNvSpPr>
            <a:spLocks noGrp="1"/>
          </p:cNvSpPr>
          <p:nvPr>
            <p:ph idx="1"/>
          </p:nvPr>
        </p:nvSpPr>
        <p:spPr/>
        <p:txBody>
          <a:bodyPr/>
          <a:lstStyle/>
          <a:p>
            <a:r>
              <a:rPr lang="en-US" sz="1800" dirty="0">
                <a:effectLst/>
                <a:latin typeface="CMR10"/>
                <a:ea typeface="Calibri" panose="020F0502020204030204" pitchFamily="34" charset="0"/>
                <a:cs typeface="Times New Roman" panose="02020603050405020304" pitchFamily="18" charset="0"/>
              </a:rPr>
              <a:t>Digital Forensics (DF) is considered as a part of the conventional forensics science that mainly considers the discovery and analysis of digital or computerized data.</a:t>
            </a:r>
          </a:p>
          <a:p>
            <a:r>
              <a:rPr lang="en-US" sz="1800" dirty="0">
                <a:effectLst/>
                <a:latin typeface="CMR10"/>
                <a:ea typeface="Calibri" panose="020F0502020204030204" pitchFamily="34" charset="0"/>
                <a:cs typeface="Times New Roman" panose="02020603050405020304" pitchFamily="18" charset="0"/>
              </a:rPr>
              <a:t> The Digital Forensics specialists deal with the recognition, compilation, retrieval, analysis, and maintenance of digital evidence discovered on a variety of electronic devices </a:t>
            </a:r>
            <a:endParaRPr lang="en-US" dirty="0"/>
          </a:p>
        </p:txBody>
      </p:sp>
    </p:spTree>
    <p:extLst>
      <p:ext uri="{BB962C8B-B14F-4D97-AF65-F5344CB8AC3E}">
        <p14:creationId xmlns:p14="http://schemas.microsoft.com/office/powerpoint/2010/main" val="142709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p:txBody>
          <a:bodyPr>
            <a:normAutofit fontScale="90000"/>
          </a:bodyPr>
          <a:lstStyle/>
          <a:p>
            <a:pPr marL="342900" marR="0" lvl="0" indent="-342900">
              <a:lnSpc>
                <a:spcPct val="150000"/>
              </a:lnSpc>
              <a:spcBef>
                <a:spcPts val="0"/>
              </a:spcBef>
              <a:spcAft>
                <a:spcPts val="800"/>
              </a:spcAft>
            </a:pPr>
            <a:r>
              <a:rPr lang="en-US" sz="3600" b="1" i="1" dirty="0">
                <a:effectLst/>
                <a:latin typeface="CMR10"/>
                <a:ea typeface="Calibri" panose="020F0502020204030204" pitchFamily="34" charset="0"/>
                <a:cs typeface="Times New Roman" panose="02020603050405020304" pitchFamily="18" charset="0"/>
              </a:rPr>
              <a:t>Artificial intelligence for Secure Internet of Things</a:t>
            </a:r>
            <a:endParaRPr lang="en-US" dirty="0"/>
          </a:p>
        </p:txBody>
      </p:sp>
      <p:pic>
        <p:nvPicPr>
          <p:cNvPr id="4" name="Content Placeholder 3">
            <a:extLst>
              <a:ext uri="{FF2B5EF4-FFF2-40B4-BE49-F238E27FC236}">
                <a16:creationId xmlns:a16="http://schemas.microsoft.com/office/drawing/2014/main" id="{990F57CF-4E2E-453F-AF6B-31690368620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42155" y="2372169"/>
            <a:ext cx="5898164" cy="3142362"/>
          </a:xfrm>
          <a:prstGeom prst="rect">
            <a:avLst/>
          </a:prstGeom>
          <a:noFill/>
        </p:spPr>
      </p:pic>
    </p:spTree>
    <p:extLst>
      <p:ext uri="{BB962C8B-B14F-4D97-AF65-F5344CB8AC3E}">
        <p14:creationId xmlns:p14="http://schemas.microsoft.com/office/powerpoint/2010/main" val="293737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a:xfrm>
            <a:off x="796212" y="4551037"/>
            <a:ext cx="10599576" cy="1168638"/>
          </a:xfrm>
        </p:spPr>
        <p:txBody>
          <a:bodyPr vert="horz" lIns="91440" tIns="45720" rIns="91440" bIns="45720" rtlCol="0" anchor="b">
            <a:normAutofit/>
          </a:bodyPr>
          <a:lstStyle/>
          <a:p>
            <a:pPr marL="342900" marR="0" lvl="0" indent="-342900">
              <a:spcAft>
                <a:spcPts val="800"/>
              </a:spcAft>
            </a:pPr>
            <a:r>
              <a:rPr lang="en-US" sz="3700"/>
              <a:t>Artificial intelligence for Secure Internet of Things</a:t>
            </a:r>
          </a:p>
        </p:txBody>
      </p:sp>
      <p:sp>
        <p:nvSpPr>
          <p:cNvPr id="14" name="Rectangle 13">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3C066A1-B3D6-4086-83D5-418FF9033EC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764236" y="497632"/>
            <a:ext cx="6663523" cy="3398398"/>
          </a:xfrm>
          <a:prstGeom prst="rect">
            <a:avLst/>
          </a:prstGeom>
          <a:noFill/>
        </p:spPr>
      </p:pic>
    </p:spTree>
    <p:extLst>
      <p:ext uri="{BB962C8B-B14F-4D97-AF65-F5344CB8AC3E}">
        <p14:creationId xmlns:p14="http://schemas.microsoft.com/office/powerpoint/2010/main" val="119457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p:txBody>
          <a:bodyPr>
            <a:normAutofit fontScale="90000"/>
          </a:bodyPr>
          <a:lstStyle/>
          <a:p>
            <a:pPr marL="342900" marR="0" lvl="0" indent="-342900">
              <a:lnSpc>
                <a:spcPct val="150000"/>
              </a:lnSpc>
              <a:spcBef>
                <a:spcPts val="0"/>
              </a:spcBef>
              <a:spcAft>
                <a:spcPts val="800"/>
              </a:spcAft>
            </a:pPr>
            <a:r>
              <a:rPr lang="en-US" sz="3600" b="1" i="1" dirty="0">
                <a:effectLst/>
                <a:latin typeface="CMR10"/>
                <a:ea typeface="Calibri" panose="020F0502020204030204" pitchFamily="34" charset="0"/>
                <a:cs typeface="Times New Roman" panose="02020603050405020304" pitchFamily="18" charset="0"/>
              </a:rPr>
              <a:t>Artificial intelligence for Secure Internet of Things</a:t>
            </a:r>
            <a:endParaRPr lang="en-US" dirty="0"/>
          </a:p>
        </p:txBody>
      </p:sp>
      <p:pic>
        <p:nvPicPr>
          <p:cNvPr id="6" name="Content Placeholder 5">
            <a:extLst>
              <a:ext uri="{FF2B5EF4-FFF2-40B4-BE49-F238E27FC236}">
                <a16:creationId xmlns:a16="http://schemas.microsoft.com/office/drawing/2014/main" id="{71983A73-9100-496C-BA62-8D7AB954C2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43021" y="2459456"/>
            <a:ext cx="4896432" cy="2967787"/>
          </a:xfrm>
          <a:prstGeom prst="rect">
            <a:avLst/>
          </a:prstGeom>
          <a:noFill/>
        </p:spPr>
      </p:pic>
    </p:spTree>
    <p:extLst>
      <p:ext uri="{BB962C8B-B14F-4D97-AF65-F5344CB8AC3E}">
        <p14:creationId xmlns:p14="http://schemas.microsoft.com/office/powerpoint/2010/main" val="207528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a:xfrm>
            <a:off x="7872575" y="628651"/>
            <a:ext cx="3643150" cy="3495674"/>
          </a:xfrm>
        </p:spPr>
        <p:txBody>
          <a:bodyPr vert="horz" lIns="91440" tIns="45720" rIns="91440" bIns="45720" rtlCol="0" anchor="b">
            <a:normAutofit/>
          </a:bodyPr>
          <a:lstStyle/>
          <a:p>
            <a:pPr marL="342900" marR="0" lvl="0" indent="-342900">
              <a:spcAft>
                <a:spcPts val="800"/>
              </a:spcAft>
            </a:pPr>
            <a:r>
              <a:rPr lang="en-US" sz="2800">
                <a:solidFill>
                  <a:srgbClr val="FFFFFF"/>
                </a:solidFill>
              </a:rPr>
              <a:t>Artificial intelligence for Secure Internet of Things</a:t>
            </a:r>
          </a:p>
        </p:txBody>
      </p:sp>
      <p:sp>
        <p:nvSpPr>
          <p:cNvPr id="14" name="Rectangle 13">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84B1FC93-0441-44CF-AE13-400F3B09F03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451" b="4507"/>
          <a:stretch/>
        </p:blipFill>
        <p:spPr bwMode="auto">
          <a:xfrm>
            <a:off x="1852363" y="1114868"/>
            <a:ext cx="4496299" cy="4628265"/>
          </a:xfrm>
          <a:prstGeom prst="rect">
            <a:avLst/>
          </a:prstGeom>
          <a:noFill/>
          <a:extLst>
            <a:ext uri="{53640926-AAD7-44D8-BBD7-CCE9431645EC}">
              <a14:shadowObscured xmlns:a14="http://schemas.microsoft.com/office/drawing/2010/main"/>
            </a:ext>
          </a:extLst>
        </p:spPr>
      </p:pic>
      <p:sp>
        <p:nvSpPr>
          <p:cNvPr id="16" name="Rectangle 15">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2544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1ECC-EB18-440A-AB86-5165E49263C9}"/>
              </a:ext>
            </a:extLst>
          </p:cNvPr>
          <p:cNvSpPr>
            <a:spLocks noGrp="1"/>
          </p:cNvSpPr>
          <p:nvPr>
            <p:ph type="title"/>
          </p:nvPr>
        </p:nvSpPr>
        <p:spPr>
          <a:xfrm>
            <a:off x="796212" y="4551037"/>
            <a:ext cx="10599576" cy="1168638"/>
          </a:xfrm>
        </p:spPr>
        <p:txBody>
          <a:bodyPr vert="horz" lIns="91440" tIns="45720" rIns="91440" bIns="45720" rtlCol="0" anchor="b">
            <a:normAutofit/>
          </a:bodyPr>
          <a:lstStyle/>
          <a:p>
            <a:pPr marL="342900" marR="0" lvl="0" indent="-342900">
              <a:spcAft>
                <a:spcPts val="800"/>
              </a:spcAft>
            </a:pPr>
            <a:r>
              <a:rPr lang="en-US" sz="3700"/>
              <a:t>Artificial intelligence for Secure Internet of Things</a:t>
            </a:r>
          </a:p>
        </p:txBody>
      </p:sp>
      <p:sp>
        <p:nvSpPr>
          <p:cNvPr id="20" name="Rectangle 19">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9B23234-258A-431F-B7B3-CEF224472F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bwMode="auto">
          <a:xfrm>
            <a:off x="4102802" y="497632"/>
            <a:ext cx="3986391" cy="3398398"/>
          </a:xfrm>
          <a:prstGeom prst="rect">
            <a:avLst/>
          </a:prstGeom>
          <a:noFill/>
        </p:spPr>
      </p:pic>
    </p:spTree>
    <p:extLst>
      <p:ext uri="{BB962C8B-B14F-4D97-AF65-F5344CB8AC3E}">
        <p14:creationId xmlns:p14="http://schemas.microsoft.com/office/powerpoint/2010/main" val="363370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17</TotalTime>
  <Words>295</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CMR10</vt:lpstr>
      <vt:lpstr>Rockwell</vt:lpstr>
      <vt:lpstr>Damask</vt:lpstr>
      <vt:lpstr>Chapter 1</vt:lpstr>
      <vt:lpstr>Cyber-physical Internet of Things</vt:lpstr>
      <vt:lpstr>Security of Internet of Things</vt:lpstr>
      <vt:lpstr>Forensics of Internet of Things</vt:lpstr>
      <vt:lpstr>Artificial intelligence for Secure Internet of Things</vt:lpstr>
      <vt:lpstr>Artificial intelligence for Secure Internet of Things</vt:lpstr>
      <vt:lpstr>Artificial intelligence for Secure Internet of Things</vt:lpstr>
      <vt:lpstr>Artificial intelligence for Secure Internet of Things</vt:lpstr>
      <vt:lpstr>Artificial intelligence for Secure Internet of Things</vt:lpstr>
      <vt:lpstr>Artificial intelligence for Secure Internet of Things</vt:lpstr>
      <vt:lpstr>Artificial intelligence for Secure Internet of Things</vt:lpstr>
      <vt:lpstr>Artificial intelligence for Secure Internet of Things</vt:lpstr>
      <vt:lpstr>Artificial intelligence for Secure Internet of Things</vt:lpstr>
      <vt:lpstr>Privacy in Internet of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Hossam Reda Mohamed AbdElmeged Hawash</dc:creator>
  <cp:lastModifiedBy>Hossam Reda Mohamed AbdElmeged Hawash</cp:lastModifiedBy>
  <cp:revision>4</cp:revision>
  <dcterms:created xsi:type="dcterms:W3CDTF">2021-11-28T15:18:42Z</dcterms:created>
  <dcterms:modified xsi:type="dcterms:W3CDTF">2021-11-28T17:26:02Z</dcterms:modified>
</cp:coreProperties>
</file>