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57"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2" d="100"/>
          <a:sy n="62" d="100"/>
        </p:scale>
        <p:origin x="8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3C30D2-7A5D-4B95-B39A-E0FBA41D25F6}"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1259606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3C30D2-7A5D-4B95-B39A-E0FBA41D25F6}"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3569907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3C30D2-7A5D-4B95-B39A-E0FBA41D25F6}"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133903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3C30D2-7A5D-4B95-B39A-E0FBA41D25F6}"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C452-E9AB-4F14-80A1-04D9245F1EF9}"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37087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3C30D2-7A5D-4B95-B39A-E0FBA41D25F6}"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2920232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3C30D2-7A5D-4B95-B39A-E0FBA41D25F6}" type="datetimeFigureOut">
              <a:rPr lang="en-US" smtClean="0"/>
              <a:t>11/28/2021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3580374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3C30D2-7A5D-4B95-B39A-E0FBA41D25F6}" type="datetimeFigureOut">
              <a:rPr lang="en-US" smtClean="0"/>
              <a:t>11/28/2021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392875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C30D2-7A5D-4B95-B39A-E0FBA41D25F6}"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3037128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C30D2-7A5D-4B95-B39A-E0FBA41D25F6}"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3223237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C30D2-7A5D-4B95-B39A-E0FBA41D25F6}"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2019375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3C30D2-7A5D-4B95-B39A-E0FBA41D25F6}"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418331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3C30D2-7A5D-4B95-B39A-E0FBA41D25F6}"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2279230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3C30D2-7A5D-4B95-B39A-E0FBA41D25F6}" type="datetimeFigureOut">
              <a:rPr lang="en-US" smtClean="0"/>
              <a:t>11/28/2021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2109269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3C30D2-7A5D-4B95-B39A-E0FBA41D25F6}" type="datetimeFigureOut">
              <a:rPr lang="en-US" smtClean="0"/>
              <a:t>11/28/2021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848354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3C30D2-7A5D-4B95-B39A-E0FBA41D25F6}" type="datetimeFigureOut">
              <a:rPr lang="en-US" smtClean="0"/>
              <a:t>11/28/2021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2853951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3C30D2-7A5D-4B95-B39A-E0FBA41D25F6}"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3094033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3C30D2-7A5D-4B95-B39A-E0FBA41D25F6}"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2653945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F3C30D2-7A5D-4B95-B39A-E0FBA41D25F6}" type="datetimeFigureOut">
              <a:rPr lang="en-US" smtClean="0"/>
              <a:t>11/28/2021</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DFC452-E9AB-4F14-80A1-04D9245F1EF9}" type="slidenum">
              <a:rPr lang="en-US" smtClean="0"/>
              <a:t>‹#›</a:t>
            </a:fld>
            <a:endParaRPr lang="en-US"/>
          </a:p>
        </p:txBody>
      </p:sp>
    </p:spTree>
    <p:extLst>
      <p:ext uri="{BB962C8B-B14F-4D97-AF65-F5344CB8AC3E}">
        <p14:creationId xmlns:p14="http://schemas.microsoft.com/office/powerpoint/2010/main" val="324481404"/>
      </p:ext>
    </p:extLst>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2BED0-C312-4957-8B72-FEB2073B60F0}"/>
              </a:ext>
            </a:extLst>
          </p:cNvPr>
          <p:cNvSpPr>
            <a:spLocks noGrp="1"/>
          </p:cNvSpPr>
          <p:nvPr>
            <p:ph type="ctrTitle"/>
          </p:nvPr>
        </p:nvSpPr>
        <p:spPr/>
        <p:txBody>
          <a:bodyPr/>
          <a:lstStyle/>
          <a:p>
            <a:r>
              <a:rPr lang="en-US"/>
              <a:t>Chapter 2</a:t>
            </a:r>
            <a:endParaRPr lang="en-US" dirty="0"/>
          </a:p>
        </p:txBody>
      </p:sp>
      <p:sp>
        <p:nvSpPr>
          <p:cNvPr id="3" name="Subtitle 2">
            <a:extLst>
              <a:ext uri="{FF2B5EF4-FFF2-40B4-BE49-F238E27FC236}">
                <a16:creationId xmlns:a16="http://schemas.microsoft.com/office/drawing/2014/main" id="{EE336434-5867-4933-A1E3-6152EBED0992}"/>
              </a:ext>
            </a:extLst>
          </p:cNvPr>
          <p:cNvSpPr>
            <a:spLocks noGrp="1"/>
          </p:cNvSpPr>
          <p:nvPr>
            <p:ph type="subTitle" idx="1"/>
          </p:nvPr>
        </p:nvSpPr>
        <p:spPr/>
        <p:txBody>
          <a:bodyPr/>
          <a:lstStyle/>
          <a:p>
            <a:r>
              <a:rPr lang="en-US"/>
              <a:t>Internet of Things, Preliminaries and Foundations</a:t>
            </a:r>
            <a:endParaRPr lang="en-US" dirty="0"/>
          </a:p>
        </p:txBody>
      </p:sp>
    </p:spTree>
    <p:extLst>
      <p:ext uri="{BB962C8B-B14F-4D97-AF65-F5344CB8AC3E}">
        <p14:creationId xmlns:p14="http://schemas.microsoft.com/office/powerpoint/2010/main" val="3104200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250AD41-A0EA-4974-AF3F-9CB956969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5CEFC5-9127-479E-BBA0-D02B0959A36F}"/>
              </a:ext>
            </a:extLst>
          </p:cNvPr>
          <p:cNvSpPr>
            <a:spLocks noGrp="1"/>
          </p:cNvSpPr>
          <p:nvPr>
            <p:ph type="title"/>
          </p:nvPr>
        </p:nvSpPr>
        <p:spPr>
          <a:xfrm>
            <a:off x="796212" y="4551037"/>
            <a:ext cx="10599576" cy="1168638"/>
          </a:xfrm>
        </p:spPr>
        <p:txBody>
          <a:bodyPr vert="horz" lIns="91440" tIns="45720" rIns="91440" bIns="45720" rtlCol="0" anchor="b">
            <a:normAutofit/>
          </a:bodyPr>
          <a:lstStyle/>
          <a:p>
            <a:r>
              <a:rPr lang="en-US" sz="4400"/>
              <a:t>Cloud vs fog vs edge</a:t>
            </a:r>
          </a:p>
        </p:txBody>
      </p:sp>
      <p:sp>
        <p:nvSpPr>
          <p:cNvPr id="11" name="Rectangle 10">
            <a:extLst>
              <a:ext uri="{FF2B5EF4-FFF2-40B4-BE49-F238E27FC236}">
                <a16:creationId xmlns:a16="http://schemas.microsoft.com/office/drawing/2014/main" id="{449F20D7-4DA5-403A-A81A-2808DFB07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7" cy="42126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D15941A6-6720-4828-9E54-0F621625B50B}"/>
              </a:ext>
            </a:extLst>
          </p:cNvPr>
          <p:cNvGraphicFramePr>
            <a:graphicFrameLocks noGrp="1"/>
          </p:cNvGraphicFramePr>
          <p:nvPr>
            <p:ph idx="1"/>
            <p:extLst>
              <p:ext uri="{D42A27DB-BD31-4B8C-83A1-F6EECF244321}">
                <p14:modId xmlns:p14="http://schemas.microsoft.com/office/powerpoint/2010/main" val="3209075764"/>
              </p:ext>
            </p:extLst>
          </p:nvPr>
        </p:nvGraphicFramePr>
        <p:xfrm>
          <a:off x="1336771" y="497632"/>
          <a:ext cx="9518455" cy="3398404"/>
        </p:xfrm>
        <a:graphic>
          <a:graphicData uri="http://schemas.openxmlformats.org/drawingml/2006/table">
            <a:tbl>
              <a:tblPr firstRow="1" firstCol="1" bandRow="1">
                <a:tableStyleId>{5C22544A-7EE6-4342-B048-85BDC9FD1C3A}</a:tableStyleId>
              </a:tblPr>
              <a:tblGrid>
                <a:gridCol w="1859586">
                  <a:extLst>
                    <a:ext uri="{9D8B030D-6E8A-4147-A177-3AD203B41FA5}">
                      <a16:colId xmlns:a16="http://schemas.microsoft.com/office/drawing/2014/main" val="2443526903"/>
                    </a:ext>
                  </a:extLst>
                </a:gridCol>
                <a:gridCol w="1995284">
                  <a:extLst>
                    <a:ext uri="{9D8B030D-6E8A-4147-A177-3AD203B41FA5}">
                      <a16:colId xmlns:a16="http://schemas.microsoft.com/office/drawing/2014/main" val="1800625062"/>
                    </a:ext>
                  </a:extLst>
                </a:gridCol>
                <a:gridCol w="2941601">
                  <a:extLst>
                    <a:ext uri="{9D8B030D-6E8A-4147-A177-3AD203B41FA5}">
                      <a16:colId xmlns:a16="http://schemas.microsoft.com/office/drawing/2014/main" val="674824472"/>
                    </a:ext>
                  </a:extLst>
                </a:gridCol>
                <a:gridCol w="2721984">
                  <a:extLst>
                    <a:ext uri="{9D8B030D-6E8A-4147-A177-3AD203B41FA5}">
                      <a16:colId xmlns:a16="http://schemas.microsoft.com/office/drawing/2014/main" val="2653464869"/>
                    </a:ext>
                  </a:extLst>
                </a:gridCol>
              </a:tblGrid>
              <a:tr h="191036">
                <a:tc>
                  <a:txBody>
                    <a:bodyPr/>
                    <a:lstStyle/>
                    <a:p>
                      <a:pPr marL="0" marR="0" algn="ctr">
                        <a:lnSpc>
                          <a:spcPct val="150000"/>
                        </a:lnSpc>
                        <a:spcBef>
                          <a:spcPts val="0"/>
                        </a:spcBef>
                        <a:spcAft>
                          <a:spcPts val="0"/>
                        </a:spcAft>
                      </a:pPr>
                      <a:r>
                        <a:rPr lang="en-US" sz="800">
                          <a:effectLst/>
                        </a:rPr>
                        <a:t>Features</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Cloud Computing</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Fog Computing</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Edge Computing</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extLst>
                  <a:ext uri="{0D108BD9-81ED-4DB2-BD59-A6C34878D82A}">
                    <a16:rowId xmlns:a16="http://schemas.microsoft.com/office/drawing/2014/main" val="3631575829"/>
                  </a:ext>
                </a:extLst>
              </a:tr>
              <a:tr h="191036">
                <a:tc>
                  <a:txBody>
                    <a:bodyPr/>
                    <a:lstStyle/>
                    <a:p>
                      <a:pPr marL="0" marR="0" algn="ctr">
                        <a:lnSpc>
                          <a:spcPct val="150000"/>
                        </a:lnSpc>
                        <a:spcBef>
                          <a:spcPts val="0"/>
                        </a:spcBef>
                        <a:spcAft>
                          <a:spcPts val="0"/>
                        </a:spcAft>
                      </a:pPr>
                      <a:r>
                        <a:rPr lang="en-US" sz="800">
                          <a:effectLst/>
                        </a:rPr>
                        <a:t>Network Access</a:t>
                      </a:r>
                      <a:endParaRPr lang="en-US" sz="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WLAN</a:t>
                      </a:r>
                      <a:endParaRPr lang="en-US" sz="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Mostly LAN</a:t>
                      </a:r>
                      <a:endParaRPr lang="en-US" sz="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LAN/WLAN</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extLst>
                  <a:ext uri="{0D108BD9-81ED-4DB2-BD59-A6C34878D82A}">
                    <a16:rowId xmlns:a16="http://schemas.microsoft.com/office/drawing/2014/main" val="507741196"/>
                  </a:ext>
                </a:extLst>
              </a:tr>
              <a:tr h="188716">
                <a:tc>
                  <a:txBody>
                    <a:bodyPr/>
                    <a:lstStyle/>
                    <a:p>
                      <a:pPr marL="0" marR="0" algn="ctr">
                        <a:lnSpc>
                          <a:spcPct val="150000"/>
                        </a:lnSpc>
                        <a:spcBef>
                          <a:spcPts val="0"/>
                        </a:spcBef>
                        <a:spcAft>
                          <a:spcPts val="0"/>
                        </a:spcAft>
                      </a:pPr>
                      <a:r>
                        <a:rPr lang="en-US" sz="800">
                          <a:effectLst/>
                        </a:rPr>
                        <a:t>Mobility Support</a:t>
                      </a:r>
                      <a:endParaRPr lang="en-US" sz="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Low</a:t>
                      </a:r>
                      <a:endParaRPr lang="en-US" sz="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Low</a:t>
                      </a:r>
                      <a:endParaRPr lang="en-US" sz="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High</a:t>
                      </a:r>
                      <a:endParaRPr lang="en-US" sz="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32623" marR="32623" marT="0" marB="0" anchor="ctr"/>
                </a:tc>
                <a:extLst>
                  <a:ext uri="{0D108BD9-81ED-4DB2-BD59-A6C34878D82A}">
                    <a16:rowId xmlns:a16="http://schemas.microsoft.com/office/drawing/2014/main" val="2378727694"/>
                  </a:ext>
                </a:extLst>
              </a:tr>
              <a:tr h="372591">
                <a:tc>
                  <a:txBody>
                    <a:bodyPr/>
                    <a:lstStyle/>
                    <a:p>
                      <a:pPr marL="0" marR="0" algn="ctr">
                        <a:lnSpc>
                          <a:spcPct val="150000"/>
                        </a:lnSpc>
                        <a:spcBef>
                          <a:spcPts val="0"/>
                        </a:spcBef>
                        <a:spcAft>
                          <a:spcPts val="0"/>
                        </a:spcAft>
                      </a:pPr>
                      <a:r>
                        <a:rPr lang="en-US" sz="800">
                          <a:effectLst/>
                        </a:rPr>
                        <a:t>Scalability</a:t>
                      </a:r>
                    </a:p>
                    <a:p>
                      <a:pPr marL="0" marR="0" algn="ctr">
                        <a:lnSpc>
                          <a:spcPct val="150000"/>
                        </a:lnSpc>
                        <a:spcBef>
                          <a:spcPts val="0"/>
                        </a:spcBef>
                        <a:spcAft>
                          <a:spcPts val="0"/>
                        </a:spcAft>
                      </a:pPr>
                      <a:r>
                        <a:rPr lang="en-US" sz="800">
                          <a:effectLst/>
                        </a:rPr>
                        <a:t>of Servers</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Very low</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Distributed and low</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Low or very low, depending on</a:t>
                      </a:r>
                    </a:p>
                    <a:p>
                      <a:pPr marL="0" marR="0" algn="ctr">
                        <a:lnSpc>
                          <a:spcPct val="150000"/>
                        </a:lnSpc>
                        <a:spcBef>
                          <a:spcPts val="0"/>
                        </a:spcBef>
                        <a:spcAft>
                          <a:spcPts val="0"/>
                        </a:spcAft>
                      </a:pPr>
                      <a:r>
                        <a:rPr lang="en-US" sz="800">
                          <a:effectLst/>
                        </a:rPr>
                        <a:t>layers</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extLst>
                  <a:ext uri="{0D108BD9-81ED-4DB2-BD59-A6C34878D82A}">
                    <a16:rowId xmlns:a16="http://schemas.microsoft.com/office/drawing/2014/main" val="2289361059"/>
                  </a:ext>
                </a:extLst>
              </a:tr>
              <a:tr h="372591">
                <a:tc>
                  <a:txBody>
                    <a:bodyPr/>
                    <a:lstStyle/>
                    <a:p>
                      <a:pPr marL="0" marR="0" algn="ctr">
                        <a:lnSpc>
                          <a:spcPct val="150000"/>
                        </a:lnSpc>
                        <a:spcBef>
                          <a:spcPts val="0"/>
                        </a:spcBef>
                        <a:spcAft>
                          <a:spcPts val="0"/>
                        </a:spcAft>
                      </a:pPr>
                      <a:r>
                        <a:rPr lang="en-US" sz="800">
                          <a:effectLst/>
                        </a:rPr>
                        <a:t>Computing</a:t>
                      </a:r>
                    </a:p>
                    <a:p>
                      <a:pPr marL="0" marR="0" algn="ctr">
                        <a:lnSpc>
                          <a:spcPct val="150000"/>
                        </a:lnSpc>
                        <a:spcBef>
                          <a:spcPts val="0"/>
                        </a:spcBef>
                        <a:spcAft>
                          <a:spcPts val="0"/>
                        </a:spcAft>
                      </a:pPr>
                      <a:r>
                        <a:rPr lang="en-US" sz="800">
                          <a:effectLst/>
                        </a:rPr>
                        <a:t>Power Location</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Centralized</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Distributed</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Widely distributed</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extLst>
                  <a:ext uri="{0D108BD9-81ED-4DB2-BD59-A6C34878D82A}">
                    <a16:rowId xmlns:a16="http://schemas.microsoft.com/office/drawing/2014/main" val="1659280142"/>
                  </a:ext>
                </a:extLst>
              </a:tr>
              <a:tr h="191036">
                <a:tc>
                  <a:txBody>
                    <a:bodyPr/>
                    <a:lstStyle/>
                    <a:p>
                      <a:pPr marL="0" marR="0" algn="ctr">
                        <a:lnSpc>
                          <a:spcPct val="150000"/>
                        </a:lnSpc>
                        <a:spcBef>
                          <a:spcPts val="0"/>
                        </a:spcBef>
                        <a:spcAft>
                          <a:spcPts val="0"/>
                        </a:spcAft>
                      </a:pPr>
                      <a:r>
                        <a:rPr lang="en-US" sz="800">
                          <a:effectLst/>
                        </a:rPr>
                        <a:t>Reliability</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High</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Low</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extLst>
                  <a:ext uri="{0D108BD9-81ED-4DB2-BD59-A6C34878D82A}">
                    <a16:rowId xmlns:a16="http://schemas.microsoft.com/office/drawing/2014/main" val="2066182892"/>
                  </a:ext>
                </a:extLst>
              </a:tr>
              <a:tr h="191036">
                <a:tc>
                  <a:txBody>
                    <a:bodyPr/>
                    <a:lstStyle/>
                    <a:p>
                      <a:pPr marL="0" marR="0" algn="ctr">
                        <a:lnSpc>
                          <a:spcPct val="150000"/>
                        </a:lnSpc>
                        <a:spcBef>
                          <a:spcPts val="0"/>
                        </a:spcBef>
                        <a:spcAft>
                          <a:spcPts val="0"/>
                        </a:spcAft>
                      </a:pPr>
                      <a:r>
                        <a:rPr lang="en-US" sz="800">
                          <a:effectLst/>
                        </a:rPr>
                        <a:t>Deployment cost</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Very High</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Very Low</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Low</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extLst>
                  <a:ext uri="{0D108BD9-81ED-4DB2-BD59-A6C34878D82A}">
                    <a16:rowId xmlns:a16="http://schemas.microsoft.com/office/drawing/2014/main" val="2162358588"/>
                  </a:ext>
                </a:extLst>
              </a:tr>
              <a:tr h="372591">
                <a:tc>
                  <a:txBody>
                    <a:bodyPr/>
                    <a:lstStyle/>
                    <a:p>
                      <a:pPr marL="0" marR="0" algn="ctr">
                        <a:lnSpc>
                          <a:spcPct val="150000"/>
                        </a:lnSpc>
                        <a:spcBef>
                          <a:spcPts val="0"/>
                        </a:spcBef>
                        <a:spcAft>
                          <a:spcPts val="0"/>
                        </a:spcAft>
                      </a:pPr>
                      <a:r>
                        <a:rPr lang="en-US" sz="800">
                          <a:effectLst/>
                        </a:rPr>
                        <a:t>Maintenance</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Cloud Experts</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Experts of enterprise</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Expert, engineers, and employees</a:t>
                      </a:r>
                    </a:p>
                    <a:p>
                      <a:pPr marL="0" marR="0" algn="ctr">
                        <a:lnSpc>
                          <a:spcPct val="150000"/>
                        </a:lnSpc>
                        <a:spcBef>
                          <a:spcPts val="0"/>
                        </a:spcBef>
                        <a:spcAft>
                          <a:spcPts val="0"/>
                        </a:spcAft>
                      </a:pPr>
                      <a:r>
                        <a:rPr lang="en-US" sz="800">
                          <a:effectLst/>
                        </a:rPr>
                        <a:t>of enterprise</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extLst>
                  <a:ext uri="{0D108BD9-81ED-4DB2-BD59-A6C34878D82A}">
                    <a16:rowId xmlns:a16="http://schemas.microsoft.com/office/drawing/2014/main" val="2346839752"/>
                  </a:ext>
                </a:extLst>
              </a:tr>
              <a:tr h="191036">
                <a:tc>
                  <a:txBody>
                    <a:bodyPr/>
                    <a:lstStyle/>
                    <a:p>
                      <a:pPr marL="0" marR="0" algn="ctr">
                        <a:lnSpc>
                          <a:spcPct val="150000"/>
                        </a:lnSpc>
                        <a:spcBef>
                          <a:spcPts val="0"/>
                        </a:spcBef>
                        <a:spcAft>
                          <a:spcPts val="0"/>
                        </a:spcAft>
                      </a:pPr>
                      <a:r>
                        <a:rPr lang="en-US" sz="800">
                          <a:effectLst/>
                        </a:rPr>
                        <a:t>Standardization</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Yes</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Yes</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No</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extLst>
                  <a:ext uri="{0D108BD9-81ED-4DB2-BD59-A6C34878D82A}">
                    <a16:rowId xmlns:a16="http://schemas.microsoft.com/office/drawing/2014/main" val="2448058201"/>
                  </a:ext>
                </a:extLst>
              </a:tr>
              <a:tr h="372591">
                <a:tc>
                  <a:txBody>
                    <a:bodyPr/>
                    <a:lstStyle/>
                    <a:p>
                      <a:pPr marL="0" marR="0" algn="ctr">
                        <a:lnSpc>
                          <a:spcPct val="150000"/>
                        </a:lnSpc>
                        <a:spcBef>
                          <a:spcPts val="0"/>
                        </a:spcBef>
                        <a:spcAft>
                          <a:spcPts val="0"/>
                        </a:spcAft>
                      </a:pPr>
                      <a:r>
                        <a:rPr lang="en-US" sz="800">
                          <a:effectLst/>
                        </a:rPr>
                        <a:t>Operation Mode</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Standalone</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Standalone/</a:t>
                      </a:r>
                    </a:p>
                    <a:p>
                      <a:pPr marL="0" marR="0" algn="ctr">
                        <a:lnSpc>
                          <a:spcPct val="150000"/>
                        </a:lnSpc>
                        <a:spcBef>
                          <a:spcPts val="0"/>
                        </a:spcBef>
                        <a:spcAft>
                          <a:spcPts val="0"/>
                        </a:spcAft>
                      </a:pPr>
                      <a:r>
                        <a:rPr lang="en-US" sz="800">
                          <a:effectLst/>
                        </a:rPr>
                        <a:t>edge-cloud cooperation</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Fog-cloud cooperation</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extLst>
                  <a:ext uri="{0D108BD9-81ED-4DB2-BD59-A6C34878D82A}">
                    <a16:rowId xmlns:a16="http://schemas.microsoft.com/office/drawing/2014/main" val="1601001935"/>
                  </a:ext>
                </a:extLst>
              </a:tr>
              <a:tr h="191036">
                <a:tc>
                  <a:txBody>
                    <a:bodyPr/>
                    <a:lstStyle/>
                    <a:p>
                      <a:pPr marL="0" marR="0" algn="ctr">
                        <a:lnSpc>
                          <a:spcPct val="150000"/>
                        </a:lnSpc>
                        <a:spcBef>
                          <a:spcPts val="0"/>
                        </a:spcBef>
                        <a:spcAft>
                          <a:spcPts val="0"/>
                        </a:spcAft>
                      </a:pPr>
                      <a:r>
                        <a:rPr lang="en-US" sz="800">
                          <a:effectLst/>
                        </a:rPr>
                        <a:t>Service Coverage</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Global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Local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Local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extLst>
                  <a:ext uri="{0D108BD9-81ED-4DB2-BD59-A6C34878D82A}">
                    <a16:rowId xmlns:a16="http://schemas.microsoft.com/office/drawing/2014/main" val="662722703"/>
                  </a:ext>
                </a:extLst>
              </a:tr>
              <a:tr h="191036">
                <a:tc>
                  <a:txBody>
                    <a:bodyPr/>
                    <a:lstStyle/>
                    <a:p>
                      <a:pPr marL="0" marR="0" algn="ctr">
                        <a:lnSpc>
                          <a:spcPct val="150000"/>
                        </a:lnSpc>
                        <a:spcBef>
                          <a:spcPts val="0"/>
                        </a:spcBef>
                        <a:spcAft>
                          <a:spcPts val="0"/>
                        </a:spcAft>
                      </a:pPr>
                      <a:r>
                        <a:rPr lang="en-US" sz="800">
                          <a:effectLst/>
                        </a:rPr>
                        <a:t>Service Coverage</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High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Low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Low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extLst>
                  <a:ext uri="{0D108BD9-81ED-4DB2-BD59-A6C34878D82A}">
                    <a16:rowId xmlns:a16="http://schemas.microsoft.com/office/drawing/2014/main" val="1933886665"/>
                  </a:ext>
                </a:extLst>
              </a:tr>
              <a:tr h="191036">
                <a:tc>
                  <a:txBody>
                    <a:bodyPr/>
                    <a:lstStyle/>
                    <a:p>
                      <a:pPr marL="0" marR="0" algn="ctr">
                        <a:lnSpc>
                          <a:spcPct val="150000"/>
                        </a:lnSpc>
                        <a:spcBef>
                          <a:spcPts val="0"/>
                        </a:spcBef>
                        <a:spcAft>
                          <a:spcPts val="0"/>
                        </a:spcAft>
                      </a:pPr>
                      <a:r>
                        <a:rPr lang="en-US" sz="800">
                          <a:effectLst/>
                        </a:rPr>
                        <a:t>Virtualization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VM &amp; containers</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VM &amp; containers</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VM &amp; containers</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extLst>
                  <a:ext uri="{0D108BD9-81ED-4DB2-BD59-A6C34878D82A}">
                    <a16:rowId xmlns:a16="http://schemas.microsoft.com/office/drawing/2014/main" val="2456002199"/>
                  </a:ext>
                </a:extLst>
              </a:tr>
              <a:tr h="191036">
                <a:tc>
                  <a:txBody>
                    <a:bodyPr/>
                    <a:lstStyle/>
                    <a:p>
                      <a:pPr marL="0" marR="0" algn="ctr">
                        <a:lnSpc>
                          <a:spcPct val="150000"/>
                        </a:lnSpc>
                        <a:spcBef>
                          <a:spcPts val="0"/>
                        </a:spcBef>
                        <a:spcAft>
                          <a:spcPts val="0"/>
                        </a:spcAft>
                      </a:pPr>
                      <a:r>
                        <a:rPr lang="en-US" sz="800">
                          <a:effectLst/>
                        </a:rPr>
                        <a:t>Constitutive Elements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IoT devices, cloud servers</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IoT devices, edge servers, cloud servers</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tc>
                  <a:txBody>
                    <a:bodyPr/>
                    <a:lstStyle/>
                    <a:p>
                      <a:pPr marL="0" marR="0" algn="ctr">
                        <a:lnSpc>
                          <a:spcPct val="150000"/>
                        </a:lnSpc>
                        <a:spcBef>
                          <a:spcPts val="0"/>
                        </a:spcBef>
                        <a:spcAft>
                          <a:spcPts val="0"/>
                        </a:spcAft>
                      </a:pPr>
                      <a:r>
                        <a:rPr lang="en-US" sz="800">
                          <a:effectLst/>
                        </a:rPr>
                        <a:t>IoT devices, fog nodes, cloud servers</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2623" marR="32623" marT="0" marB="0" anchor="ctr"/>
                </a:tc>
                <a:extLst>
                  <a:ext uri="{0D108BD9-81ED-4DB2-BD59-A6C34878D82A}">
                    <a16:rowId xmlns:a16="http://schemas.microsoft.com/office/drawing/2014/main" val="354646530"/>
                  </a:ext>
                </a:extLst>
              </a:tr>
            </a:tbl>
          </a:graphicData>
        </a:graphic>
      </p:graphicFrame>
    </p:spTree>
    <p:extLst>
      <p:ext uri="{BB962C8B-B14F-4D97-AF65-F5344CB8AC3E}">
        <p14:creationId xmlns:p14="http://schemas.microsoft.com/office/powerpoint/2010/main" val="336349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250AD41-A0EA-4974-AF3F-9CB956969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E80E2E-B585-4FEF-8FC9-C2821B24100D}"/>
              </a:ext>
            </a:extLst>
          </p:cNvPr>
          <p:cNvSpPr>
            <a:spLocks noGrp="1"/>
          </p:cNvSpPr>
          <p:nvPr>
            <p:ph type="title"/>
          </p:nvPr>
        </p:nvSpPr>
        <p:spPr>
          <a:xfrm>
            <a:off x="796212" y="4551037"/>
            <a:ext cx="10599576" cy="1168638"/>
          </a:xfrm>
        </p:spPr>
        <p:txBody>
          <a:bodyPr vert="horz" lIns="91440" tIns="45720" rIns="91440" bIns="45720" rtlCol="0" anchor="b">
            <a:normAutofit/>
          </a:bodyPr>
          <a:lstStyle/>
          <a:p>
            <a:r>
              <a:rPr lang="en-US" sz="4100"/>
              <a:t>The Architecture of IoT system</a:t>
            </a:r>
          </a:p>
        </p:txBody>
      </p:sp>
      <p:sp>
        <p:nvSpPr>
          <p:cNvPr id="14" name="Rectangle 13">
            <a:extLst>
              <a:ext uri="{FF2B5EF4-FFF2-40B4-BE49-F238E27FC236}">
                <a16:creationId xmlns:a16="http://schemas.microsoft.com/office/drawing/2014/main" id="{449F20D7-4DA5-403A-A81A-2808DFB07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7" cy="42126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C8D58527-E0D8-4222-A3CB-41F6AB5C29F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bwMode="auto">
          <a:xfrm>
            <a:off x="3215999" y="497632"/>
            <a:ext cx="5759996" cy="3398398"/>
          </a:xfrm>
          <a:prstGeom prst="rect">
            <a:avLst/>
          </a:prstGeom>
          <a:noFill/>
        </p:spPr>
      </p:pic>
    </p:spTree>
    <p:extLst>
      <p:ext uri="{BB962C8B-B14F-4D97-AF65-F5344CB8AC3E}">
        <p14:creationId xmlns:p14="http://schemas.microsoft.com/office/powerpoint/2010/main" val="3323974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250AD41-A0EA-4974-AF3F-9CB956969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E80E2E-B585-4FEF-8FC9-C2821B24100D}"/>
              </a:ext>
            </a:extLst>
          </p:cNvPr>
          <p:cNvSpPr>
            <a:spLocks noGrp="1"/>
          </p:cNvSpPr>
          <p:nvPr>
            <p:ph type="title"/>
          </p:nvPr>
        </p:nvSpPr>
        <p:spPr>
          <a:xfrm>
            <a:off x="796212" y="4551037"/>
            <a:ext cx="10599576" cy="1168638"/>
          </a:xfrm>
        </p:spPr>
        <p:txBody>
          <a:bodyPr vert="horz" lIns="91440" tIns="45720" rIns="91440" bIns="45720" rtlCol="0" anchor="b">
            <a:normAutofit/>
          </a:bodyPr>
          <a:lstStyle/>
          <a:p>
            <a:r>
              <a:rPr lang="en-US" sz="4100"/>
              <a:t>The Architecture of IoT system</a:t>
            </a:r>
          </a:p>
        </p:txBody>
      </p:sp>
      <p:sp>
        <p:nvSpPr>
          <p:cNvPr id="15" name="Rectangle 14">
            <a:extLst>
              <a:ext uri="{FF2B5EF4-FFF2-40B4-BE49-F238E27FC236}">
                <a16:creationId xmlns:a16="http://schemas.microsoft.com/office/drawing/2014/main" id="{449F20D7-4DA5-403A-A81A-2808DFB07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7" cy="42126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2642DCD9-A26F-442F-88CA-AC6856DE2A7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p:blipFill>
        <p:spPr bwMode="auto">
          <a:xfrm>
            <a:off x="3501800" y="497632"/>
            <a:ext cx="5188394" cy="3398398"/>
          </a:xfrm>
          <a:prstGeom prst="rect">
            <a:avLst/>
          </a:prstGeom>
          <a:noFill/>
        </p:spPr>
      </p:pic>
    </p:spTree>
    <p:extLst>
      <p:ext uri="{BB962C8B-B14F-4D97-AF65-F5344CB8AC3E}">
        <p14:creationId xmlns:p14="http://schemas.microsoft.com/office/powerpoint/2010/main" val="219560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250AD41-A0EA-4974-AF3F-9CB956969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E80E2E-B585-4FEF-8FC9-C2821B24100D}"/>
              </a:ext>
            </a:extLst>
          </p:cNvPr>
          <p:cNvSpPr>
            <a:spLocks noGrp="1"/>
          </p:cNvSpPr>
          <p:nvPr>
            <p:ph type="title"/>
          </p:nvPr>
        </p:nvSpPr>
        <p:spPr>
          <a:xfrm>
            <a:off x="796212" y="4551037"/>
            <a:ext cx="10599576" cy="1168638"/>
          </a:xfrm>
        </p:spPr>
        <p:txBody>
          <a:bodyPr vert="horz" lIns="91440" tIns="45720" rIns="91440" bIns="45720" rtlCol="0" anchor="b">
            <a:normAutofit/>
          </a:bodyPr>
          <a:lstStyle/>
          <a:p>
            <a:r>
              <a:rPr lang="en-US" sz="4100"/>
              <a:t>The Architecture of IoT system</a:t>
            </a:r>
          </a:p>
        </p:txBody>
      </p:sp>
      <p:sp>
        <p:nvSpPr>
          <p:cNvPr id="13" name="Rectangle 12">
            <a:extLst>
              <a:ext uri="{FF2B5EF4-FFF2-40B4-BE49-F238E27FC236}">
                <a16:creationId xmlns:a16="http://schemas.microsoft.com/office/drawing/2014/main" id="{449F20D7-4DA5-403A-A81A-2808DFB07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7" cy="42126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804A2832-5BB5-4045-9A8F-65AC297C5ED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p:blipFill>
        <p:spPr bwMode="auto">
          <a:xfrm>
            <a:off x="3998222" y="497632"/>
            <a:ext cx="4195551" cy="3398398"/>
          </a:xfrm>
          <a:prstGeom prst="rect">
            <a:avLst/>
          </a:prstGeom>
          <a:noFill/>
        </p:spPr>
      </p:pic>
    </p:spTree>
    <p:extLst>
      <p:ext uri="{BB962C8B-B14F-4D97-AF65-F5344CB8AC3E}">
        <p14:creationId xmlns:p14="http://schemas.microsoft.com/office/powerpoint/2010/main" val="1663419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250AD41-A0EA-4974-AF3F-9CB956969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E80E2E-B585-4FEF-8FC9-C2821B24100D}"/>
              </a:ext>
            </a:extLst>
          </p:cNvPr>
          <p:cNvSpPr>
            <a:spLocks noGrp="1"/>
          </p:cNvSpPr>
          <p:nvPr>
            <p:ph type="title"/>
          </p:nvPr>
        </p:nvSpPr>
        <p:spPr>
          <a:xfrm>
            <a:off x="796212" y="4551037"/>
            <a:ext cx="10599576" cy="1168638"/>
          </a:xfrm>
        </p:spPr>
        <p:txBody>
          <a:bodyPr vert="horz" lIns="91440" tIns="45720" rIns="91440" bIns="45720" rtlCol="0" anchor="b">
            <a:normAutofit/>
          </a:bodyPr>
          <a:lstStyle/>
          <a:p>
            <a:r>
              <a:rPr lang="en-US" sz="4100"/>
              <a:t>The Architecture of IoT system</a:t>
            </a:r>
          </a:p>
        </p:txBody>
      </p:sp>
      <p:sp>
        <p:nvSpPr>
          <p:cNvPr id="14" name="Rectangle 13">
            <a:extLst>
              <a:ext uri="{FF2B5EF4-FFF2-40B4-BE49-F238E27FC236}">
                <a16:creationId xmlns:a16="http://schemas.microsoft.com/office/drawing/2014/main" id="{449F20D7-4DA5-403A-A81A-2808DFB07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7" cy="42126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4CFFD9C6-CA33-43B9-A430-2F9FBFD415F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bwMode="auto">
          <a:xfrm>
            <a:off x="3752275" y="497632"/>
            <a:ext cx="4687445" cy="3398398"/>
          </a:xfrm>
          <a:prstGeom prst="rect">
            <a:avLst/>
          </a:prstGeom>
          <a:noFill/>
        </p:spPr>
      </p:pic>
    </p:spTree>
    <p:extLst>
      <p:ext uri="{BB962C8B-B14F-4D97-AF65-F5344CB8AC3E}">
        <p14:creationId xmlns:p14="http://schemas.microsoft.com/office/powerpoint/2010/main" val="121529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250AD41-A0EA-4974-AF3F-9CB956969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E80E2E-B585-4FEF-8FC9-C2821B24100D}"/>
              </a:ext>
            </a:extLst>
          </p:cNvPr>
          <p:cNvSpPr>
            <a:spLocks noGrp="1"/>
          </p:cNvSpPr>
          <p:nvPr>
            <p:ph type="title"/>
          </p:nvPr>
        </p:nvSpPr>
        <p:spPr>
          <a:xfrm>
            <a:off x="796212" y="4551037"/>
            <a:ext cx="10599576" cy="1168638"/>
          </a:xfrm>
        </p:spPr>
        <p:txBody>
          <a:bodyPr vert="horz" lIns="91440" tIns="45720" rIns="91440" bIns="45720" rtlCol="0" anchor="b">
            <a:normAutofit/>
          </a:bodyPr>
          <a:lstStyle/>
          <a:p>
            <a:r>
              <a:rPr lang="en-US" sz="4400"/>
              <a:t>IoT Application</a:t>
            </a:r>
          </a:p>
        </p:txBody>
      </p:sp>
      <p:sp>
        <p:nvSpPr>
          <p:cNvPr id="13" name="Rectangle 12">
            <a:extLst>
              <a:ext uri="{FF2B5EF4-FFF2-40B4-BE49-F238E27FC236}">
                <a16:creationId xmlns:a16="http://schemas.microsoft.com/office/drawing/2014/main" id="{449F20D7-4DA5-403A-A81A-2808DFB07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7" cy="42126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4A83FB22-268D-4D22-8358-0A00C7E7B3B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bwMode="auto">
          <a:xfrm>
            <a:off x="3830399" y="497632"/>
            <a:ext cx="4531197" cy="3398398"/>
          </a:xfrm>
          <a:prstGeom prst="rect">
            <a:avLst/>
          </a:prstGeom>
          <a:noFill/>
        </p:spPr>
      </p:pic>
    </p:spTree>
    <p:extLst>
      <p:ext uri="{BB962C8B-B14F-4D97-AF65-F5344CB8AC3E}">
        <p14:creationId xmlns:p14="http://schemas.microsoft.com/office/powerpoint/2010/main" val="703741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349DC-C8F8-4650-A42C-84ECE58B0A8A}"/>
              </a:ext>
            </a:extLst>
          </p:cNvPr>
          <p:cNvSpPr>
            <a:spLocks noGrp="1"/>
          </p:cNvSpPr>
          <p:nvPr>
            <p:ph type="title"/>
          </p:nvPr>
        </p:nvSpPr>
        <p:spPr>
          <a:xfrm>
            <a:off x="7872575" y="628651"/>
            <a:ext cx="3643150" cy="3495674"/>
          </a:xfrm>
        </p:spPr>
        <p:txBody>
          <a:bodyPr vert="horz" lIns="91440" tIns="45720" rIns="91440" bIns="45720" rtlCol="0" anchor="b">
            <a:normAutofit/>
          </a:bodyPr>
          <a:lstStyle/>
          <a:p>
            <a:pPr algn="l"/>
            <a:r>
              <a:rPr lang="en-US" sz="4000"/>
              <a:t>The Cloud Computing Based IoT system </a:t>
            </a:r>
          </a:p>
        </p:txBody>
      </p:sp>
      <p:sp>
        <p:nvSpPr>
          <p:cNvPr id="9" name="Rectangle 8">
            <a:extLst>
              <a:ext uri="{FF2B5EF4-FFF2-40B4-BE49-F238E27FC236}">
                <a16:creationId xmlns:a16="http://schemas.microsoft.com/office/drawing/2014/main" id="{5BC51F77-AE74-4F38-B1DC-29475E38CA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tx1"/>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34AC110-D566-466A-A060-095DC6F9452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761" r="-1" b="-1"/>
          <a:stretch/>
        </p:blipFill>
        <p:spPr bwMode="auto">
          <a:xfrm>
            <a:off x="1137490" y="1114868"/>
            <a:ext cx="5926045" cy="4628265"/>
          </a:xfrm>
          <a:prstGeom prst="rect">
            <a:avLst/>
          </a:prstGeom>
          <a:noFill/>
        </p:spPr>
      </p:pic>
      <p:sp>
        <p:nvSpPr>
          <p:cNvPr id="11" name="Rectangle 10">
            <a:extLst>
              <a:ext uri="{FF2B5EF4-FFF2-40B4-BE49-F238E27FC236}">
                <a16:creationId xmlns:a16="http://schemas.microsoft.com/office/drawing/2014/main" id="{FCE87B8C-E5AA-4044-AB91-DDA3084B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0996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B54C0-9A4E-42F5-92B5-68DB0E8B4D6E}"/>
              </a:ext>
            </a:extLst>
          </p:cNvPr>
          <p:cNvSpPr>
            <a:spLocks noGrp="1"/>
          </p:cNvSpPr>
          <p:nvPr>
            <p:ph type="title"/>
          </p:nvPr>
        </p:nvSpPr>
        <p:spPr/>
        <p:txBody>
          <a:bodyPr/>
          <a:lstStyle/>
          <a:p>
            <a:r>
              <a:rPr lang="en-US" dirty="0"/>
              <a:t>The Fog Computing Based IoT system</a:t>
            </a:r>
          </a:p>
        </p:txBody>
      </p:sp>
      <p:sp>
        <p:nvSpPr>
          <p:cNvPr id="3" name="Content Placeholder 2">
            <a:extLst>
              <a:ext uri="{FF2B5EF4-FFF2-40B4-BE49-F238E27FC236}">
                <a16:creationId xmlns:a16="http://schemas.microsoft.com/office/drawing/2014/main" id="{DB71807D-CB85-4D16-81A8-945407B4F46B}"/>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A system-level horizontal architecture that distributes resources and services of computing, storage, control, and networking anywhere along the continuum from cloud to Thing. </a:t>
            </a:r>
          </a:p>
          <a:p>
            <a:r>
              <a:rPr lang="en-US" sz="1800" dirty="0">
                <a:effectLst/>
                <a:latin typeface="Times New Roman" panose="02020603050405020304" pitchFamily="18" charset="0"/>
                <a:ea typeface="Calibri" panose="020F0502020204030204" pitchFamily="34" charset="0"/>
              </a:rPr>
              <a:t>fog computing considered as a modern computing model that transfers responsibilities from the cloud servers/datacenters to a lighter set of servers geographically close to network edges that collectively constitute a fog layer to be deployed, which consists of some servers deployed between the cloud backend and local IoT devices.</a:t>
            </a:r>
            <a:endParaRPr lang="en-US" dirty="0"/>
          </a:p>
        </p:txBody>
      </p:sp>
    </p:spTree>
    <p:extLst>
      <p:ext uri="{BB962C8B-B14F-4D97-AF65-F5344CB8AC3E}">
        <p14:creationId xmlns:p14="http://schemas.microsoft.com/office/powerpoint/2010/main" val="2445385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663-B170-469F-86DD-D31CF4505818}"/>
              </a:ext>
            </a:extLst>
          </p:cNvPr>
          <p:cNvSpPr>
            <a:spLocks noGrp="1"/>
          </p:cNvSpPr>
          <p:nvPr>
            <p:ph type="title"/>
          </p:nvPr>
        </p:nvSpPr>
        <p:spPr/>
        <p:txBody>
          <a:bodyPr/>
          <a:lstStyle/>
          <a:p>
            <a:r>
              <a:rPr lang="en-US" dirty="0"/>
              <a:t>The Edge Computing Based IoT system</a:t>
            </a:r>
          </a:p>
        </p:txBody>
      </p:sp>
      <p:sp>
        <p:nvSpPr>
          <p:cNvPr id="3" name="Content Placeholder 2">
            <a:extLst>
              <a:ext uri="{FF2B5EF4-FFF2-40B4-BE49-F238E27FC236}">
                <a16:creationId xmlns:a16="http://schemas.microsoft.com/office/drawing/2014/main" id="{4D1C80C7-A31C-4B86-B43B-E017E697511D}"/>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The fundamental concept behind edge computing is to transfer some demands and responsibilities from the core network to the access network, reaching the effective consumption of storage, computing, and communication capabilities. </a:t>
            </a:r>
          </a:p>
          <a:p>
            <a:r>
              <a:rPr lang="en-US" sz="1800" dirty="0">
                <a:effectLst/>
                <a:latin typeface="Times New Roman" panose="02020603050405020304" pitchFamily="18" charset="0"/>
                <a:ea typeface="Calibri" panose="020F0502020204030204" pitchFamily="34" charset="0"/>
              </a:rPr>
              <a:t>This thought profoundly combines the conventional cellular network with the Internet facility, seeking to lessen the end-to-end latency of provision of mobile service .</a:t>
            </a:r>
            <a:endParaRPr lang="en-US" dirty="0"/>
          </a:p>
        </p:txBody>
      </p:sp>
    </p:spTree>
    <p:extLst>
      <p:ext uri="{BB962C8B-B14F-4D97-AF65-F5344CB8AC3E}">
        <p14:creationId xmlns:p14="http://schemas.microsoft.com/office/powerpoint/2010/main" val="27035154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10</TotalTime>
  <Words>318</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Calibri</vt:lpstr>
      <vt:lpstr>Rockwell</vt:lpstr>
      <vt:lpstr>Times New Roman</vt:lpstr>
      <vt:lpstr>Damask</vt:lpstr>
      <vt:lpstr>Chapter 2</vt:lpstr>
      <vt:lpstr>The Architecture of IoT system</vt:lpstr>
      <vt:lpstr>The Architecture of IoT system</vt:lpstr>
      <vt:lpstr>The Architecture of IoT system</vt:lpstr>
      <vt:lpstr>The Architecture of IoT system</vt:lpstr>
      <vt:lpstr>IoT Application</vt:lpstr>
      <vt:lpstr>The Cloud Computing Based IoT system </vt:lpstr>
      <vt:lpstr>The Fog Computing Based IoT system</vt:lpstr>
      <vt:lpstr>The Edge Computing Based IoT system</vt:lpstr>
      <vt:lpstr>Cloud vs fog vs edge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Hossam Reda Mohamed AbdElmeged Hawash</dc:creator>
  <cp:lastModifiedBy>Hossam Reda Mohamed AbdElmeged Hawash</cp:lastModifiedBy>
  <cp:revision>5</cp:revision>
  <dcterms:created xsi:type="dcterms:W3CDTF">2021-11-28T15:18:42Z</dcterms:created>
  <dcterms:modified xsi:type="dcterms:W3CDTF">2021-11-28T17:50:50Z</dcterms:modified>
</cp:coreProperties>
</file>